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2" r:id="rId154"/>
    <p:sldMasterId id="2147484264" r:id="rId155"/>
  </p:sldMasterIdLst>
  <p:notesMasterIdLst>
    <p:notesMasterId r:id="rId170"/>
  </p:notesMasterIdLst>
  <p:handoutMasterIdLst>
    <p:handoutMasterId r:id="rId171"/>
  </p:handoutMasterIdLst>
  <p:sldIdLst>
    <p:sldId id="478" r:id="rId156"/>
    <p:sldId id="479" r:id="rId157"/>
    <p:sldId id="562" r:id="rId158"/>
    <p:sldId id="260" r:id="rId159"/>
    <p:sldId id="572" r:id="rId160"/>
    <p:sldId id="258" r:id="rId161"/>
    <p:sldId id="563" r:id="rId162"/>
    <p:sldId id="281" r:id="rId163"/>
    <p:sldId id="564" r:id="rId164"/>
    <p:sldId id="566" r:id="rId165"/>
    <p:sldId id="555" r:id="rId166"/>
    <p:sldId id="557" r:id="rId167"/>
    <p:sldId id="561" r:id="rId168"/>
    <p:sldId id="471" r:id="rId1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160">
          <p15:clr>
            <a:srgbClr val="A4A3A4"/>
          </p15:clr>
        </p15:guide>
        <p15:guide id="6"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 Cynthia" initials="MC" lastIdx="2" clrIdx="0">
    <p:extLst>
      <p:ext uri="{19B8F6BF-5375-455C-9EA6-DF929625EA0E}">
        <p15:presenceInfo xmlns:p15="http://schemas.microsoft.com/office/powerpoint/2012/main" userId="S::may.cynthia@epa.gov::f131da1e-57b0-4fcd-866e-24b454ce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17"/>
    <a:srgbClr val="4A2365"/>
    <a:srgbClr val="EFEFED"/>
    <a:srgbClr val="909D93"/>
    <a:srgbClr val="43525A"/>
    <a:srgbClr val="C0CAC7"/>
    <a:srgbClr val="009ED1"/>
    <a:srgbClr val="76B043"/>
    <a:srgbClr val="F58220"/>
    <a:srgbClr val="332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94" autoAdjust="0"/>
  </p:normalViewPr>
  <p:slideViewPr>
    <p:cSldViewPr>
      <p:cViewPr varScale="1">
        <p:scale>
          <a:sx n="64" d="100"/>
          <a:sy n="64" d="100"/>
        </p:scale>
        <p:origin x="15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4194"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Master" Target="slideMasters/slideMaster1.xml"/><Relationship Id="rId159" Type="http://schemas.openxmlformats.org/officeDocument/2006/relationships/slide" Target="slides/slide4.xml"/><Relationship Id="rId175" Type="http://schemas.openxmlformats.org/officeDocument/2006/relationships/theme" Target="theme/theme1.xml"/><Relationship Id="rId170"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customXml" Target="../customXml/item144.xml"/><Relationship Id="rId149" Type="http://schemas.openxmlformats.org/officeDocument/2006/relationships/customXml" Target="../customXml/item14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5.xml"/><Relationship Id="rId165" Type="http://schemas.openxmlformats.org/officeDocument/2006/relationships/slide" Target="slides/slide1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ustomXml" Target="../customXml/item150.xml"/><Relationship Id="rId155" Type="http://schemas.openxmlformats.org/officeDocument/2006/relationships/slideMaster" Target="slideMasters/slideMaster2.xml"/><Relationship Id="rId171" Type="http://schemas.openxmlformats.org/officeDocument/2006/relationships/handoutMaster" Target="handoutMasters/handoutMaster1.xml"/><Relationship Id="rId176" Type="http://schemas.openxmlformats.org/officeDocument/2006/relationships/tableStyles" Target="tableStyles.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slide" Target="slides/slide6.xml"/><Relationship Id="rId16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customXml" Target="../customXml/item143.xml"/><Relationship Id="rId148" Type="http://schemas.openxmlformats.org/officeDocument/2006/relationships/customXml" Target="../customXml/item148.xml"/><Relationship Id="rId151" Type="http://schemas.openxmlformats.org/officeDocument/2006/relationships/customXml" Target="../customXml/item151.xml"/><Relationship Id="rId156" Type="http://schemas.openxmlformats.org/officeDocument/2006/relationships/slide" Target="slides/slide1.xml"/><Relationship Id="rId164" Type="http://schemas.openxmlformats.org/officeDocument/2006/relationships/slide" Target="slides/slide9.xml"/><Relationship Id="rId16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customXml" Target="../customXml/item9.xml"/><Relationship Id="rId172" Type="http://schemas.openxmlformats.org/officeDocument/2006/relationships/commentAuthors" Target="commentAuthor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slide" Target="slides/slide12.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2.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slide" Target="slides/slide1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slide" Target="slides/slide8.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3.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viewProps" Target="view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C362E6-AC18-47EC-90B6-D94170BFAFE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6D7671-A7F8-4990-815E-B346D0EF672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0A211E1-1F6B-4CFA-B69A-1E5C7260B151}" type="datetimeFigureOut">
              <a:rPr lang="en-US" smtClean="0"/>
              <a:t>9/16/2020</a:t>
            </a:fld>
            <a:endParaRPr lang="en-US"/>
          </a:p>
        </p:txBody>
      </p:sp>
      <p:sp>
        <p:nvSpPr>
          <p:cNvPr id="4" name="Footer Placeholder 3">
            <a:extLst>
              <a:ext uri="{FF2B5EF4-FFF2-40B4-BE49-F238E27FC236}">
                <a16:creationId xmlns:a16="http://schemas.microsoft.com/office/drawing/2014/main" id="{624F05D3-B3CC-4865-A902-98FB08D22B8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B36BAC-1E41-4745-A6F2-F48648AC67D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D6E3CAF-1210-4424-8BA6-A10E52048F24}" type="slidenum">
              <a:rPr lang="en-US" smtClean="0"/>
              <a:t>‹#›</a:t>
            </a:fld>
            <a:endParaRPr lang="en-US"/>
          </a:p>
        </p:txBody>
      </p:sp>
    </p:spTree>
    <p:extLst>
      <p:ext uri="{BB962C8B-B14F-4D97-AF65-F5344CB8AC3E}">
        <p14:creationId xmlns:p14="http://schemas.microsoft.com/office/powerpoint/2010/main" val="266949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7840CB75-802D-4469-9DFE-7D4C2C34FD47}" type="datetimeFigureOut">
              <a:rPr lang="en-US" smtClean="0"/>
              <a:pPr/>
              <a:t>9/16/2020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0" tIns="46585" rIns="93170" bIns="46585" rtlCol="0" anchor="b"/>
          <a:lstStyle>
            <a:lvl1pPr algn="r">
              <a:defRPr sz="1200"/>
            </a:lvl1pPr>
          </a:lstStyle>
          <a:p>
            <a:fld id="{ECFD3E66-379D-4E08-BE3D-95FF93308A2C}" type="slidenum">
              <a:rPr lang="en-US" smtClean="0"/>
              <a:pPr/>
              <a:t>‹#›</a:t>
            </a:fld>
            <a:endParaRPr lang="en-US" dirty="0"/>
          </a:p>
        </p:txBody>
      </p:sp>
    </p:spTree>
    <p:extLst>
      <p:ext uri="{BB962C8B-B14F-4D97-AF65-F5344CB8AC3E}">
        <p14:creationId xmlns:p14="http://schemas.microsoft.com/office/powerpoint/2010/main" val="348252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D3E66-379D-4E08-BE3D-95FF93308A2C}" type="slidenum">
              <a:rPr lang="en-US" smtClean="0"/>
              <a:pPr/>
              <a:t>11</a:t>
            </a:fld>
            <a:endParaRPr lang="en-US" dirty="0"/>
          </a:p>
        </p:txBody>
      </p:sp>
    </p:spTree>
    <p:extLst>
      <p:ext uri="{BB962C8B-B14F-4D97-AF65-F5344CB8AC3E}">
        <p14:creationId xmlns:p14="http://schemas.microsoft.com/office/powerpoint/2010/main" val="58493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D3E66-379D-4E08-BE3D-95FF93308A2C}" type="slidenum">
              <a:rPr lang="en-US" smtClean="0"/>
              <a:pPr/>
              <a:t>12</a:t>
            </a:fld>
            <a:endParaRPr lang="en-US" dirty="0"/>
          </a:p>
        </p:txBody>
      </p:sp>
    </p:spTree>
    <p:extLst>
      <p:ext uri="{BB962C8B-B14F-4D97-AF65-F5344CB8AC3E}">
        <p14:creationId xmlns:p14="http://schemas.microsoft.com/office/powerpoint/2010/main" val="98745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D3E66-379D-4E08-BE3D-95FF93308A2C}" type="slidenum">
              <a:rPr lang="en-US" smtClean="0"/>
              <a:pPr/>
              <a:t>13</a:t>
            </a:fld>
            <a:endParaRPr lang="en-US" dirty="0"/>
          </a:p>
        </p:txBody>
      </p:sp>
    </p:spTree>
    <p:extLst>
      <p:ext uri="{BB962C8B-B14F-4D97-AF65-F5344CB8AC3E}">
        <p14:creationId xmlns:p14="http://schemas.microsoft.com/office/powerpoint/2010/main" val="42684896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BF19-0E31-49FC-8CF2-F4C3B329D11C}"/>
              </a:ext>
            </a:extLst>
          </p:cNvPr>
          <p:cNvSpPr>
            <a:spLocks noGrp="1"/>
          </p:cNvSpPr>
          <p:nvPr>
            <p:ph type="title" hasCustomPrompt="1"/>
          </p:nvPr>
        </p:nvSpPr>
        <p:spPr>
          <a:xfrm>
            <a:off x="733425" y="2514600"/>
            <a:ext cx="7924800" cy="1600200"/>
          </a:xfrm>
        </p:spPr>
        <p:txBody>
          <a:bodyPr anchor="b" anchorCtr="0">
            <a:normAutofit/>
          </a:bodyPr>
          <a:lstStyle>
            <a:lvl1pPr>
              <a:lnSpc>
                <a:spcPct val="100000"/>
              </a:lnSpc>
              <a:spcAft>
                <a:spcPts val="1200"/>
              </a:spcAft>
              <a:defRPr sz="3600">
                <a:latin typeface="Georgia Pro Cond Black" panose="02040A06050405020203" pitchFamily="18" charset="0"/>
              </a:defRPr>
            </a:lvl1pPr>
          </a:lstStyle>
          <a:p>
            <a:r>
              <a:rPr lang="en-US" dirty="0"/>
              <a:t>Click to edit Master title here</a:t>
            </a:r>
          </a:p>
        </p:txBody>
      </p:sp>
      <p:grpSp>
        <p:nvGrpSpPr>
          <p:cNvPr id="16" name="Group 15">
            <a:extLst>
              <a:ext uri="{FF2B5EF4-FFF2-40B4-BE49-F238E27FC236}">
                <a16:creationId xmlns:a16="http://schemas.microsoft.com/office/drawing/2014/main" id="{F290FF98-2309-4E59-8EDE-9E35F0216DA3}"/>
              </a:ext>
            </a:extLst>
          </p:cNvPr>
          <p:cNvGrpSpPr/>
          <p:nvPr userDrawn="1"/>
        </p:nvGrpSpPr>
        <p:grpSpPr>
          <a:xfrm>
            <a:off x="0" y="0"/>
            <a:ext cx="9144000" cy="2362200"/>
            <a:chOff x="0" y="0"/>
            <a:chExt cx="9144000" cy="2362200"/>
          </a:xfrm>
        </p:grpSpPr>
        <p:sp>
          <p:nvSpPr>
            <p:cNvPr id="15" name="Rectangle 14">
              <a:extLst>
                <a:ext uri="{FF2B5EF4-FFF2-40B4-BE49-F238E27FC236}">
                  <a16:creationId xmlns:a16="http://schemas.microsoft.com/office/drawing/2014/main" id="{04FAA6F1-7E7C-4E81-ACD5-4D9DC4261C2A}"/>
                </a:ext>
              </a:extLst>
            </p:cNvPr>
            <p:cNvSpPr/>
            <p:nvPr userDrawn="1"/>
          </p:nvSpPr>
          <p:spPr bwMode="auto">
            <a:xfrm>
              <a:off x="0" y="0"/>
              <a:ext cx="9144000" cy="2362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4" name="Group 13">
              <a:extLst>
                <a:ext uri="{FF2B5EF4-FFF2-40B4-BE49-F238E27FC236}">
                  <a16:creationId xmlns:a16="http://schemas.microsoft.com/office/drawing/2014/main" id="{F74EA2D6-06B5-4582-8A35-9BD2B7BBCE7E}"/>
                </a:ext>
              </a:extLst>
            </p:cNvPr>
            <p:cNvGrpSpPr/>
            <p:nvPr userDrawn="1"/>
          </p:nvGrpSpPr>
          <p:grpSpPr>
            <a:xfrm>
              <a:off x="0" y="0"/>
              <a:ext cx="9144000" cy="2362200"/>
              <a:chOff x="0" y="0"/>
              <a:chExt cx="9144000" cy="2362200"/>
            </a:xfrm>
          </p:grpSpPr>
          <p:sp>
            <p:nvSpPr>
              <p:cNvPr id="13" name="Freeform: Shape 12">
                <a:extLst>
                  <a:ext uri="{FF2B5EF4-FFF2-40B4-BE49-F238E27FC236}">
                    <a16:creationId xmlns:a16="http://schemas.microsoft.com/office/drawing/2014/main" id="{9A31ED46-D35A-45E1-A76F-F6B1F68C73BA}"/>
                  </a:ext>
                </a:extLst>
              </p:cNvPr>
              <p:cNvSpPr/>
              <p:nvPr userDrawn="1"/>
            </p:nvSpPr>
            <p:spPr bwMode="auto">
              <a:xfrm>
                <a:off x="0" y="103594"/>
                <a:ext cx="9144000" cy="2258606"/>
              </a:xfrm>
              <a:custGeom>
                <a:avLst/>
                <a:gdLst>
                  <a:gd name="connsiteX0" fmla="*/ 0 w 9144000"/>
                  <a:gd name="connsiteY0" fmla="*/ 0 h 2258606"/>
                  <a:gd name="connsiteX1" fmla="*/ 9144000 w 9144000"/>
                  <a:gd name="connsiteY1" fmla="*/ 0 h 2258606"/>
                  <a:gd name="connsiteX2" fmla="*/ 9144000 w 9144000"/>
                  <a:gd name="connsiteY2" fmla="*/ 1452101 h 2258606"/>
                  <a:gd name="connsiteX3" fmla="*/ 8951047 w 9144000"/>
                  <a:gd name="connsiteY3" fmla="*/ 1391255 h 2258606"/>
                  <a:gd name="connsiteX4" fmla="*/ 5372100 w 9144000"/>
                  <a:gd name="connsiteY4" fmla="*/ 914400 h 2258606"/>
                  <a:gd name="connsiteX5" fmla="*/ 112359 w 9144000"/>
                  <a:gd name="connsiteY5" fmla="*/ 2170575 h 2258606"/>
                  <a:gd name="connsiteX6" fmla="*/ 0 w 9144000"/>
                  <a:gd name="connsiteY6" fmla="*/ 2258606 h 2258606"/>
                  <a:gd name="connsiteX7" fmla="*/ 0 w 9144000"/>
                  <a:gd name="connsiteY7" fmla="*/ 0 h 225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258606">
                    <a:moveTo>
                      <a:pt x="0" y="0"/>
                    </a:moveTo>
                    <a:lnTo>
                      <a:pt x="9144000" y="0"/>
                    </a:lnTo>
                    <a:lnTo>
                      <a:pt x="9144000" y="1452101"/>
                    </a:lnTo>
                    <a:lnTo>
                      <a:pt x="8951047" y="1391255"/>
                    </a:lnTo>
                    <a:cubicBezTo>
                      <a:pt x="7953044" y="1091759"/>
                      <a:pt x="6714189" y="914400"/>
                      <a:pt x="5372100" y="914400"/>
                    </a:cubicBezTo>
                    <a:cubicBezTo>
                      <a:pt x="3100874" y="914400"/>
                      <a:pt x="1125296" y="1422341"/>
                      <a:pt x="112359" y="2170575"/>
                    </a:cubicBezTo>
                    <a:lnTo>
                      <a:pt x="0" y="2258606"/>
                    </a:lnTo>
                    <a:lnTo>
                      <a:pt x="0" y="0"/>
                    </a:lnTo>
                    <a:close/>
                  </a:path>
                </a:pathLst>
              </a:custGeom>
              <a:solidFill>
                <a:srgbClr val="F8BA1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Freeform: Shape 10">
                <a:extLst>
                  <a:ext uri="{FF2B5EF4-FFF2-40B4-BE49-F238E27FC236}">
                    <a16:creationId xmlns:a16="http://schemas.microsoft.com/office/drawing/2014/main" id="{14DE01C8-8EBA-4E86-94BC-B8E05CA23F2B}"/>
                  </a:ext>
                </a:extLst>
              </p:cNvPr>
              <p:cNvSpPr/>
              <p:nvPr userDrawn="1"/>
            </p:nvSpPr>
            <p:spPr bwMode="auto">
              <a:xfrm>
                <a:off x="0" y="0"/>
                <a:ext cx="9144000" cy="2258606"/>
              </a:xfrm>
              <a:custGeom>
                <a:avLst/>
                <a:gdLst>
                  <a:gd name="connsiteX0" fmla="*/ 0 w 9144000"/>
                  <a:gd name="connsiteY0" fmla="*/ 0 h 2258606"/>
                  <a:gd name="connsiteX1" fmla="*/ 9144000 w 9144000"/>
                  <a:gd name="connsiteY1" fmla="*/ 0 h 2258606"/>
                  <a:gd name="connsiteX2" fmla="*/ 9144000 w 9144000"/>
                  <a:gd name="connsiteY2" fmla="*/ 1452101 h 2258606"/>
                  <a:gd name="connsiteX3" fmla="*/ 8951047 w 9144000"/>
                  <a:gd name="connsiteY3" fmla="*/ 1391255 h 2258606"/>
                  <a:gd name="connsiteX4" fmla="*/ 5372100 w 9144000"/>
                  <a:gd name="connsiteY4" fmla="*/ 914400 h 2258606"/>
                  <a:gd name="connsiteX5" fmla="*/ 112359 w 9144000"/>
                  <a:gd name="connsiteY5" fmla="*/ 2170575 h 2258606"/>
                  <a:gd name="connsiteX6" fmla="*/ 0 w 9144000"/>
                  <a:gd name="connsiteY6" fmla="*/ 2258606 h 2258606"/>
                  <a:gd name="connsiteX7" fmla="*/ 0 w 9144000"/>
                  <a:gd name="connsiteY7" fmla="*/ 0 h 225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258606">
                    <a:moveTo>
                      <a:pt x="0" y="0"/>
                    </a:moveTo>
                    <a:lnTo>
                      <a:pt x="9144000" y="0"/>
                    </a:lnTo>
                    <a:lnTo>
                      <a:pt x="9144000" y="1452101"/>
                    </a:lnTo>
                    <a:lnTo>
                      <a:pt x="8951047" y="1391255"/>
                    </a:lnTo>
                    <a:cubicBezTo>
                      <a:pt x="7953044" y="1091759"/>
                      <a:pt x="6714189" y="914400"/>
                      <a:pt x="5372100" y="914400"/>
                    </a:cubicBezTo>
                    <a:cubicBezTo>
                      <a:pt x="3100874" y="914400"/>
                      <a:pt x="1125296" y="1422341"/>
                      <a:pt x="112359" y="2170575"/>
                    </a:cubicBezTo>
                    <a:lnTo>
                      <a:pt x="0" y="2258606"/>
                    </a:lnTo>
                    <a:lnTo>
                      <a:pt x="0" y="0"/>
                    </a:lnTo>
                    <a:close/>
                  </a:path>
                </a:pathLst>
              </a:custGeom>
              <a:solidFill>
                <a:srgbClr val="4A23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pic>
        <p:nvPicPr>
          <p:cNvPr id="10" name="Picture 9">
            <a:extLst>
              <a:ext uri="{FF2B5EF4-FFF2-40B4-BE49-F238E27FC236}">
                <a16:creationId xmlns:a16="http://schemas.microsoft.com/office/drawing/2014/main" id="{2C4E143C-E118-4BD0-B4E3-4F2C4FB7EED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7720" b="93468" l="12597" r="83333">
                        <a14:foregroundMark x1="28198" y1="25653" x2="28198" y2="25653"/>
                        <a14:foregroundMark x1="25678" y1="29572" x2="25678" y2="29572"/>
                        <a14:foregroundMark x1="26357" y1="30998" x2="26357" y2="30998"/>
                        <a14:foregroundMark x1="26066" y1="31354" x2="26066" y2="31354"/>
                        <a14:foregroundMark x1="28585" y1="25653" x2="28585" y2="25653"/>
                        <a14:foregroundMark x1="29264" y1="25653" x2="29264" y2="25653"/>
                        <a14:foregroundMark x1="54651" y1="16746" x2="54651" y2="16746"/>
                        <a14:foregroundMark x1="63372" y1="20784" x2="63372" y2="20784"/>
                        <a14:foregroundMark x1="68411" y1="28266" x2="68411" y2="28266"/>
                        <a14:foregroundMark x1="70930" y1="36698" x2="70930" y2="36698"/>
                        <a14:foregroundMark x1="71318" y1="36698" x2="71318" y2="36698"/>
                        <a14:foregroundMark x1="74225" y1="44299" x2="74225" y2="44299"/>
                        <a14:foregroundMark x1="46705" y1="28741" x2="46705" y2="28741"/>
                        <a14:foregroundMark x1="43023" y1="28741" x2="44864" y2="37648"/>
                        <a14:foregroundMark x1="47771" y1="44656" x2="33140" y2="30998"/>
                        <a14:foregroundMark x1="33140" y1="30998" x2="48159" y2="45724"/>
                        <a14:foregroundMark x1="48159" y1="45724" x2="34109" y2="31354"/>
                        <a14:foregroundMark x1="34109" y1="31354" x2="34012" y2="37648"/>
                        <a14:foregroundMark x1="52422" y1="46081" x2="69767" y2="37411"/>
                        <a14:foregroundMark x1="69767" y1="37411" x2="51841" y2="47150"/>
                        <a14:foregroundMark x1="51841" y1="47150" x2="43314" y2="27435"/>
                        <a14:foregroundMark x1="43314" y1="27435" x2="58140" y2="40499"/>
                        <a14:foregroundMark x1="58140" y1="40499" x2="40116" y2="27435"/>
                        <a14:foregroundMark x1="40116" y1="27435" x2="47384" y2="48694"/>
                        <a14:foregroundMark x1="47384" y1="48694" x2="49031" y2="24347"/>
                        <a14:foregroundMark x1="49031" y1="24347" x2="29070" y2="22328"/>
                        <a14:foregroundMark x1="29070" y1="22328" x2="22771" y2="45606"/>
                        <a14:foregroundMark x1="22771" y1="45606" x2="28779" y2="67696"/>
                        <a14:foregroundMark x1="28779" y1="67696" x2="45930" y2="78385"/>
                        <a14:foregroundMark x1="45930" y1="78385" x2="64147" y2="75297"/>
                        <a14:foregroundMark x1="64147" y1="75297" x2="73353" y2="54988"/>
                        <a14:foregroundMark x1="73353" y1="54988" x2="70930" y2="32898"/>
                        <a14:foregroundMark x1="70930" y1="32898" x2="69961" y2="56295"/>
                        <a14:foregroundMark x1="69961" y1="56295" x2="56492" y2="74584"/>
                        <a14:foregroundMark x1="56492" y1="74584" x2="38566" y2="78860"/>
                        <a14:foregroundMark x1="38566" y1="78860" x2="25000" y2="64014"/>
                        <a14:foregroundMark x1="25000" y1="64014" x2="21318" y2="40855"/>
                        <a14:foregroundMark x1="21318" y1="40855" x2="26938" y2="63777"/>
                        <a14:foregroundMark x1="26938" y1="63777" x2="42248" y2="78979"/>
                        <a14:foregroundMark x1="42248" y1="78979" x2="61143" y2="76603"/>
                        <a14:foregroundMark x1="61143" y1="76603" x2="40795" y2="76841"/>
                        <a14:foregroundMark x1="40795" y1="76841" x2="60174" y2="70784"/>
                        <a14:foregroundMark x1="60174" y1="70784" x2="70930" y2="51306"/>
                        <a14:foregroundMark x1="70930" y1="51306" x2="69961" y2="27553"/>
                        <a14:foregroundMark x1="69961" y1="27553" x2="50388" y2="21615"/>
                        <a14:foregroundMark x1="50388" y1="21615" x2="34012" y2="31948"/>
                        <a14:foregroundMark x1="34012" y1="31948" x2="28585" y2="46081"/>
                        <a14:foregroundMark x1="50678" y1="21615" x2="62597" y2="42993"/>
                        <a14:foregroundMark x1="62597" y1="42993" x2="40988" y2="35154"/>
                        <a14:foregroundMark x1="40988" y1="35154" x2="32946" y2="42043"/>
                        <a14:foregroundMark x1="56492" y1="26485" x2="65891" y2="45724"/>
                        <a14:foregroundMark x1="65891" y1="45724" x2="57461" y2="26128"/>
                        <a14:foregroundMark x1="57461" y1="26128" x2="56783" y2="36698"/>
                        <a14:foregroundMark x1="61143" y1="31829" x2="72287" y2="49406"/>
                        <a14:foregroundMark x1="72287" y1="49406" x2="62597" y2="30523"/>
                        <a14:foregroundMark x1="62597" y1="30523" x2="65116" y2="31829"/>
                        <a14:foregroundMark x1="18798" y1="71378" x2="16570" y2="57126"/>
                        <a14:foregroundMark x1="17345" y1="67340" x2="12597" y2="58907"/>
                        <a14:foregroundMark x1="31783" y1="13183" x2="50581" y2="7007"/>
                        <a14:foregroundMark x1="50581" y1="7007" x2="67636" y2="17102"/>
                        <a14:foregroundMark x1="67636" y1="17102" x2="79070" y2="36223"/>
                        <a14:foregroundMark x1="79070" y1="36223" x2="80717" y2="63302"/>
                        <a14:foregroundMark x1="83624" y1="59739" x2="83624" y2="59739"/>
                        <a14:foregroundMark x1="75678" y1="27435" x2="75678" y2="27435"/>
                        <a14:foregroundMark x1="54651" y1="8314" x2="36531" y2="10570"/>
                        <a14:foregroundMark x1="36531" y1="10570" x2="36531" y2="10570"/>
                        <a14:foregroundMark x1="44864" y1="8314" x2="53198" y2="7838"/>
                        <a14:foregroundMark x1="35078" y1="87292" x2="54748" y2="93468"/>
                        <a14:foregroundMark x1="54748" y1="93468" x2="71318" y2="83373"/>
                        <a14:foregroundMark x1="71318" y1="83373" x2="71318" y2="83373"/>
                      </a14:backgroundRemoval>
                    </a14:imgEffect>
                  </a14:imgLayer>
                </a14:imgProps>
              </a:ext>
            </a:extLst>
          </a:blip>
          <a:srcRect l="10462" t="2564" r="14226" b="3811"/>
          <a:stretch/>
        </p:blipFill>
        <p:spPr>
          <a:xfrm>
            <a:off x="381000" y="228600"/>
            <a:ext cx="1171199" cy="1187895"/>
          </a:xfrm>
          <a:prstGeom prst="rect">
            <a:avLst/>
          </a:prstGeom>
        </p:spPr>
      </p:pic>
      <p:sp>
        <p:nvSpPr>
          <p:cNvPr id="19" name="Footer Placeholder 9">
            <a:extLst>
              <a:ext uri="{FF2B5EF4-FFF2-40B4-BE49-F238E27FC236}">
                <a16:creationId xmlns:a16="http://schemas.microsoft.com/office/drawing/2014/main" id="{A3F2E282-57C4-4A7B-9DC5-969AD8DDA308}"/>
              </a:ext>
            </a:extLst>
          </p:cNvPr>
          <p:cNvSpPr>
            <a:spLocks noGrp="1"/>
          </p:cNvSpPr>
          <p:nvPr>
            <p:ph type="ftr" sz="quarter" idx="3"/>
          </p:nvPr>
        </p:nvSpPr>
        <p:spPr>
          <a:xfrm>
            <a:off x="310356" y="6318846"/>
            <a:ext cx="4337844" cy="462954"/>
          </a:xfrm>
          <a:prstGeom prst="rect">
            <a:avLst/>
          </a:prstGeom>
        </p:spPr>
        <p:txBody>
          <a:bodyPr vert="horz" lIns="0" tIns="45720" rIns="0" bIns="45720" rtlCol="0" anchor="ctr"/>
          <a:lstStyle>
            <a:lvl1pPr algn="l">
              <a:defRPr sz="1050">
                <a:solidFill>
                  <a:schemeClr val="bg1"/>
                </a:solidFill>
                <a:latin typeface="Georgia Pro Cond Black" panose="02040A06050405020203" pitchFamily="18" charset="0"/>
              </a:defRPr>
            </a:lvl1pPr>
          </a:lstStyle>
          <a:p>
            <a:r>
              <a:rPr lang="en-US" sz="1200" dirty="0"/>
              <a:t>2019 DoD Chesapeake Bay Commanders’ Conference</a:t>
            </a:r>
          </a:p>
          <a:p>
            <a:r>
              <a:rPr lang="en-US" dirty="0">
                <a:latin typeface="Georgia Pro Cond" panose="02040506050405020303" pitchFamily="18" charset="0"/>
              </a:rPr>
              <a:t>One Mission • Shared Leadership • Continuing Commitment</a:t>
            </a:r>
            <a:endParaRPr lang="en-US" dirty="0"/>
          </a:p>
        </p:txBody>
      </p:sp>
    </p:spTree>
    <p:extLst>
      <p:ext uri="{BB962C8B-B14F-4D97-AF65-F5344CB8AC3E}">
        <p14:creationId xmlns:p14="http://schemas.microsoft.com/office/powerpoint/2010/main" val="37575818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3FA5-2C84-4FC0-AB57-E06A7EA1C31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CDD3541-D1FA-41E4-842B-53D8FD67F7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C215AC4-C539-44CC-8CA2-AB4354C8BA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64A1C11-DCA3-41B9-9698-175CE7636EB5}"/>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6" name="Footer Placeholder 5">
            <a:extLst>
              <a:ext uri="{FF2B5EF4-FFF2-40B4-BE49-F238E27FC236}">
                <a16:creationId xmlns:a16="http://schemas.microsoft.com/office/drawing/2014/main" id="{04167E6B-1263-4698-A7D0-1F92E268D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8144-E033-434A-8167-8AEB5FF9CBDD}"/>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194278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8E4F-1DF9-4DDF-B9A4-EF5A1D0F5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17558-A4EF-47BE-BC44-C00135B53C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7A101-B57B-496D-99B5-8A9536E3B74B}"/>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5" name="Footer Placeholder 4">
            <a:extLst>
              <a:ext uri="{FF2B5EF4-FFF2-40B4-BE49-F238E27FC236}">
                <a16:creationId xmlns:a16="http://schemas.microsoft.com/office/drawing/2014/main" id="{5B27495E-4727-48EC-8E3F-9BD37873A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D9A9A-3F46-42D0-9725-0768B2BC5B0F}"/>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165722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941E6-B588-4F8C-AA35-8A07414155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FE18B-FE84-40FF-85D2-140CE3A917E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E2DEF-701C-45B7-8B66-A322E0787730}"/>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5" name="Footer Placeholder 4">
            <a:extLst>
              <a:ext uri="{FF2B5EF4-FFF2-40B4-BE49-F238E27FC236}">
                <a16:creationId xmlns:a16="http://schemas.microsoft.com/office/drawing/2014/main" id="{E0D59322-2080-4452-B2EE-FAE84EB75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18299-A9DC-4997-9EBF-7C17D1B5828D}"/>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06940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1F06-29A0-451E-8EB7-C67DFAF8C0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4A8307B-9131-4834-8246-F91FD64AC2A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C9AC31F-7237-44DD-B77A-6C366EC6C1D4}"/>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5" name="Footer Placeholder 4">
            <a:extLst>
              <a:ext uri="{FF2B5EF4-FFF2-40B4-BE49-F238E27FC236}">
                <a16:creationId xmlns:a16="http://schemas.microsoft.com/office/drawing/2014/main" id="{9A49BBDE-8DE8-42F8-B5A5-F15FE3D1A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B315B-9573-494A-94D2-F505928B84D4}"/>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27761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F170-FF57-4444-B49B-BAA3649AD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897EE-447E-489E-8D97-B24CC19051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4BEE1-5FC2-427E-83B2-7457DDE7DE1B}"/>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5" name="Footer Placeholder 4">
            <a:extLst>
              <a:ext uri="{FF2B5EF4-FFF2-40B4-BE49-F238E27FC236}">
                <a16:creationId xmlns:a16="http://schemas.microsoft.com/office/drawing/2014/main" id="{A216CF05-5A96-4507-BAB4-8274BB5AA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7B101-5BED-49C0-936B-03D132140F97}"/>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299677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A9CA-0E88-4956-94A8-986750E86DB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F723DE-8EEC-4378-992D-8F8E62806B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3478DC-46A2-48B8-AD4E-C0EAB139101B}"/>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5" name="Footer Placeholder 4">
            <a:extLst>
              <a:ext uri="{FF2B5EF4-FFF2-40B4-BE49-F238E27FC236}">
                <a16:creationId xmlns:a16="http://schemas.microsoft.com/office/drawing/2014/main" id="{8FE4A9E5-D94D-4A79-ACB4-47C561F5D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18B65-86B6-4D11-870C-63932AFFA2B9}"/>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54024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E4FE-B4B4-4D68-A200-7C8CFE716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9C87D-72DE-44C1-AC0F-EC792F6BD5D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4CB442-6802-4EC4-BF3F-596E973A786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6D24F-C667-44A0-B9A1-D369E0F644DF}"/>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6" name="Footer Placeholder 5">
            <a:extLst>
              <a:ext uri="{FF2B5EF4-FFF2-40B4-BE49-F238E27FC236}">
                <a16:creationId xmlns:a16="http://schemas.microsoft.com/office/drawing/2014/main" id="{2278EF85-B7CF-4483-ACA5-022F23DBB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B6F97-F6EF-4E44-914E-AE87A177BB57}"/>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132344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E3B2-5234-43BE-B809-5E43F021379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CE8FB-7324-48B1-85C3-F671B72151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DA02CBC-60A5-45C5-A8D8-06D47E795E6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AD7BA8-F071-4135-B26E-0ADD0F72A0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95BB81E-EED9-4677-97C7-882AA52AE6C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7E85F1-D889-4A44-9463-7B3EABF4E66A}"/>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8" name="Footer Placeholder 7">
            <a:extLst>
              <a:ext uri="{FF2B5EF4-FFF2-40B4-BE49-F238E27FC236}">
                <a16:creationId xmlns:a16="http://schemas.microsoft.com/office/drawing/2014/main" id="{EE083C8C-0643-49AD-AADA-26EA41A884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E3F8AD-C9FF-4BD4-9F57-A50DB4AB7453}"/>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18653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5B4C-D127-4996-97CC-9579CDC736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486C79-867D-489C-A83B-B4502C9362AD}"/>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4" name="Footer Placeholder 3">
            <a:extLst>
              <a:ext uri="{FF2B5EF4-FFF2-40B4-BE49-F238E27FC236}">
                <a16:creationId xmlns:a16="http://schemas.microsoft.com/office/drawing/2014/main" id="{8B515487-AF4B-409F-B554-A00E8EE23D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8B7C5-8FBC-47F0-98B4-990B59A952AB}"/>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201339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0B0DB-D584-4E27-B790-CFED7EE38A99}"/>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3" name="Footer Placeholder 2">
            <a:extLst>
              <a:ext uri="{FF2B5EF4-FFF2-40B4-BE49-F238E27FC236}">
                <a16:creationId xmlns:a16="http://schemas.microsoft.com/office/drawing/2014/main" id="{B43894FE-7409-414E-8FF7-4EC0CE6034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0A05F-A906-4AEB-8F0D-B88525AC5AED}"/>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89230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D5AF-70F1-4BEC-BFCB-E89C709932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783148-1431-4581-9F81-E0AB4D58F1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0457B0-05B8-47F2-A72D-ADA9D5C9D6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36F4386-B52A-4902-892E-D0C58245FAA6}"/>
              </a:ext>
            </a:extLst>
          </p:cNvPr>
          <p:cNvSpPr>
            <a:spLocks noGrp="1"/>
          </p:cNvSpPr>
          <p:nvPr>
            <p:ph type="dt" sz="half" idx="10"/>
          </p:nvPr>
        </p:nvSpPr>
        <p:spPr/>
        <p:txBody>
          <a:bodyPr/>
          <a:lstStyle/>
          <a:p>
            <a:fld id="{7C350152-DE05-4277-9929-06515E2FB39F}" type="datetimeFigureOut">
              <a:rPr lang="en-US" smtClean="0"/>
              <a:t>9/16/2020</a:t>
            </a:fld>
            <a:endParaRPr lang="en-US"/>
          </a:p>
        </p:txBody>
      </p:sp>
      <p:sp>
        <p:nvSpPr>
          <p:cNvPr id="6" name="Footer Placeholder 5">
            <a:extLst>
              <a:ext uri="{FF2B5EF4-FFF2-40B4-BE49-F238E27FC236}">
                <a16:creationId xmlns:a16="http://schemas.microsoft.com/office/drawing/2014/main" id="{62C2E6AD-F8E1-49EF-8285-2D88E58B7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DA571-3785-46A8-8320-4C58C234DED2}"/>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42601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3BF13E-5AA0-4258-BD7C-6910F09C1B52}"/>
              </a:ext>
            </a:extLst>
          </p:cNvPr>
          <p:cNvSpPr/>
          <p:nvPr userDrawn="1"/>
        </p:nvSpPr>
        <p:spPr bwMode="auto">
          <a:xfrm>
            <a:off x="0" y="6210300"/>
            <a:ext cx="9144000" cy="381000"/>
          </a:xfrm>
          <a:prstGeom prst="rect">
            <a:avLst/>
          </a:prstGeom>
          <a:solidFill>
            <a:srgbClr val="F8BA1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F764F43-7002-4D27-AD9D-6AACA90FD5A6}"/>
              </a:ext>
            </a:extLst>
          </p:cNvPr>
          <p:cNvSpPr>
            <a:spLocks noChangeArrowheads="1"/>
          </p:cNvSpPr>
          <p:nvPr userDrawn="1"/>
        </p:nvSpPr>
        <p:spPr bwMode="auto">
          <a:xfrm>
            <a:off x="0" y="6278382"/>
            <a:ext cx="9144000" cy="602896"/>
          </a:xfrm>
          <a:prstGeom prst="rect">
            <a:avLst/>
          </a:prstGeom>
          <a:solidFill>
            <a:srgbClr val="4A2365"/>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350" dirty="0"/>
          </a:p>
        </p:txBody>
      </p:sp>
      <p:sp>
        <p:nvSpPr>
          <p:cNvPr id="3166212" name="Rectangle 4"/>
          <p:cNvSpPr>
            <a:spLocks noGrp="1" noChangeArrowheads="1"/>
          </p:cNvSpPr>
          <p:nvPr>
            <p:ph type="title"/>
          </p:nvPr>
        </p:nvSpPr>
        <p:spPr bwMode="auto">
          <a:xfrm>
            <a:off x="322546" y="457200"/>
            <a:ext cx="8498908"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a:t>Click to edit Master title style</a:t>
            </a:r>
            <a:endParaRPr lang="en-US" dirty="0"/>
          </a:p>
        </p:txBody>
      </p:sp>
      <p:sp>
        <p:nvSpPr>
          <p:cNvPr id="3166213" name="Rectangle 5"/>
          <p:cNvSpPr>
            <a:spLocks noGrp="1" noChangeArrowheads="1"/>
          </p:cNvSpPr>
          <p:nvPr>
            <p:ph type="body" idx="1"/>
          </p:nvPr>
        </p:nvSpPr>
        <p:spPr bwMode="auto">
          <a:xfrm>
            <a:off x="320040" y="1600201"/>
            <a:ext cx="8503920" cy="4425398"/>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userDrawn="1"/>
        </p:nvSpPr>
        <p:spPr bwMode="auto">
          <a:xfrm>
            <a:off x="0" y="1379883"/>
            <a:ext cx="9144000" cy="67917"/>
          </a:xfrm>
          <a:prstGeom prst="rect">
            <a:avLst/>
          </a:prstGeom>
          <a:solidFill>
            <a:srgbClr val="4A2365"/>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350" dirty="0"/>
          </a:p>
        </p:txBody>
      </p:sp>
      <p:pic>
        <p:nvPicPr>
          <p:cNvPr id="10" name="Picture 9">
            <a:extLst>
              <a:ext uri="{FF2B5EF4-FFF2-40B4-BE49-F238E27FC236}">
                <a16:creationId xmlns:a16="http://schemas.microsoft.com/office/drawing/2014/main" id="{2C7FFE03-AF4D-40C0-9A43-845A2091DC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403" y="6333439"/>
            <a:ext cx="492051" cy="492051"/>
          </a:xfrm>
          <a:prstGeom prst="rect">
            <a:avLst/>
          </a:prstGeom>
        </p:spPr>
      </p:pic>
      <p:pic>
        <p:nvPicPr>
          <p:cNvPr id="12" name="Picture 11">
            <a:extLst>
              <a:ext uri="{FF2B5EF4-FFF2-40B4-BE49-F238E27FC236}">
                <a16:creationId xmlns:a16="http://schemas.microsoft.com/office/drawing/2014/main" id="{A78257F3-BAB8-47FD-81FD-78E8FF4CBB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74478" y="6366648"/>
            <a:ext cx="426755" cy="426755"/>
          </a:xfrm>
          <a:prstGeom prst="rect">
            <a:avLst/>
          </a:prstGeom>
        </p:spPr>
      </p:pic>
      <p:sp>
        <p:nvSpPr>
          <p:cNvPr id="16" name="Footer Placeholder 9">
            <a:extLst>
              <a:ext uri="{FF2B5EF4-FFF2-40B4-BE49-F238E27FC236}">
                <a16:creationId xmlns:a16="http://schemas.microsoft.com/office/drawing/2014/main" id="{B8BD44D7-7150-4681-B6DC-20DE67EDBDB3}"/>
              </a:ext>
            </a:extLst>
          </p:cNvPr>
          <p:cNvSpPr>
            <a:spLocks noGrp="1"/>
          </p:cNvSpPr>
          <p:nvPr>
            <p:ph type="ftr" sz="quarter" idx="3"/>
          </p:nvPr>
        </p:nvSpPr>
        <p:spPr>
          <a:xfrm>
            <a:off x="310356" y="6318846"/>
            <a:ext cx="4337844" cy="462954"/>
          </a:xfrm>
          <a:prstGeom prst="rect">
            <a:avLst/>
          </a:prstGeom>
        </p:spPr>
        <p:txBody>
          <a:bodyPr vert="horz" lIns="0" tIns="45720" rIns="0" bIns="45720" rtlCol="0" anchor="ctr"/>
          <a:lstStyle>
            <a:lvl1pPr algn="l">
              <a:defRPr sz="1050">
                <a:solidFill>
                  <a:schemeClr val="bg1"/>
                </a:solidFill>
                <a:latin typeface="Georgia Pro Cond Black" panose="02040A06050405020203" pitchFamily="18" charset="0"/>
              </a:defRPr>
            </a:lvl1pPr>
          </a:lstStyle>
          <a:p>
            <a:r>
              <a:rPr lang="en-US" sz="1200" dirty="0"/>
              <a:t>2019 DoD Chesapeake Bay Commanders’ Conference</a:t>
            </a:r>
          </a:p>
          <a:p>
            <a:r>
              <a:rPr lang="en-US" dirty="0">
                <a:latin typeface="Georgia Pro Cond" panose="02040506050405020303" pitchFamily="18" charset="0"/>
              </a:rPr>
              <a:t>One Mission • Shared Leadership • Continuing Commitment</a:t>
            </a:r>
            <a:endParaRPr lang="en-US" dirty="0"/>
          </a:p>
        </p:txBody>
      </p:sp>
      <p:sp>
        <p:nvSpPr>
          <p:cNvPr id="11" name="Slide Number Placeholder 10">
            <a:extLst>
              <a:ext uri="{FF2B5EF4-FFF2-40B4-BE49-F238E27FC236}">
                <a16:creationId xmlns:a16="http://schemas.microsoft.com/office/drawing/2014/main" id="{53C2A6E6-DC3B-4583-80D0-57ECDAA5954D}"/>
              </a:ext>
            </a:extLst>
          </p:cNvPr>
          <p:cNvSpPr>
            <a:spLocks noGrp="1"/>
          </p:cNvSpPr>
          <p:nvPr>
            <p:ph type="sldNum" sz="quarter" idx="4"/>
          </p:nvPr>
        </p:nvSpPr>
        <p:spPr>
          <a:xfrm>
            <a:off x="310356" y="6465530"/>
            <a:ext cx="8503920" cy="228600"/>
          </a:xfrm>
          <a:prstGeom prst="rect">
            <a:avLst/>
          </a:prstGeom>
        </p:spPr>
        <p:txBody>
          <a:bodyPr vert="horz" lIns="0" tIns="45720" rIns="0" bIns="45720" rtlCol="0" anchor="ctr"/>
          <a:lstStyle>
            <a:lvl1pPr algn="ctr">
              <a:defRPr sz="900">
                <a:solidFill>
                  <a:schemeClr val="bg1"/>
                </a:solidFill>
                <a:latin typeface="Georgia Pro Cond Black" panose="02040A06050405020203" pitchFamily="18" charset="0"/>
              </a:defRPr>
            </a:lvl1pPr>
          </a:lstStyle>
          <a:p>
            <a:r>
              <a:rPr lang="en-US" dirty="0"/>
              <a:t>- </a:t>
            </a:r>
            <a:fld id="{83D12EE2-0A52-405F-9235-0A5D75AB581D}" type="slidenum">
              <a:rPr lang="en-US" smtClean="0"/>
              <a:pPr/>
              <a:t>‹#›</a:t>
            </a:fld>
            <a:r>
              <a:rPr lang="en-US" dirty="0"/>
              <a:t> -</a:t>
            </a:r>
          </a:p>
        </p:txBody>
      </p:sp>
    </p:spTree>
    <p:extLst>
      <p:ext uri="{BB962C8B-B14F-4D97-AF65-F5344CB8AC3E}">
        <p14:creationId xmlns:p14="http://schemas.microsoft.com/office/powerpoint/2010/main" val="2044578605"/>
      </p:ext>
    </p:extLst>
  </p:cSld>
  <p:clrMap bg1="lt1" tx1="dk1" bg2="lt2" tx2="dk2" accent1="accent1" accent2="accent2" accent3="accent3" accent4="accent4" accent5="accent5" accent6="accent6" hlink="hlink" folHlink="folHlink"/>
  <p:sldLayoutIdLst>
    <p:sldLayoutId id="2147484261" r:id="rId1"/>
  </p:sldLayoutIdLst>
  <p:transition/>
  <p:hf hdr="0" dt="0"/>
  <p:txStyles>
    <p:titleStyle>
      <a:lvl1pPr algn="l" rtl="0" eaLnBrk="1" fontAlgn="base" hangingPunct="1">
        <a:lnSpc>
          <a:spcPct val="85000"/>
        </a:lnSpc>
        <a:spcBef>
          <a:spcPct val="0"/>
        </a:spcBef>
        <a:spcAft>
          <a:spcPct val="0"/>
        </a:spcAft>
        <a:defRPr sz="3600" b="0">
          <a:solidFill>
            <a:schemeClr val="tx1">
              <a:lumMod val="85000"/>
              <a:lumOff val="15000"/>
            </a:schemeClr>
          </a:solidFill>
          <a:latin typeface="Georgia Pro Cond Semibold" panose="020B0604020202020204" pitchFamily="18" charset="0"/>
          <a:ea typeface="+mj-ea"/>
          <a:cs typeface="+mj-cs"/>
        </a:defRPr>
      </a:lvl1pPr>
      <a:lvl2pPr algn="l" rtl="0" eaLnBrk="1" fontAlgn="base" hangingPunct="1">
        <a:lnSpc>
          <a:spcPct val="85000"/>
        </a:lnSpc>
        <a:spcBef>
          <a:spcPct val="0"/>
        </a:spcBef>
        <a:spcAft>
          <a:spcPct val="0"/>
        </a:spcAft>
        <a:defRPr sz="2400" b="1">
          <a:solidFill>
            <a:schemeClr val="bg1"/>
          </a:solidFill>
          <a:latin typeface="Arial" charset="0"/>
        </a:defRPr>
      </a:lvl2pPr>
      <a:lvl3pPr algn="l" rtl="0" eaLnBrk="1" fontAlgn="base" hangingPunct="1">
        <a:lnSpc>
          <a:spcPct val="85000"/>
        </a:lnSpc>
        <a:spcBef>
          <a:spcPct val="0"/>
        </a:spcBef>
        <a:spcAft>
          <a:spcPct val="0"/>
        </a:spcAft>
        <a:defRPr sz="2400" b="1">
          <a:solidFill>
            <a:schemeClr val="bg1"/>
          </a:solidFill>
          <a:latin typeface="Arial" charset="0"/>
        </a:defRPr>
      </a:lvl3pPr>
      <a:lvl4pPr algn="l" rtl="0" eaLnBrk="1" fontAlgn="base" hangingPunct="1">
        <a:lnSpc>
          <a:spcPct val="85000"/>
        </a:lnSpc>
        <a:spcBef>
          <a:spcPct val="0"/>
        </a:spcBef>
        <a:spcAft>
          <a:spcPct val="0"/>
        </a:spcAft>
        <a:defRPr sz="2400" b="1">
          <a:solidFill>
            <a:schemeClr val="bg1"/>
          </a:solidFill>
          <a:latin typeface="Arial" charset="0"/>
        </a:defRPr>
      </a:lvl4pPr>
      <a:lvl5pPr algn="l" rtl="0" eaLnBrk="1" fontAlgn="base" hangingPunct="1">
        <a:lnSpc>
          <a:spcPct val="85000"/>
        </a:lnSpc>
        <a:spcBef>
          <a:spcPct val="0"/>
        </a:spcBef>
        <a:spcAft>
          <a:spcPct val="0"/>
        </a:spcAft>
        <a:defRPr sz="2400" b="1">
          <a:solidFill>
            <a:schemeClr val="bg1"/>
          </a:solidFill>
          <a:latin typeface="Arial" charset="0"/>
        </a:defRPr>
      </a:lvl5pPr>
      <a:lvl6pPr marL="342900" algn="l" rtl="0" eaLnBrk="1" fontAlgn="base" hangingPunct="1">
        <a:lnSpc>
          <a:spcPct val="85000"/>
        </a:lnSpc>
        <a:spcBef>
          <a:spcPct val="0"/>
        </a:spcBef>
        <a:spcAft>
          <a:spcPct val="0"/>
        </a:spcAft>
        <a:defRPr sz="2400" b="1">
          <a:solidFill>
            <a:schemeClr val="bg1"/>
          </a:solidFill>
          <a:latin typeface="Arial" charset="0"/>
        </a:defRPr>
      </a:lvl6pPr>
      <a:lvl7pPr marL="685800" algn="l" rtl="0" eaLnBrk="1" fontAlgn="base" hangingPunct="1">
        <a:lnSpc>
          <a:spcPct val="85000"/>
        </a:lnSpc>
        <a:spcBef>
          <a:spcPct val="0"/>
        </a:spcBef>
        <a:spcAft>
          <a:spcPct val="0"/>
        </a:spcAft>
        <a:defRPr sz="2400" b="1">
          <a:solidFill>
            <a:schemeClr val="bg1"/>
          </a:solidFill>
          <a:latin typeface="Arial" charset="0"/>
        </a:defRPr>
      </a:lvl7pPr>
      <a:lvl8pPr marL="1028700" algn="l" rtl="0" eaLnBrk="1" fontAlgn="base" hangingPunct="1">
        <a:lnSpc>
          <a:spcPct val="85000"/>
        </a:lnSpc>
        <a:spcBef>
          <a:spcPct val="0"/>
        </a:spcBef>
        <a:spcAft>
          <a:spcPct val="0"/>
        </a:spcAft>
        <a:defRPr sz="2400" b="1">
          <a:solidFill>
            <a:schemeClr val="bg1"/>
          </a:solidFill>
          <a:latin typeface="Arial" charset="0"/>
        </a:defRPr>
      </a:lvl8pPr>
      <a:lvl9pPr marL="1371600" algn="l" rtl="0" eaLnBrk="1" fontAlgn="base" hangingPunct="1">
        <a:lnSpc>
          <a:spcPct val="85000"/>
        </a:lnSpc>
        <a:spcBef>
          <a:spcPct val="0"/>
        </a:spcBef>
        <a:spcAft>
          <a:spcPct val="0"/>
        </a:spcAft>
        <a:defRPr sz="2400" b="1">
          <a:solidFill>
            <a:schemeClr val="bg1"/>
          </a:solidFill>
          <a:latin typeface="Arial" charset="0"/>
        </a:defRPr>
      </a:lvl9pPr>
    </p:titleStyle>
    <p:bodyStyle>
      <a:lvl1pPr marL="171450" indent="-171450" algn="l" rtl="0" eaLnBrk="1" fontAlgn="base" hangingPunct="1">
        <a:lnSpc>
          <a:spcPct val="100000"/>
        </a:lnSpc>
        <a:spcBef>
          <a:spcPts val="600"/>
        </a:spcBef>
        <a:spcAft>
          <a:spcPct val="0"/>
        </a:spcAft>
        <a:buClr>
          <a:schemeClr val="accent5"/>
        </a:buClr>
        <a:buFont typeface="Arial" pitchFamily="34" charset="0"/>
        <a:buChar char="•"/>
        <a:defRPr sz="2600">
          <a:solidFill>
            <a:schemeClr val="tx1">
              <a:lumMod val="75000"/>
              <a:lumOff val="25000"/>
            </a:schemeClr>
          </a:solidFill>
          <a:latin typeface="Georgia Pro" panose="02040502050405020303" pitchFamily="18" charset="0"/>
          <a:ea typeface="+mn-ea"/>
          <a:cs typeface="+mn-cs"/>
        </a:defRPr>
      </a:lvl1pPr>
      <a:lvl2pPr marL="386954" indent="-198835" algn="l" rtl="0" eaLnBrk="1" fontAlgn="base" hangingPunct="1">
        <a:lnSpc>
          <a:spcPct val="100000"/>
        </a:lnSpc>
        <a:spcBef>
          <a:spcPts val="600"/>
        </a:spcBef>
        <a:spcAft>
          <a:spcPct val="0"/>
        </a:spcAft>
        <a:buClr>
          <a:schemeClr val="accent5"/>
        </a:buClr>
        <a:buFont typeface="Arial" pitchFamily="34" charset="0"/>
        <a:buChar char="•"/>
        <a:tabLst/>
        <a:defRPr sz="2400">
          <a:solidFill>
            <a:schemeClr val="tx1">
              <a:lumMod val="75000"/>
              <a:lumOff val="25000"/>
            </a:schemeClr>
          </a:solidFill>
          <a:latin typeface="Georgia Pro" panose="02040502050405020303" pitchFamily="18" charset="0"/>
        </a:defRPr>
      </a:lvl2pPr>
      <a:lvl3pPr marL="558404" indent="-171450" algn="l" rtl="0" eaLnBrk="1" fontAlgn="base" hangingPunct="1">
        <a:lnSpc>
          <a:spcPct val="100000"/>
        </a:lnSpc>
        <a:spcBef>
          <a:spcPts val="600"/>
        </a:spcBef>
        <a:spcAft>
          <a:spcPct val="0"/>
        </a:spcAft>
        <a:buClr>
          <a:schemeClr val="accent5"/>
        </a:buClr>
        <a:buFont typeface="Arial" pitchFamily="34" charset="0"/>
        <a:buChar char="•"/>
        <a:defRPr sz="2400">
          <a:solidFill>
            <a:schemeClr val="tx1">
              <a:lumMod val="75000"/>
              <a:lumOff val="25000"/>
            </a:schemeClr>
          </a:solidFill>
          <a:latin typeface="Georgia Pro" panose="02040502050405020303" pitchFamily="18" charset="0"/>
        </a:defRPr>
      </a:lvl3pPr>
      <a:lvl4pPr marL="729854" indent="-171450" algn="l" rtl="0" eaLnBrk="1" fontAlgn="base" hangingPunct="1">
        <a:lnSpc>
          <a:spcPct val="100000"/>
        </a:lnSpc>
        <a:spcBef>
          <a:spcPts val="600"/>
        </a:spcBef>
        <a:spcAft>
          <a:spcPct val="0"/>
        </a:spcAft>
        <a:buClr>
          <a:schemeClr val="accent5"/>
        </a:buClr>
        <a:buFont typeface="Arial" pitchFamily="34" charset="0"/>
        <a:buChar char="•"/>
        <a:defRPr sz="2000">
          <a:solidFill>
            <a:schemeClr val="tx1">
              <a:lumMod val="75000"/>
              <a:lumOff val="25000"/>
            </a:schemeClr>
          </a:solidFill>
          <a:latin typeface="Georgia Pro" panose="02040502050405020303" pitchFamily="18" charset="0"/>
        </a:defRPr>
      </a:lvl4pPr>
      <a:lvl5pPr marL="857250" indent="-127397" algn="l" rtl="0" eaLnBrk="1" fontAlgn="base" hangingPunct="1">
        <a:lnSpc>
          <a:spcPct val="85000"/>
        </a:lnSpc>
        <a:spcBef>
          <a:spcPct val="40000"/>
        </a:spcBef>
        <a:spcAft>
          <a:spcPct val="0"/>
        </a:spcAft>
        <a:buClr>
          <a:srgbClr val="7C93A0"/>
        </a:buClr>
        <a:buFont typeface="Arial" pitchFamily="34" charset="0"/>
        <a:buChar char="•"/>
        <a:defRPr sz="1500">
          <a:solidFill>
            <a:schemeClr val="tx1"/>
          </a:solidFill>
          <a:latin typeface="Franklin Gothic Book" pitchFamily="34" charset="0"/>
        </a:defRPr>
      </a:lvl5pPr>
      <a:lvl6pPr marL="16299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6pPr>
      <a:lvl7pPr marL="19728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7pPr>
      <a:lvl8pPr marL="23157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8pPr>
      <a:lvl9pPr marL="26586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560">
          <p15:clr>
            <a:srgbClr val="F26B43"/>
          </p15:clr>
        </p15:guide>
        <p15:guide id="3" pos="200">
          <p15:clr>
            <a:srgbClr val="F26B43"/>
          </p15:clr>
        </p15:guide>
        <p15:guide id="5" orient="horz" pos="4032">
          <p15:clr>
            <a:srgbClr val="F26B43"/>
          </p15:clr>
        </p15:guide>
        <p15:guide id="6" pos="2880">
          <p15:clr>
            <a:srgbClr val="F26B43"/>
          </p15:clr>
        </p15:guide>
        <p15:guide id="7"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B14-7BD4-40A7-865D-8FF051EB6B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0CA1F-551A-4A50-B4F3-FF46611668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8E716-ABBA-4AF4-99D3-0EDC295930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350152-DE05-4277-9929-06515E2FB39F}" type="datetimeFigureOut">
              <a:rPr lang="en-US" smtClean="0"/>
              <a:t>9/16/2020</a:t>
            </a:fld>
            <a:endParaRPr lang="en-US"/>
          </a:p>
        </p:txBody>
      </p:sp>
      <p:sp>
        <p:nvSpPr>
          <p:cNvPr id="5" name="Footer Placeholder 4">
            <a:extLst>
              <a:ext uri="{FF2B5EF4-FFF2-40B4-BE49-F238E27FC236}">
                <a16:creationId xmlns:a16="http://schemas.microsoft.com/office/drawing/2014/main" id="{E434CFA9-228A-4A91-8E7A-5292F3A3FE0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406FBD-9636-49F8-A9E7-D2475A1472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8F59D1-47D9-47DA-86C5-69DFAD97CAE1}" type="slidenum">
              <a:rPr lang="en-US" smtClean="0"/>
              <a:t>‹#›</a:t>
            </a:fld>
            <a:endParaRPr lang="en-US"/>
          </a:p>
        </p:txBody>
      </p:sp>
    </p:spTree>
    <p:extLst>
      <p:ext uri="{BB962C8B-B14F-4D97-AF65-F5344CB8AC3E}">
        <p14:creationId xmlns:p14="http://schemas.microsoft.com/office/powerpoint/2010/main" val="88296442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chesapeakeprogress.com/" TargetMode="External"/><Relationship Id="rId7" Type="http://schemas.openxmlformats.org/officeDocument/2006/relationships/image" Target="../media/image11.png"/><Relationship Id="rId2" Type="http://schemas.openxmlformats.org/officeDocument/2006/relationships/hyperlink" Target="http://www.chesapeakebay.net/" TargetMode="External"/><Relationship Id="rId1" Type="http://schemas.openxmlformats.org/officeDocument/2006/relationships/slideLayout" Target="../slideLayouts/slideLayout3.xml"/><Relationship Id="rId6" Type="http://schemas.openxmlformats.org/officeDocument/2006/relationships/hyperlink" Target="http://commons.wikimedia.org/wiki/File:Pandion_haliaetus_-Sandy_Hook,_New_Jersey,_USA_-flying-8.jpg" TargetMode="External"/><Relationship Id="rId5" Type="http://schemas.openxmlformats.org/officeDocument/2006/relationships/image" Target="../media/image10.jpeg"/><Relationship Id="rId4" Type="http://schemas.openxmlformats.org/officeDocument/2006/relationships/hyperlink" Target="https://www.epa.gov/chesapeake-bay-tmd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58C9-2301-4E9D-80AF-EFED97615B75}"/>
              </a:ext>
            </a:extLst>
          </p:cNvPr>
          <p:cNvSpPr>
            <a:spLocks noGrp="1"/>
          </p:cNvSpPr>
          <p:nvPr>
            <p:ph type="ctrTitle"/>
          </p:nvPr>
        </p:nvSpPr>
        <p:spPr>
          <a:xfrm>
            <a:off x="1295400" y="2057400"/>
            <a:ext cx="6858000" cy="1562100"/>
          </a:xfrm>
        </p:spPr>
        <p:txBody>
          <a:bodyPr>
            <a:noAutofit/>
          </a:bodyPr>
          <a:lstStyle/>
          <a:p>
            <a:br>
              <a:rPr lang="en-US" sz="3600" b="1" dirty="0">
                <a:solidFill>
                  <a:srgbClr val="0070C0"/>
                </a:solidFill>
              </a:rPr>
            </a:br>
            <a:br>
              <a:rPr lang="en-US" sz="3600" b="1" dirty="0">
                <a:solidFill>
                  <a:srgbClr val="0070C0"/>
                </a:solidFill>
              </a:rPr>
            </a:br>
            <a:br>
              <a:rPr lang="en-US" sz="3600" b="1" dirty="0">
                <a:solidFill>
                  <a:srgbClr val="0070C0"/>
                </a:solidFill>
              </a:rPr>
            </a:br>
            <a:br>
              <a:rPr lang="en-US" sz="3600" b="1" dirty="0">
                <a:solidFill>
                  <a:srgbClr val="0070C0"/>
                </a:solidFill>
              </a:rPr>
            </a:br>
            <a:br>
              <a:rPr lang="en-US" sz="3600" b="1" dirty="0">
                <a:solidFill>
                  <a:srgbClr val="0070C0"/>
                </a:solidFill>
              </a:rPr>
            </a:br>
            <a:br>
              <a:rPr lang="en-US" sz="3600" b="1" dirty="0">
                <a:solidFill>
                  <a:srgbClr val="0070C0"/>
                </a:solidFill>
              </a:rPr>
            </a:br>
            <a:r>
              <a:rPr lang="en-US" sz="3600" b="1" dirty="0">
                <a:solidFill>
                  <a:srgbClr val="0070C0"/>
                </a:solidFill>
                <a:latin typeface="+mn-lt"/>
              </a:rPr>
              <a:t>Chesapeake Bay Program Update</a:t>
            </a:r>
            <a:br>
              <a:rPr lang="en-US" sz="3600" b="1" dirty="0">
                <a:solidFill>
                  <a:srgbClr val="0070C0"/>
                </a:solidFill>
                <a:latin typeface="+mn-lt"/>
              </a:rPr>
            </a:br>
            <a:br>
              <a:rPr lang="en-US" sz="3600" b="1" dirty="0">
                <a:solidFill>
                  <a:srgbClr val="0070C0"/>
                </a:solidFill>
                <a:latin typeface="+mn-lt"/>
              </a:rPr>
            </a:br>
            <a:r>
              <a:rPr lang="en-US" sz="3200" b="1" dirty="0">
                <a:solidFill>
                  <a:srgbClr val="0070C0"/>
                </a:solidFill>
                <a:latin typeface="+mn-lt"/>
              </a:rPr>
              <a:t>Citizens Advisory Committee Meeting</a:t>
            </a:r>
            <a:br>
              <a:rPr lang="en-US" sz="3600" b="1" dirty="0">
                <a:solidFill>
                  <a:srgbClr val="0070C0"/>
                </a:solidFill>
                <a:latin typeface="+mn-lt"/>
              </a:rPr>
            </a:br>
            <a:br>
              <a:rPr lang="en-US" sz="2800" b="1" dirty="0">
                <a:solidFill>
                  <a:srgbClr val="0070C0"/>
                </a:solidFill>
                <a:latin typeface="+mn-lt"/>
              </a:rPr>
            </a:br>
            <a:r>
              <a:rPr lang="en-US" sz="2800" b="1" dirty="0">
                <a:solidFill>
                  <a:srgbClr val="0070C0"/>
                </a:solidFill>
                <a:latin typeface="+mn-lt"/>
              </a:rPr>
              <a:t>September 17, 2020</a:t>
            </a:r>
            <a:endParaRPr lang="en-US" sz="2800" b="1" dirty="0">
              <a:latin typeface="+mn-lt"/>
            </a:endParaRPr>
          </a:p>
        </p:txBody>
      </p:sp>
      <p:sp>
        <p:nvSpPr>
          <p:cNvPr id="3" name="Slide Number Placeholder 2">
            <a:extLst>
              <a:ext uri="{FF2B5EF4-FFF2-40B4-BE49-F238E27FC236}">
                <a16:creationId xmlns:a16="http://schemas.microsoft.com/office/drawing/2014/main" id="{7C832345-FD4A-41D0-9A4E-A777167E8536}"/>
              </a:ext>
            </a:extLst>
          </p:cNvPr>
          <p:cNvSpPr>
            <a:spLocks noGrp="1"/>
          </p:cNvSpPr>
          <p:nvPr>
            <p:ph type="sldNum" sz="quarter" idx="12"/>
          </p:nvPr>
        </p:nvSpPr>
        <p:spPr/>
        <p:txBody>
          <a:bodyPr/>
          <a:lstStyle/>
          <a:p>
            <a:pPr defTabSz="685800"/>
            <a:fld id="{3DCBF884-7288-4F61-87AC-2ADC24A00C4F}" type="slidenum">
              <a:rPr lang="en-US">
                <a:solidFill>
                  <a:prstClr val="black">
                    <a:tint val="75000"/>
                  </a:prstClr>
                </a:solidFill>
                <a:latin typeface="Calibri" panose="020F0502020204030204"/>
              </a:rPr>
              <a:pPr defTabSz="685800"/>
              <a:t>1</a:t>
            </a:fld>
            <a:endParaRPr lang="en-US">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7B019FC9-89A3-478B-93F4-FDA0B6A6A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301" y="5183122"/>
            <a:ext cx="4606299" cy="836678"/>
          </a:xfrm>
          <a:prstGeom prst="rect">
            <a:avLst/>
          </a:prstGeom>
        </p:spPr>
      </p:pic>
      <p:sp>
        <p:nvSpPr>
          <p:cNvPr id="4" name="TextBox 3">
            <a:extLst>
              <a:ext uri="{FF2B5EF4-FFF2-40B4-BE49-F238E27FC236}">
                <a16:creationId xmlns:a16="http://schemas.microsoft.com/office/drawing/2014/main" id="{521A03F4-30C7-4383-863F-6D734BA0AEB5}"/>
              </a:ext>
            </a:extLst>
          </p:cNvPr>
          <p:cNvSpPr txBox="1"/>
          <p:nvPr/>
        </p:nvSpPr>
        <p:spPr>
          <a:xfrm>
            <a:off x="914400" y="4105870"/>
            <a:ext cx="4724400" cy="923330"/>
          </a:xfrm>
          <a:prstGeom prst="rect">
            <a:avLst/>
          </a:prstGeom>
          <a:noFill/>
        </p:spPr>
        <p:txBody>
          <a:bodyPr wrap="square" rtlCol="0">
            <a:spAutoFit/>
          </a:bodyPr>
          <a:lstStyle/>
          <a:p>
            <a:r>
              <a:rPr lang="en-US" dirty="0">
                <a:solidFill>
                  <a:srgbClr val="0070C0"/>
                </a:solidFill>
              </a:rPr>
              <a:t>Jim Edward</a:t>
            </a:r>
          </a:p>
          <a:p>
            <a:r>
              <a:rPr lang="en-US" dirty="0">
                <a:solidFill>
                  <a:srgbClr val="0070C0"/>
                </a:solidFill>
              </a:rPr>
              <a:t>Deputy Director</a:t>
            </a:r>
          </a:p>
          <a:p>
            <a:r>
              <a:rPr lang="en-US" dirty="0">
                <a:solidFill>
                  <a:srgbClr val="0070C0"/>
                </a:solidFill>
              </a:rPr>
              <a:t>EPA Region III/Chesapeake Bay Program Office</a:t>
            </a:r>
            <a:r>
              <a:rPr lang="en-US" dirty="0"/>
              <a:t> </a:t>
            </a:r>
          </a:p>
        </p:txBody>
      </p:sp>
      <p:pic>
        <p:nvPicPr>
          <p:cNvPr id="6" name="Picture 5">
            <a:extLst>
              <a:ext uri="{FF2B5EF4-FFF2-40B4-BE49-F238E27FC236}">
                <a16:creationId xmlns:a16="http://schemas.microsoft.com/office/drawing/2014/main" id="{68EA87FC-FC58-47F5-8FAA-127D190B4DD2}"/>
              </a:ext>
            </a:extLst>
          </p:cNvPr>
          <p:cNvPicPr>
            <a:picLocks noChangeAspect="1"/>
          </p:cNvPicPr>
          <p:nvPr/>
        </p:nvPicPr>
        <p:blipFill>
          <a:blip r:embed="rId3"/>
          <a:stretch>
            <a:fillRect/>
          </a:stretch>
        </p:blipFill>
        <p:spPr>
          <a:xfrm>
            <a:off x="812869" y="5236403"/>
            <a:ext cx="707197" cy="707197"/>
          </a:xfrm>
          <a:prstGeom prst="rect">
            <a:avLst/>
          </a:prstGeom>
        </p:spPr>
      </p:pic>
    </p:spTree>
    <p:extLst>
      <p:ext uri="{BB962C8B-B14F-4D97-AF65-F5344CB8AC3E}">
        <p14:creationId xmlns:p14="http://schemas.microsoft.com/office/powerpoint/2010/main" val="102330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8990-81ED-4148-92FD-22AF71CA3303}"/>
              </a:ext>
            </a:extLst>
          </p:cNvPr>
          <p:cNvSpPr>
            <a:spLocks noGrp="1"/>
          </p:cNvSpPr>
          <p:nvPr>
            <p:ph type="title"/>
          </p:nvPr>
        </p:nvSpPr>
        <p:spPr>
          <a:xfrm>
            <a:off x="559076" y="985242"/>
            <a:ext cx="7886700" cy="994172"/>
          </a:xfrm>
        </p:spPr>
        <p:txBody>
          <a:bodyPr>
            <a:normAutofit/>
          </a:bodyPr>
          <a:lstStyle/>
          <a:p>
            <a:pPr algn="ctr"/>
            <a:r>
              <a:rPr lang="en-US" sz="3150" b="1" dirty="0"/>
              <a:t>Conowingo WIP &amp; Financing Strategy Timeline</a:t>
            </a:r>
            <a:br>
              <a:rPr lang="en-US" sz="3150" b="1" dirty="0"/>
            </a:br>
            <a:r>
              <a:rPr lang="en-US" sz="2250" b="1" i="1" dirty="0"/>
              <a:t>--Subject to Change--</a:t>
            </a:r>
          </a:p>
        </p:txBody>
      </p:sp>
      <p:sp>
        <p:nvSpPr>
          <p:cNvPr id="3" name="Content Placeholder 2">
            <a:extLst>
              <a:ext uri="{FF2B5EF4-FFF2-40B4-BE49-F238E27FC236}">
                <a16:creationId xmlns:a16="http://schemas.microsoft.com/office/drawing/2014/main" id="{DA1E34A1-C6B8-416E-B9AE-523F0F4A2ADE}"/>
              </a:ext>
            </a:extLst>
          </p:cNvPr>
          <p:cNvSpPr>
            <a:spLocks noGrp="1"/>
          </p:cNvSpPr>
          <p:nvPr>
            <p:ph idx="1"/>
          </p:nvPr>
        </p:nvSpPr>
        <p:spPr>
          <a:xfrm>
            <a:off x="628650" y="1979413"/>
            <a:ext cx="7886700" cy="4021337"/>
          </a:xfrm>
        </p:spPr>
        <p:txBody>
          <a:bodyPr/>
          <a:lstStyle/>
          <a:p>
            <a:r>
              <a:rPr lang="en-US" b="1" dirty="0"/>
              <a:t>Sept 15 – Oct 1</a:t>
            </a:r>
            <a:r>
              <a:rPr lang="en-US" dirty="0"/>
              <a:t>: PSC Review of Draft Conowingo WIP </a:t>
            </a:r>
          </a:p>
          <a:p>
            <a:r>
              <a:rPr lang="en-US" b="1" dirty="0"/>
              <a:t>Oct 1 – Oct 9</a:t>
            </a:r>
            <a:r>
              <a:rPr lang="en-US" dirty="0"/>
              <a:t>: Revisions to draft based on PSC comments </a:t>
            </a:r>
          </a:p>
          <a:p>
            <a:r>
              <a:rPr lang="en-US" b="1" dirty="0"/>
              <a:t>Oct 15</a:t>
            </a:r>
            <a:r>
              <a:rPr lang="en-US" dirty="0"/>
              <a:t>: PSC approves public release of draft Conowingo WIP </a:t>
            </a:r>
          </a:p>
          <a:p>
            <a:r>
              <a:rPr lang="en-US" b="1" dirty="0"/>
              <a:t>Oct 16 – Dec 21</a:t>
            </a:r>
            <a:r>
              <a:rPr lang="en-US" dirty="0"/>
              <a:t>: 60-day public review of draft Conowingo WIP</a:t>
            </a:r>
          </a:p>
          <a:p>
            <a:pPr lvl="1"/>
            <a:r>
              <a:rPr lang="en-US" dirty="0"/>
              <a:t>Includes EPA’s formal review and evaluation of draft WIP </a:t>
            </a:r>
          </a:p>
          <a:p>
            <a:pPr marL="0" indent="0">
              <a:buNone/>
            </a:pPr>
            <a:r>
              <a:rPr lang="en-US" sz="1800" i="1" dirty="0"/>
              <a:t>**Steering Committee needs to determine schedule for finalizing the Conowingo WIP based on feedback received from the public comment period and EPA </a:t>
            </a:r>
          </a:p>
          <a:p>
            <a:r>
              <a:rPr lang="en-US" b="1" dirty="0"/>
              <a:t>Dec 2020</a:t>
            </a:r>
            <a:r>
              <a:rPr lang="en-US" dirty="0"/>
              <a:t>: Draft financing strategy submitted to Steering Committee for review and comment</a:t>
            </a:r>
          </a:p>
          <a:p>
            <a:r>
              <a:rPr lang="en-US" b="1" dirty="0"/>
              <a:t>March 2021</a:t>
            </a:r>
            <a:r>
              <a:rPr lang="en-US" dirty="0"/>
              <a:t>: Final financing strategy posted to CBP website</a:t>
            </a:r>
          </a:p>
          <a:p>
            <a:r>
              <a:rPr lang="en-US" b="1" dirty="0"/>
              <a:t>Winter 2022-2023</a:t>
            </a:r>
            <a:r>
              <a:rPr lang="en-US" dirty="0"/>
              <a:t>: Implementation of financing activities  </a:t>
            </a:r>
          </a:p>
          <a:p>
            <a:endParaRPr lang="en-US" dirty="0"/>
          </a:p>
        </p:txBody>
      </p:sp>
    </p:spTree>
    <p:extLst>
      <p:ext uri="{BB962C8B-B14F-4D97-AF65-F5344CB8AC3E}">
        <p14:creationId xmlns:p14="http://schemas.microsoft.com/office/powerpoint/2010/main" val="383862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5208-A59D-4EAE-87E8-9BBB1E139504}"/>
              </a:ext>
            </a:extLst>
          </p:cNvPr>
          <p:cNvSpPr>
            <a:spLocks noGrp="1"/>
          </p:cNvSpPr>
          <p:nvPr>
            <p:ph type="title"/>
          </p:nvPr>
        </p:nvSpPr>
        <p:spPr/>
        <p:txBody>
          <a:bodyPr>
            <a:normAutofit/>
          </a:bodyPr>
          <a:lstStyle/>
          <a:p>
            <a:pPr algn="ctr"/>
            <a:r>
              <a:rPr lang="en-US" sz="3600" b="1" dirty="0">
                <a:solidFill>
                  <a:srgbClr val="0070C0"/>
                </a:solidFill>
                <a:latin typeface="+mn-lt"/>
              </a:rPr>
              <a:t>Chesapeake Bay Program Office</a:t>
            </a:r>
            <a:br>
              <a:rPr lang="en-US" sz="3600" b="1" dirty="0">
                <a:solidFill>
                  <a:srgbClr val="0070C0"/>
                </a:solidFill>
                <a:latin typeface="+mn-lt"/>
              </a:rPr>
            </a:br>
            <a:r>
              <a:rPr lang="en-US" sz="3600" b="1" dirty="0">
                <a:solidFill>
                  <a:srgbClr val="0070C0"/>
                </a:solidFill>
                <a:latin typeface="+mn-lt"/>
              </a:rPr>
              <a:t>Most Effective Basins Funding </a:t>
            </a:r>
            <a:endParaRPr lang="en-US" sz="3600" dirty="0">
              <a:solidFill>
                <a:srgbClr val="0070C0"/>
              </a:solidFill>
              <a:latin typeface="+mn-lt"/>
            </a:endParaRPr>
          </a:p>
        </p:txBody>
      </p:sp>
      <p:sp>
        <p:nvSpPr>
          <p:cNvPr id="3" name="Content Placeholder 2">
            <a:extLst>
              <a:ext uri="{FF2B5EF4-FFF2-40B4-BE49-F238E27FC236}">
                <a16:creationId xmlns:a16="http://schemas.microsoft.com/office/drawing/2014/main" id="{9AE927CE-9EB7-4579-9BC9-EDBA12CB559A}"/>
              </a:ext>
            </a:extLst>
          </p:cNvPr>
          <p:cNvSpPr>
            <a:spLocks noGrp="1"/>
          </p:cNvSpPr>
          <p:nvPr>
            <p:ph idx="1"/>
          </p:nvPr>
        </p:nvSpPr>
        <p:spPr/>
        <p:txBody>
          <a:bodyPr>
            <a:normAutofit/>
          </a:bodyPr>
          <a:lstStyle/>
          <a:p>
            <a:r>
              <a:rPr lang="en-US" sz="2800" dirty="0">
                <a:solidFill>
                  <a:schemeClr val="accent1">
                    <a:lumMod val="75000"/>
                  </a:schemeClr>
                </a:solidFill>
              </a:rPr>
              <a:t>Load effectiveness is a measure of the ability of management practices implemented in a given area (basin) to have a positive effect on dissolved oxygen in the Bay. </a:t>
            </a:r>
          </a:p>
          <a:p>
            <a:endParaRPr lang="en-US" sz="2800" dirty="0">
              <a:solidFill>
                <a:schemeClr val="accent1">
                  <a:lumMod val="75000"/>
                </a:schemeClr>
              </a:solidFill>
            </a:endParaRPr>
          </a:p>
          <a:p>
            <a:r>
              <a:rPr lang="en-US" sz="2800" dirty="0">
                <a:solidFill>
                  <a:schemeClr val="accent1">
                    <a:lumMod val="75000"/>
                  </a:schemeClr>
                </a:solidFill>
              </a:rPr>
              <a:t>Load effectiveness is the combination of three factors: land to water, delivery, and dissolved oxygen response. There are 383 basins in the watershed being used for this methodology.</a:t>
            </a:r>
          </a:p>
          <a:p>
            <a:endParaRPr lang="en-US" sz="2800" dirty="0"/>
          </a:p>
        </p:txBody>
      </p:sp>
    </p:spTree>
    <p:extLst>
      <p:ext uri="{BB962C8B-B14F-4D97-AF65-F5344CB8AC3E}">
        <p14:creationId xmlns:p14="http://schemas.microsoft.com/office/powerpoint/2010/main" val="244177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5208-A59D-4EAE-87E8-9BBB1E139504}"/>
              </a:ext>
            </a:extLst>
          </p:cNvPr>
          <p:cNvSpPr>
            <a:spLocks noGrp="1"/>
          </p:cNvSpPr>
          <p:nvPr>
            <p:ph type="title"/>
          </p:nvPr>
        </p:nvSpPr>
        <p:spPr/>
        <p:txBody>
          <a:bodyPr>
            <a:normAutofit/>
          </a:bodyPr>
          <a:lstStyle/>
          <a:p>
            <a:pPr algn="ctr"/>
            <a:r>
              <a:rPr lang="en-US" sz="3600" b="1" dirty="0">
                <a:solidFill>
                  <a:srgbClr val="0070C0"/>
                </a:solidFill>
                <a:latin typeface="+mn-lt"/>
              </a:rPr>
              <a:t>Chesapeake Bay Program Office</a:t>
            </a:r>
            <a:br>
              <a:rPr lang="en-US" sz="3600" b="1" dirty="0">
                <a:solidFill>
                  <a:srgbClr val="0070C0"/>
                </a:solidFill>
                <a:latin typeface="+mn-lt"/>
              </a:rPr>
            </a:br>
            <a:r>
              <a:rPr lang="en-US" sz="3600" b="1" dirty="0">
                <a:solidFill>
                  <a:srgbClr val="0070C0"/>
                </a:solidFill>
                <a:latin typeface="+mn-lt"/>
              </a:rPr>
              <a:t>Most Effective Basins Funding </a:t>
            </a:r>
            <a:endParaRPr lang="en-US" sz="3600" dirty="0">
              <a:solidFill>
                <a:srgbClr val="0070C0"/>
              </a:solidFill>
              <a:latin typeface="+mn-lt"/>
            </a:endParaRPr>
          </a:p>
        </p:txBody>
      </p:sp>
      <p:sp>
        <p:nvSpPr>
          <p:cNvPr id="3" name="Content Placeholder 2">
            <a:extLst>
              <a:ext uri="{FF2B5EF4-FFF2-40B4-BE49-F238E27FC236}">
                <a16:creationId xmlns:a16="http://schemas.microsoft.com/office/drawing/2014/main" id="{9AE927CE-9EB7-4579-9BC9-EDBA12CB559A}"/>
              </a:ext>
            </a:extLst>
          </p:cNvPr>
          <p:cNvSpPr>
            <a:spLocks noGrp="1"/>
          </p:cNvSpPr>
          <p:nvPr>
            <p:ph idx="1"/>
          </p:nvPr>
        </p:nvSpPr>
        <p:spPr/>
        <p:txBody>
          <a:bodyPr>
            <a:normAutofit/>
          </a:bodyPr>
          <a:lstStyle/>
          <a:p>
            <a:r>
              <a:rPr lang="en-US" sz="2400" dirty="0">
                <a:solidFill>
                  <a:schemeClr val="accent1">
                    <a:lumMod val="75000"/>
                  </a:schemeClr>
                </a:solidFill>
              </a:rPr>
              <a:t>Will provide this funding for nitrogen reduction from the most cost-effective BMPs in the agricultural sector to the Chesapeake Bay watershed jurisdictions that have committed to reducing the agricultural contribution of nitrogen in their Phase III WIPs, i.e. DE, MD, NY, PA, VA, WV. </a:t>
            </a:r>
          </a:p>
          <a:p>
            <a:endParaRPr lang="en-US" sz="2400" dirty="0">
              <a:solidFill>
                <a:schemeClr val="accent1">
                  <a:lumMod val="75000"/>
                </a:schemeClr>
              </a:solidFill>
            </a:endParaRPr>
          </a:p>
          <a:p>
            <a:r>
              <a:rPr lang="en-US" sz="2400" dirty="0">
                <a:solidFill>
                  <a:schemeClr val="accent1">
                    <a:lumMod val="75000"/>
                  </a:schemeClr>
                </a:solidFill>
              </a:rPr>
              <a:t>Using the state Phase III WIPs, each identified nitrogen reduction commitment between now and 2025. The total load of these obligations to reduce nitrogen from agriculture was added and then a percentage for each jurisdictions was determined to allocate this $6 million of MEB funding.</a:t>
            </a:r>
          </a:p>
          <a:p>
            <a:endParaRPr lang="en-US" sz="2800" dirty="0">
              <a:solidFill>
                <a:schemeClr val="accent1">
                  <a:lumMod val="75000"/>
                </a:schemeClr>
              </a:solidFill>
            </a:endParaRPr>
          </a:p>
        </p:txBody>
      </p:sp>
    </p:spTree>
    <p:extLst>
      <p:ext uri="{BB962C8B-B14F-4D97-AF65-F5344CB8AC3E}">
        <p14:creationId xmlns:p14="http://schemas.microsoft.com/office/powerpoint/2010/main" val="351317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5208-A59D-4EAE-87E8-9BBB1E139504}"/>
              </a:ext>
            </a:extLst>
          </p:cNvPr>
          <p:cNvSpPr>
            <a:spLocks noGrp="1"/>
          </p:cNvSpPr>
          <p:nvPr>
            <p:ph type="title"/>
          </p:nvPr>
        </p:nvSpPr>
        <p:spPr/>
        <p:txBody>
          <a:bodyPr>
            <a:normAutofit/>
          </a:bodyPr>
          <a:lstStyle/>
          <a:p>
            <a:pPr algn="ctr"/>
            <a:r>
              <a:rPr lang="en-US" sz="3600" b="1" dirty="0">
                <a:solidFill>
                  <a:srgbClr val="0070C0"/>
                </a:solidFill>
                <a:latin typeface="+mn-lt"/>
              </a:rPr>
              <a:t>Chesapeake Bay Program Office</a:t>
            </a:r>
            <a:br>
              <a:rPr lang="en-US" sz="3600" b="1" dirty="0">
                <a:solidFill>
                  <a:srgbClr val="0070C0"/>
                </a:solidFill>
                <a:latin typeface="+mn-lt"/>
              </a:rPr>
            </a:br>
            <a:r>
              <a:rPr lang="en-US" sz="3600" b="1" dirty="0">
                <a:solidFill>
                  <a:srgbClr val="0070C0"/>
                </a:solidFill>
                <a:latin typeface="+mn-lt"/>
              </a:rPr>
              <a:t>Most Effective Basins Funding </a:t>
            </a:r>
            <a:endParaRPr lang="en-US" sz="3600" dirty="0">
              <a:solidFill>
                <a:srgbClr val="0070C0"/>
              </a:solidFill>
              <a:latin typeface="+mn-lt"/>
            </a:endParaRPr>
          </a:p>
        </p:txBody>
      </p:sp>
      <p:sp>
        <p:nvSpPr>
          <p:cNvPr id="3" name="Content Placeholder 2">
            <a:extLst>
              <a:ext uri="{FF2B5EF4-FFF2-40B4-BE49-F238E27FC236}">
                <a16:creationId xmlns:a16="http://schemas.microsoft.com/office/drawing/2014/main" id="{9AE927CE-9EB7-4579-9BC9-EDBA12CB559A}"/>
              </a:ext>
            </a:extLst>
          </p:cNvPr>
          <p:cNvSpPr>
            <a:spLocks noGrp="1"/>
          </p:cNvSpPr>
          <p:nvPr>
            <p:ph idx="1"/>
          </p:nvPr>
        </p:nvSpPr>
        <p:spPr>
          <a:xfrm>
            <a:off x="628650" y="1690689"/>
            <a:ext cx="7886700" cy="4486274"/>
          </a:xfrm>
        </p:spPr>
        <p:txBody>
          <a:bodyPr>
            <a:normAutofit/>
          </a:bodyPr>
          <a:lstStyle/>
          <a:p>
            <a:r>
              <a:rPr lang="en-US" sz="2800" dirty="0">
                <a:solidFill>
                  <a:schemeClr val="accent1">
                    <a:lumMod val="75000"/>
                  </a:schemeClr>
                </a:solidFill>
              </a:rPr>
              <a:t>Table 1 shows, by jurisdiction, the percentage of agricultural sector implementation proposed in each WIP and the resulting MEB funding allocation.</a:t>
            </a:r>
          </a:p>
          <a:p>
            <a:endParaRPr lang="en-US" sz="2400" dirty="0">
              <a:solidFill>
                <a:schemeClr val="accent1">
                  <a:lumMod val="75000"/>
                </a:schemeClr>
              </a:solidFill>
            </a:endParaRPr>
          </a:p>
          <a:p>
            <a:endParaRPr lang="en-US" sz="2400" dirty="0">
              <a:solidFill>
                <a:schemeClr val="accent1">
                  <a:lumMod val="75000"/>
                </a:schemeClr>
              </a:solidFill>
            </a:endParaRPr>
          </a:p>
          <a:p>
            <a:endParaRPr lang="en-US" sz="2400" dirty="0">
              <a:solidFill>
                <a:schemeClr val="accent1">
                  <a:lumMod val="75000"/>
                </a:schemeClr>
              </a:solidFill>
            </a:endParaRPr>
          </a:p>
        </p:txBody>
      </p:sp>
      <p:graphicFrame>
        <p:nvGraphicFramePr>
          <p:cNvPr id="4" name="Table 3">
            <a:extLst>
              <a:ext uri="{FF2B5EF4-FFF2-40B4-BE49-F238E27FC236}">
                <a16:creationId xmlns:a16="http://schemas.microsoft.com/office/drawing/2014/main" id="{BFCC0785-4DFB-4178-B65B-B550700BFB6D}"/>
              </a:ext>
            </a:extLst>
          </p:cNvPr>
          <p:cNvGraphicFramePr>
            <a:graphicFrameLocks noGrp="1"/>
          </p:cNvGraphicFramePr>
          <p:nvPr>
            <p:extLst>
              <p:ext uri="{D42A27DB-BD31-4B8C-83A1-F6EECF244321}">
                <p14:modId xmlns:p14="http://schemas.microsoft.com/office/powerpoint/2010/main" val="1038268103"/>
              </p:ext>
            </p:extLst>
          </p:nvPr>
        </p:nvGraphicFramePr>
        <p:xfrm>
          <a:off x="1371600" y="2971800"/>
          <a:ext cx="6591716" cy="3535680"/>
        </p:xfrm>
        <a:graphic>
          <a:graphicData uri="http://schemas.openxmlformats.org/drawingml/2006/table">
            <a:tbl>
              <a:tblPr>
                <a:tableStyleId>{5C22544A-7EE6-4342-B048-85BDC9FD1C3A}</a:tableStyleId>
              </a:tblPr>
              <a:tblGrid>
                <a:gridCol w="1324610">
                  <a:extLst>
                    <a:ext uri="{9D8B030D-6E8A-4147-A177-3AD203B41FA5}">
                      <a16:colId xmlns:a16="http://schemas.microsoft.com/office/drawing/2014/main" val="3177505260"/>
                    </a:ext>
                  </a:extLst>
                </a:gridCol>
                <a:gridCol w="1755702">
                  <a:extLst>
                    <a:ext uri="{9D8B030D-6E8A-4147-A177-3AD203B41FA5}">
                      <a16:colId xmlns:a16="http://schemas.microsoft.com/office/drawing/2014/main" val="2901819952"/>
                    </a:ext>
                  </a:extLst>
                </a:gridCol>
                <a:gridCol w="1755702">
                  <a:extLst>
                    <a:ext uri="{9D8B030D-6E8A-4147-A177-3AD203B41FA5}">
                      <a16:colId xmlns:a16="http://schemas.microsoft.com/office/drawing/2014/main" val="2908915334"/>
                    </a:ext>
                  </a:extLst>
                </a:gridCol>
                <a:gridCol w="1755702">
                  <a:extLst>
                    <a:ext uri="{9D8B030D-6E8A-4147-A177-3AD203B41FA5}">
                      <a16:colId xmlns:a16="http://schemas.microsoft.com/office/drawing/2014/main" val="3776952493"/>
                    </a:ext>
                  </a:extLst>
                </a:gridCol>
              </a:tblGrid>
              <a:tr h="1002687">
                <a:tc>
                  <a:txBody>
                    <a:bodyPr/>
                    <a:lstStyle/>
                    <a:p>
                      <a:pPr marL="0" marR="0" algn="ctr">
                        <a:spcBef>
                          <a:spcPts val="0"/>
                        </a:spcBef>
                        <a:spcAft>
                          <a:spcPts val="0"/>
                        </a:spcAft>
                      </a:pPr>
                      <a:r>
                        <a:rPr lang="en-US" sz="1800" b="1" dirty="0">
                          <a:effectLst/>
                        </a:rPr>
                        <a:t>Jurisdiction </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Phase III WIP Ag Nitrogen Commitment (million pounds) </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Percent of Total Nitrogen Commitment Proposed </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MEB Funding Allocations ($) </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7871519"/>
                  </a:ext>
                </a:extLst>
              </a:tr>
              <a:tr h="278524">
                <a:tc>
                  <a:txBody>
                    <a:bodyPr/>
                    <a:lstStyle/>
                    <a:p>
                      <a:pPr marL="0" marR="0" algn="ctr">
                        <a:spcBef>
                          <a:spcPts val="0"/>
                        </a:spcBef>
                        <a:spcAft>
                          <a:spcPts val="0"/>
                        </a:spcAft>
                      </a:pPr>
                      <a:r>
                        <a:rPr lang="en-US" sz="1800" dirty="0">
                          <a:effectLst/>
                        </a:rPr>
                        <a:t>DC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0.0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0.00%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065919"/>
                  </a:ext>
                </a:extLst>
              </a:tr>
              <a:tr h="278524">
                <a:tc>
                  <a:txBody>
                    <a:bodyPr/>
                    <a:lstStyle/>
                    <a:p>
                      <a:pPr marL="0" marR="0" algn="ctr">
                        <a:spcBef>
                          <a:spcPts val="0"/>
                        </a:spcBef>
                        <a:spcAft>
                          <a:spcPts val="0"/>
                        </a:spcAft>
                      </a:pPr>
                      <a:r>
                        <a:rPr lang="en-US" sz="1800" dirty="0">
                          <a:effectLst/>
                        </a:rPr>
                        <a:t>DE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2.2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6.08%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$ 364,540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118478"/>
                  </a:ext>
                </a:extLst>
              </a:tr>
              <a:tr h="278524">
                <a:tc>
                  <a:txBody>
                    <a:bodyPr/>
                    <a:lstStyle/>
                    <a:p>
                      <a:pPr marL="0" marR="0" algn="ctr">
                        <a:spcBef>
                          <a:spcPts val="0"/>
                        </a:spcBef>
                        <a:spcAft>
                          <a:spcPts val="0"/>
                        </a:spcAft>
                      </a:pPr>
                      <a:r>
                        <a:rPr lang="en-US" sz="1800" dirty="0">
                          <a:effectLst/>
                        </a:rPr>
                        <a:t>MD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4.2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11.60%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$ 695,940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7247779"/>
                  </a:ext>
                </a:extLst>
              </a:tr>
              <a:tr h="278524">
                <a:tc>
                  <a:txBody>
                    <a:bodyPr/>
                    <a:lstStyle/>
                    <a:p>
                      <a:pPr marL="0" marR="0" algn="ctr">
                        <a:spcBef>
                          <a:spcPts val="0"/>
                        </a:spcBef>
                        <a:spcAft>
                          <a:spcPts val="0"/>
                        </a:spcAft>
                      </a:pPr>
                      <a:r>
                        <a:rPr lang="en-US" sz="1800" dirty="0">
                          <a:effectLst/>
                        </a:rPr>
                        <a:t>NY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0.5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1.33%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$ 79,536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3879743"/>
                  </a:ext>
                </a:extLst>
              </a:tr>
              <a:tr h="278524">
                <a:tc>
                  <a:txBody>
                    <a:bodyPr/>
                    <a:lstStyle/>
                    <a:p>
                      <a:pPr marL="0" marR="0" algn="ctr">
                        <a:spcBef>
                          <a:spcPts val="0"/>
                        </a:spcBef>
                        <a:spcAft>
                          <a:spcPts val="0"/>
                        </a:spcAft>
                      </a:pPr>
                      <a:r>
                        <a:rPr lang="en-US" sz="1800" dirty="0">
                          <a:effectLst/>
                        </a:rPr>
                        <a:t>PA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22.3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61.59%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$ 3,695,112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2006735"/>
                  </a:ext>
                </a:extLst>
              </a:tr>
              <a:tr h="278524">
                <a:tc>
                  <a:txBody>
                    <a:bodyPr/>
                    <a:lstStyle/>
                    <a:p>
                      <a:pPr marL="0" marR="0" algn="ctr">
                        <a:spcBef>
                          <a:spcPts val="0"/>
                        </a:spcBef>
                        <a:spcAft>
                          <a:spcPts val="0"/>
                        </a:spcAft>
                      </a:pPr>
                      <a:r>
                        <a:rPr lang="en-US" sz="1800" dirty="0">
                          <a:effectLst/>
                        </a:rPr>
                        <a:t>VA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6.7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18.50%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$ 1,110,191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849194"/>
                  </a:ext>
                </a:extLst>
              </a:tr>
              <a:tr h="278524">
                <a:tc>
                  <a:txBody>
                    <a:bodyPr/>
                    <a:lstStyle/>
                    <a:p>
                      <a:pPr marL="0" marR="0" algn="ctr">
                        <a:spcBef>
                          <a:spcPts val="0"/>
                        </a:spcBef>
                        <a:spcAft>
                          <a:spcPts val="0"/>
                        </a:spcAft>
                      </a:pPr>
                      <a:r>
                        <a:rPr lang="en-US" sz="1800" dirty="0">
                          <a:effectLst/>
                        </a:rPr>
                        <a:t>WV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0.3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0.91%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$ 54,681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5262974"/>
                  </a:ext>
                </a:extLst>
              </a:tr>
              <a:tr h="278524">
                <a:tc>
                  <a:txBody>
                    <a:bodyPr/>
                    <a:lstStyle/>
                    <a:p>
                      <a:pPr marL="0" marR="0" algn="ctr">
                        <a:spcBef>
                          <a:spcPts val="0"/>
                        </a:spcBef>
                        <a:spcAft>
                          <a:spcPts val="0"/>
                        </a:spcAft>
                      </a:pPr>
                      <a:r>
                        <a:rPr lang="en-US" sz="1800" dirty="0">
                          <a:effectLst/>
                        </a:rPr>
                        <a:t>Totals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36.2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100.00%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$ 6,000,000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1546308"/>
                  </a:ext>
                </a:extLst>
              </a:tr>
            </a:tbl>
          </a:graphicData>
        </a:graphic>
      </p:graphicFrame>
    </p:spTree>
    <p:extLst>
      <p:ext uri="{BB962C8B-B14F-4D97-AF65-F5344CB8AC3E}">
        <p14:creationId xmlns:p14="http://schemas.microsoft.com/office/powerpoint/2010/main" val="146524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8510-BF85-41D7-AC1B-7894B3246B64}"/>
              </a:ext>
            </a:extLst>
          </p:cNvPr>
          <p:cNvSpPr>
            <a:spLocks noGrp="1"/>
          </p:cNvSpPr>
          <p:nvPr>
            <p:ph type="title"/>
          </p:nvPr>
        </p:nvSpPr>
        <p:spPr>
          <a:xfrm>
            <a:off x="457200" y="365126"/>
            <a:ext cx="7886700" cy="1325563"/>
          </a:xfrm>
        </p:spPr>
        <p:txBody>
          <a:bodyPr>
            <a:normAutofit/>
          </a:bodyPr>
          <a:lstStyle/>
          <a:p>
            <a:r>
              <a:rPr lang="en-US" sz="4000" b="1" dirty="0">
                <a:solidFill>
                  <a:srgbClr val="0070C0"/>
                </a:solidFill>
                <a:latin typeface="+mn-lt"/>
              </a:rPr>
              <a:t>Questions?</a:t>
            </a:r>
            <a:endParaRPr lang="en-US" sz="4000" b="1" dirty="0">
              <a:latin typeface="+mn-lt"/>
            </a:endParaRPr>
          </a:p>
        </p:txBody>
      </p:sp>
      <p:sp>
        <p:nvSpPr>
          <p:cNvPr id="3" name="Footer Placeholder 2">
            <a:extLst>
              <a:ext uri="{FF2B5EF4-FFF2-40B4-BE49-F238E27FC236}">
                <a16:creationId xmlns:a16="http://schemas.microsoft.com/office/drawing/2014/main" id="{E7FC30CB-6C83-46A5-8D46-C896E5FB79FA}"/>
              </a:ext>
            </a:extLst>
          </p:cNvPr>
          <p:cNvSpPr>
            <a:spLocks noGrp="1"/>
          </p:cNvSpPr>
          <p:nvPr>
            <p:ph type="ftr" sz="quarter" idx="3"/>
          </p:nvPr>
        </p:nvSpPr>
        <p:spPr>
          <a:xfrm>
            <a:off x="310356" y="6318846"/>
            <a:ext cx="4337844" cy="462954"/>
          </a:xfrm>
          <a:prstGeom prst="rect">
            <a:avLst/>
          </a:prstGeom>
        </p:spPr>
        <p:txBody>
          <a:bodyPr vert="horz" lIns="0" tIns="45720" rIns="0" bIns="45720" rtlCol="0" anchor="ctr"/>
          <a:lstStyle>
            <a:defPPr>
              <a:defRPr lang="en-US"/>
            </a:defPPr>
            <a:lvl1pPr marL="0" algn="l" defTabSz="914400" rtl="0" eaLnBrk="1" latinLnBrk="0" hangingPunct="1">
              <a:defRPr sz="1050" kern="1200">
                <a:solidFill>
                  <a:schemeClr val="bg1"/>
                </a:solidFill>
                <a:latin typeface="Georgia Pro Cond Black" panose="02040A060504050202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2019 DoD Chesapeake Bay Commanders’ Conference</a:t>
            </a:r>
          </a:p>
          <a:p>
            <a:r>
              <a:rPr lang="en-US">
                <a:latin typeface="Georgia Pro Cond" panose="02040506050405020303" pitchFamily="18" charset="0"/>
              </a:rPr>
              <a:t>One Mission • Shared Leadership • Continuing Commitment</a:t>
            </a:r>
            <a:endParaRPr lang="en-US" dirty="0"/>
          </a:p>
        </p:txBody>
      </p:sp>
      <p:sp>
        <p:nvSpPr>
          <p:cNvPr id="4" name="Slide Number Placeholder 3">
            <a:extLst>
              <a:ext uri="{FF2B5EF4-FFF2-40B4-BE49-F238E27FC236}">
                <a16:creationId xmlns:a16="http://schemas.microsoft.com/office/drawing/2014/main" id="{DB2707E8-6CD9-448C-BBB4-5DF4962D8623}"/>
              </a:ext>
            </a:extLst>
          </p:cNvPr>
          <p:cNvSpPr>
            <a:spLocks noGrp="1"/>
          </p:cNvSpPr>
          <p:nvPr>
            <p:ph type="sldNum" sz="quarter" idx="4"/>
          </p:nvPr>
        </p:nvSpPr>
        <p:spPr>
          <a:xfrm>
            <a:off x="310356" y="6465530"/>
            <a:ext cx="8503920" cy="228600"/>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Georgia Pro Cond Black" panose="02040A060504050202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83D12EE2-0A52-405F-9235-0A5D75AB581D}" type="slidenum">
              <a:rPr lang="en-US" smtClean="0"/>
              <a:pPr/>
              <a:t>14</a:t>
            </a:fld>
            <a:r>
              <a:rPr lang="en-US" dirty="0"/>
              <a:t> -</a:t>
            </a:r>
          </a:p>
        </p:txBody>
      </p:sp>
      <p:sp>
        <p:nvSpPr>
          <p:cNvPr id="6" name="Rectangle 5">
            <a:extLst>
              <a:ext uri="{FF2B5EF4-FFF2-40B4-BE49-F238E27FC236}">
                <a16:creationId xmlns:a16="http://schemas.microsoft.com/office/drawing/2014/main" id="{1D7C38CC-A6B9-4936-B122-89F8F518FD10}"/>
              </a:ext>
            </a:extLst>
          </p:cNvPr>
          <p:cNvSpPr/>
          <p:nvPr/>
        </p:nvSpPr>
        <p:spPr>
          <a:xfrm>
            <a:off x="761999" y="1545400"/>
            <a:ext cx="7803085" cy="3262432"/>
          </a:xfrm>
          <a:prstGeom prst="rect">
            <a:avLst/>
          </a:prstGeom>
        </p:spPr>
        <p:txBody>
          <a:bodyPr wrap="square">
            <a:spAutoFit/>
          </a:bodyPr>
          <a:lstStyle/>
          <a:p>
            <a:pPr>
              <a:buClr>
                <a:schemeClr val="accent2"/>
              </a:buClr>
              <a:buSzPct val="80000"/>
            </a:pPr>
            <a:r>
              <a:rPr lang="en-US" altLang="en-US" sz="2800" b="1" dirty="0">
                <a:latin typeface="Calibri" panose="020F0502020204030204" pitchFamily="34" charset="0"/>
                <a:ea typeface="Calibri" panose="020F0502020204030204" pitchFamily="34" charset="0"/>
                <a:cs typeface="Calibri" panose="020F0502020204030204" pitchFamily="34" charset="0"/>
              </a:rPr>
              <a:t>Learn more:</a:t>
            </a:r>
          </a:p>
          <a:p>
            <a:pPr>
              <a:buClr>
                <a:schemeClr val="accent2"/>
              </a:buClr>
              <a:buSzPct val="80000"/>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www.chesapeakebay.net</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www.chesapeakeprogress.com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www.epa.gov/chesapeake-bay-tmdl</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Facebook: Chesapeake Bay Program</a:t>
            </a: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Twitter: @</a:t>
            </a:r>
            <a:r>
              <a:rPr lang="en-US" altLang="en-US" sz="2800" b="1" dirty="0" err="1">
                <a:latin typeface="Calibri" panose="020F0502020204030204" pitchFamily="34" charset="0"/>
                <a:ea typeface="Calibri" panose="020F0502020204030204" pitchFamily="34" charset="0"/>
                <a:cs typeface="Calibri" panose="020F0502020204030204" pitchFamily="34" charset="0"/>
              </a:rPr>
              <a:t>chesbayprogram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Instagram: @</a:t>
            </a:r>
            <a:r>
              <a:rPr lang="en-US" altLang="en-US" sz="2800" b="1" dirty="0" err="1">
                <a:latin typeface="Calibri" panose="020F0502020204030204" pitchFamily="34" charset="0"/>
                <a:ea typeface="Calibri" panose="020F0502020204030204" pitchFamily="34" charset="0"/>
                <a:cs typeface="Calibri" panose="020F0502020204030204" pitchFamily="34" charset="0"/>
              </a:rPr>
              <a:t>chesbayprogram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68654CD-0BC3-40DB-B4D2-0A3F019DFC8D}"/>
              </a:ext>
            </a:extLst>
          </p:cNvPr>
          <p:cNvSpPr txBox="1"/>
          <p:nvPr/>
        </p:nvSpPr>
        <p:spPr>
          <a:xfrm>
            <a:off x="691357" y="4738836"/>
            <a:ext cx="4337843" cy="1323439"/>
          </a:xfrm>
          <a:prstGeom prst="rect">
            <a:avLst/>
          </a:prstGeom>
          <a:noFill/>
        </p:spPr>
        <p:txBody>
          <a:bodyPr wrap="square" rtlCol="0">
            <a:spAutoFit/>
          </a:bodyPr>
          <a:lstStyle/>
          <a:p>
            <a:r>
              <a:rPr lang="en-US" sz="2000" dirty="0"/>
              <a:t>Jim Edward, </a:t>
            </a:r>
          </a:p>
          <a:p>
            <a:r>
              <a:rPr lang="en-US" sz="2000" dirty="0"/>
              <a:t>Deputy Director, EPA/CBPO</a:t>
            </a:r>
          </a:p>
          <a:p>
            <a:r>
              <a:rPr lang="en-US" sz="2000" dirty="0"/>
              <a:t>410-267-5705</a:t>
            </a:r>
          </a:p>
          <a:p>
            <a:r>
              <a:rPr lang="en-US" sz="2000" dirty="0"/>
              <a:t>edward.james@epa.gov</a:t>
            </a:r>
          </a:p>
        </p:txBody>
      </p:sp>
      <p:pic>
        <p:nvPicPr>
          <p:cNvPr id="13" name="Picture 12" descr="A bird flying in the air&#10;&#10;Description automatically generated">
            <a:extLst>
              <a:ext uri="{FF2B5EF4-FFF2-40B4-BE49-F238E27FC236}">
                <a16:creationId xmlns:a16="http://schemas.microsoft.com/office/drawing/2014/main" id="{E96ADBC2-85FE-4A56-9EDA-0D8014905D8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80421" y="4376944"/>
            <a:ext cx="2284664" cy="1767491"/>
          </a:xfrm>
          <a:prstGeom prst="rect">
            <a:avLst/>
          </a:prstGeom>
        </p:spPr>
      </p:pic>
      <p:pic>
        <p:nvPicPr>
          <p:cNvPr id="11" name="Picture 10">
            <a:extLst>
              <a:ext uri="{FF2B5EF4-FFF2-40B4-BE49-F238E27FC236}">
                <a16:creationId xmlns:a16="http://schemas.microsoft.com/office/drawing/2014/main" id="{9C748EE7-274E-455B-A5BA-7B8D226BC9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457200"/>
            <a:ext cx="1574958" cy="1233489"/>
          </a:xfrm>
          <a:prstGeom prst="rect">
            <a:avLst/>
          </a:prstGeom>
        </p:spPr>
      </p:pic>
    </p:spTree>
    <p:extLst>
      <p:ext uri="{BB962C8B-B14F-4D97-AF65-F5344CB8AC3E}">
        <p14:creationId xmlns:p14="http://schemas.microsoft.com/office/powerpoint/2010/main" val="94276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A23-74C7-4292-8C30-A2821BCD02A5}"/>
              </a:ext>
            </a:extLst>
          </p:cNvPr>
          <p:cNvSpPr>
            <a:spLocks noGrp="1"/>
          </p:cNvSpPr>
          <p:nvPr>
            <p:ph type="title"/>
          </p:nvPr>
        </p:nvSpPr>
        <p:spPr>
          <a:xfrm>
            <a:off x="628650" y="76200"/>
            <a:ext cx="7886700" cy="1325563"/>
          </a:xfrm>
        </p:spPr>
        <p:txBody>
          <a:bodyPr>
            <a:normAutofit/>
          </a:bodyPr>
          <a:lstStyle/>
          <a:p>
            <a:pPr algn="ctr"/>
            <a:r>
              <a:rPr lang="en-US" sz="3600" b="1" dirty="0">
                <a:solidFill>
                  <a:srgbClr val="0070C0"/>
                </a:solidFill>
                <a:latin typeface="+mn-lt"/>
              </a:rPr>
              <a:t>EPA CBPO Program Update</a:t>
            </a:r>
            <a:endParaRPr lang="en-US" sz="3600" dirty="0">
              <a:latin typeface="+mn-lt"/>
            </a:endParaRPr>
          </a:p>
        </p:txBody>
      </p:sp>
      <p:sp>
        <p:nvSpPr>
          <p:cNvPr id="3" name="Content Placeholder 2">
            <a:extLst>
              <a:ext uri="{FF2B5EF4-FFF2-40B4-BE49-F238E27FC236}">
                <a16:creationId xmlns:a16="http://schemas.microsoft.com/office/drawing/2014/main" id="{2D5D1636-540F-4BD2-9141-A721AF3ABB0F}"/>
              </a:ext>
            </a:extLst>
          </p:cNvPr>
          <p:cNvSpPr>
            <a:spLocks noGrp="1"/>
          </p:cNvSpPr>
          <p:nvPr>
            <p:ph idx="1"/>
          </p:nvPr>
        </p:nvSpPr>
        <p:spPr>
          <a:xfrm>
            <a:off x="628650" y="1447800"/>
            <a:ext cx="8176648" cy="4191000"/>
          </a:xfrm>
        </p:spPr>
        <p:txBody>
          <a:bodyPr>
            <a:normAutofit/>
          </a:bodyPr>
          <a:lstStyle/>
          <a:p>
            <a:r>
              <a:rPr lang="en-US" sz="2800" dirty="0">
                <a:solidFill>
                  <a:schemeClr val="accent1">
                    <a:lumMod val="75000"/>
                  </a:schemeClr>
                </a:solidFill>
              </a:rPr>
              <a:t>The jurisdictions progress in meeting 2025 targets</a:t>
            </a:r>
          </a:p>
          <a:p>
            <a:pPr marL="0" indent="0">
              <a:buNone/>
            </a:pPr>
            <a:endParaRPr lang="en-US" sz="2800" dirty="0">
              <a:solidFill>
                <a:schemeClr val="accent1">
                  <a:lumMod val="75000"/>
                </a:schemeClr>
              </a:solidFill>
            </a:endParaRPr>
          </a:p>
          <a:p>
            <a:r>
              <a:rPr lang="en-US" sz="2800" dirty="0">
                <a:solidFill>
                  <a:schemeClr val="accent1">
                    <a:lumMod val="75000"/>
                  </a:schemeClr>
                </a:solidFill>
              </a:rPr>
              <a:t>Conowingo WIP Update</a:t>
            </a:r>
          </a:p>
          <a:p>
            <a:pPr marL="0" indent="0">
              <a:buNone/>
            </a:pPr>
            <a:endParaRPr lang="en-US" sz="2400" dirty="0">
              <a:solidFill>
                <a:schemeClr val="accent1">
                  <a:lumMod val="75000"/>
                </a:schemeClr>
              </a:solidFill>
            </a:endParaRPr>
          </a:p>
          <a:p>
            <a:r>
              <a:rPr lang="en-US" sz="2800" dirty="0">
                <a:solidFill>
                  <a:schemeClr val="accent1">
                    <a:lumMod val="75000"/>
                  </a:schemeClr>
                </a:solidFill>
              </a:rPr>
              <a:t>Most effective basins funding allocation methodology</a:t>
            </a:r>
          </a:p>
          <a:p>
            <a:endParaRPr lang="en-US" sz="2800" dirty="0">
              <a:solidFill>
                <a:schemeClr val="accent1">
                  <a:lumMod val="75000"/>
                </a:schemeClr>
              </a:solidFill>
            </a:endParaRPr>
          </a:p>
          <a:p>
            <a:r>
              <a:rPr lang="en-US" sz="2800" dirty="0">
                <a:solidFill>
                  <a:schemeClr val="accent1">
                    <a:lumMod val="75000"/>
                  </a:schemeClr>
                </a:solidFill>
              </a:rPr>
              <a:t>Other?</a:t>
            </a:r>
          </a:p>
          <a:p>
            <a:endParaRPr lang="en-US" sz="2800" dirty="0">
              <a:solidFill>
                <a:schemeClr val="accent1">
                  <a:lumMod val="75000"/>
                </a:schemeClr>
              </a:solidFill>
            </a:endParaRPr>
          </a:p>
          <a:p>
            <a:endParaRPr lang="en-US" sz="2800" dirty="0">
              <a:solidFill>
                <a:schemeClr val="accent1">
                  <a:lumMod val="75000"/>
                </a:schemeClr>
              </a:solidFill>
            </a:endParaRPr>
          </a:p>
          <a:p>
            <a:endParaRPr lang="en-US" sz="2800" dirty="0">
              <a:solidFill>
                <a:schemeClr val="accent1">
                  <a:lumMod val="75000"/>
                </a:schemeClr>
              </a:solidFill>
            </a:endParaRPr>
          </a:p>
        </p:txBody>
      </p:sp>
      <p:pic>
        <p:nvPicPr>
          <p:cNvPr id="4" name="Picture 3">
            <a:extLst>
              <a:ext uri="{FF2B5EF4-FFF2-40B4-BE49-F238E27FC236}">
                <a16:creationId xmlns:a16="http://schemas.microsoft.com/office/drawing/2014/main" id="{E85A9B6B-E6A3-4D33-B76E-883E030B3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261498" cy="987991"/>
          </a:xfrm>
          <a:prstGeom prst="rect">
            <a:avLst/>
          </a:prstGeom>
        </p:spPr>
      </p:pic>
    </p:spTree>
    <p:extLst>
      <p:ext uri="{BB962C8B-B14F-4D97-AF65-F5344CB8AC3E}">
        <p14:creationId xmlns:p14="http://schemas.microsoft.com/office/powerpoint/2010/main" val="236591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58D8-29CB-4FAC-9782-15E540FDA245}"/>
              </a:ext>
            </a:extLst>
          </p:cNvPr>
          <p:cNvSpPr>
            <a:spLocks noGrp="1"/>
          </p:cNvSpPr>
          <p:nvPr>
            <p:ph type="title"/>
          </p:nvPr>
        </p:nvSpPr>
        <p:spPr/>
        <p:txBody>
          <a:bodyPr>
            <a:normAutofit/>
          </a:bodyPr>
          <a:lstStyle/>
          <a:p>
            <a:pPr algn="ctr"/>
            <a:r>
              <a:rPr lang="en-US" sz="3600" b="1" dirty="0"/>
              <a:t>Jurisdictions 2019 Progress Summary</a:t>
            </a:r>
            <a:endParaRPr lang="en-US" sz="3600" dirty="0"/>
          </a:p>
        </p:txBody>
      </p:sp>
      <p:graphicFrame>
        <p:nvGraphicFramePr>
          <p:cNvPr id="4" name="Table 4">
            <a:extLst>
              <a:ext uri="{FF2B5EF4-FFF2-40B4-BE49-F238E27FC236}">
                <a16:creationId xmlns:a16="http://schemas.microsoft.com/office/drawing/2014/main" id="{B243BAD8-F881-41DC-8EC8-E2A00F92A8D5}"/>
              </a:ext>
            </a:extLst>
          </p:cNvPr>
          <p:cNvGraphicFramePr>
            <a:graphicFrameLocks noGrp="1"/>
          </p:cNvGraphicFramePr>
          <p:nvPr>
            <p:ph idx="1"/>
            <p:extLst>
              <p:ext uri="{D42A27DB-BD31-4B8C-83A1-F6EECF244321}">
                <p14:modId xmlns:p14="http://schemas.microsoft.com/office/powerpoint/2010/main" val="4146079785"/>
              </p:ext>
            </p:extLst>
          </p:nvPr>
        </p:nvGraphicFramePr>
        <p:xfrm>
          <a:off x="628650" y="1825625"/>
          <a:ext cx="7886700" cy="4023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84698052"/>
                    </a:ext>
                  </a:extLst>
                </a:gridCol>
                <a:gridCol w="2628900">
                  <a:extLst>
                    <a:ext uri="{9D8B030D-6E8A-4147-A177-3AD203B41FA5}">
                      <a16:colId xmlns:a16="http://schemas.microsoft.com/office/drawing/2014/main" val="1348005291"/>
                    </a:ext>
                  </a:extLst>
                </a:gridCol>
                <a:gridCol w="2628900">
                  <a:extLst>
                    <a:ext uri="{9D8B030D-6E8A-4147-A177-3AD203B41FA5}">
                      <a16:colId xmlns:a16="http://schemas.microsoft.com/office/drawing/2014/main" val="2419570899"/>
                    </a:ext>
                  </a:extLst>
                </a:gridCol>
              </a:tblGrid>
              <a:tr h="370840">
                <a:tc>
                  <a:txBody>
                    <a:bodyPr/>
                    <a:lstStyle/>
                    <a:p>
                      <a:pPr algn="ctr"/>
                      <a:r>
                        <a:rPr lang="en-US" sz="2400" dirty="0"/>
                        <a:t>Jurisdiction</a:t>
                      </a:r>
                    </a:p>
                  </a:txBody>
                  <a:tcPr/>
                </a:tc>
                <a:tc>
                  <a:txBody>
                    <a:bodyPr/>
                    <a:lstStyle/>
                    <a:p>
                      <a:pPr algn="ctr"/>
                      <a:r>
                        <a:rPr lang="en-US" sz="2400" b="1" u="none" kern="1200" dirty="0">
                          <a:solidFill>
                            <a:schemeClr val="lt1"/>
                          </a:solidFill>
                          <a:effectLst/>
                          <a:latin typeface="+mn-lt"/>
                          <a:ea typeface="+mn-ea"/>
                          <a:cs typeface="+mn-cs"/>
                        </a:rPr>
                        <a:t>Meeting 2025 Targets For:</a:t>
                      </a:r>
                      <a:endParaRPr lang="en-US" sz="2400" u="none"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u="none" kern="1200" dirty="0">
                          <a:solidFill>
                            <a:schemeClr val="lt1"/>
                          </a:solidFill>
                          <a:effectLst/>
                          <a:latin typeface="+mn-lt"/>
                          <a:ea typeface="+mn-ea"/>
                          <a:cs typeface="+mn-cs"/>
                        </a:rPr>
                        <a:t>NOT Meeting 2025 Targets For:</a:t>
                      </a:r>
                    </a:p>
                  </a:txBody>
                  <a:tcPr/>
                </a:tc>
                <a:extLst>
                  <a:ext uri="{0D108BD9-81ED-4DB2-BD59-A6C34878D82A}">
                    <a16:rowId xmlns:a16="http://schemas.microsoft.com/office/drawing/2014/main" val="3582204251"/>
                  </a:ext>
                </a:extLst>
              </a:tr>
              <a:tr h="370840">
                <a:tc>
                  <a:txBody>
                    <a:bodyPr/>
                    <a:lstStyle/>
                    <a:p>
                      <a:pPr algn="ctr"/>
                      <a:r>
                        <a:rPr lang="en-US" sz="2400" dirty="0"/>
                        <a:t>DE</a:t>
                      </a:r>
                    </a:p>
                  </a:txBody>
                  <a:tcPr/>
                </a:tc>
                <a:tc>
                  <a:txBody>
                    <a:bodyPr/>
                    <a:lstStyle/>
                    <a:p>
                      <a:pPr algn="ctr"/>
                      <a:r>
                        <a:rPr lang="en-US" sz="2400" dirty="0"/>
                        <a:t>P and S</a:t>
                      </a:r>
                    </a:p>
                  </a:txBody>
                  <a:tcPr/>
                </a:tc>
                <a:tc>
                  <a:txBody>
                    <a:bodyPr/>
                    <a:lstStyle/>
                    <a:p>
                      <a:pPr algn="ctr"/>
                      <a:r>
                        <a:rPr lang="en-US" sz="2400" dirty="0"/>
                        <a:t>N</a:t>
                      </a:r>
                    </a:p>
                  </a:txBody>
                  <a:tcPr/>
                </a:tc>
                <a:extLst>
                  <a:ext uri="{0D108BD9-81ED-4DB2-BD59-A6C34878D82A}">
                    <a16:rowId xmlns:a16="http://schemas.microsoft.com/office/drawing/2014/main" val="2899927088"/>
                  </a:ext>
                </a:extLst>
              </a:tr>
              <a:tr h="370840">
                <a:tc>
                  <a:txBody>
                    <a:bodyPr/>
                    <a:lstStyle/>
                    <a:p>
                      <a:pPr algn="ctr"/>
                      <a:r>
                        <a:rPr lang="en-US" sz="2400" dirty="0"/>
                        <a:t>DC</a:t>
                      </a:r>
                    </a:p>
                  </a:txBody>
                  <a:tcPr/>
                </a:tc>
                <a:tc>
                  <a:txBody>
                    <a:bodyPr/>
                    <a:lstStyle/>
                    <a:p>
                      <a:pPr algn="ctr"/>
                      <a:r>
                        <a:rPr lang="en-US" sz="2400" dirty="0"/>
                        <a:t>ALL</a:t>
                      </a:r>
                    </a:p>
                  </a:txBody>
                  <a:tcPr/>
                </a:tc>
                <a:tc>
                  <a:txBody>
                    <a:bodyPr/>
                    <a:lstStyle/>
                    <a:p>
                      <a:pPr algn="ctr"/>
                      <a:endParaRPr lang="en-US" sz="2400" dirty="0"/>
                    </a:p>
                  </a:txBody>
                  <a:tcPr/>
                </a:tc>
                <a:extLst>
                  <a:ext uri="{0D108BD9-81ED-4DB2-BD59-A6C34878D82A}">
                    <a16:rowId xmlns:a16="http://schemas.microsoft.com/office/drawing/2014/main" val="4010138572"/>
                  </a:ext>
                </a:extLst>
              </a:tr>
              <a:tr h="370840">
                <a:tc>
                  <a:txBody>
                    <a:bodyPr/>
                    <a:lstStyle/>
                    <a:p>
                      <a:pPr algn="ctr"/>
                      <a:r>
                        <a:rPr lang="en-US" sz="2400" dirty="0"/>
                        <a:t>MD</a:t>
                      </a:r>
                    </a:p>
                  </a:txBody>
                  <a:tcPr/>
                </a:tc>
                <a:tc>
                  <a:txBody>
                    <a:bodyPr/>
                    <a:lstStyle/>
                    <a:p>
                      <a:pPr algn="ctr"/>
                      <a:r>
                        <a:rPr lang="en-US" sz="2400" dirty="0"/>
                        <a:t>S</a:t>
                      </a:r>
                    </a:p>
                  </a:txBody>
                  <a:tcPr/>
                </a:tc>
                <a:tc>
                  <a:txBody>
                    <a:bodyPr/>
                    <a:lstStyle/>
                    <a:p>
                      <a:pPr algn="ctr"/>
                      <a:r>
                        <a:rPr lang="en-US" sz="2400" dirty="0"/>
                        <a:t>N and P</a:t>
                      </a:r>
                    </a:p>
                  </a:txBody>
                  <a:tcPr/>
                </a:tc>
                <a:extLst>
                  <a:ext uri="{0D108BD9-81ED-4DB2-BD59-A6C34878D82A}">
                    <a16:rowId xmlns:a16="http://schemas.microsoft.com/office/drawing/2014/main" val="325447562"/>
                  </a:ext>
                </a:extLst>
              </a:tr>
              <a:tr h="370840">
                <a:tc>
                  <a:txBody>
                    <a:bodyPr/>
                    <a:lstStyle/>
                    <a:p>
                      <a:pPr algn="ctr"/>
                      <a:r>
                        <a:rPr lang="en-US" sz="2400" dirty="0"/>
                        <a:t>NY</a:t>
                      </a:r>
                    </a:p>
                  </a:txBody>
                  <a:tcPr/>
                </a:tc>
                <a:tc>
                  <a:txBody>
                    <a:bodyPr/>
                    <a:lstStyle/>
                    <a:p>
                      <a:pPr algn="ctr"/>
                      <a:r>
                        <a:rPr lang="en-US" sz="2400" dirty="0"/>
                        <a:t>P</a:t>
                      </a:r>
                    </a:p>
                  </a:txBody>
                  <a:tcPr/>
                </a:tc>
                <a:tc>
                  <a:txBody>
                    <a:bodyPr/>
                    <a:lstStyle/>
                    <a:p>
                      <a:pPr algn="ctr"/>
                      <a:r>
                        <a:rPr lang="en-US" sz="2400" dirty="0"/>
                        <a:t>N and S</a:t>
                      </a:r>
                    </a:p>
                  </a:txBody>
                  <a:tcPr/>
                </a:tc>
                <a:extLst>
                  <a:ext uri="{0D108BD9-81ED-4DB2-BD59-A6C34878D82A}">
                    <a16:rowId xmlns:a16="http://schemas.microsoft.com/office/drawing/2014/main" val="215841272"/>
                  </a:ext>
                </a:extLst>
              </a:tr>
              <a:tr h="370840">
                <a:tc>
                  <a:txBody>
                    <a:bodyPr/>
                    <a:lstStyle/>
                    <a:p>
                      <a:pPr algn="ctr"/>
                      <a:r>
                        <a:rPr lang="en-US" sz="2400" dirty="0"/>
                        <a:t>PA</a:t>
                      </a:r>
                    </a:p>
                  </a:txBody>
                  <a:tcPr/>
                </a:tc>
                <a:tc>
                  <a:txBody>
                    <a:bodyPr/>
                    <a:lstStyle/>
                    <a:p>
                      <a:pPr algn="ctr"/>
                      <a:r>
                        <a:rPr lang="en-US" sz="2400" dirty="0"/>
                        <a:t>NONE</a:t>
                      </a:r>
                    </a:p>
                  </a:txBody>
                  <a:tcPr/>
                </a:tc>
                <a:tc>
                  <a:txBody>
                    <a:bodyPr/>
                    <a:lstStyle/>
                    <a:p>
                      <a:pPr algn="ctr"/>
                      <a:endParaRPr lang="en-US" sz="2400" dirty="0"/>
                    </a:p>
                  </a:txBody>
                  <a:tcPr/>
                </a:tc>
                <a:extLst>
                  <a:ext uri="{0D108BD9-81ED-4DB2-BD59-A6C34878D82A}">
                    <a16:rowId xmlns:a16="http://schemas.microsoft.com/office/drawing/2014/main" val="4016089900"/>
                  </a:ext>
                </a:extLst>
              </a:tr>
              <a:tr h="370840">
                <a:tc>
                  <a:txBody>
                    <a:bodyPr/>
                    <a:lstStyle/>
                    <a:p>
                      <a:pPr algn="ctr"/>
                      <a:r>
                        <a:rPr lang="en-US" sz="2400" dirty="0"/>
                        <a:t>VA</a:t>
                      </a:r>
                    </a:p>
                  </a:txBody>
                  <a:tcPr/>
                </a:tc>
                <a:tc>
                  <a:txBody>
                    <a:bodyPr/>
                    <a:lstStyle/>
                    <a:p>
                      <a:pPr algn="ctr"/>
                      <a:r>
                        <a:rPr lang="en-US" sz="2400" dirty="0"/>
                        <a:t>S</a:t>
                      </a:r>
                    </a:p>
                  </a:txBody>
                  <a:tcPr/>
                </a:tc>
                <a:tc>
                  <a:txBody>
                    <a:bodyPr/>
                    <a:lstStyle/>
                    <a:p>
                      <a:pPr algn="ctr"/>
                      <a:r>
                        <a:rPr lang="en-US" sz="2400" dirty="0"/>
                        <a:t>N and P</a:t>
                      </a:r>
                    </a:p>
                  </a:txBody>
                  <a:tcPr/>
                </a:tc>
                <a:extLst>
                  <a:ext uri="{0D108BD9-81ED-4DB2-BD59-A6C34878D82A}">
                    <a16:rowId xmlns:a16="http://schemas.microsoft.com/office/drawing/2014/main" val="191262428"/>
                  </a:ext>
                </a:extLst>
              </a:tr>
              <a:tr h="370840">
                <a:tc>
                  <a:txBody>
                    <a:bodyPr/>
                    <a:lstStyle/>
                    <a:p>
                      <a:pPr algn="ctr"/>
                      <a:r>
                        <a:rPr lang="en-US" sz="2400" dirty="0"/>
                        <a:t>WV</a:t>
                      </a:r>
                    </a:p>
                  </a:txBody>
                  <a:tcPr/>
                </a:tc>
                <a:tc>
                  <a:txBody>
                    <a:bodyPr/>
                    <a:lstStyle/>
                    <a:p>
                      <a:pPr algn="ctr"/>
                      <a:r>
                        <a:rPr lang="en-US" sz="2400" dirty="0"/>
                        <a:t>ALL</a:t>
                      </a:r>
                    </a:p>
                  </a:txBody>
                  <a:tcPr/>
                </a:tc>
                <a:tc>
                  <a:txBody>
                    <a:bodyPr/>
                    <a:lstStyle/>
                    <a:p>
                      <a:pPr algn="ctr"/>
                      <a:endParaRPr lang="en-US" sz="2400" dirty="0"/>
                    </a:p>
                  </a:txBody>
                  <a:tcPr/>
                </a:tc>
                <a:extLst>
                  <a:ext uri="{0D108BD9-81ED-4DB2-BD59-A6C34878D82A}">
                    <a16:rowId xmlns:a16="http://schemas.microsoft.com/office/drawing/2014/main" val="256358758"/>
                  </a:ext>
                </a:extLst>
              </a:tr>
            </a:tbl>
          </a:graphicData>
        </a:graphic>
      </p:graphicFrame>
    </p:spTree>
    <p:extLst>
      <p:ext uri="{BB962C8B-B14F-4D97-AF65-F5344CB8AC3E}">
        <p14:creationId xmlns:p14="http://schemas.microsoft.com/office/powerpoint/2010/main" val="115602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D495-2C38-4987-9176-B8136D134632}"/>
              </a:ext>
            </a:extLst>
          </p:cNvPr>
          <p:cNvSpPr>
            <a:spLocks noGrp="1"/>
          </p:cNvSpPr>
          <p:nvPr>
            <p:ph type="title"/>
          </p:nvPr>
        </p:nvSpPr>
        <p:spPr>
          <a:xfrm>
            <a:off x="628650" y="1019871"/>
            <a:ext cx="7886700" cy="994172"/>
          </a:xfrm>
        </p:spPr>
        <p:txBody>
          <a:bodyPr>
            <a:normAutofit/>
          </a:bodyPr>
          <a:lstStyle/>
          <a:p>
            <a:pPr algn="ctr"/>
            <a:r>
              <a:rPr lang="en-US" sz="3150" b="1" dirty="0"/>
              <a:t>Jurisdictions’ Progress in Achieving 2025 Targets</a:t>
            </a:r>
            <a:br>
              <a:rPr lang="en-US" sz="3150" b="1" dirty="0"/>
            </a:br>
            <a:r>
              <a:rPr lang="en-US" sz="2250" b="1" i="1" dirty="0"/>
              <a:t>CAST 2017</a:t>
            </a:r>
          </a:p>
        </p:txBody>
      </p:sp>
      <p:pic>
        <p:nvPicPr>
          <p:cNvPr id="1026" name="Picture 2">
            <a:extLst>
              <a:ext uri="{FF2B5EF4-FFF2-40B4-BE49-F238E27FC236}">
                <a16:creationId xmlns:a16="http://schemas.microsoft.com/office/drawing/2014/main" id="{7033265B-D739-4345-8D61-38F382056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15" y="1939778"/>
            <a:ext cx="7352472" cy="38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96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6963-BBC4-484C-A9E5-60D6207FF5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34A1B4-028A-4218-906B-C63FD3C287C9}"/>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28F82D2-DA12-4E37-8DE4-AB4130B55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0"/>
            <a:ext cx="8759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26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B5D1-523C-4718-B035-7D21E46FE365}"/>
              </a:ext>
            </a:extLst>
          </p:cNvPr>
          <p:cNvSpPr>
            <a:spLocks noGrp="1"/>
          </p:cNvSpPr>
          <p:nvPr>
            <p:ph type="title"/>
          </p:nvPr>
        </p:nvSpPr>
        <p:spPr>
          <a:xfrm>
            <a:off x="628650" y="1031702"/>
            <a:ext cx="7886700" cy="994172"/>
          </a:xfrm>
        </p:spPr>
        <p:txBody>
          <a:bodyPr>
            <a:normAutofit/>
          </a:bodyPr>
          <a:lstStyle/>
          <a:p>
            <a:pPr algn="ctr"/>
            <a:r>
              <a:rPr lang="en-US" sz="3150" b="1" dirty="0"/>
              <a:t>Draft Conowingo WIP Implementation Strategy </a:t>
            </a:r>
          </a:p>
        </p:txBody>
      </p:sp>
      <p:sp>
        <p:nvSpPr>
          <p:cNvPr id="3" name="Content Placeholder 2">
            <a:extLst>
              <a:ext uri="{FF2B5EF4-FFF2-40B4-BE49-F238E27FC236}">
                <a16:creationId xmlns:a16="http://schemas.microsoft.com/office/drawing/2014/main" id="{0FF17A28-A7D0-4AD6-856F-D5937BCD41C0}"/>
              </a:ext>
            </a:extLst>
          </p:cNvPr>
          <p:cNvSpPr>
            <a:spLocks noGrp="1"/>
          </p:cNvSpPr>
          <p:nvPr>
            <p:ph idx="1"/>
          </p:nvPr>
        </p:nvSpPr>
        <p:spPr>
          <a:xfrm>
            <a:off x="628650" y="2025874"/>
            <a:ext cx="7886700" cy="3899815"/>
          </a:xfrm>
        </p:spPr>
        <p:txBody>
          <a:bodyPr>
            <a:normAutofit lnSpcReduction="10000"/>
          </a:bodyPr>
          <a:lstStyle/>
          <a:p>
            <a:r>
              <a:rPr lang="en-US" dirty="0"/>
              <a:t>The Steering Committee and the PSC approved one “preferred” implementation scenario to target most nitrogen-effective practices in the Susquehanna River basin (PA, MD, &amp; NY), which has the greatest relative influence on Dissolved Oxygen in the Bay. </a:t>
            </a:r>
          </a:p>
          <a:p>
            <a:pPr lvl="1"/>
            <a:r>
              <a:rPr lang="en-US" dirty="0"/>
              <a:t>The majority of implementation will occur in PA.</a:t>
            </a:r>
          </a:p>
          <a:p>
            <a:pPr lvl="1"/>
            <a:r>
              <a:rPr lang="en-US" dirty="0"/>
              <a:t>The cost per year is $53.3M (the range for the other 10 scenarios that were considered is $50M – $368M)</a:t>
            </a:r>
          </a:p>
          <a:p>
            <a:r>
              <a:rPr lang="en-US" dirty="0"/>
              <a:t> The primary WIP strategy supports restoration efforts in three core areas: </a:t>
            </a:r>
          </a:p>
          <a:p>
            <a:pPr marL="728663" lvl="1" indent="-385763">
              <a:buFont typeface="+mj-lt"/>
              <a:buAutoNum type="arabicPeriod"/>
            </a:pPr>
            <a:r>
              <a:rPr lang="en-US" dirty="0"/>
              <a:t>Natural filters (e.g., wetland restoration &amp; riparian forest buffers)</a:t>
            </a:r>
          </a:p>
          <a:p>
            <a:pPr marL="728663" lvl="1" indent="-385763">
              <a:buFont typeface="+mj-lt"/>
              <a:buAutoNum type="arabicPeriod"/>
            </a:pPr>
            <a:r>
              <a:rPr lang="en-US" dirty="0"/>
              <a:t>Sustainable farm practices (e.g., prescribed grazing &amp; conservation tillage)</a:t>
            </a:r>
          </a:p>
          <a:p>
            <a:pPr marL="728663" lvl="1" indent="-385763">
              <a:buFont typeface="+mj-lt"/>
              <a:buAutoNum type="arabicPeriod"/>
            </a:pPr>
            <a:r>
              <a:rPr lang="en-US" dirty="0"/>
              <a:t>Nutrient reduction practices (e.g., nutrient management &amp; manure incorporation)</a:t>
            </a:r>
          </a:p>
          <a:p>
            <a:endParaRPr lang="en-US" dirty="0"/>
          </a:p>
        </p:txBody>
      </p:sp>
    </p:spTree>
    <p:extLst>
      <p:ext uri="{BB962C8B-B14F-4D97-AF65-F5344CB8AC3E}">
        <p14:creationId xmlns:p14="http://schemas.microsoft.com/office/powerpoint/2010/main" val="68077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D32D14-D42F-46C5-B849-0DE7210924A7}"/>
              </a:ext>
            </a:extLst>
          </p:cNvPr>
          <p:cNvPicPr/>
          <p:nvPr/>
        </p:nvPicPr>
        <p:blipFill>
          <a:blip r:embed="rId2">
            <a:extLst>
              <a:ext uri="{28A0092B-C50C-407E-A947-70E740481C1C}">
                <a14:useLocalDpi xmlns:a14="http://schemas.microsoft.com/office/drawing/2010/main" val="0"/>
              </a:ext>
            </a:extLst>
          </a:blip>
          <a:stretch>
            <a:fillRect/>
          </a:stretch>
        </p:blipFill>
        <p:spPr>
          <a:xfrm>
            <a:off x="1560858" y="125482"/>
            <a:ext cx="6059142" cy="6732518"/>
          </a:xfrm>
          <a:prstGeom prst="rect">
            <a:avLst/>
          </a:prstGeom>
        </p:spPr>
      </p:pic>
    </p:spTree>
    <p:extLst>
      <p:ext uri="{BB962C8B-B14F-4D97-AF65-F5344CB8AC3E}">
        <p14:creationId xmlns:p14="http://schemas.microsoft.com/office/powerpoint/2010/main" val="326312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FD8276-6D25-4B52-BB03-9AD19696B32C}"/>
              </a:ext>
            </a:extLst>
          </p:cNvPr>
          <p:cNvGraphicFramePr>
            <a:graphicFrameLocks noGrp="1"/>
          </p:cNvGraphicFramePr>
          <p:nvPr>
            <p:extLst>
              <p:ext uri="{D42A27DB-BD31-4B8C-83A1-F6EECF244321}">
                <p14:modId xmlns:p14="http://schemas.microsoft.com/office/powerpoint/2010/main" val="3769477119"/>
              </p:ext>
            </p:extLst>
          </p:nvPr>
        </p:nvGraphicFramePr>
        <p:xfrm>
          <a:off x="685800" y="998515"/>
          <a:ext cx="7753484" cy="4858466"/>
        </p:xfrm>
        <a:graphic>
          <a:graphicData uri="http://schemas.openxmlformats.org/drawingml/2006/table">
            <a:tbl>
              <a:tblPr firstRow="1" firstCol="1" bandRow="1"/>
              <a:tblGrid>
                <a:gridCol w="3883622">
                  <a:extLst>
                    <a:ext uri="{9D8B030D-6E8A-4147-A177-3AD203B41FA5}">
                      <a16:colId xmlns:a16="http://schemas.microsoft.com/office/drawing/2014/main" val="2255697132"/>
                    </a:ext>
                  </a:extLst>
                </a:gridCol>
                <a:gridCol w="1268542">
                  <a:extLst>
                    <a:ext uri="{9D8B030D-6E8A-4147-A177-3AD203B41FA5}">
                      <a16:colId xmlns:a16="http://schemas.microsoft.com/office/drawing/2014/main" val="1406410367"/>
                    </a:ext>
                  </a:extLst>
                </a:gridCol>
                <a:gridCol w="947367">
                  <a:extLst>
                    <a:ext uri="{9D8B030D-6E8A-4147-A177-3AD203B41FA5}">
                      <a16:colId xmlns:a16="http://schemas.microsoft.com/office/drawing/2014/main" val="438447574"/>
                    </a:ext>
                  </a:extLst>
                </a:gridCol>
                <a:gridCol w="1653953">
                  <a:extLst>
                    <a:ext uri="{9D8B030D-6E8A-4147-A177-3AD203B41FA5}">
                      <a16:colId xmlns:a16="http://schemas.microsoft.com/office/drawing/2014/main" val="2293594601"/>
                    </a:ext>
                  </a:extLst>
                </a:gridCol>
              </a:tblGrid>
              <a:tr h="270566">
                <a:tc gridSpan="4">
                  <a:txBody>
                    <a:bodyPr/>
                    <a:lstStyle/>
                    <a:p>
                      <a:pPr marL="0" marR="0" algn="ctr" fontAlgn="ctr">
                        <a:lnSpc>
                          <a:spcPct val="107000"/>
                        </a:lnSpc>
                        <a:spcBef>
                          <a:spcPts val="0"/>
                        </a:spcBef>
                        <a:spcAft>
                          <a:spcPts val="0"/>
                        </a:spcAft>
                      </a:pPr>
                      <a:r>
                        <a:rPr lang="en-US" sz="1200" b="1" i="0" u="none" strike="noStrike" dirty="0">
                          <a:effectLst/>
                          <a:latin typeface="Century Gothic" panose="020B0502020202020204" pitchFamily="34" charset="0"/>
                          <a:ea typeface="Calibri" panose="020F0502020204030204" pitchFamily="34" charset="0"/>
                          <a:cs typeface="Arial" panose="020B0604020202020204" pitchFamily="34" charset="0"/>
                        </a:rPr>
                        <a:t>BMPs Implemented </a:t>
                      </a:r>
                      <a:r>
                        <a:rPr lang="en-US" sz="1200" b="1" i="0" u="none" strike="noStrike"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 the Primary CWIP Scenario</a:t>
                      </a:r>
                      <a:endParaRPr lang="en-US" sz="2400" b="0" i="0" u="none" strike="noStrike" dirty="0">
                        <a:effectLst/>
                        <a:latin typeface="Arial" panose="020B0604020202020204" pitchFamily="34" charset="0"/>
                      </a:endParaRPr>
                    </a:p>
                  </a:txBody>
                  <a:tcPr marL="74874" marR="74874" marT="37437" marB="374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8664488"/>
                  </a:ext>
                </a:extLst>
              </a:tr>
              <a:tr h="203491">
                <a:tc>
                  <a:txBody>
                    <a:bodyPr/>
                    <a:lstStyle/>
                    <a:p>
                      <a:pPr marL="0" marR="0" algn="ctr" fontAlgn="ctr">
                        <a:lnSpc>
                          <a:spcPct val="107000"/>
                        </a:lnSpc>
                        <a:spcBef>
                          <a:spcPts val="0"/>
                        </a:spcBef>
                        <a:spcAft>
                          <a:spcPts val="0"/>
                        </a:spcAft>
                      </a:pPr>
                      <a:r>
                        <a:rPr lang="en-US" sz="1200" b="1" i="0" u="none" strike="noStrike">
                          <a:solidFill>
                            <a:srgbClr val="000000"/>
                          </a:solidFill>
                          <a:effectLst/>
                          <a:latin typeface="Century Gothic" panose="020B0502020202020204" pitchFamily="34" charset="0"/>
                          <a:ea typeface="Calibri" panose="020F0502020204030204" pitchFamily="34" charset="0"/>
                          <a:cs typeface="Arial" panose="020B0604020202020204" pitchFamily="34" charset="0"/>
                        </a:rPr>
                        <a:t>Practice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lnSpc>
                          <a:spcPct val="107000"/>
                        </a:lnSpc>
                        <a:spcBef>
                          <a:spcPts val="0"/>
                        </a:spcBef>
                        <a:spcAft>
                          <a:spcPts val="0"/>
                        </a:spcAft>
                      </a:pPr>
                      <a:r>
                        <a:rPr lang="en-US" sz="1200" b="1" i="0" u="none" strike="noStrike">
                          <a:solidFill>
                            <a:srgbClr val="000000"/>
                          </a:solidFill>
                          <a:effectLst/>
                          <a:latin typeface="Century Gothic" panose="020B0502020202020204" pitchFamily="34" charset="0"/>
                          <a:ea typeface="Calibri" panose="020F0502020204030204" pitchFamily="34" charset="0"/>
                          <a:cs typeface="Arial" panose="020B0604020202020204" pitchFamily="34" charset="0"/>
                        </a:rPr>
                        <a:t>Duration</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lnSpc>
                          <a:spcPct val="107000"/>
                        </a:lnSpc>
                        <a:spcBef>
                          <a:spcPts val="0"/>
                        </a:spcBef>
                        <a:spcAft>
                          <a:spcPts val="0"/>
                        </a:spcAft>
                      </a:pPr>
                      <a:r>
                        <a:rPr lang="en-US" sz="1200" b="1" i="0" u="none" strike="noStrike">
                          <a:solidFill>
                            <a:srgbClr val="000000"/>
                          </a:solidFill>
                          <a:effectLst/>
                          <a:latin typeface="Century Gothic" panose="020B0502020202020204" pitchFamily="34" charset="0"/>
                          <a:ea typeface="Calibri" panose="020F0502020204030204" pitchFamily="34" charset="0"/>
                          <a:cs typeface="Arial" panose="020B0604020202020204" pitchFamily="34" charset="0"/>
                        </a:rPr>
                        <a:t>Unit</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lnSpc>
                          <a:spcPct val="107000"/>
                        </a:lnSpc>
                        <a:spcBef>
                          <a:spcPts val="0"/>
                        </a:spcBef>
                        <a:spcAft>
                          <a:spcPts val="0"/>
                        </a:spcAft>
                      </a:pPr>
                      <a:r>
                        <a:rPr lang="en-US" sz="1200" b="1" i="0" u="none" strike="noStrike">
                          <a:solidFill>
                            <a:srgbClr val="000000"/>
                          </a:solidFill>
                          <a:effectLst/>
                          <a:latin typeface="Century Gothic" panose="020B0502020202020204" pitchFamily="34" charset="0"/>
                          <a:ea typeface="Calibri" panose="020F0502020204030204" pitchFamily="34" charset="0"/>
                          <a:cs typeface="Arial" panose="020B0604020202020204" pitchFamily="34" charset="0"/>
                        </a:rPr>
                        <a:t>Amount (Thousands)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6048919"/>
                  </a:ext>
                </a:extLst>
              </a:tr>
              <a:tr h="270566">
                <a:tc gridSpan="4">
                  <a:txBody>
                    <a:bodyPr/>
                    <a:lstStyle/>
                    <a:p>
                      <a:pPr marL="0" marR="0" algn="l" fontAlgn="ctr">
                        <a:lnSpc>
                          <a:spcPct val="107000"/>
                        </a:lnSpc>
                        <a:spcBef>
                          <a:spcPts val="0"/>
                        </a:spcBef>
                        <a:spcAft>
                          <a:spcPts val="0"/>
                        </a:spcAft>
                      </a:pPr>
                      <a:r>
                        <a:rPr lang="en-US" sz="1200" b="0" i="1" u="none" strike="noStrike">
                          <a:solidFill>
                            <a:srgbClr val="000000"/>
                          </a:solidFill>
                          <a:effectLst/>
                          <a:latin typeface="Century Gothic" panose="020B0502020202020204" pitchFamily="34" charset="0"/>
                          <a:ea typeface="Calibri" panose="020F0502020204030204" pitchFamily="34" charset="0"/>
                          <a:cs typeface="Arial" panose="020B0604020202020204" pitchFamily="34" charset="0"/>
                        </a:rPr>
                        <a:t>Agricultural Practices</a:t>
                      </a:r>
                      <a:endParaRPr lang="en-US" sz="2400" b="0" i="0" u="none" strike="noStrike">
                        <a:effectLst/>
                        <a:latin typeface="Arial" panose="020B0604020202020204" pitchFamily="34" charset="0"/>
                      </a:endParaRPr>
                    </a:p>
                  </a:txBody>
                  <a:tcPr marL="74874" marR="74874" marT="37437" marB="374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829251"/>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Nutrient Application Management Core Nitrogen</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223</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639263"/>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Nutrient Application Management Rate Nitrogen</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624</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07279"/>
                  </a:ext>
                </a:extLst>
              </a:tr>
              <a:tr h="399182">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Nutrient Application Management Placement Nitrogen</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207</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664829"/>
                  </a:ext>
                </a:extLst>
              </a:tr>
              <a:tr h="203491">
                <a:tc>
                  <a:txBody>
                    <a:bodyPr/>
                    <a:lstStyle/>
                    <a:p>
                      <a:pPr marL="0" marR="0" algn="l"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Nutrient Application Management Timing Nitrogen</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626</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723522"/>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Conservation Tillage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216</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861564"/>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High Residue Tillage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48</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376602"/>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Low Residue Tillage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10</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672469"/>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Prescribed Grazing</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84</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240660"/>
                  </a:ext>
                </a:extLst>
              </a:tr>
              <a:tr h="399182">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Forest Buffers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 in Buffers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20</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089872"/>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Wetland Restoration</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12</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057001"/>
                  </a:ext>
                </a:extLst>
              </a:tr>
              <a:tr h="399182">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Grass Buffers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 in Buffers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21</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978960"/>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Soil and Water Conservation Plan</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113</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222098"/>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Manure Incorporation</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annual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189</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312004"/>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Barnyard Runoff Control</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0.6</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128968"/>
                  </a:ext>
                </a:extLst>
              </a:tr>
              <a:tr h="270566">
                <a:tc gridSpan="4">
                  <a:txBody>
                    <a:bodyPr/>
                    <a:lstStyle/>
                    <a:p>
                      <a:pPr marL="0" marR="0" algn="l" fontAlgn="ctr">
                        <a:lnSpc>
                          <a:spcPct val="107000"/>
                        </a:lnSpc>
                        <a:spcBef>
                          <a:spcPts val="0"/>
                        </a:spcBef>
                        <a:spcAft>
                          <a:spcPts val="0"/>
                        </a:spcAft>
                      </a:pPr>
                      <a:r>
                        <a:rPr lang="en-US" sz="1200" b="0" i="1" u="none" strike="noStrike"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Urban Practices</a:t>
                      </a:r>
                      <a:endParaRPr lang="en-US" sz="2400" b="0" i="0" u="none" strike="noStrike" dirty="0">
                        <a:effectLst/>
                        <a:latin typeface="Arial" panose="020B0604020202020204" pitchFamily="34" charset="0"/>
                      </a:endParaRPr>
                    </a:p>
                  </a:txBody>
                  <a:tcPr marL="74874" marR="74874" marT="37437" marB="374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2540458"/>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Urban Forest Planting</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100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49</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678693"/>
                  </a:ext>
                </a:extLst>
              </a:tr>
              <a:tr h="203491">
                <a:tc>
                  <a:txBody>
                    <a:bodyPr/>
                    <a:lstStyle/>
                    <a:p>
                      <a:pPr marL="0" marR="0" algn="l"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Urban Forest Buffers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cumulative</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a:effectLst/>
                          <a:latin typeface="Century Gothic" panose="020B0502020202020204" pitchFamily="34" charset="0"/>
                          <a:ea typeface="Calibri" panose="020F0502020204030204" pitchFamily="34" charset="0"/>
                          <a:cs typeface="Arial" panose="020B0604020202020204" pitchFamily="34" charset="0"/>
                        </a:rPr>
                        <a:t>Acres</a:t>
                      </a:r>
                      <a:endParaRPr lang="en-US" sz="2400" b="0" i="0" u="none" strike="noStrike">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0" i="0" u="none" strike="noStrike" dirty="0">
                          <a:effectLst/>
                          <a:latin typeface="Century Gothic" panose="020B0502020202020204" pitchFamily="34" charset="0"/>
                          <a:ea typeface="Calibri" panose="020F0502020204030204" pitchFamily="34" charset="0"/>
                          <a:cs typeface="Arial" panose="020B0604020202020204" pitchFamily="34" charset="0"/>
                        </a:rPr>
                        <a:t>17</a:t>
                      </a:r>
                      <a:endParaRPr lang="en-US" sz="2400" b="0" i="0" u="none" strike="noStrike" dirty="0">
                        <a:effectLst/>
                        <a:latin typeface="Arial" panose="020B0604020202020204" pitchFamily="34" charset="0"/>
                      </a:endParaRPr>
                    </a:p>
                  </a:txBody>
                  <a:tcPr marL="56156" marR="56156" marT="77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749494"/>
                  </a:ext>
                </a:extLst>
              </a:tr>
            </a:tbl>
          </a:graphicData>
        </a:graphic>
      </p:graphicFrame>
    </p:spTree>
    <p:extLst>
      <p:ext uri="{BB962C8B-B14F-4D97-AF65-F5344CB8AC3E}">
        <p14:creationId xmlns:p14="http://schemas.microsoft.com/office/powerpoint/2010/main" val="296918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CFA670-6887-46C2-8879-653FBAD8AB21}"/>
              </a:ext>
            </a:extLst>
          </p:cNvPr>
          <p:cNvGraphicFramePr>
            <a:graphicFrameLocks noGrp="1"/>
          </p:cNvGraphicFramePr>
          <p:nvPr>
            <p:extLst>
              <p:ext uri="{D42A27DB-BD31-4B8C-83A1-F6EECF244321}">
                <p14:modId xmlns:p14="http://schemas.microsoft.com/office/powerpoint/2010/main" val="3808307200"/>
              </p:ext>
            </p:extLst>
          </p:nvPr>
        </p:nvGraphicFramePr>
        <p:xfrm>
          <a:off x="390939" y="304801"/>
          <a:ext cx="8448261" cy="6301362"/>
        </p:xfrm>
        <a:graphic>
          <a:graphicData uri="http://schemas.openxmlformats.org/drawingml/2006/table">
            <a:tbl>
              <a:tblPr firstRow="1" firstCol="1" bandRow="1">
                <a:tableStyleId>{8799B23B-EC83-4686-B30A-512413B5E67A}</a:tableStyleId>
              </a:tblPr>
              <a:tblGrid>
                <a:gridCol w="1221027">
                  <a:extLst>
                    <a:ext uri="{9D8B030D-6E8A-4147-A177-3AD203B41FA5}">
                      <a16:colId xmlns:a16="http://schemas.microsoft.com/office/drawing/2014/main" val="784293230"/>
                    </a:ext>
                  </a:extLst>
                </a:gridCol>
                <a:gridCol w="1985795">
                  <a:extLst>
                    <a:ext uri="{9D8B030D-6E8A-4147-A177-3AD203B41FA5}">
                      <a16:colId xmlns:a16="http://schemas.microsoft.com/office/drawing/2014/main" val="1586915503"/>
                    </a:ext>
                  </a:extLst>
                </a:gridCol>
                <a:gridCol w="1482188">
                  <a:extLst>
                    <a:ext uri="{9D8B030D-6E8A-4147-A177-3AD203B41FA5}">
                      <a16:colId xmlns:a16="http://schemas.microsoft.com/office/drawing/2014/main" val="4032671491"/>
                    </a:ext>
                  </a:extLst>
                </a:gridCol>
                <a:gridCol w="2054785">
                  <a:extLst>
                    <a:ext uri="{9D8B030D-6E8A-4147-A177-3AD203B41FA5}">
                      <a16:colId xmlns:a16="http://schemas.microsoft.com/office/drawing/2014/main" val="4073618330"/>
                    </a:ext>
                  </a:extLst>
                </a:gridCol>
                <a:gridCol w="1704466">
                  <a:extLst>
                    <a:ext uri="{9D8B030D-6E8A-4147-A177-3AD203B41FA5}">
                      <a16:colId xmlns:a16="http://schemas.microsoft.com/office/drawing/2014/main" val="1318373633"/>
                    </a:ext>
                  </a:extLst>
                </a:gridCol>
              </a:tblGrid>
              <a:tr h="626912">
                <a:tc gridSpan="5">
                  <a:txBody>
                    <a:bodyPr/>
                    <a:lstStyle/>
                    <a:p>
                      <a:pPr marL="0" marR="0" algn="ctr">
                        <a:lnSpc>
                          <a:spcPct val="115000"/>
                        </a:lnSpc>
                        <a:spcBef>
                          <a:spcPts val="0"/>
                        </a:spcBef>
                        <a:spcAft>
                          <a:spcPts val="0"/>
                        </a:spcAft>
                      </a:pPr>
                      <a:r>
                        <a:rPr lang="en-US" sz="1800" dirty="0">
                          <a:effectLst/>
                        </a:rPr>
                        <a:t>Nitrogen Load Reduction (Millions of Pounds) for the</a:t>
                      </a:r>
                      <a:endParaRPr lang="en-US" sz="2000" dirty="0">
                        <a:effectLst/>
                      </a:endParaRPr>
                    </a:p>
                    <a:p>
                      <a:pPr marL="0" marR="0" algn="ctr">
                        <a:lnSpc>
                          <a:spcPct val="115000"/>
                        </a:lnSpc>
                        <a:spcBef>
                          <a:spcPts val="0"/>
                        </a:spcBef>
                        <a:spcAft>
                          <a:spcPts val="0"/>
                        </a:spcAft>
                      </a:pPr>
                      <a:r>
                        <a:rPr lang="en-US" sz="1800" dirty="0">
                          <a:effectLst/>
                        </a:rPr>
                        <a:t>Primary CWIP Scenario</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0295624"/>
                  </a:ext>
                </a:extLst>
              </a:tr>
              <a:tr h="303965">
                <a:tc>
                  <a:txBody>
                    <a:bodyPr/>
                    <a:lstStyle/>
                    <a:p>
                      <a:pPr marL="0" marR="0" algn="ctr">
                        <a:lnSpc>
                          <a:spcPct val="115000"/>
                        </a:lnSpc>
                        <a:spcBef>
                          <a:spcPts val="0"/>
                        </a:spcBef>
                        <a:spcAft>
                          <a:spcPts val="0"/>
                        </a:spcAft>
                      </a:pPr>
                      <a:r>
                        <a:rPr lang="en-US" sz="1800" cap="all">
                          <a:effectLst/>
                        </a:rPr>
                        <a:t>State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a:txBody>
                    <a:bodyPr/>
                    <a:lstStyle/>
                    <a:p>
                      <a:pPr marL="0" marR="0" algn="ctr">
                        <a:lnSpc>
                          <a:spcPct val="115000"/>
                        </a:lnSpc>
                        <a:spcBef>
                          <a:spcPts val="0"/>
                        </a:spcBef>
                        <a:spcAft>
                          <a:spcPts val="0"/>
                        </a:spcAft>
                      </a:pPr>
                      <a:r>
                        <a:rPr lang="en-US" sz="1800">
                          <a:effectLst/>
                        </a:rPr>
                        <a:t>Sector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a:txBody>
                    <a:bodyPr/>
                    <a:lstStyle/>
                    <a:p>
                      <a:pPr marL="0" marR="0" algn="ctr">
                        <a:lnSpc>
                          <a:spcPct val="115000"/>
                        </a:lnSpc>
                        <a:spcBef>
                          <a:spcPts val="0"/>
                        </a:spcBef>
                        <a:spcAft>
                          <a:spcPts val="0"/>
                        </a:spcAft>
                      </a:pPr>
                      <a:r>
                        <a:rPr lang="en-US" sz="1800">
                          <a:effectLst/>
                        </a:rPr>
                        <a:t>Baseline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a:txBody>
                    <a:bodyPr/>
                    <a:lstStyle/>
                    <a:p>
                      <a:pPr marL="0" marR="0" algn="ctr">
                        <a:lnSpc>
                          <a:spcPct val="115000"/>
                        </a:lnSpc>
                        <a:spcBef>
                          <a:spcPts val="0"/>
                        </a:spcBef>
                        <a:spcAft>
                          <a:spcPts val="0"/>
                        </a:spcAft>
                      </a:pPr>
                      <a:r>
                        <a:rPr lang="en-US" sz="1800">
                          <a:effectLst/>
                        </a:rPr>
                        <a:t>Primary CWIP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a:txBody>
                    <a:bodyPr/>
                    <a:lstStyle/>
                    <a:p>
                      <a:pPr marL="0" marR="0" algn="ctr">
                        <a:lnSpc>
                          <a:spcPct val="115000"/>
                        </a:lnSpc>
                        <a:spcBef>
                          <a:spcPts val="0"/>
                        </a:spcBef>
                        <a:spcAft>
                          <a:spcPts val="0"/>
                        </a:spcAft>
                      </a:pPr>
                      <a:r>
                        <a:rPr lang="en-US" sz="1800">
                          <a:effectLst/>
                        </a:rPr>
                        <a:t>N Reduction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extLst>
                  <a:ext uri="{0D108BD9-81ED-4DB2-BD59-A6C34878D82A}">
                    <a16:rowId xmlns:a16="http://schemas.microsoft.com/office/drawing/2014/main" val="2994116732"/>
                  </a:ext>
                </a:extLst>
              </a:tr>
              <a:tr h="337768">
                <a:tc rowSpan="5">
                  <a:txBody>
                    <a:bodyPr/>
                    <a:lstStyle/>
                    <a:p>
                      <a:pPr marL="0" marR="0" algn="ctr">
                        <a:lnSpc>
                          <a:spcPct val="115000"/>
                        </a:lnSpc>
                        <a:spcBef>
                          <a:spcPts val="0"/>
                        </a:spcBef>
                        <a:spcAft>
                          <a:spcPts val="0"/>
                        </a:spcAft>
                      </a:pPr>
                      <a:r>
                        <a:rPr lang="en-US" sz="1800" cap="all">
                          <a:effectLst/>
                        </a:rPr>
                        <a:t>MD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a:txBody>
                    <a:bodyPr/>
                    <a:lstStyle/>
                    <a:p>
                      <a:pPr marL="0" marR="0" algn="ctr">
                        <a:lnSpc>
                          <a:spcPct val="115000"/>
                        </a:lnSpc>
                        <a:spcBef>
                          <a:spcPts val="0"/>
                        </a:spcBef>
                        <a:spcAft>
                          <a:spcPts val="0"/>
                        </a:spcAft>
                      </a:pPr>
                      <a:r>
                        <a:rPr lang="en-US" sz="1800">
                          <a:effectLst/>
                        </a:rPr>
                        <a:t>Agriculture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0.85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0.68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0.17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3633925983"/>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Developed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0.35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0.35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3688369258"/>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Natural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0.26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0.26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889464304"/>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dirty="0">
                          <a:effectLst/>
                        </a:rPr>
                        <a:t>Septic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dirty="0">
                          <a:effectLst/>
                        </a:rPr>
                        <a:t>0.19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3145553507"/>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 MD Total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1.67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1.49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0.18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3298431679"/>
                  </a:ext>
                </a:extLst>
              </a:tr>
              <a:tr h="337768">
                <a:tc rowSpan="5">
                  <a:txBody>
                    <a:bodyPr/>
                    <a:lstStyle/>
                    <a:p>
                      <a:pPr marL="0" marR="0" algn="ctr">
                        <a:lnSpc>
                          <a:spcPct val="115000"/>
                        </a:lnSpc>
                        <a:spcBef>
                          <a:spcPts val="0"/>
                        </a:spcBef>
                        <a:spcAft>
                          <a:spcPts val="0"/>
                        </a:spcAft>
                      </a:pPr>
                      <a:r>
                        <a:rPr lang="en-US" sz="1800" cap="all">
                          <a:effectLst/>
                        </a:rPr>
                        <a:t>NY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a:txBody>
                    <a:bodyPr/>
                    <a:lstStyle/>
                    <a:p>
                      <a:pPr marL="0" marR="0" indent="127635" algn="ctr">
                        <a:lnSpc>
                          <a:spcPct val="115000"/>
                        </a:lnSpc>
                        <a:spcBef>
                          <a:spcPts val="0"/>
                        </a:spcBef>
                        <a:spcAft>
                          <a:spcPts val="0"/>
                        </a:spcAft>
                      </a:pPr>
                      <a:r>
                        <a:rPr lang="en-US" sz="1800">
                          <a:effectLst/>
                        </a:rPr>
                        <a:t>Agriculture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5.62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5.50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0.12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367849797"/>
                  </a:ext>
                </a:extLst>
              </a:tr>
              <a:tr h="337768">
                <a:tc vMerge="1">
                  <a:txBody>
                    <a:bodyPr/>
                    <a:lstStyle/>
                    <a:p>
                      <a:endParaRPr lang="en-US"/>
                    </a:p>
                  </a:txBody>
                  <a:tcPr/>
                </a:tc>
                <a:tc>
                  <a:txBody>
                    <a:bodyPr/>
                    <a:lstStyle/>
                    <a:p>
                      <a:pPr marL="0" marR="0" algn="ctr">
                        <a:lnSpc>
                          <a:spcPct val="115000"/>
                        </a:lnSpc>
                        <a:spcBef>
                          <a:spcPts val="0"/>
                        </a:spcBef>
                        <a:spcAft>
                          <a:spcPts val="0"/>
                        </a:spcAft>
                      </a:pPr>
                      <a:r>
                        <a:rPr lang="en-US" sz="1800">
                          <a:effectLst/>
                        </a:rPr>
                        <a:t>Developed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1.52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1.52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1860684089"/>
                  </a:ext>
                </a:extLst>
              </a:tr>
              <a:tr h="337768">
                <a:tc vMerge="1">
                  <a:txBody>
                    <a:bodyPr/>
                    <a:lstStyle/>
                    <a:p>
                      <a:endParaRPr lang="en-US"/>
                    </a:p>
                  </a:txBody>
                  <a:tcPr/>
                </a:tc>
                <a:tc>
                  <a:txBody>
                    <a:bodyPr/>
                    <a:lstStyle/>
                    <a:p>
                      <a:pPr marL="0" marR="0" algn="ctr">
                        <a:lnSpc>
                          <a:spcPct val="115000"/>
                        </a:lnSpc>
                        <a:spcBef>
                          <a:spcPts val="0"/>
                        </a:spcBef>
                        <a:spcAft>
                          <a:spcPts val="0"/>
                        </a:spcAft>
                      </a:pPr>
                      <a:r>
                        <a:rPr lang="en-US" sz="1800">
                          <a:effectLst/>
                        </a:rPr>
                        <a:t>Natural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2.97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2.96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2166904388"/>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Septic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4013229296"/>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NY Total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12.39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12.26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0.13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2775111918"/>
                  </a:ext>
                </a:extLst>
              </a:tr>
              <a:tr h="337768">
                <a:tc rowSpan="5">
                  <a:txBody>
                    <a:bodyPr/>
                    <a:lstStyle/>
                    <a:p>
                      <a:pPr marL="0" marR="0" algn="ctr">
                        <a:lnSpc>
                          <a:spcPct val="115000"/>
                        </a:lnSpc>
                        <a:spcBef>
                          <a:spcPts val="0"/>
                        </a:spcBef>
                        <a:spcAft>
                          <a:spcPts val="0"/>
                        </a:spcAft>
                      </a:pPr>
                      <a:r>
                        <a:rPr lang="en-US" sz="1800" cap="all">
                          <a:effectLst/>
                        </a:rPr>
                        <a:t>PA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nchor="ctr"/>
                </a:tc>
                <a:tc>
                  <a:txBody>
                    <a:bodyPr/>
                    <a:lstStyle/>
                    <a:p>
                      <a:pPr marL="0" marR="0" indent="127635" algn="ctr">
                        <a:lnSpc>
                          <a:spcPct val="115000"/>
                        </a:lnSpc>
                        <a:spcBef>
                          <a:spcPts val="0"/>
                        </a:spcBef>
                        <a:spcAft>
                          <a:spcPts val="0"/>
                        </a:spcAft>
                      </a:pPr>
                      <a:r>
                        <a:rPr lang="en-US" sz="1800">
                          <a:effectLst/>
                        </a:rPr>
                        <a:t>Agriculture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39.20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33.51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5.69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4125923924"/>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Developed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13.98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13.34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0.64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2016855959"/>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Natural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16.51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16.42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3762964379"/>
                  </a:ext>
                </a:extLst>
              </a:tr>
              <a:tr h="337768">
                <a:tc vMerge="1">
                  <a:txBody>
                    <a:bodyPr/>
                    <a:lstStyle/>
                    <a:p>
                      <a:endParaRPr lang="en-US"/>
                    </a:p>
                  </a:txBody>
                  <a:tcPr/>
                </a:tc>
                <a:tc>
                  <a:txBody>
                    <a:bodyPr/>
                    <a:lstStyle/>
                    <a:p>
                      <a:pPr marL="0" marR="0" algn="ctr">
                        <a:lnSpc>
                          <a:spcPct val="115000"/>
                        </a:lnSpc>
                        <a:spcBef>
                          <a:spcPts val="0"/>
                        </a:spcBef>
                        <a:spcAft>
                          <a:spcPts val="0"/>
                        </a:spcAft>
                      </a:pPr>
                      <a:r>
                        <a:rPr lang="en-US" sz="1800">
                          <a:effectLst/>
                        </a:rPr>
                        <a:t>Septic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1.66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1.66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2694624889"/>
                  </a:ext>
                </a:extLst>
              </a:tr>
              <a:tr h="337768">
                <a:tc vMerge="1">
                  <a:txBody>
                    <a:bodyPr/>
                    <a:lstStyle/>
                    <a:p>
                      <a:endParaRPr lang="en-US"/>
                    </a:p>
                  </a:txBody>
                  <a:tcPr/>
                </a:tc>
                <a:tc>
                  <a:txBody>
                    <a:bodyPr/>
                    <a:lstStyle/>
                    <a:p>
                      <a:pPr marL="0" marR="0" indent="127635" algn="ctr">
                        <a:lnSpc>
                          <a:spcPct val="115000"/>
                        </a:lnSpc>
                        <a:spcBef>
                          <a:spcPts val="0"/>
                        </a:spcBef>
                        <a:spcAft>
                          <a:spcPts val="0"/>
                        </a:spcAft>
                      </a:pPr>
                      <a:r>
                        <a:rPr lang="en-US" sz="1800">
                          <a:effectLst/>
                        </a:rPr>
                        <a:t>PA Total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79.29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72.87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2000">
                          <a:effectLst/>
                        </a:rPr>
                        <a:t>6.41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95795797"/>
                  </a:ext>
                </a:extLst>
              </a:tr>
              <a:tr h="303965">
                <a:tc gridSpan="2">
                  <a:txBody>
                    <a:bodyPr/>
                    <a:lstStyle/>
                    <a:p>
                      <a:pPr marL="0" marR="0" indent="127635" algn="r">
                        <a:lnSpc>
                          <a:spcPct val="115000"/>
                        </a:lnSpc>
                        <a:spcBef>
                          <a:spcPts val="0"/>
                        </a:spcBef>
                        <a:spcAft>
                          <a:spcPts val="0"/>
                        </a:spcAft>
                      </a:pPr>
                      <a:r>
                        <a:rPr lang="en-US" sz="1800" cap="all">
                          <a:effectLst/>
                        </a:rPr>
                        <a:t>Total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hMerge="1">
                  <a:txBody>
                    <a:bodyPr/>
                    <a:lstStyle/>
                    <a:p>
                      <a:endParaRPr lang="en-US"/>
                    </a:p>
                  </a:txBody>
                  <a:tcPr/>
                </a:tc>
                <a:tc>
                  <a:txBody>
                    <a:bodyPr/>
                    <a:lstStyle/>
                    <a:p>
                      <a:pPr marL="0" marR="0" algn="r">
                        <a:lnSpc>
                          <a:spcPct val="115000"/>
                        </a:lnSpc>
                        <a:spcBef>
                          <a:spcPts val="0"/>
                        </a:spcBef>
                        <a:spcAft>
                          <a:spcPts val="0"/>
                        </a:spcAft>
                      </a:pPr>
                      <a:r>
                        <a:rPr lang="en-US" sz="1800">
                          <a:effectLst/>
                        </a:rPr>
                        <a:t>93.35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1800">
                          <a:effectLst/>
                        </a:rPr>
                        <a:t>86.62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tc>
                  <a:txBody>
                    <a:bodyPr/>
                    <a:lstStyle/>
                    <a:p>
                      <a:pPr marL="0" marR="0" algn="r">
                        <a:lnSpc>
                          <a:spcPct val="115000"/>
                        </a:lnSpc>
                        <a:spcBef>
                          <a:spcPts val="0"/>
                        </a:spcBef>
                        <a:spcAft>
                          <a:spcPts val="0"/>
                        </a:spcAft>
                      </a:pPr>
                      <a:r>
                        <a:rPr lang="en-US" sz="1800" dirty="0">
                          <a:effectLst/>
                        </a:rPr>
                        <a:t>6.72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85555" marR="85555" marT="0" marB="0"/>
                </a:tc>
                <a:extLst>
                  <a:ext uri="{0D108BD9-81ED-4DB2-BD59-A6C34878D82A}">
                    <a16:rowId xmlns:a16="http://schemas.microsoft.com/office/drawing/2014/main" val="1170667185"/>
                  </a:ext>
                </a:extLst>
              </a:tr>
            </a:tbl>
          </a:graphicData>
        </a:graphic>
      </p:graphicFrame>
    </p:spTree>
    <p:extLst>
      <p:ext uri="{BB962C8B-B14F-4D97-AF65-F5344CB8AC3E}">
        <p14:creationId xmlns:p14="http://schemas.microsoft.com/office/powerpoint/2010/main" val="3683069474"/>
      </p:ext>
    </p:extLst>
  </p:cSld>
  <p:clrMapOvr>
    <a:masterClrMapping/>
  </p:clrMapOvr>
</p:sld>
</file>

<file path=ppt/theme/theme1.xml><?xml version="1.0" encoding="utf-8"?>
<a:theme xmlns:a="http://schemas.openxmlformats.org/drawingml/2006/main" name="2_Purp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C PPT TEMPLATE">
      <a:majorFont>
        <a:latin typeface="Franklin Gothic Medium"/>
        <a:ea typeface=""/>
        <a:cs typeface=""/>
      </a:majorFont>
      <a:minorFont>
        <a:latin typeface="Franklin Gothic Book"/>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Presentation1" id="{8D491504-CAEC-42E5-B3CA-ECD0595D70A8}" vid="{FD7E6DC8-F388-4594-A9C3-98649C96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p:properties xmlns:p="http://schemas.microsoft.com/office/2006/metadata/properties" xmlns:xsi="http://www.w3.org/2001/XMLSchema-instance">
  <documentManagement>
    <_dlc_DocId xmlns="397c1d49-c51c-4243-b9f3-aba9c87bbb73">Y722YKNTZXEQ-257-75</_dlc_DocId>
    <_dlc_DocIdUrl xmlns="397c1d49-c51c-4243-b9f3-aba9c87bbb73">
      <Url>http://corporate.bc.com/MarketingCentral/thebrandproject/Templates2012/_layouts/DocIdRedir.aspx?ID=Y722YKNTZXEQ-257-75</Url>
      <Description>Y722YKNTZXEQ-257-75</Description>
    </_dlc_DocIdUrl>
  </documentManagement>
</p:properties>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mso-contentType ?>
<FormTemplates xmlns="http://schemas.microsoft.com/sharepoint/v3/contenttype/forms">
  <Display>DocumentLibraryForm</Display>
  <Edit>DocumentLibraryForm</Edit>
  <New>DocumentLibraryForm</New>
</FormTemplates>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ct:contentTypeSchema xmlns:ct="http://schemas.microsoft.com/office/2006/metadata/contentType" xmlns:ma="http://schemas.microsoft.com/office/2006/metadata/properties/metaAttributes" ct:_="" ma:_="" ma:contentTypeName="Document" ma:contentTypeID="0x010100CB28576A74A3D34CB95779ACBEDAB3D6" ma:contentTypeVersion="1" ma:contentTypeDescription="Create a new document." ma:contentTypeScope="" ma:versionID="a162192b5d6d5e817dacd66087098808">
  <xsd:schema xmlns:xsd="http://www.w3.org/2001/XMLSchema" xmlns:xs="http://www.w3.org/2001/XMLSchema" xmlns:p="http://schemas.microsoft.com/office/2006/metadata/properties" xmlns:ns2="397c1d49-c51c-4243-b9f3-aba9c87bbb73" targetNamespace="http://schemas.microsoft.com/office/2006/metadata/properties" ma:root="true" ma:fieldsID="4591de083f67a7694053f72cd1670a58" ns2:_="">
    <xsd:import namespace="397c1d49-c51c-4243-b9f3-aba9c87bbb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c1d49-c51c-4243-b9f3-aba9c87bbb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F07A999-D1E2-4119-ACB3-A7C35D7C3283}">
  <ds:schemaRefs>
    <ds:schemaRef ds:uri="ESRI.ArcGIS.Mapping.OfficeIntegration.PowerPointInfo"/>
  </ds:schemaRefs>
</ds:datastoreItem>
</file>

<file path=customXml/itemProps10.xml><?xml version="1.0" encoding="utf-8"?>
<ds:datastoreItem xmlns:ds="http://schemas.openxmlformats.org/officeDocument/2006/customXml" ds:itemID="{CEDE6D19-B528-44B2-AE00-3DE3C5CF2089}">
  <ds:schemaRefs>
    <ds:schemaRef ds:uri="ESRI.ArcGIS.Mapping.OfficeIntegration.PowerPointInfo"/>
  </ds:schemaRefs>
</ds:datastoreItem>
</file>

<file path=customXml/itemProps100.xml><?xml version="1.0" encoding="utf-8"?>
<ds:datastoreItem xmlns:ds="http://schemas.openxmlformats.org/officeDocument/2006/customXml" ds:itemID="{E8DAEF49-293D-4A44-8136-0AAA3F566D87}">
  <ds:schemaRefs>
    <ds:schemaRef ds:uri="ESRI.ArcGIS.Mapping.OfficeIntegration.PowerPointInfo"/>
  </ds:schemaRefs>
</ds:datastoreItem>
</file>

<file path=customXml/itemProps101.xml><?xml version="1.0" encoding="utf-8"?>
<ds:datastoreItem xmlns:ds="http://schemas.openxmlformats.org/officeDocument/2006/customXml" ds:itemID="{B167C0E9-943A-4605-94B8-1312E906F0A2}">
  <ds:schemaRefs>
    <ds:schemaRef ds:uri="ESRI.ArcGIS.Mapping.OfficeIntegration.PowerPointInfo"/>
  </ds:schemaRefs>
</ds:datastoreItem>
</file>

<file path=customXml/itemProps102.xml><?xml version="1.0" encoding="utf-8"?>
<ds:datastoreItem xmlns:ds="http://schemas.openxmlformats.org/officeDocument/2006/customXml" ds:itemID="{053AFD25-371E-48A6-B7AE-A908BCEF2770}">
  <ds:schemaRefs>
    <ds:schemaRef ds:uri="ESRI.ArcGIS.Mapping.OfficeIntegration.PowerPointInfo"/>
  </ds:schemaRefs>
</ds:datastoreItem>
</file>

<file path=customXml/itemProps103.xml><?xml version="1.0" encoding="utf-8"?>
<ds:datastoreItem xmlns:ds="http://schemas.openxmlformats.org/officeDocument/2006/customXml" ds:itemID="{DD48AF16-673F-48AB-B3F0-11B556DBB3D4}">
  <ds:schemaRefs>
    <ds:schemaRef ds:uri="ESRI.ArcGIS.Mapping.OfficeIntegration.PowerPointInfo"/>
  </ds:schemaRefs>
</ds:datastoreItem>
</file>

<file path=customXml/itemProps104.xml><?xml version="1.0" encoding="utf-8"?>
<ds:datastoreItem xmlns:ds="http://schemas.openxmlformats.org/officeDocument/2006/customXml" ds:itemID="{06355ECB-F000-483F-8BEE-F5F5C869F9F3}">
  <ds:schemaRefs>
    <ds:schemaRef ds:uri="ESRI.ArcGIS.Mapping.OfficeIntegration.PowerPointInfo"/>
  </ds:schemaRefs>
</ds:datastoreItem>
</file>

<file path=customXml/itemProps105.xml><?xml version="1.0" encoding="utf-8"?>
<ds:datastoreItem xmlns:ds="http://schemas.openxmlformats.org/officeDocument/2006/customXml" ds:itemID="{05FEEE9E-3625-4700-AAA7-25133A8A410E}">
  <ds:schemaRefs>
    <ds:schemaRef ds:uri="ESRI.ArcGIS.Mapping.OfficeIntegration.PowerPointInfo"/>
  </ds:schemaRefs>
</ds:datastoreItem>
</file>

<file path=customXml/itemProps106.xml><?xml version="1.0" encoding="utf-8"?>
<ds:datastoreItem xmlns:ds="http://schemas.openxmlformats.org/officeDocument/2006/customXml" ds:itemID="{094DF20D-E626-4F2E-A5BA-05DEACF98017}">
  <ds:schemaRefs>
    <ds:schemaRef ds:uri="ESRI.ArcGIS.Mapping.OfficeIntegration.PowerPointInfo"/>
  </ds:schemaRefs>
</ds:datastoreItem>
</file>

<file path=customXml/itemProps107.xml><?xml version="1.0" encoding="utf-8"?>
<ds:datastoreItem xmlns:ds="http://schemas.openxmlformats.org/officeDocument/2006/customXml" ds:itemID="{A5A8770C-6A8E-4C38-8B98-1C3A50E04770}">
  <ds:schemaRefs>
    <ds:schemaRef ds:uri="http://schemas.microsoft.com/office/2006/metadata/properties"/>
    <ds:schemaRef ds:uri="http://purl.org/dc/terms/"/>
    <ds:schemaRef ds:uri="http://schemas.openxmlformats.org/package/2006/metadata/core-properties"/>
    <ds:schemaRef ds:uri="397c1d49-c51c-4243-b9f3-aba9c87bbb73"/>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108.xml><?xml version="1.0" encoding="utf-8"?>
<ds:datastoreItem xmlns:ds="http://schemas.openxmlformats.org/officeDocument/2006/customXml" ds:itemID="{762AC85C-490C-4E82-AE81-B1527CDE2AB4}">
  <ds:schemaRefs>
    <ds:schemaRef ds:uri="ESRI.ArcGIS.Mapping.OfficeIntegration.PowerPointInfo"/>
  </ds:schemaRefs>
</ds:datastoreItem>
</file>

<file path=customXml/itemProps109.xml><?xml version="1.0" encoding="utf-8"?>
<ds:datastoreItem xmlns:ds="http://schemas.openxmlformats.org/officeDocument/2006/customXml" ds:itemID="{E6BE5673-5F21-4497-AC89-A01F2AC581C7}">
  <ds:schemaRefs>
    <ds:schemaRef ds:uri="ESRI.ArcGIS.Mapping.OfficeIntegration.PowerPointInfo"/>
  </ds:schemaRefs>
</ds:datastoreItem>
</file>

<file path=customXml/itemProps11.xml><?xml version="1.0" encoding="utf-8"?>
<ds:datastoreItem xmlns:ds="http://schemas.openxmlformats.org/officeDocument/2006/customXml" ds:itemID="{AF1A824F-5250-450E-9DB7-40F661BF8012}">
  <ds:schemaRefs>
    <ds:schemaRef ds:uri="ESRI.ArcGIS.Mapping.OfficeIntegration.PowerPointInfo"/>
  </ds:schemaRefs>
</ds:datastoreItem>
</file>

<file path=customXml/itemProps110.xml><?xml version="1.0" encoding="utf-8"?>
<ds:datastoreItem xmlns:ds="http://schemas.openxmlformats.org/officeDocument/2006/customXml" ds:itemID="{07843F29-2936-4C1E-A22D-5AC6F0F24003}">
  <ds:schemaRefs>
    <ds:schemaRef ds:uri="ESRI.ArcGIS.Mapping.OfficeIntegration.PowerPointInfo"/>
  </ds:schemaRefs>
</ds:datastoreItem>
</file>

<file path=customXml/itemProps111.xml><?xml version="1.0" encoding="utf-8"?>
<ds:datastoreItem xmlns:ds="http://schemas.openxmlformats.org/officeDocument/2006/customXml" ds:itemID="{32BF6016-0842-4115-8BA2-37ADF531C9F7}">
  <ds:schemaRefs>
    <ds:schemaRef ds:uri="ESRI.ArcGIS.Mapping.OfficeIntegration.PowerPointInfo"/>
  </ds:schemaRefs>
</ds:datastoreItem>
</file>

<file path=customXml/itemProps112.xml><?xml version="1.0" encoding="utf-8"?>
<ds:datastoreItem xmlns:ds="http://schemas.openxmlformats.org/officeDocument/2006/customXml" ds:itemID="{B36690AA-C595-45A3-9554-86AC7DA6D578}">
  <ds:schemaRefs>
    <ds:schemaRef ds:uri="ESRI.ArcGIS.Mapping.OfficeIntegration.PowerPointInfo"/>
  </ds:schemaRefs>
</ds:datastoreItem>
</file>

<file path=customXml/itemProps113.xml><?xml version="1.0" encoding="utf-8"?>
<ds:datastoreItem xmlns:ds="http://schemas.openxmlformats.org/officeDocument/2006/customXml" ds:itemID="{227BF0C9-A28D-4118-8700-E835347B0E39}">
  <ds:schemaRefs>
    <ds:schemaRef ds:uri="ESRI.ArcGIS.Mapping.OfficeIntegration.PowerPointInfo"/>
  </ds:schemaRefs>
</ds:datastoreItem>
</file>

<file path=customXml/itemProps114.xml><?xml version="1.0" encoding="utf-8"?>
<ds:datastoreItem xmlns:ds="http://schemas.openxmlformats.org/officeDocument/2006/customXml" ds:itemID="{B22F13EA-63BE-459C-A7EB-5F6F4EB8DCD5}">
  <ds:schemaRefs>
    <ds:schemaRef ds:uri="ESRI.ArcGIS.Mapping.OfficeIntegration.PowerPointInfo"/>
  </ds:schemaRefs>
</ds:datastoreItem>
</file>

<file path=customXml/itemProps115.xml><?xml version="1.0" encoding="utf-8"?>
<ds:datastoreItem xmlns:ds="http://schemas.openxmlformats.org/officeDocument/2006/customXml" ds:itemID="{09649775-53F0-4CAB-B452-3C8658D5C4D1}">
  <ds:schemaRefs>
    <ds:schemaRef ds:uri="ESRI.ArcGIS.Mapping.OfficeIntegration.PowerPointInfo"/>
  </ds:schemaRefs>
</ds:datastoreItem>
</file>

<file path=customXml/itemProps116.xml><?xml version="1.0" encoding="utf-8"?>
<ds:datastoreItem xmlns:ds="http://schemas.openxmlformats.org/officeDocument/2006/customXml" ds:itemID="{AA36DA89-EE7D-4E5E-A507-59C6D4608D48}">
  <ds:schemaRefs>
    <ds:schemaRef ds:uri="ESRI.ArcGIS.Mapping.OfficeIntegration.PowerPointInfo"/>
  </ds:schemaRefs>
</ds:datastoreItem>
</file>

<file path=customXml/itemProps117.xml><?xml version="1.0" encoding="utf-8"?>
<ds:datastoreItem xmlns:ds="http://schemas.openxmlformats.org/officeDocument/2006/customXml" ds:itemID="{E8D50F72-E670-484B-BAD4-EC9B4ADFEF0E}">
  <ds:schemaRefs>
    <ds:schemaRef ds:uri="ESRI.ArcGIS.Mapping.OfficeIntegration.PowerPointInfo"/>
  </ds:schemaRefs>
</ds:datastoreItem>
</file>

<file path=customXml/itemProps118.xml><?xml version="1.0" encoding="utf-8"?>
<ds:datastoreItem xmlns:ds="http://schemas.openxmlformats.org/officeDocument/2006/customXml" ds:itemID="{21D5CB7A-CA35-49A0-8D3B-E21B14630623}">
  <ds:schemaRefs>
    <ds:schemaRef ds:uri="ESRI.ArcGIS.Mapping.OfficeIntegration.PowerPointInfo"/>
  </ds:schemaRefs>
</ds:datastoreItem>
</file>

<file path=customXml/itemProps119.xml><?xml version="1.0" encoding="utf-8"?>
<ds:datastoreItem xmlns:ds="http://schemas.openxmlformats.org/officeDocument/2006/customXml" ds:itemID="{BF3E8417-1582-4A24-91FD-12DFE002931A}">
  <ds:schemaRefs>
    <ds:schemaRef ds:uri="ESRI.ArcGIS.Mapping.OfficeIntegration.PowerPointInfo"/>
  </ds:schemaRefs>
</ds:datastoreItem>
</file>

<file path=customXml/itemProps12.xml><?xml version="1.0" encoding="utf-8"?>
<ds:datastoreItem xmlns:ds="http://schemas.openxmlformats.org/officeDocument/2006/customXml" ds:itemID="{0723C4A0-6A22-44F9-A945-E936A707184F}">
  <ds:schemaRefs>
    <ds:schemaRef ds:uri="ESRI.ArcGIS.Mapping.OfficeIntegration.PowerPointInfo"/>
  </ds:schemaRefs>
</ds:datastoreItem>
</file>

<file path=customXml/itemProps120.xml><?xml version="1.0" encoding="utf-8"?>
<ds:datastoreItem xmlns:ds="http://schemas.openxmlformats.org/officeDocument/2006/customXml" ds:itemID="{09108680-8D08-45EB-B22B-A8E3E7B2F757}">
  <ds:schemaRefs>
    <ds:schemaRef ds:uri="ESRI.ArcGIS.Mapping.OfficeIntegration.PowerPointInfo"/>
  </ds:schemaRefs>
</ds:datastoreItem>
</file>

<file path=customXml/itemProps121.xml><?xml version="1.0" encoding="utf-8"?>
<ds:datastoreItem xmlns:ds="http://schemas.openxmlformats.org/officeDocument/2006/customXml" ds:itemID="{2A810048-C158-4FDF-B7D8-93863315471B}">
  <ds:schemaRefs>
    <ds:schemaRef ds:uri="ESRI.ArcGIS.Mapping.OfficeIntegration.PowerPointInfo"/>
  </ds:schemaRefs>
</ds:datastoreItem>
</file>

<file path=customXml/itemProps122.xml><?xml version="1.0" encoding="utf-8"?>
<ds:datastoreItem xmlns:ds="http://schemas.openxmlformats.org/officeDocument/2006/customXml" ds:itemID="{DEA98938-9811-4F20-BCB2-6E5C07E7933A}">
  <ds:schemaRefs>
    <ds:schemaRef ds:uri="ESRI.ArcGIS.Mapping.OfficeIntegration.PowerPointInfo"/>
  </ds:schemaRefs>
</ds:datastoreItem>
</file>

<file path=customXml/itemProps123.xml><?xml version="1.0" encoding="utf-8"?>
<ds:datastoreItem xmlns:ds="http://schemas.openxmlformats.org/officeDocument/2006/customXml" ds:itemID="{13070CC2-2310-4F23-9FDC-A3C60590FA46}">
  <ds:schemaRefs>
    <ds:schemaRef ds:uri="ESRI.ArcGIS.Mapping.OfficeIntegration.PowerPointInfo"/>
  </ds:schemaRefs>
</ds:datastoreItem>
</file>

<file path=customXml/itemProps124.xml><?xml version="1.0" encoding="utf-8"?>
<ds:datastoreItem xmlns:ds="http://schemas.openxmlformats.org/officeDocument/2006/customXml" ds:itemID="{0A3754A6-2655-4AF7-8BDC-2F530702462C}">
  <ds:schemaRefs>
    <ds:schemaRef ds:uri="ESRI.ArcGIS.Mapping.OfficeIntegration.PowerPointInfo"/>
  </ds:schemaRefs>
</ds:datastoreItem>
</file>

<file path=customXml/itemProps125.xml><?xml version="1.0" encoding="utf-8"?>
<ds:datastoreItem xmlns:ds="http://schemas.openxmlformats.org/officeDocument/2006/customXml" ds:itemID="{AAF4303A-7A0A-45F1-B7AD-B9FDD9B621BC}">
  <ds:schemaRefs>
    <ds:schemaRef ds:uri="ESRI.ArcGIS.Mapping.OfficeIntegration.PowerPointInfo"/>
  </ds:schemaRefs>
</ds:datastoreItem>
</file>

<file path=customXml/itemProps126.xml><?xml version="1.0" encoding="utf-8"?>
<ds:datastoreItem xmlns:ds="http://schemas.openxmlformats.org/officeDocument/2006/customXml" ds:itemID="{0CC5F24C-1013-4D7B-AC6D-17F8D25ECBBD}">
  <ds:schemaRefs>
    <ds:schemaRef ds:uri="ESRI.ArcGIS.Mapping.OfficeIntegration.PowerPointInfo"/>
  </ds:schemaRefs>
</ds:datastoreItem>
</file>

<file path=customXml/itemProps127.xml><?xml version="1.0" encoding="utf-8"?>
<ds:datastoreItem xmlns:ds="http://schemas.openxmlformats.org/officeDocument/2006/customXml" ds:itemID="{DD204DF9-705D-4AC1-9730-84ECEC7D08E7}">
  <ds:schemaRefs>
    <ds:schemaRef ds:uri="ESRI.ArcGIS.Mapping.OfficeIntegration.PowerPointInfo"/>
  </ds:schemaRefs>
</ds:datastoreItem>
</file>

<file path=customXml/itemProps128.xml><?xml version="1.0" encoding="utf-8"?>
<ds:datastoreItem xmlns:ds="http://schemas.openxmlformats.org/officeDocument/2006/customXml" ds:itemID="{43580139-E791-44A5-BB87-2CE8A716D2B2}">
  <ds:schemaRefs>
    <ds:schemaRef ds:uri="ESRI.ArcGIS.Mapping.OfficeIntegration.PowerPointInfo"/>
  </ds:schemaRefs>
</ds:datastoreItem>
</file>

<file path=customXml/itemProps129.xml><?xml version="1.0" encoding="utf-8"?>
<ds:datastoreItem xmlns:ds="http://schemas.openxmlformats.org/officeDocument/2006/customXml" ds:itemID="{7A8D8361-AD5E-4ED4-AD51-D09AE84FE791}">
  <ds:schemaRefs>
    <ds:schemaRef ds:uri="ESRI.ArcGIS.Mapping.OfficeIntegration.PowerPointInfo"/>
  </ds:schemaRefs>
</ds:datastoreItem>
</file>

<file path=customXml/itemProps13.xml><?xml version="1.0" encoding="utf-8"?>
<ds:datastoreItem xmlns:ds="http://schemas.openxmlformats.org/officeDocument/2006/customXml" ds:itemID="{FC331677-07A0-4173-89CC-1C9D4C0D33B2}">
  <ds:schemaRefs>
    <ds:schemaRef ds:uri="ESRI.ArcGIS.Mapping.OfficeIntegration.PowerPointInfo"/>
  </ds:schemaRefs>
</ds:datastoreItem>
</file>

<file path=customXml/itemProps130.xml><?xml version="1.0" encoding="utf-8"?>
<ds:datastoreItem xmlns:ds="http://schemas.openxmlformats.org/officeDocument/2006/customXml" ds:itemID="{0F391675-2BB0-43C1-9D14-976079609FFB}">
  <ds:schemaRefs>
    <ds:schemaRef ds:uri="ESRI.ArcGIS.Mapping.OfficeIntegration.PowerPointInfo"/>
  </ds:schemaRefs>
</ds:datastoreItem>
</file>

<file path=customXml/itemProps131.xml><?xml version="1.0" encoding="utf-8"?>
<ds:datastoreItem xmlns:ds="http://schemas.openxmlformats.org/officeDocument/2006/customXml" ds:itemID="{CD7813B6-F558-4CB0-BE22-C2478A8FBDE4}">
  <ds:schemaRefs>
    <ds:schemaRef ds:uri="ESRI.ArcGIS.Mapping.OfficeIntegration.PowerPointInfo"/>
  </ds:schemaRefs>
</ds:datastoreItem>
</file>

<file path=customXml/itemProps132.xml><?xml version="1.0" encoding="utf-8"?>
<ds:datastoreItem xmlns:ds="http://schemas.openxmlformats.org/officeDocument/2006/customXml" ds:itemID="{4F098146-21B0-475B-A25A-9D3AC603B665}">
  <ds:schemaRefs>
    <ds:schemaRef ds:uri="ESRI.ArcGIS.Mapping.OfficeIntegration.PowerPointInfo"/>
  </ds:schemaRefs>
</ds:datastoreItem>
</file>

<file path=customXml/itemProps133.xml><?xml version="1.0" encoding="utf-8"?>
<ds:datastoreItem xmlns:ds="http://schemas.openxmlformats.org/officeDocument/2006/customXml" ds:itemID="{FABAD28C-5F16-4D7E-A618-EEA9B815BC46}">
  <ds:schemaRefs>
    <ds:schemaRef ds:uri="ESRI.ArcGIS.Mapping.OfficeIntegration.PowerPointInfo"/>
  </ds:schemaRefs>
</ds:datastoreItem>
</file>

<file path=customXml/itemProps134.xml><?xml version="1.0" encoding="utf-8"?>
<ds:datastoreItem xmlns:ds="http://schemas.openxmlformats.org/officeDocument/2006/customXml" ds:itemID="{9994F021-446E-41B3-AF65-EECBD70B3BC3}">
  <ds:schemaRefs>
    <ds:schemaRef ds:uri="ESRI.ArcGIS.Mapping.OfficeIntegration.PowerPointInfo"/>
  </ds:schemaRefs>
</ds:datastoreItem>
</file>

<file path=customXml/itemProps135.xml><?xml version="1.0" encoding="utf-8"?>
<ds:datastoreItem xmlns:ds="http://schemas.openxmlformats.org/officeDocument/2006/customXml" ds:itemID="{E178AE37-FCD9-4201-B8DD-0AA254CB6376}">
  <ds:schemaRefs>
    <ds:schemaRef ds:uri="ESRI.ArcGIS.Mapping.OfficeIntegration.PowerPointInfo"/>
  </ds:schemaRefs>
</ds:datastoreItem>
</file>

<file path=customXml/itemProps136.xml><?xml version="1.0" encoding="utf-8"?>
<ds:datastoreItem xmlns:ds="http://schemas.openxmlformats.org/officeDocument/2006/customXml" ds:itemID="{C67016E6-4AC6-4377-8B6E-5B8A66055BEB}">
  <ds:schemaRefs>
    <ds:schemaRef ds:uri="ESRI.ArcGIS.Mapping.OfficeIntegration.PowerPointInfo"/>
  </ds:schemaRefs>
</ds:datastoreItem>
</file>

<file path=customXml/itemProps137.xml><?xml version="1.0" encoding="utf-8"?>
<ds:datastoreItem xmlns:ds="http://schemas.openxmlformats.org/officeDocument/2006/customXml" ds:itemID="{63E35A25-1A69-481B-B636-DF5FF0F1CC6E}">
  <ds:schemaRefs>
    <ds:schemaRef ds:uri="ESRI.ArcGIS.Mapping.OfficeIntegration.PowerPointInfo"/>
  </ds:schemaRefs>
</ds:datastoreItem>
</file>

<file path=customXml/itemProps138.xml><?xml version="1.0" encoding="utf-8"?>
<ds:datastoreItem xmlns:ds="http://schemas.openxmlformats.org/officeDocument/2006/customXml" ds:itemID="{1A0128B6-BFCA-48B0-ACA1-973AFD2DCA10}">
  <ds:schemaRefs>
    <ds:schemaRef ds:uri="ESRI.ArcGIS.Mapping.OfficeIntegration.PowerPointInfo"/>
  </ds:schemaRefs>
</ds:datastoreItem>
</file>

<file path=customXml/itemProps139.xml><?xml version="1.0" encoding="utf-8"?>
<ds:datastoreItem xmlns:ds="http://schemas.openxmlformats.org/officeDocument/2006/customXml" ds:itemID="{A7C20457-0BEC-436E-A563-88DCF6F128F8}">
  <ds:schemaRefs>
    <ds:schemaRef ds:uri="ESRI.ArcGIS.Mapping.OfficeIntegration.PowerPointInfo"/>
  </ds:schemaRefs>
</ds:datastoreItem>
</file>

<file path=customXml/itemProps14.xml><?xml version="1.0" encoding="utf-8"?>
<ds:datastoreItem xmlns:ds="http://schemas.openxmlformats.org/officeDocument/2006/customXml" ds:itemID="{18AABE02-9ED0-4B02-B5A1-C6AB32EE009B}">
  <ds:schemaRefs>
    <ds:schemaRef ds:uri="ESRI.ArcGIS.Mapping.OfficeIntegration.PowerPointInfo"/>
  </ds:schemaRefs>
</ds:datastoreItem>
</file>

<file path=customXml/itemProps140.xml><?xml version="1.0" encoding="utf-8"?>
<ds:datastoreItem xmlns:ds="http://schemas.openxmlformats.org/officeDocument/2006/customXml" ds:itemID="{869BCCA0-5B65-4C11-824F-0262198B7933}">
  <ds:schemaRefs>
    <ds:schemaRef ds:uri="ESRI.ArcGIS.Mapping.OfficeIntegration.PowerPointInfo"/>
  </ds:schemaRefs>
</ds:datastoreItem>
</file>

<file path=customXml/itemProps141.xml><?xml version="1.0" encoding="utf-8"?>
<ds:datastoreItem xmlns:ds="http://schemas.openxmlformats.org/officeDocument/2006/customXml" ds:itemID="{BA495FE2-ED3F-4C50-9C7B-2624B49638E3}">
  <ds:schemaRefs>
    <ds:schemaRef ds:uri="ESRI.ArcGIS.Mapping.OfficeIntegration.PowerPointInfo"/>
  </ds:schemaRefs>
</ds:datastoreItem>
</file>

<file path=customXml/itemProps142.xml><?xml version="1.0" encoding="utf-8"?>
<ds:datastoreItem xmlns:ds="http://schemas.openxmlformats.org/officeDocument/2006/customXml" ds:itemID="{F734AF65-5AF4-4890-A30D-755F6085614C}">
  <ds:schemaRefs>
    <ds:schemaRef ds:uri="ESRI.ArcGIS.Mapping.OfficeIntegration.PowerPointInfo"/>
  </ds:schemaRefs>
</ds:datastoreItem>
</file>

<file path=customXml/itemProps143.xml><?xml version="1.0" encoding="utf-8"?>
<ds:datastoreItem xmlns:ds="http://schemas.openxmlformats.org/officeDocument/2006/customXml" ds:itemID="{124B5AA8-DCCB-4751-BB0E-67AD92D46CD5}">
  <ds:schemaRefs>
    <ds:schemaRef ds:uri="ESRI.ArcGIS.Mapping.OfficeIntegration.PowerPointInfo"/>
  </ds:schemaRefs>
</ds:datastoreItem>
</file>

<file path=customXml/itemProps144.xml><?xml version="1.0" encoding="utf-8"?>
<ds:datastoreItem xmlns:ds="http://schemas.openxmlformats.org/officeDocument/2006/customXml" ds:itemID="{E6FE32A7-D49B-4CDB-8BAF-A28EA9A79AA8}">
  <ds:schemaRefs>
    <ds:schemaRef ds:uri="ESRI.ArcGIS.Mapping.OfficeIntegration.PowerPointInfo"/>
  </ds:schemaRefs>
</ds:datastoreItem>
</file>

<file path=customXml/itemProps145.xml><?xml version="1.0" encoding="utf-8"?>
<ds:datastoreItem xmlns:ds="http://schemas.openxmlformats.org/officeDocument/2006/customXml" ds:itemID="{E3AE6DC8-01AB-4C60-AD7B-88065065F6E9}">
  <ds:schemaRefs>
    <ds:schemaRef ds:uri="ESRI.ArcGIS.Mapping.OfficeIntegration.PowerPointInfo"/>
  </ds:schemaRefs>
</ds:datastoreItem>
</file>

<file path=customXml/itemProps146.xml><?xml version="1.0" encoding="utf-8"?>
<ds:datastoreItem xmlns:ds="http://schemas.openxmlformats.org/officeDocument/2006/customXml" ds:itemID="{8A195547-866E-4570-9453-258FC2111B23}">
  <ds:schemaRefs>
    <ds:schemaRef ds:uri="ESRI.ArcGIS.Mapping.OfficeIntegration.PowerPointInfo"/>
  </ds:schemaRefs>
</ds:datastoreItem>
</file>

<file path=customXml/itemProps147.xml><?xml version="1.0" encoding="utf-8"?>
<ds:datastoreItem xmlns:ds="http://schemas.openxmlformats.org/officeDocument/2006/customXml" ds:itemID="{61D22687-07CD-4E07-B303-C2B736E8A736}">
  <ds:schemaRefs>
    <ds:schemaRef ds:uri="ESRI.ArcGIS.Mapping.OfficeIntegration.PowerPointInfo"/>
  </ds:schemaRefs>
</ds:datastoreItem>
</file>

<file path=customXml/itemProps148.xml><?xml version="1.0" encoding="utf-8"?>
<ds:datastoreItem xmlns:ds="http://schemas.openxmlformats.org/officeDocument/2006/customXml" ds:itemID="{70A010D4-0936-4265-9190-05586B0476D3}">
  <ds:schemaRefs>
    <ds:schemaRef ds:uri="ESRI.ArcGIS.Mapping.OfficeIntegration.PowerPointInfo"/>
  </ds:schemaRefs>
</ds:datastoreItem>
</file>

<file path=customXml/itemProps149.xml><?xml version="1.0" encoding="utf-8"?>
<ds:datastoreItem xmlns:ds="http://schemas.openxmlformats.org/officeDocument/2006/customXml" ds:itemID="{A06832D1-E3F0-4E3D-9AC4-2114DCE085B7}">
  <ds:schemaRefs>
    <ds:schemaRef ds:uri="ESRI.ArcGIS.Mapping.OfficeIntegration.PowerPointInfo"/>
  </ds:schemaRefs>
</ds:datastoreItem>
</file>

<file path=customXml/itemProps15.xml><?xml version="1.0" encoding="utf-8"?>
<ds:datastoreItem xmlns:ds="http://schemas.openxmlformats.org/officeDocument/2006/customXml" ds:itemID="{4F49085F-7ED2-4E64-9256-1211D62522E7}">
  <ds:schemaRefs>
    <ds:schemaRef ds:uri="ESRI.ArcGIS.Mapping.OfficeIntegration.PowerPointInfo"/>
  </ds:schemaRefs>
</ds:datastoreItem>
</file>

<file path=customXml/itemProps150.xml><?xml version="1.0" encoding="utf-8"?>
<ds:datastoreItem xmlns:ds="http://schemas.openxmlformats.org/officeDocument/2006/customXml" ds:itemID="{F486DFA9-045A-4137-BBC9-294FA5957845}">
  <ds:schemaRefs>
    <ds:schemaRef ds:uri="ESRI.ArcGIS.Mapping.OfficeIntegration.PowerPointInfo"/>
  </ds:schemaRefs>
</ds:datastoreItem>
</file>

<file path=customXml/itemProps151.xml><?xml version="1.0" encoding="utf-8"?>
<ds:datastoreItem xmlns:ds="http://schemas.openxmlformats.org/officeDocument/2006/customXml" ds:itemID="{9EAF175F-93C9-415F-95A0-08ADD596F961}">
  <ds:schemaRefs>
    <ds:schemaRef ds:uri="ESRI.ArcGIS.Mapping.OfficeIntegration.PowerPointInfo"/>
  </ds:schemaRefs>
</ds:datastoreItem>
</file>

<file path=customXml/itemProps152.xml><?xml version="1.0" encoding="utf-8"?>
<ds:datastoreItem xmlns:ds="http://schemas.openxmlformats.org/officeDocument/2006/customXml" ds:itemID="{C7CFD7FE-6F8E-420C-A131-5DC9039B4E83}">
  <ds:schemaRefs>
    <ds:schemaRef ds:uri="ESRI.ArcGIS.Mapping.OfficeIntegration.PowerPointInfo"/>
  </ds:schemaRefs>
</ds:datastoreItem>
</file>

<file path=customXml/itemProps153.xml><?xml version="1.0" encoding="utf-8"?>
<ds:datastoreItem xmlns:ds="http://schemas.openxmlformats.org/officeDocument/2006/customXml" ds:itemID="{6FBBA17B-75AA-4859-A2CD-8B468311503A}">
  <ds:schemaRefs>
    <ds:schemaRef ds:uri="ESRI.ArcGIS.Mapping.OfficeIntegration.PowerPointInfo"/>
  </ds:schemaRefs>
</ds:datastoreItem>
</file>

<file path=customXml/itemProps16.xml><?xml version="1.0" encoding="utf-8"?>
<ds:datastoreItem xmlns:ds="http://schemas.openxmlformats.org/officeDocument/2006/customXml" ds:itemID="{DB38864E-5190-4EBF-A8FF-CB35A26AAE3E}">
  <ds:schemaRefs>
    <ds:schemaRef ds:uri="ESRI.ArcGIS.Mapping.OfficeIntegration.PowerPointInfo"/>
  </ds:schemaRefs>
</ds:datastoreItem>
</file>

<file path=customXml/itemProps17.xml><?xml version="1.0" encoding="utf-8"?>
<ds:datastoreItem xmlns:ds="http://schemas.openxmlformats.org/officeDocument/2006/customXml" ds:itemID="{B4707907-7AA6-4391-AAAA-F1F58D824E83}">
  <ds:schemaRefs>
    <ds:schemaRef ds:uri="ESRI.ArcGIS.Mapping.OfficeIntegration.PowerPointInfo"/>
  </ds:schemaRefs>
</ds:datastoreItem>
</file>

<file path=customXml/itemProps18.xml><?xml version="1.0" encoding="utf-8"?>
<ds:datastoreItem xmlns:ds="http://schemas.openxmlformats.org/officeDocument/2006/customXml" ds:itemID="{4ED7C61E-B1F0-48B4-BB39-EEC3CBD81E85}">
  <ds:schemaRefs>
    <ds:schemaRef ds:uri="ESRI.ArcGIS.Mapping.OfficeIntegration.PowerPointInfo"/>
  </ds:schemaRefs>
</ds:datastoreItem>
</file>

<file path=customXml/itemProps19.xml><?xml version="1.0" encoding="utf-8"?>
<ds:datastoreItem xmlns:ds="http://schemas.openxmlformats.org/officeDocument/2006/customXml" ds:itemID="{6858DC1B-0DA5-4173-9E8D-6404805B7571}">
  <ds:schemaRefs>
    <ds:schemaRef ds:uri="ESRI.ArcGIS.Mapping.OfficeIntegration.PowerPointInfo"/>
  </ds:schemaRefs>
</ds:datastoreItem>
</file>

<file path=customXml/itemProps2.xml><?xml version="1.0" encoding="utf-8"?>
<ds:datastoreItem xmlns:ds="http://schemas.openxmlformats.org/officeDocument/2006/customXml" ds:itemID="{F48CA75C-776E-481F-A71A-B03AD19CD704}">
  <ds:schemaRefs>
    <ds:schemaRef ds:uri="ESRI.ArcGIS.Mapping.OfficeIntegration.PowerPointInfo"/>
  </ds:schemaRefs>
</ds:datastoreItem>
</file>

<file path=customXml/itemProps20.xml><?xml version="1.0" encoding="utf-8"?>
<ds:datastoreItem xmlns:ds="http://schemas.openxmlformats.org/officeDocument/2006/customXml" ds:itemID="{736830DA-1D71-438D-BFBB-A43C99D46FEE}">
  <ds:schemaRefs>
    <ds:schemaRef ds:uri="ESRI.ArcGIS.Mapping.OfficeIntegration.PowerPointInfo"/>
  </ds:schemaRefs>
</ds:datastoreItem>
</file>

<file path=customXml/itemProps21.xml><?xml version="1.0" encoding="utf-8"?>
<ds:datastoreItem xmlns:ds="http://schemas.openxmlformats.org/officeDocument/2006/customXml" ds:itemID="{68EEC0BD-25F0-4895-B700-5011BFCBE56B}">
  <ds:schemaRefs>
    <ds:schemaRef ds:uri="ESRI.ArcGIS.Mapping.OfficeIntegration.PowerPointInfo"/>
  </ds:schemaRefs>
</ds:datastoreItem>
</file>

<file path=customXml/itemProps22.xml><?xml version="1.0" encoding="utf-8"?>
<ds:datastoreItem xmlns:ds="http://schemas.openxmlformats.org/officeDocument/2006/customXml" ds:itemID="{A0CCA508-A684-470C-B963-60AADAB7E541}">
  <ds:schemaRefs>
    <ds:schemaRef ds:uri="ESRI.ArcGIS.Mapping.OfficeIntegration.PowerPointInfo"/>
  </ds:schemaRefs>
</ds:datastoreItem>
</file>

<file path=customXml/itemProps23.xml><?xml version="1.0" encoding="utf-8"?>
<ds:datastoreItem xmlns:ds="http://schemas.openxmlformats.org/officeDocument/2006/customXml" ds:itemID="{006C3960-642B-422B-9CCA-6DECB4546790}">
  <ds:schemaRefs>
    <ds:schemaRef ds:uri="ESRI.ArcGIS.Mapping.OfficeIntegration.PowerPointInfo"/>
  </ds:schemaRefs>
</ds:datastoreItem>
</file>

<file path=customXml/itemProps24.xml><?xml version="1.0" encoding="utf-8"?>
<ds:datastoreItem xmlns:ds="http://schemas.openxmlformats.org/officeDocument/2006/customXml" ds:itemID="{918A7C16-A0AB-453F-9A5D-6D8899EC1FC2}">
  <ds:schemaRefs>
    <ds:schemaRef ds:uri="ESRI.ArcGIS.Mapping.OfficeIntegration.PowerPointInfo"/>
  </ds:schemaRefs>
</ds:datastoreItem>
</file>

<file path=customXml/itemProps25.xml><?xml version="1.0" encoding="utf-8"?>
<ds:datastoreItem xmlns:ds="http://schemas.openxmlformats.org/officeDocument/2006/customXml" ds:itemID="{72B168F1-9BD3-42FA-846C-48339E35A34A}">
  <ds:schemaRefs>
    <ds:schemaRef ds:uri="ESRI.ArcGIS.Mapping.OfficeIntegration.PowerPointInfo"/>
  </ds:schemaRefs>
</ds:datastoreItem>
</file>

<file path=customXml/itemProps26.xml><?xml version="1.0" encoding="utf-8"?>
<ds:datastoreItem xmlns:ds="http://schemas.openxmlformats.org/officeDocument/2006/customXml" ds:itemID="{F848B486-3997-4E94-9D0A-B41E32856A11}">
  <ds:schemaRefs>
    <ds:schemaRef ds:uri="ESRI.ArcGIS.Mapping.OfficeIntegration.PowerPointInfo"/>
  </ds:schemaRefs>
</ds:datastoreItem>
</file>

<file path=customXml/itemProps27.xml><?xml version="1.0" encoding="utf-8"?>
<ds:datastoreItem xmlns:ds="http://schemas.openxmlformats.org/officeDocument/2006/customXml" ds:itemID="{857E12C7-C493-459F-990E-9179D2CC2B30}">
  <ds:schemaRefs>
    <ds:schemaRef ds:uri="ESRI.ArcGIS.Mapping.OfficeIntegration.PowerPointInfo"/>
  </ds:schemaRefs>
</ds:datastoreItem>
</file>

<file path=customXml/itemProps28.xml><?xml version="1.0" encoding="utf-8"?>
<ds:datastoreItem xmlns:ds="http://schemas.openxmlformats.org/officeDocument/2006/customXml" ds:itemID="{65CD9D6E-6FBB-4C3E-89B1-13BA7C201EEC}">
  <ds:schemaRefs>
    <ds:schemaRef ds:uri="ESRI.ArcGIS.Mapping.OfficeIntegration.PowerPointInfo"/>
  </ds:schemaRefs>
</ds:datastoreItem>
</file>

<file path=customXml/itemProps29.xml><?xml version="1.0" encoding="utf-8"?>
<ds:datastoreItem xmlns:ds="http://schemas.openxmlformats.org/officeDocument/2006/customXml" ds:itemID="{106B19CC-AA8F-4173-B5AD-71573554DC12}">
  <ds:schemaRefs>
    <ds:schemaRef ds:uri="ESRI.ArcGIS.Mapping.OfficeIntegration.PowerPointInfo"/>
  </ds:schemaRefs>
</ds:datastoreItem>
</file>

<file path=customXml/itemProps3.xml><?xml version="1.0" encoding="utf-8"?>
<ds:datastoreItem xmlns:ds="http://schemas.openxmlformats.org/officeDocument/2006/customXml" ds:itemID="{C3774FA2-D040-409D-B283-994C4E65C71F}">
  <ds:schemaRefs>
    <ds:schemaRef ds:uri="ESRI.ArcGIS.Mapping.OfficeIntegration.PowerPointInfo"/>
  </ds:schemaRefs>
</ds:datastoreItem>
</file>

<file path=customXml/itemProps30.xml><?xml version="1.0" encoding="utf-8"?>
<ds:datastoreItem xmlns:ds="http://schemas.openxmlformats.org/officeDocument/2006/customXml" ds:itemID="{1CF97329-93D7-4EC7-9D87-1A503C01F8B8}">
  <ds:schemaRefs>
    <ds:schemaRef ds:uri="ESRI.ArcGIS.Mapping.OfficeIntegration.PowerPointInfo"/>
  </ds:schemaRefs>
</ds:datastoreItem>
</file>

<file path=customXml/itemProps31.xml><?xml version="1.0" encoding="utf-8"?>
<ds:datastoreItem xmlns:ds="http://schemas.openxmlformats.org/officeDocument/2006/customXml" ds:itemID="{859ACAA8-AD1B-4F7C-88A0-10E26077C6CE}">
  <ds:schemaRefs>
    <ds:schemaRef ds:uri="ESRI.ArcGIS.Mapping.OfficeIntegration.PowerPointInfo"/>
  </ds:schemaRefs>
</ds:datastoreItem>
</file>

<file path=customXml/itemProps32.xml><?xml version="1.0" encoding="utf-8"?>
<ds:datastoreItem xmlns:ds="http://schemas.openxmlformats.org/officeDocument/2006/customXml" ds:itemID="{FD1DEA52-4891-4894-9470-5539747A80BE}">
  <ds:schemaRefs>
    <ds:schemaRef ds:uri="ESRI.ArcGIS.Mapping.OfficeIntegration.PowerPointInfo"/>
  </ds:schemaRefs>
</ds:datastoreItem>
</file>

<file path=customXml/itemProps33.xml><?xml version="1.0" encoding="utf-8"?>
<ds:datastoreItem xmlns:ds="http://schemas.openxmlformats.org/officeDocument/2006/customXml" ds:itemID="{3D8F0A06-AEB1-4659-9E94-9AD0D71C7EAB}">
  <ds:schemaRefs>
    <ds:schemaRef ds:uri="ESRI.ArcGIS.Mapping.OfficeIntegration.PowerPointInfo"/>
  </ds:schemaRefs>
</ds:datastoreItem>
</file>

<file path=customXml/itemProps34.xml><?xml version="1.0" encoding="utf-8"?>
<ds:datastoreItem xmlns:ds="http://schemas.openxmlformats.org/officeDocument/2006/customXml" ds:itemID="{445A77EA-1C4E-432B-A153-165FCDCD2801}">
  <ds:schemaRefs>
    <ds:schemaRef ds:uri="ESRI.ArcGIS.Mapping.OfficeIntegration.PowerPointInfo"/>
  </ds:schemaRefs>
</ds:datastoreItem>
</file>

<file path=customXml/itemProps35.xml><?xml version="1.0" encoding="utf-8"?>
<ds:datastoreItem xmlns:ds="http://schemas.openxmlformats.org/officeDocument/2006/customXml" ds:itemID="{5CDAFAEC-9CA8-4D72-AE2E-6E7FEEE1E3DC}">
  <ds:schemaRefs>
    <ds:schemaRef ds:uri="ESRI.ArcGIS.Mapping.OfficeIntegration.PowerPointInfo"/>
  </ds:schemaRefs>
</ds:datastoreItem>
</file>

<file path=customXml/itemProps36.xml><?xml version="1.0" encoding="utf-8"?>
<ds:datastoreItem xmlns:ds="http://schemas.openxmlformats.org/officeDocument/2006/customXml" ds:itemID="{827B4457-1803-4BF6-B161-44CEBCF49C93}">
  <ds:schemaRefs>
    <ds:schemaRef ds:uri="ESRI.ArcGIS.Mapping.OfficeIntegration.PowerPointInfo"/>
  </ds:schemaRefs>
</ds:datastoreItem>
</file>

<file path=customXml/itemProps37.xml><?xml version="1.0" encoding="utf-8"?>
<ds:datastoreItem xmlns:ds="http://schemas.openxmlformats.org/officeDocument/2006/customXml" ds:itemID="{C8891D17-C7A2-4D5B-8633-88E97EC22C28}">
  <ds:schemaRefs>
    <ds:schemaRef ds:uri="ESRI.ArcGIS.Mapping.OfficeIntegration.PowerPointInfo"/>
  </ds:schemaRefs>
</ds:datastoreItem>
</file>

<file path=customXml/itemProps38.xml><?xml version="1.0" encoding="utf-8"?>
<ds:datastoreItem xmlns:ds="http://schemas.openxmlformats.org/officeDocument/2006/customXml" ds:itemID="{2433BC17-BBB3-411A-B9B4-F56E625242EB}">
  <ds:schemaRefs>
    <ds:schemaRef ds:uri="ESRI.ArcGIS.Mapping.OfficeIntegration.PowerPointInfo"/>
  </ds:schemaRefs>
</ds:datastoreItem>
</file>

<file path=customXml/itemProps39.xml><?xml version="1.0" encoding="utf-8"?>
<ds:datastoreItem xmlns:ds="http://schemas.openxmlformats.org/officeDocument/2006/customXml" ds:itemID="{0818F994-D13C-44BC-814E-83867385BCA9}">
  <ds:schemaRefs>
    <ds:schemaRef ds:uri="ESRI.ArcGIS.Mapping.OfficeIntegration.PowerPointInfo"/>
  </ds:schemaRefs>
</ds:datastoreItem>
</file>

<file path=customXml/itemProps4.xml><?xml version="1.0" encoding="utf-8"?>
<ds:datastoreItem xmlns:ds="http://schemas.openxmlformats.org/officeDocument/2006/customXml" ds:itemID="{7E664B28-7404-4494-B29D-C017DB3F2342}">
  <ds:schemaRefs>
    <ds:schemaRef ds:uri="ESRI.ArcGIS.Mapping.OfficeIntegration.PowerPointInfo"/>
  </ds:schemaRefs>
</ds:datastoreItem>
</file>

<file path=customXml/itemProps40.xml><?xml version="1.0" encoding="utf-8"?>
<ds:datastoreItem xmlns:ds="http://schemas.openxmlformats.org/officeDocument/2006/customXml" ds:itemID="{7059F4D1-0E4B-4231-8EDE-DA0B1319A62B}">
  <ds:schemaRefs>
    <ds:schemaRef ds:uri="ESRI.ArcGIS.Mapping.OfficeIntegration.PowerPointInfo"/>
  </ds:schemaRefs>
</ds:datastoreItem>
</file>

<file path=customXml/itemProps41.xml><?xml version="1.0" encoding="utf-8"?>
<ds:datastoreItem xmlns:ds="http://schemas.openxmlformats.org/officeDocument/2006/customXml" ds:itemID="{F6273ACA-CD6F-4F23-9A49-8350B7616229}">
  <ds:schemaRefs>
    <ds:schemaRef ds:uri="ESRI.ArcGIS.Mapping.OfficeIntegration.PowerPointInfo"/>
  </ds:schemaRefs>
</ds:datastoreItem>
</file>

<file path=customXml/itemProps42.xml><?xml version="1.0" encoding="utf-8"?>
<ds:datastoreItem xmlns:ds="http://schemas.openxmlformats.org/officeDocument/2006/customXml" ds:itemID="{12B959E6-F6A0-4FB3-8F94-F86D6A50CC1C}">
  <ds:schemaRefs>
    <ds:schemaRef ds:uri="ESRI.ArcGIS.Mapping.OfficeIntegration.PowerPointInfo"/>
  </ds:schemaRefs>
</ds:datastoreItem>
</file>

<file path=customXml/itemProps43.xml><?xml version="1.0" encoding="utf-8"?>
<ds:datastoreItem xmlns:ds="http://schemas.openxmlformats.org/officeDocument/2006/customXml" ds:itemID="{861A103D-B620-43AF-94E3-57297E47491D}">
  <ds:schemaRefs>
    <ds:schemaRef ds:uri="ESRI.ArcGIS.Mapping.OfficeIntegration.PowerPointInfo"/>
  </ds:schemaRefs>
</ds:datastoreItem>
</file>

<file path=customXml/itemProps44.xml><?xml version="1.0" encoding="utf-8"?>
<ds:datastoreItem xmlns:ds="http://schemas.openxmlformats.org/officeDocument/2006/customXml" ds:itemID="{70086CEB-EF85-4B33-9FF1-B5F62E6D9998}">
  <ds:schemaRefs>
    <ds:schemaRef ds:uri="ESRI.ArcGIS.Mapping.OfficeIntegration.PowerPointInfo"/>
  </ds:schemaRefs>
</ds:datastoreItem>
</file>

<file path=customXml/itemProps45.xml><?xml version="1.0" encoding="utf-8"?>
<ds:datastoreItem xmlns:ds="http://schemas.openxmlformats.org/officeDocument/2006/customXml" ds:itemID="{9C4F45DC-863A-4150-9E97-87F16A9040DD}">
  <ds:schemaRefs>
    <ds:schemaRef ds:uri="ESRI.ArcGIS.Mapping.OfficeIntegration.PowerPointInfo"/>
  </ds:schemaRefs>
</ds:datastoreItem>
</file>

<file path=customXml/itemProps46.xml><?xml version="1.0" encoding="utf-8"?>
<ds:datastoreItem xmlns:ds="http://schemas.openxmlformats.org/officeDocument/2006/customXml" ds:itemID="{6C8AEBBB-ECE0-44CA-9701-1F8A2E20E4C2}">
  <ds:schemaRefs>
    <ds:schemaRef ds:uri="ESRI.ArcGIS.Mapping.OfficeIntegration.PowerPointInfo"/>
  </ds:schemaRefs>
</ds:datastoreItem>
</file>

<file path=customXml/itemProps47.xml><?xml version="1.0" encoding="utf-8"?>
<ds:datastoreItem xmlns:ds="http://schemas.openxmlformats.org/officeDocument/2006/customXml" ds:itemID="{1D2A9188-5D84-4A44-A47B-4CB786F64EB4}">
  <ds:schemaRefs>
    <ds:schemaRef ds:uri="ESRI.ArcGIS.Mapping.OfficeIntegration.PowerPointInfo"/>
  </ds:schemaRefs>
</ds:datastoreItem>
</file>

<file path=customXml/itemProps48.xml><?xml version="1.0" encoding="utf-8"?>
<ds:datastoreItem xmlns:ds="http://schemas.openxmlformats.org/officeDocument/2006/customXml" ds:itemID="{77CF9485-0DB2-462A-B03E-176A546F96DD}">
  <ds:schemaRefs>
    <ds:schemaRef ds:uri="ESRI.ArcGIS.Mapping.OfficeIntegration.PowerPointInfo"/>
  </ds:schemaRefs>
</ds:datastoreItem>
</file>

<file path=customXml/itemProps49.xml><?xml version="1.0" encoding="utf-8"?>
<ds:datastoreItem xmlns:ds="http://schemas.openxmlformats.org/officeDocument/2006/customXml" ds:itemID="{F3D5B9C5-4ABA-485E-8847-BAAF787AB5DA}">
  <ds:schemaRefs>
    <ds:schemaRef ds:uri="ESRI.ArcGIS.Mapping.OfficeIntegration.PowerPointInfo"/>
  </ds:schemaRefs>
</ds:datastoreItem>
</file>

<file path=customXml/itemProps5.xml><?xml version="1.0" encoding="utf-8"?>
<ds:datastoreItem xmlns:ds="http://schemas.openxmlformats.org/officeDocument/2006/customXml" ds:itemID="{4CDCDA77-A156-410D-B4E1-3FAE9012DC22}">
  <ds:schemaRefs>
    <ds:schemaRef ds:uri="ESRI.ArcGIS.Mapping.OfficeIntegration.PowerPointInfo"/>
  </ds:schemaRefs>
</ds:datastoreItem>
</file>

<file path=customXml/itemProps50.xml><?xml version="1.0" encoding="utf-8"?>
<ds:datastoreItem xmlns:ds="http://schemas.openxmlformats.org/officeDocument/2006/customXml" ds:itemID="{4C109A53-9F12-4AC5-A8EA-8235241CBABC}">
  <ds:schemaRefs>
    <ds:schemaRef ds:uri="ESRI.ArcGIS.Mapping.OfficeIntegration.PowerPointInfo"/>
  </ds:schemaRefs>
</ds:datastoreItem>
</file>

<file path=customXml/itemProps51.xml><?xml version="1.0" encoding="utf-8"?>
<ds:datastoreItem xmlns:ds="http://schemas.openxmlformats.org/officeDocument/2006/customXml" ds:itemID="{9921716F-ACFB-44F6-9C0E-40074D53D529}">
  <ds:schemaRefs>
    <ds:schemaRef ds:uri="ESRI.ArcGIS.Mapping.OfficeIntegration.PowerPointInfo"/>
  </ds:schemaRefs>
</ds:datastoreItem>
</file>

<file path=customXml/itemProps52.xml><?xml version="1.0" encoding="utf-8"?>
<ds:datastoreItem xmlns:ds="http://schemas.openxmlformats.org/officeDocument/2006/customXml" ds:itemID="{4F644074-5F5E-4359-9493-62463CF1DCC5}">
  <ds:schemaRefs>
    <ds:schemaRef ds:uri="ESRI.ArcGIS.Mapping.OfficeIntegration.PowerPointInfo"/>
  </ds:schemaRefs>
</ds:datastoreItem>
</file>

<file path=customXml/itemProps53.xml><?xml version="1.0" encoding="utf-8"?>
<ds:datastoreItem xmlns:ds="http://schemas.openxmlformats.org/officeDocument/2006/customXml" ds:itemID="{339D07A7-FF66-4285-B22C-C163C5D81414}">
  <ds:schemaRefs>
    <ds:schemaRef ds:uri="ESRI.ArcGIS.Mapping.OfficeIntegration.PowerPointInfo"/>
  </ds:schemaRefs>
</ds:datastoreItem>
</file>

<file path=customXml/itemProps54.xml><?xml version="1.0" encoding="utf-8"?>
<ds:datastoreItem xmlns:ds="http://schemas.openxmlformats.org/officeDocument/2006/customXml" ds:itemID="{3CA60C83-2719-419B-94B1-3F55D122C716}">
  <ds:schemaRefs>
    <ds:schemaRef ds:uri="ESRI.ArcGIS.Mapping.OfficeIntegration.PowerPointInfo"/>
  </ds:schemaRefs>
</ds:datastoreItem>
</file>

<file path=customXml/itemProps55.xml><?xml version="1.0" encoding="utf-8"?>
<ds:datastoreItem xmlns:ds="http://schemas.openxmlformats.org/officeDocument/2006/customXml" ds:itemID="{A1984917-419D-4BCE-A2FB-199E23B66F09}">
  <ds:schemaRefs>
    <ds:schemaRef ds:uri="ESRI.ArcGIS.Mapping.OfficeIntegration.PowerPointInfo"/>
  </ds:schemaRefs>
</ds:datastoreItem>
</file>

<file path=customXml/itemProps56.xml><?xml version="1.0" encoding="utf-8"?>
<ds:datastoreItem xmlns:ds="http://schemas.openxmlformats.org/officeDocument/2006/customXml" ds:itemID="{5E9E3413-4566-4E11-926F-9E190BCBDB16}">
  <ds:schemaRefs>
    <ds:schemaRef ds:uri="ESRI.ArcGIS.Mapping.OfficeIntegration.PowerPointInfo"/>
  </ds:schemaRefs>
</ds:datastoreItem>
</file>

<file path=customXml/itemProps57.xml><?xml version="1.0" encoding="utf-8"?>
<ds:datastoreItem xmlns:ds="http://schemas.openxmlformats.org/officeDocument/2006/customXml" ds:itemID="{5CE04F12-118A-4DE3-871B-7A918888D242}">
  <ds:schemaRefs>
    <ds:schemaRef ds:uri="ESRI.ArcGIS.Mapping.OfficeIntegration.PowerPointInfo"/>
  </ds:schemaRefs>
</ds:datastoreItem>
</file>

<file path=customXml/itemProps58.xml><?xml version="1.0" encoding="utf-8"?>
<ds:datastoreItem xmlns:ds="http://schemas.openxmlformats.org/officeDocument/2006/customXml" ds:itemID="{BB83E8F2-4F39-401B-A0F8-3CB42D29CED5}">
  <ds:schemaRefs>
    <ds:schemaRef ds:uri="http://schemas.microsoft.com/sharepoint/events"/>
  </ds:schemaRefs>
</ds:datastoreItem>
</file>

<file path=customXml/itemProps59.xml><?xml version="1.0" encoding="utf-8"?>
<ds:datastoreItem xmlns:ds="http://schemas.openxmlformats.org/officeDocument/2006/customXml" ds:itemID="{3012610F-1129-4052-B517-9EC6AEB7D62E}">
  <ds:schemaRefs>
    <ds:schemaRef ds:uri="ESRI.ArcGIS.Mapping.OfficeIntegration.PowerPointInfo"/>
  </ds:schemaRefs>
</ds:datastoreItem>
</file>

<file path=customXml/itemProps6.xml><?xml version="1.0" encoding="utf-8"?>
<ds:datastoreItem xmlns:ds="http://schemas.openxmlformats.org/officeDocument/2006/customXml" ds:itemID="{AAD2923B-7811-40D8-A090-C16A2592DC3D}">
  <ds:schemaRefs>
    <ds:schemaRef ds:uri="ESRI.ArcGIS.Mapping.OfficeIntegration.PowerPointInfo"/>
  </ds:schemaRefs>
</ds:datastoreItem>
</file>

<file path=customXml/itemProps60.xml><?xml version="1.0" encoding="utf-8"?>
<ds:datastoreItem xmlns:ds="http://schemas.openxmlformats.org/officeDocument/2006/customXml" ds:itemID="{034D14EE-7F5D-408F-8087-04D873729B1F}">
  <ds:schemaRefs>
    <ds:schemaRef ds:uri="ESRI.ArcGIS.Mapping.OfficeIntegration.PowerPointInfo"/>
  </ds:schemaRefs>
</ds:datastoreItem>
</file>

<file path=customXml/itemProps61.xml><?xml version="1.0" encoding="utf-8"?>
<ds:datastoreItem xmlns:ds="http://schemas.openxmlformats.org/officeDocument/2006/customXml" ds:itemID="{68742D00-985F-4E33-ACB6-25E6F3341564}">
  <ds:schemaRefs>
    <ds:schemaRef ds:uri="ESRI.ArcGIS.Mapping.OfficeIntegration.PowerPointInfo"/>
  </ds:schemaRefs>
</ds:datastoreItem>
</file>

<file path=customXml/itemProps62.xml><?xml version="1.0" encoding="utf-8"?>
<ds:datastoreItem xmlns:ds="http://schemas.openxmlformats.org/officeDocument/2006/customXml" ds:itemID="{EC78F620-826D-46C6-8F5B-0B69379A1FB1}">
  <ds:schemaRefs>
    <ds:schemaRef ds:uri="ESRI.ArcGIS.Mapping.OfficeIntegration.PowerPointInfo"/>
  </ds:schemaRefs>
</ds:datastoreItem>
</file>

<file path=customXml/itemProps63.xml><?xml version="1.0" encoding="utf-8"?>
<ds:datastoreItem xmlns:ds="http://schemas.openxmlformats.org/officeDocument/2006/customXml" ds:itemID="{21024AB5-7E81-4AD7-960E-F08D6BCDE1C9}">
  <ds:schemaRefs>
    <ds:schemaRef ds:uri="ESRI.ArcGIS.Mapping.OfficeIntegration.PowerPointInfo"/>
  </ds:schemaRefs>
</ds:datastoreItem>
</file>

<file path=customXml/itemProps64.xml><?xml version="1.0" encoding="utf-8"?>
<ds:datastoreItem xmlns:ds="http://schemas.openxmlformats.org/officeDocument/2006/customXml" ds:itemID="{26483370-A2F0-4847-8165-069E451EA8AC}">
  <ds:schemaRefs>
    <ds:schemaRef ds:uri="ESRI.ArcGIS.Mapping.OfficeIntegration.PowerPointInfo"/>
  </ds:schemaRefs>
</ds:datastoreItem>
</file>

<file path=customXml/itemProps65.xml><?xml version="1.0" encoding="utf-8"?>
<ds:datastoreItem xmlns:ds="http://schemas.openxmlformats.org/officeDocument/2006/customXml" ds:itemID="{076EC910-AD41-4A34-860C-A9DF6837772F}">
  <ds:schemaRefs>
    <ds:schemaRef ds:uri="ESRI.ArcGIS.Mapping.OfficeIntegration.PowerPointInfo"/>
  </ds:schemaRefs>
</ds:datastoreItem>
</file>

<file path=customXml/itemProps66.xml><?xml version="1.0" encoding="utf-8"?>
<ds:datastoreItem xmlns:ds="http://schemas.openxmlformats.org/officeDocument/2006/customXml" ds:itemID="{D113CE19-4F5D-4CD7-8F81-05B8A5FCBFC4}">
  <ds:schemaRefs>
    <ds:schemaRef ds:uri="ESRI.ArcGIS.Mapping.OfficeIntegration.PowerPointInfo"/>
  </ds:schemaRefs>
</ds:datastoreItem>
</file>

<file path=customXml/itemProps67.xml><?xml version="1.0" encoding="utf-8"?>
<ds:datastoreItem xmlns:ds="http://schemas.openxmlformats.org/officeDocument/2006/customXml" ds:itemID="{DAB76243-71AC-45A7-8A9D-FA874319D873}">
  <ds:schemaRefs>
    <ds:schemaRef ds:uri="ESRI.ArcGIS.Mapping.OfficeIntegration.PowerPointInfo"/>
  </ds:schemaRefs>
</ds:datastoreItem>
</file>

<file path=customXml/itemProps68.xml><?xml version="1.0" encoding="utf-8"?>
<ds:datastoreItem xmlns:ds="http://schemas.openxmlformats.org/officeDocument/2006/customXml" ds:itemID="{93761AD3-0F10-4595-BF5A-EC86B2C02E39}">
  <ds:schemaRefs>
    <ds:schemaRef ds:uri="ESRI.ArcGIS.Mapping.OfficeIntegration.PowerPointInfo"/>
  </ds:schemaRefs>
</ds:datastoreItem>
</file>

<file path=customXml/itemProps69.xml><?xml version="1.0" encoding="utf-8"?>
<ds:datastoreItem xmlns:ds="http://schemas.openxmlformats.org/officeDocument/2006/customXml" ds:itemID="{7693D6C0-F651-46D1-8783-BE756AA5825B}">
  <ds:schemaRefs>
    <ds:schemaRef ds:uri="ESRI.ArcGIS.Mapping.OfficeIntegration.PowerPointInfo"/>
  </ds:schemaRefs>
</ds:datastoreItem>
</file>

<file path=customXml/itemProps7.xml><?xml version="1.0" encoding="utf-8"?>
<ds:datastoreItem xmlns:ds="http://schemas.openxmlformats.org/officeDocument/2006/customXml" ds:itemID="{1F1DE3CC-AC78-4CB0-BB43-DBB8D10B8421}">
  <ds:schemaRefs>
    <ds:schemaRef ds:uri="ESRI.ArcGIS.Mapping.OfficeIntegration.PowerPointInfo"/>
  </ds:schemaRefs>
</ds:datastoreItem>
</file>

<file path=customXml/itemProps70.xml><?xml version="1.0" encoding="utf-8"?>
<ds:datastoreItem xmlns:ds="http://schemas.openxmlformats.org/officeDocument/2006/customXml" ds:itemID="{87481229-8910-43AA-9A3B-CD7A5608F0B4}">
  <ds:schemaRefs>
    <ds:schemaRef ds:uri="http://schemas.microsoft.com/sharepoint/v3/contenttype/forms"/>
  </ds:schemaRefs>
</ds:datastoreItem>
</file>

<file path=customXml/itemProps71.xml><?xml version="1.0" encoding="utf-8"?>
<ds:datastoreItem xmlns:ds="http://schemas.openxmlformats.org/officeDocument/2006/customXml" ds:itemID="{9D86EA42-DD3E-43CF-A558-7027DC19FB15}">
  <ds:schemaRefs>
    <ds:schemaRef ds:uri="ESRI.ArcGIS.Mapping.OfficeIntegration.PowerPointInfo"/>
  </ds:schemaRefs>
</ds:datastoreItem>
</file>

<file path=customXml/itemProps72.xml><?xml version="1.0" encoding="utf-8"?>
<ds:datastoreItem xmlns:ds="http://schemas.openxmlformats.org/officeDocument/2006/customXml" ds:itemID="{F073BC3F-BF9E-4F30-AFEE-D66672EE246D}">
  <ds:schemaRefs>
    <ds:schemaRef ds:uri="ESRI.ArcGIS.Mapping.OfficeIntegration.PowerPointInfo"/>
  </ds:schemaRefs>
</ds:datastoreItem>
</file>

<file path=customXml/itemProps73.xml><?xml version="1.0" encoding="utf-8"?>
<ds:datastoreItem xmlns:ds="http://schemas.openxmlformats.org/officeDocument/2006/customXml" ds:itemID="{081E0191-0B1E-4F9E-AAC0-89578BDC8A86}">
  <ds:schemaRefs>
    <ds:schemaRef ds:uri="ESRI.ArcGIS.Mapping.OfficeIntegration.PowerPointInfo"/>
  </ds:schemaRefs>
</ds:datastoreItem>
</file>

<file path=customXml/itemProps74.xml><?xml version="1.0" encoding="utf-8"?>
<ds:datastoreItem xmlns:ds="http://schemas.openxmlformats.org/officeDocument/2006/customXml" ds:itemID="{928ABC15-8F11-4376-9D67-FA836EF19D0C}">
  <ds:schemaRefs>
    <ds:schemaRef ds:uri="ESRI.ArcGIS.Mapping.OfficeIntegration.PowerPointInfo"/>
  </ds:schemaRefs>
</ds:datastoreItem>
</file>

<file path=customXml/itemProps75.xml><?xml version="1.0" encoding="utf-8"?>
<ds:datastoreItem xmlns:ds="http://schemas.openxmlformats.org/officeDocument/2006/customXml" ds:itemID="{DEE5ADAC-1A1D-4860-9F08-A827A9811A3C}">
  <ds:schemaRefs>
    <ds:schemaRef ds:uri="ESRI.ArcGIS.Mapping.OfficeIntegration.PowerPointInfo"/>
  </ds:schemaRefs>
</ds:datastoreItem>
</file>

<file path=customXml/itemProps76.xml><?xml version="1.0" encoding="utf-8"?>
<ds:datastoreItem xmlns:ds="http://schemas.openxmlformats.org/officeDocument/2006/customXml" ds:itemID="{35B0A947-E1EC-4241-AA0D-014650ADE726}">
  <ds:schemaRefs>
    <ds:schemaRef ds:uri="ESRI.ArcGIS.Mapping.OfficeIntegration.PowerPointInfo"/>
  </ds:schemaRefs>
</ds:datastoreItem>
</file>

<file path=customXml/itemProps77.xml><?xml version="1.0" encoding="utf-8"?>
<ds:datastoreItem xmlns:ds="http://schemas.openxmlformats.org/officeDocument/2006/customXml" ds:itemID="{3459F52E-735B-4A9D-8739-D82AF981F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c1d49-c51c-4243-b9f3-aba9c87b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8.xml><?xml version="1.0" encoding="utf-8"?>
<ds:datastoreItem xmlns:ds="http://schemas.openxmlformats.org/officeDocument/2006/customXml" ds:itemID="{E51E5B86-79ED-4FD6-90BF-1E2FABC5A576}">
  <ds:schemaRefs>
    <ds:schemaRef ds:uri="ESRI.ArcGIS.Mapping.OfficeIntegration.PowerPointInfo"/>
  </ds:schemaRefs>
</ds:datastoreItem>
</file>

<file path=customXml/itemProps79.xml><?xml version="1.0" encoding="utf-8"?>
<ds:datastoreItem xmlns:ds="http://schemas.openxmlformats.org/officeDocument/2006/customXml" ds:itemID="{0A875EB0-CA65-45C8-BCDD-AA38B8C60237}">
  <ds:schemaRefs>
    <ds:schemaRef ds:uri="ESRI.ArcGIS.Mapping.OfficeIntegration.PowerPointInfo"/>
  </ds:schemaRefs>
</ds:datastoreItem>
</file>

<file path=customXml/itemProps8.xml><?xml version="1.0" encoding="utf-8"?>
<ds:datastoreItem xmlns:ds="http://schemas.openxmlformats.org/officeDocument/2006/customXml" ds:itemID="{4EE7864F-A8A9-449C-A750-9DA8312E6C4B}">
  <ds:schemaRefs>
    <ds:schemaRef ds:uri="ESRI.ArcGIS.Mapping.OfficeIntegration.PowerPointInfo"/>
  </ds:schemaRefs>
</ds:datastoreItem>
</file>

<file path=customXml/itemProps80.xml><?xml version="1.0" encoding="utf-8"?>
<ds:datastoreItem xmlns:ds="http://schemas.openxmlformats.org/officeDocument/2006/customXml" ds:itemID="{BC325847-5C4A-4B52-A69A-B329E873D646}">
  <ds:schemaRefs>
    <ds:schemaRef ds:uri="ESRI.ArcGIS.Mapping.OfficeIntegration.PowerPointInfo"/>
  </ds:schemaRefs>
</ds:datastoreItem>
</file>

<file path=customXml/itemProps81.xml><?xml version="1.0" encoding="utf-8"?>
<ds:datastoreItem xmlns:ds="http://schemas.openxmlformats.org/officeDocument/2006/customXml" ds:itemID="{E4C32A2E-1B46-4798-92DA-C53EBABD77F7}">
  <ds:schemaRefs>
    <ds:schemaRef ds:uri="ESRI.ArcGIS.Mapping.OfficeIntegration.PowerPointInfo"/>
  </ds:schemaRefs>
</ds:datastoreItem>
</file>

<file path=customXml/itemProps82.xml><?xml version="1.0" encoding="utf-8"?>
<ds:datastoreItem xmlns:ds="http://schemas.openxmlformats.org/officeDocument/2006/customXml" ds:itemID="{C514D861-FEA5-4CE6-99A8-04D35B6C81B8}">
  <ds:schemaRefs>
    <ds:schemaRef ds:uri="ESRI.ArcGIS.Mapping.OfficeIntegration.PowerPointInfo"/>
  </ds:schemaRefs>
</ds:datastoreItem>
</file>

<file path=customXml/itemProps83.xml><?xml version="1.0" encoding="utf-8"?>
<ds:datastoreItem xmlns:ds="http://schemas.openxmlformats.org/officeDocument/2006/customXml" ds:itemID="{EF731867-5002-40FD-BE5E-B72BECB8422B}">
  <ds:schemaRefs>
    <ds:schemaRef ds:uri="ESRI.ArcGIS.Mapping.OfficeIntegration.PowerPointInfo"/>
  </ds:schemaRefs>
</ds:datastoreItem>
</file>

<file path=customXml/itemProps84.xml><?xml version="1.0" encoding="utf-8"?>
<ds:datastoreItem xmlns:ds="http://schemas.openxmlformats.org/officeDocument/2006/customXml" ds:itemID="{587E10F6-CE12-49C5-919F-0B2E3475B13C}">
  <ds:schemaRefs>
    <ds:schemaRef ds:uri="ESRI.ArcGIS.Mapping.OfficeIntegration.PowerPointInfo"/>
  </ds:schemaRefs>
</ds:datastoreItem>
</file>

<file path=customXml/itemProps85.xml><?xml version="1.0" encoding="utf-8"?>
<ds:datastoreItem xmlns:ds="http://schemas.openxmlformats.org/officeDocument/2006/customXml" ds:itemID="{E757BE5B-34B9-4F16-886E-16919F52080A}">
  <ds:schemaRefs>
    <ds:schemaRef ds:uri="ESRI.ArcGIS.Mapping.OfficeIntegration.PowerPointInfo"/>
  </ds:schemaRefs>
</ds:datastoreItem>
</file>

<file path=customXml/itemProps86.xml><?xml version="1.0" encoding="utf-8"?>
<ds:datastoreItem xmlns:ds="http://schemas.openxmlformats.org/officeDocument/2006/customXml" ds:itemID="{24499943-138E-4762-803E-0158A58C1C74}">
  <ds:schemaRefs>
    <ds:schemaRef ds:uri="ESRI.ArcGIS.Mapping.OfficeIntegration.PowerPointInfo"/>
  </ds:schemaRefs>
</ds:datastoreItem>
</file>

<file path=customXml/itemProps87.xml><?xml version="1.0" encoding="utf-8"?>
<ds:datastoreItem xmlns:ds="http://schemas.openxmlformats.org/officeDocument/2006/customXml" ds:itemID="{590520AA-BADB-4A27-A2BB-BEB709813331}">
  <ds:schemaRefs>
    <ds:schemaRef ds:uri="ESRI.ArcGIS.Mapping.OfficeIntegration.PowerPointInfo"/>
  </ds:schemaRefs>
</ds:datastoreItem>
</file>

<file path=customXml/itemProps88.xml><?xml version="1.0" encoding="utf-8"?>
<ds:datastoreItem xmlns:ds="http://schemas.openxmlformats.org/officeDocument/2006/customXml" ds:itemID="{F3F52561-C0B4-42C5-B8D8-CBE9C6878AB0}">
  <ds:schemaRefs>
    <ds:schemaRef ds:uri="ESRI.ArcGIS.Mapping.OfficeIntegration.PowerPointInfo"/>
  </ds:schemaRefs>
</ds:datastoreItem>
</file>

<file path=customXml/itemProps89.xml><?xml version="1.0" encoding="utf-8"?>
<ds:datastoreItem xmlns:ds="http://schemas.openxmlformats.org/officeDocument/2006/customXml" ds:itemID="{7C4D4485-5EA0-4A3B-B7C1-FE16ADFDB01E}">
  <ds:schemaRefs>
    <ds:schemaRef ds:uri="ESRI.ArcGIS.Mapping.OfficeIntegration.PowerPointInfo"/>
  </ds:schemaRefs>
</ds:datastoreItem>
</file>

<file path=customXml/itemProps9.xml><?xml version="1.0" encoding="utf-8"?>
<ds:datastoreItem xmlns:ds="http://schemas.openxmlformats.org/officeDocument/2006/customXml" ds:itemID="{F860E60E-6BB4-43E9-83E2-8BB837F38A5A}">
  <ds:schemaRefs>
    <ds:schemaRef ds:uri="ESRI.ArcGIS.Mapping.OfficeIntegration.PowerPointInfo"/>
  </ds:schemaRefs>
</ds:datastoreItem>
</file>

<file path=customXml/itemProps90.xml><?xml version="1.0" encoding="utf-8"?>
<ds:datastoreItem xmlns:ds="http://schemas.openxmlformats.org/officeDocument/2006/customXml" ds:itemID="{0FAD658A-1466-4FAA-BD4A-7709E814E573}">
  <ds:schemaRefs>
    <ds:schemaRef ds:uri="ESRI.ArcGIS.Mapping.OfficeIntegration.PowerPointInfo"/>
  </ds:schemaRefs>
</ds:datastoreItem>
</file>

<file path=customXml/itemProps91.xml><?xml version="1.0" encoding="utf-8"?>
<ds:datastoreItem xmlns:ds="http://schemas.openxmlformats.org/officeDocument/2006/customXml" ds:itemID="{E50BF3B5-E97B-4248-B680-DB133EBDCB09}">
  <ds:schemaRefs>
    <ds:schemaRef ds:uri="ESRI.ArcGIS.Mapping.OfficeIntegration.PowerPointInfo"/>
  </ds:schemaRefs>
</ds:datastoreItem>
</file>

<file path=customXml/itemProps92.xml><?xml version="1.0" encoding="utf-8"?>
<ds:datastoreItem xmlns:ds="http://schemas.openxmlformats.org/officeDocument/2006/customXml" ds:itemID="{726A998E-BFB4-4494-8BCC-80B64C1DE50D}">
  <ds:schemaRefs>
    <ds:schemaRef ds:uri="ESRI.ArcGIS.Mapping.OfficeIntegration.PowerPointInfo"/>
  </ds:schemaRefs>
</ds:datastoreItem>
</file>

<file path=customXml/itemProps93.xml><?xml version="1.0" encoding="utf-8"?>
<ds:datastoreItem xmlns:ds="http://schemas.openxmlformats.org/officeDocument/2006/customXml" ds:itemID="{117EE6E3-D114-452D-85B8-BE5EF36F721E}">
  <ds:schemaRefs>
    <ds:schemaRef ds:uri="ESRI.ArcGIS.Mapping.OfficeIntegration.PowerPointInfo"/>
  </ds:schemaRefs>
</ds:datastoreItem>
</file>

<file path=customXml/itemProps94.xml><?xml version="1.0" encoding="utf-8"?>
<ds:datastoreItem xmlns:ds="http://schemas.openxmlformats.org/officeDocument/2006/customXml" ds:itemID="{7033B9F0-6E6F-43B5-8858-71A3BBDD68B6}">
  <ds:schemaRefs>
    <ds:schemaRef ds:uri="ESRI.ArcGIS.Mapping.OfficeIntegration.PowerPointInfo"/>
  </ds:schemaRefs>
</ds:datastoreItem>
</file>

<file path=customXml/itemProps95.xml><?xml version="1.0" encoding="utf-8"?>
<ds:datastoreItem xmlns:ds="http://schemas.openxmlformats.org/officeDocument/2006/customXml" ds:itemID="{3E1257EA-BB2B-43A0-94B6-46F77F2CEA98}">
  <ds:schemaRefs>
    <ds:schemaRef ds:uri="ESRI.ArcGIS.Mapping.OfficeIntegration.PowerPointInfo"/>
  </ds:schemaRefs>
</ds:datastoreItem>
</file>

<file path=customXml/itemProps96.xml><?xml version="1.0" encoding="utf-8"?>
<ds:datastoreItem xmlns:ds="http://schemas.openxmlformats.org/officeDocument/2006/customXml" ds:itemID="{28EFF226-77A8-433A-8EA4-696C7360B247}">
  <ds:schemaRefs>
    <ds:schemaRef ds:uri="ESRI.ArcGIS.Mapping.OfficeIntegration.PowerPointInfo"/>
  </ds:schemaRefs>
</ds:datastoreItem>
</file>

<file path=customXml/itemProps97.xml><?xml version="1.0" encoding="utf-8"?>
<ds:datastoreItem xmlns:ds="http://schemas.openxmlformats.org/officeDocument/2006/customXml" ds:itemID="{2880CB24-01BE-4C69-A808-77F7778BD2A0}">
  <ds:schemaRefs>
    <ds:schemaRef ds:uri="ESRI.ArcGIS.Mapping.OfficeIntegration.PowerPointInfo"/>
  </ds:schemaRefs>
</ds:datastoreItem>
</file>

<file path=customXml/itemProps98.xml><?xml version="1.0" encoding="utf-8"?>
<ds:datastoreItem xmlns:ds="http://schemas.openxmlformats.org/officeDocument/2006/customXml" ds:itemID="{38ECB437-CABA-4887-B652-FADC1CDB7E55}">
  <ds:schemaRefs>
    <ds:schemaRef ds:uri="ESRI.ArcGIS.Mapping.OfficeIntegration.PowerPointInfo"/>
  </ds:schemaRefs>
</ds:datastoreItem>
</file>

<file path=customXml/itemProps99.xml><?xml version="1.0" encoding="utf-8"?>
<ds:datastoreItem xmlns:ds="http://schemas.openxmlformats.org/officeDocument/2006/customXml" ds:itemID="{3C2A0C5E-EF59-4AB9-ADE5-068F6D74C59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TEMPLATE</Template>
  <TotalTime>19624</TotalTime>
  <Words>897</Words>
  <Application>Microsoft Office PowerPoint</Application>
  <PresentationFormat>On-screen Show (4:3)</PresentationFormat>
  <Paragraphs>266</Paragraphs>
  <Slides>14</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Arial</vt:lpstr>
      <vt:lpstr>Calibri</vt:lpstr>
      <vt:lpstr>Calibri Light</vt:lpstr>
      <vt:lpstr>Century Gothic</vt:lpstr>
      <vt:lpstr>Franklin Gothic Book</vt:lpstr>
      <vt:lpstr>Georgia Pro</vt:lpstr>
      <vt:lpstr>Georgia Pro Cond</vt:lpstr>
      <vt:lpstr>Georgia Pro Cond Black</vt:lpstr>
      <vt:lpstr>Georgia Pro Cond Semibold</vt:lpstr>
      <vt:lpstr>Times New Roman</vt:lpstr>
      <vt:lpstr>Wingdings</vt:lpstr>
      <vt:lpstr>2_Purple</vt:lpstr>
      <vt:lpstr>Office Theme</vt:lpstr>
      <vt:lpstr>      Chesapeake Bay Program Update  Citizens Advisory Committee Meeting  September 17, 2020</vt:lpstr>
      <vt:lpstr>EPA CBPO Program Update</vt:lpstr>
      <vt:lpstr>Jurisdictions 2019 Progress Summary</vt:lpstr>
      <vt:lpstr>Jurisdictions’ Progress in Achieving 2025 Targets CAST 2017</vt:lpstr>
      <vt:lpstr>PowerPoint Presentation</vt:lpstr>
      <vt:lpstr>Draft Conowingo WIP Implementation Strategy </vt:lpstr>
      <vt:lpstr>PowerPoint Presentation</vt:lpstr>
      <vt:lpstr>PowerPoint Presentation</vt:lpstr>
      <vt:lpstr>PowerPoint Presentation</vt:lpstr>
      <vt:lpstr>Conowingo WIP &amp; Financing Strategy Timeline --Subject to Change--</vt:lpstr>
      <vt:lpstr>Chesapeake Bay Program Office Most Effective Basins Funding </vt:lpstr>
      <vt:lpstr>Chesapeake Bay Program Office Most Effective Basins Funding </vt:lpstr>
      <vt:lpstr>Chesapeake Bay Program Office Most Effective Basins Funding </vt:lpstr>
      <vt:lpstr>Questions?</vt:lpstr>
    </vt:vector>
  </TitlesOfParts>
  <Company>Brown and Caldwell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Jessica A. Rowe</dc:creator>
  <dc:description>BCv2013</dc:description>
  <cp:lastModifiedBy>Edward, James</cp:lastModifiedBy>
  <cp:revision>359</cp:revision>
  <cp:lastPrinted>2020-02-14T16:20:37Z</cp:lastPrinted>
  <dcterms:created xsi:type="dcterms:W3CDTF">2019-06-10T16:42:02Z</dcterms:created>
  <dcterms:modified xsi:type="dcterms:W3CDTF">2020-09-16T13:17:07Z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0x010100CB28576A74A3D34CB95779ACBEDAB3D6</vt:lpwstr>
  </property>
  <property fmtid="{D5CDD505-2E9C-101B-9397-08002B2CF9AE}" pid="3" name="_dlc_DocIdItemGuid">
    <vt:lpwstr>7a7b54b0-1146-4f44-bd54-50c63d75d9ab</vt:lpwstr>
  </property>
</Properties>
</file>