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400" r:id="rId2"/>
    <p:sldId id="448" r:id="rId3"/>
    <p:sldId id="447" r:id="rId4"/>
    <p:sldId id="452" r:id="rId5"/>
    <p:sldId id="453" r:id="rId6"/>
    <p:sldId id="455" r:id="rId7"/>
    <p:sldId id="457" r:id="rId8"/>
    <p:sldId id="450" r:id="rId9"/>
    <p:sldId id="454" r:id="rId10"/>
    <p:sldId id="458" r:id="rId11"/>
    <p:sldId id="459" r:id="rId12"/>
    <p:sldId id="460" r:id="rId13"/>
    <p:sldId id="461" r:id="rId14"/>
    <p:sldId id="41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CC"/>
    <a:srgbClr val="4F4FC5"/>
    <a:srgbClr val="AC75D5"/>
    <a:srgbClr val="993300"/>
    <a:srgbClr val="CCECFF"/>
    <a:srgbClr val="FFFF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881" autoAdjust="0"/>
  </p:normalViewPr>
  <p:slideViewPr>
    <p:cSldViewPr>
      <p:cViewPr>
        <p:scale>
          <a:sx n="70" d="100"/>
          <a:sy n="70" d="100"/>
        </p:scale>
        <p:origin x="-1164" y="-72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A86E1E9-6140-4B65-9073-F1B7A9CEA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0F43D74-A953-4BD2-A6E2-178CDFA72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DC30A8-1EB5-418E-96A6-5659103D70E4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9FABC-0B9D-4C82-AE4A-16B3310A311F}" type="slidenum">
              <a:rPr lang="en-US" smtClean="0">
                <a:latin typeface="Arial" charset="0"/>
              </a:rPr>
              <a:pPr>
                <a:defRPr/>
              </a:pPr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9FABC-0B9D-4C82-AE4A-16B3310A311F}" type="slidenum">
              <a:rPr lang="en-US" smtClean="0">
                <a:latin typeface="Arial" charset="0"/>
              </a:rPr>
              <a:pPr>
                <a:defRPr/>
              </a:pPr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9FABC-0B9D-4C82-AE4A-16B3310A311F}" type="slidenum">
              <a:rPr lang="en-US" smtClean="0">
                <a:latin typeface="Arial" charset="0"/>
              </a:rPr>
              <a:pPr>
                <a:defRPr/>
              </a:pPr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Top Leaders are: 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Executive Council (EC) 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Federal Leadership Committee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Stage 1: Goal Teams, which focus on specific Bay issues/areas such as Fisheries or Habitats, revisited and revised their goals for the future of CBP’s work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Stage 2: Established how we were going to </a:t>
            </a:r>
            <a:r>
              <a:rPr lang="en-US" i="1" smtClean="0">
                <a:latin typeface="Arial" charset="0"/>
              </a:rPr>
              <a:t>go about</a:t>
            </a:r>
            <a:r>
              <a:rPr lang="en-US" smtClean="0">
                <a:latin typeface="Arial" charset="0"/>
              </a:rPr>
              <a:t> getting to a new agreement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Since state reps were also hard at work on writing their WIP’s, we decided to hold off on this until the WIP process was complete</a:t>
            </a:r>
          </a:p>
          <a:p>
            <a:pPr eaLnBrk="1" hangingPunct="1"/>
            <a:r>
              <a:rPr lang="en-US" smtClean="0">
                <a:latin typeface="Arial" charset="0"/>
              </a:rPr>
              <a:t>Stage 3: We are in it now.  Goal for new agreement to be signed by EC at fall meeting 2013</a:t>
            </a:r>
          </a:p>
          <a:p>
            <a:pPr eaLnBrk="1" hangingPunct="1"/>
            <a:r>
              <a:rPr lang="en-US" smtClean="0">
                <a:latin typeface="Arial" charset="0"/>
              </a:rPr>
              <a:t>Stage 4: Getting it done!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E5BE5-A721-449C-9FB3-5382EA3C68C6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Simplification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 Goals are more clear (simpler) than those of C2K – therefore more understandable, measureable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 Focus will be on higher priority goals and outcomes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Flexibility 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Resource managers in each jurisdiction will be able to adapt their management strategies to better support their goals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 This is not an “opt out” – it’s a sensible solution to the diverse ways that jurisdictions manage the equally diverse resources they have</a:t>
            </a:r>
          </a:p>
          <a:p>
            <a:pPr eaLnBrk="1" hangingPunct="1">
              <a:buFontTx/>
              <a:buChar char="-"/>
            </a:pPr>
            <a:endParaRPr lang="en-US" smtClean="0">
              <a:latin typeface="Arial" charset="0"/>
            </a:endParaRPr>
          </a:p>
          <a:p>
            <a:pPr eaLnBrk="1" hangingPunct="1"/>
            <a:r>
              <a:rPr lang="en-US" i="1" smtClean="0">
                <a:latin typeface="Arial" charset="0"/>
              </a:rPr>
              <a:t>Accountability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charset="0"/>
              </a:rPr>
              <a:t>Annual reviews of partner management strategies and clear, simple goals on high priority issues will make it easier to track how efforts are going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A587D-BF4C-44AA-B960-F24A8C053A43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96352F-1F08-4095-B253-CE617BD59E41}" type="slidenum">
              <a:rPr lang="en-US" smtClean="0">
                <a:latin typeface="Arial" charset="0"/>
              </a:rPr>
              <a:pPr>
                <a:defRPr/>
              </a:pPr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800" smtClean="0">
                <a:solidFill>
                  <a:srgbClr val="333399"/>
                </a:solidFill>
                <a:latin typeface="Arial" charset="0"/>
              </a:rPr>
              <a:t>New Watershed Agreement will include the </a:t>
            </a:r>
            <a:r>
              <a:rPr lang="en-US" sz="800" i="1" smtClean="0">
                <a:solidFill>
                  <a:srgbClr val="333399"/>
                </a:solidFill>
                <a:latin typeface="Arial" charset="0"/>
              </a:rPr>
              <a:t>overarching GOALS &amp; initial OUTCOMES</a:t>
            </a:r>
          </a:p>
          <a:p>
            <a:pPr eaLnBrk="1" hangingPunct="1">
              <a:buFontTx/>
              <a:buChar char="-"/>
            </a:pPr>
            <a:r>
              <a:rPr lang="en-US" sz="800" smtClean="0">
                <a:solidFill>
                  <a:srgbClr val="333399"/>
                </a:solidFill>
                <a:latin typeface="Arial" charset="0"/>
              </a:rPr>
              <a:t>Management strategies will be </a:t>
            </a:r>
            <a:r>
              <a:rPr lang="en-US" sz="800" i="1" smtClean="0">
                <a:solidFill>
                  <a:srgbClr val="333399"/>
                </a:solidFill>
                <a:latin typeface="Arial" charset="0"/>
              </a:rPr>
              <a:t>called for </a:t>
            </a:r>
            <a:r>
              <a:rPr lang="en-US" sz="800" smtClean="0">
                <a:solidFill>
                  <a:srgbClr val="333399"/>
                </a:solidFill>
                <a:latin typeface="Arial" charset="0"/>
              </a:rPr>
              <a:t>in the new watershed agreement – but </a:t>
            </a:r>
            <a:r>
              <a:rPr lang="en-US" sz="800" i="1" smtClean="0">
                <a:solidFill>
                  <a:srgbClr val="333399"/>
                </a:solidFill>
                <a:latin typeface="Arial" charset="0"/>
              </a:rPr>
              <a:t>not </a:t>
            </a:r>
            <a:r>
              <a:rPr lang="en-US" sz="800" smtClean="0">
                <a:solidFill>
                  <a:srgbClr val="333399"/>
                </a:solidFill>
                <a:latin typeface="Arial" charset="0"/>
              </a:rPr>
              <a:t>be drafted or finalized</a:t>
            </a:r>
          </a:p>
          <a:p>
            <a:pPr lvl="1" eaLnBrk="1" hangingPunct="1">
              <a:buFontTx/>
              <a:buChar char="-"/>
            </a:pPr>
            <a:r>
              <a:rPr lang="en-US" sz="800" i="1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800" smtClean="0">
                <a:solidFill>
                  <a:srgbClr val="333399"/>
                </a:solidFill>
                <a:latin typeface="Arial" charset="0"/>
              </a:rPr>
              <a:t>There will be plenty of time for input on the development of these strategies</a:t>
            </a:r>
            <a:endParaRPr lang="en-US" sz="800" i="1" smtClean="0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en-US" sz="800" i="1" smtClean="0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en-US" sz="800" i="1" smtClean="0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588CF-95A6-4273-92A1-FCA4B699B9F4}" type="slidenum">
              <a:rPr lang="en-US" smtClean="0">
                <a:latin typeface="Arial" charset="0"/>
              </a:rPr>
              <a:pPr>
                <a:defRPr/>
              </a:pPr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C2896-3782-46DD-BE3E-BF84D5E46D05}" type="slidenum">
              <a:rPr lang="en-US" smtClean="0">
                <a:latin typeface="Arial" charset="0"/>
              </a:rPr>
              <a:pPr>
                <a:defRPr/>
              </a:pPr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5650FE-A961-4DCF-AB2C-90825BB2E2F0}" type="slidenum">
              <a:rPr lang="en-US" smtClean="0">
                <a:latin typeface="Arial" charset="0"/>
              </a:rPr>
              <a:pPr>
                <a:defRPr/>
              </a:pPr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9FABC-0B9D-4C82-AE4A-16B3310A311F}" type="slidenum">
              <a:rPr lang="en-US" smtClean="0">
                <a:latin typeface="Arial" charset="0"/>
              </a:rPr>
              <a:pPr>
                <a:defRPr/>
              </a:pPr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9FABC-0B9D-4C82-AE4A-16B3310A311F}" type="slidenum">
              <a:rPr lang="en-US" smtClean="0">
                <a:latin typeface="Arial" charset="0"/>
              </a:rPr>
              <a:pPr>
                <a:defRPr/>
              </a:pPr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7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41148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CECA-DB50-48B3-8D3B-84CEB905C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3073-CF83-4670-87D2-AC788A481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5D09-618B-4E18-8DA3-CA6F5BFF0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tates"/>
          <p:cNvPicPr>
            <a:picLocks noChangeAspect="1" noChangeArrowheads="1"/>
          </p:cNvPicPr>
          <p:nvPr userDrawn="1"/>
        </p:nvPicPr>
        <p:blipFill>
          <a:blip r:embed="rId2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58000" y="6248400"/>
            <a:ext cx="2133600" cy="457200"/>
          </a:xfrm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87207F2-9CFD-482C-8554-0A8C2481B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8FED7ED-7A0F-4E5D-A69A-674E37934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states"/>
          <p:cNvPicPr>
            <a:picLocks noChangeAspect="1" noChangeArrowheads="1"/>
          </p:cNvPicPr>
          <p:nvPr userDrawn="1"/>
        </p:nvPicPr>
        <p:blipFill>
          <a:blip r:embed="rId6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5181600" y="762000"/>
            <a:ext cx="3829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gradFill rotWithShape="1">
            <a:gsLst>
              <a:gs pos="0">
                <a:srgbClr val="D1D1FF">
                  <a:gamma/>
                  <a:shade val="84314"/>
                  <a:invGamma/>
                </a:srgbClr>
              </a:gs>
              <a:gs pos="100000">
                <a:srgbClr val="D1D1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CCECFF">
              <a:alpha val="50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accent3"/>
              </a:solidFill>
              <a:latin typeface="Arial" pitchFamily="34" charset="0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4343400"/>
            <a:ext cx="5257800" cy="1828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993300"/>
                </a:solidFill>
              </a:rPr>
              <a:t>James Edward, Deputy Director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993300"/>
                </a:solidFill>
              </a:rPr>
              <a:t>Chesapeake Bay Program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993300"/>
                </a:solidFill>
              </a:rPr>
              <a:t>Environmental Protection Agency</a:t>
            </a:r>
            <a:endParaRPr lang="en-US" sz="2800" smtClean="0">
              <a:solidFill>
                <a:srgbClr val="9933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aseline="30000" smtClean="0">
              <a:solidFill>
                <a:schemeClr val="bg1"/>
              </a:solidFill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7200"/>
            <a:ext cx="5791200" cy="2286000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chemeClr val="bg1"/>
                </a:solidFill>
              </a:rPr>
              <a:t/>
            </a:r>
            <a:br>
              <a:rPr lang="en-US" sz="1800" b="1" smtClean="0">
                <a:solidFill>
                  <a:schemeClr val="bg1"/>
                </a:solidFill>
              </a:rPr>
            </a:br>
            <a:r>
              <a:rPr lang="en-US" sz="1400" b="1" smtClean="0">
                <a:solidFill>
                  <a:schemeClr val="bg1"/>
                </a:solidFill>
              </a:rPr>
              <a:t> </a:t>
            </a:r>
            <a:r>
              <a:rPr lang="en-US" sz="3000" b="1" i="1" smtClean="0">
                <a:solidFill>
                  <a:srgbClr val="FFFFCC"/>
                </a:solidFill>
              </a:rPr>
              <a:t>The Bay’s Health &amp; Future: </a:t>
            </a:r>
            <a:r>
              <a:rPr lang="en-US" sz="2800" b="1" i="1" smtClean="0">
                <a:solidFill>
                  <a:srgbClr val="FFFFFF"/>
                </a:solidFill>
              </a:rPr>
              <a:t>How it’s doing and What’s Next</a:t>
            </a:r>
            <a:endParaRPr lang="en-US" sz="2800" b="1" smtClean="0">
              <a:solidFill>
                <a:schemeClr val="bg1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6172200" cy="3505200"/>
          </a:xfrm>
          <a:prstGeom prst="rect">
            <a:avLst/>
          </a:prstGeom>
          <a:solidFill>
            <a:srgbClr val="00206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696200" y="0"/>
            <a:ext cx="1447800" cy="1600200"/>
          </a:xfrm>
          <a:prstGeom prst="rect">
            <a:avLst/>
          </a:prstGeom>
          <a:solidFill>
            <a:srgbClr val="CCECFF">
              <a:alpha val="50195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172200" y="0"/>
            <a:ext cx="1524000" cy="1600200"/>
          </a:xfrm>
          <a:prstGeom prst="rect">
            <a:avLst/>
          </a:prstGeom>
          <a:solidFill>
            <a:srgbClr val="CCECFF">
              <a:alpha val="50195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CCECFF"/>
              </a:solidFill>
            </a:endParaRPr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6172200" y="0"/>
            <a:ext cx="0" cy="35052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4" name="Picture 11" descr="Final 30 yr CBP Logo L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2120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609600" y="1143000"/>
            <a:ext cx="5181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400" i="1">
                <a:solidFill>
                  <a:srgbClr val="FFFFCC"/>
                </a:solidFill>
              </a:rPr>
              <a:t>The New Chesapeake Watershed Agreement: </a:t>
            </a:r>
            <a:r>
              <a:rPr lang="en-US" sz="3400">
                <a:solidFill>
                  <a:srgbClr val="FFFFCC"/>
                </a:solidFill>
              </a:rPr>
              <a:t> </a:t>
            </a:r>
          </a:p>
          <a:p>
            <a:pPr eaLnBrk="0" hangingPunct="0"/>
            <a:r>
              <a:rPr lang="en-US" sz="2400">
                <a:solidFill>
                  <a:srgbClr val="FFFFCC"/>
                </a:solidFill>
              </a:rPr>
              <a:t>Affirming Our Commitment &amp; </a:t>
            </a:r>
          </a:p>
          <a:p>
            <a:pPr eaLnBrk="0" hangingPunct="0"/>
            <a:r>
              <a:rPr lang="en-US" sz="2400">
                <a:solidFill>
                  <a:srgbClr val="FFFFCC"/>
                </a:solidFill>
              </a:rPr>
              <a:t>Charting the Next Course</a:t>
            </a:r>
          </a:p>
        </p:txBody>
      </p:sp>
      <p:pic>
        <p:nvPicPr>
          <p:cNvPr id="6156" name="Picture 13" descr="Kayakers, Eastern Shore of Virginia NWR 3.JPG"/>
          <p:cNvPicPr>
            <a:picLocks noChangeAspect="1"/>
          </p:cNvPicPr>
          <p:nvPr/>
        </p:nvPicPr>
        <p:blipFill>
          <a:blip r:embed="rId4" cstate="print"/>
          <a:srcRect l="20000" t="13930" r="10001" b="18906"/>
          <a:stretch>
            <a:fillRect/>
          </a:stretch>
        </p:blipFill>
        <p:spPr bwMode="auto">
          <a:xfrm>
            <a:off x="6180138" y="1600200"/>
            <a:ext cx="2963862" cy="19050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Comments on Initial Draft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953000" y="13716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228600" y="12954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1000" dirty="0">
              <a:solidFill>
                <a:srgbClr val="333399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333399"/>
                </a:solidFill>
                <a:latin typeface="Calibri" pitchFamily="34" charset="0"/>
              </a:rPr>
              <a:t>July 11 - August 15 stakeholder input period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333399"/>
                </a:solidFill>
                <a:latin typeface="Calibri" pitchFamily="34" charset="0"/>
              </a:rPr>
              <a:t>25 comments received on ChesapeakeBay.net during the public comment period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333399"/>
                </a:solidFill>
                <a:latin typeface="Calibri" pitchFamily="34" charset="0"/>
              </a:rPr>
              <a:t>Also received 23 letters from organizations and individuals (posted online)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333399"/>
                </a:solidFill>
                <a:latin typeface="Calibri" pitchFamily="34" charset="0"/>
              </a:rPr>
              <a:t>Second comment period on Full Draft in late September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 dirty="0">
              <a:solidFill>
                <a:srgbClr val="33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Letters Received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953000" y="13716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304800" y="12954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1000" dirty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Alliance </a:t>
            </a:r>
            <a:r>
              <a:rPr lang="en-US" sz="2000" dirty="0">
                <a:solidFill>
                  <a:srgbClr val="333399"/>
                </a:solidFill>
                <a:latin typeface="+mn-lt"/>
              </a:rPr>
              <a:t>for the Chesapeake Bay Albert H. 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Todd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  <a:latin typeface="+mn-lt"/>
              </a:rPr>
              <a:t>West Virginia Rivers Coalition Angela 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Rosser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  <a:latin typeface="+mn-lt"/>
              </a:rPr>
              <a:t>City of Lancaster J. Richard 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Gray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  <a:latin typeface="+mn-lt"/>
              </a:rPr>
              <a:t>Choose Clean Water 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Coalition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  <a:latin typeface="+mn-lt"/>
              </a:rPr>
              <a:t>Private Citizen </a:t>
            </a:r>
            <a:r>
              <a:rPr lang="en-US" sz="2000" dirty="0" err="1">
                <a:solidFill>
                  <a:srgbClr val="333399"/>
                </a:solidFill>
                <a:latin typeface="+mn-lt"/>
              </a:rPr>
              <a:t>Alyce</a:t>
            </a:r>
            <a:r>
              <a:rPr lang="en-US" sz="2000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333399"/>
                </a:solidFill>
                <a:latin typeface="+mn-lt"/>
              </a:rPr>
              <a:t>Ortuzar</a:t>
            </a:r>
            <a:endParaRPr lang="en-US" sz="2000" dirty="0" smtClean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Trout Unlimited Kevin Anderson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Metropolitan Washington Council of Governments Penelope A. Gross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State Water Quality Advisory Committee Terry R. Matthews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Chesapeake Bay Foundation Kim Coble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33399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 dirty="0">
              <a:solidFill>
                <a:srgbClr val="33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0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0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0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0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Letters Received </a:t>
            </a:r>
            <a:r>
              <a:rPr lang="en-US" sz="3600" b="1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Con’t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953000" y="13716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304800" y="12954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1000" dirty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Otsego </a:t>
            </a:r>
            <a:r>
              <a:rPr lang="en-US" sz="2000" dirty="0">
                <a:solidFill>
                  <a:srgbClr val="333399"/>
                </a:solidFill>
                <a:latin typeface="+mn-lt"/>
              </a:rPr>
              <a:t>County Soil and Water Conservation District Scott </a:t>
            </a:r>
            <a:r>
              <a:rPr lang="en-US" sz="2000" dirty="0" err="1" smtClean="0">
                <a:solidFill>
                  <a:srgbClr val="333399"/>
                </a:solidFill>
                <a:latin typeface="+mn-lt"/>
              </a:rPr>
              <a:t>Fickbohm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  <a:latin typeface="+mn-lt"/>
              </a:rPr>
              <a:t>Virginia Association of Municipal Wastewater Agencies Robert C. </a:t>
            </a:r>
            <a:r>
              <a:rPr lang="en-US" sz="2000" dirty="0" err="1" smtClean="0">
                <a:solidFill>
                  <a:srgbClr val="333399"/>
                </a:solidFill>
                <a:latin typeface="+mn-lt"/>
              </a:rPr>
              <a:t>Steidel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  <a:latin typeface="+mn-lt"/>
              </a:rPr>
              <a:t>Virginia Municipal </a:t>
            </a:r>
            <a:r>
              <a:rPr lang="en-US" sz="2000" dirty="0" err="1">
                <a:solidFill>
                  <a:srgbClr val="333399"/>
                </a:solidFill>
                <a:latin typeface="+mn-lt"/>
              </a:rPr>
              <a:t>Stormwater</a:t>
            </a:r>
            <a:r>
              <a:rPr lang="en-US" sz="2000" dirty="0">
                <a:solidFill>
                  <a:srgbClr val="333399"/>
                </a:solidFill>
                <a:latin typeface="+mn-lt"/>
              </a:rPr>
              <a:t> Association Randy 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Bartlett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  <a:latin typeface="+mn-lt"/>
              </a:rPr>
              <a:t>Maryland Association of Municipal Wastewater Agencies Julie </a:t>
            </a:r>
            <a:r>
              <a:rPr lang="en-US" sz="2000" dirty="0" err="1" smtClean="0">
                <a:solidFill>
                  <a:srgbClr val="333399"/>
                </a:solidFill>
                <a:latin typeface="+mn-lt"/>
              </a:rPr>
              <a:t>Pippel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  <a:latin typeface="+mn-lt"/>
              </a:rPr>
              <a:t>Storm Water Association of Maryland Tim </a:t>
            </a:r>
            <a:r>
              <a:rPr lang="en-US" sz="2000" dirty="0" err="1" smtClean="0">
                <a:solidFill>
                  <a:srgbClr val="333399"/>
                </a:solidFill>
                <a:latin typeface="+mn-lt"/>
              </a:rPr>
              <a:t>Whittie</a:t>
            </a:r>
            <a:endParaRPr lang="en-US" sz="20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99"/>
                </a:solidFill>
                <a:latin typeface="+mn-lt"/>
              </a:rPr>
              <a:t>Chesapeake Bay Trust Jana 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Davis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333399"/>
                </a:solidFill>
                <a:latin typeface="+mn-lt"/>
              </a:rPr>
              <a:t>Mattawoman</a:t>
            </a:r>
            <a:r>
              <a:rPr lang="en-US" sz="2000" dirty="0">
                <a:solidFill>
                  <a:srgbClr val="333399"/>
                </a:solidFill>
                <a:latin typeface="+mn-lt"/>
              </a:rPr>
              <a:t> Watershed Society Jim Long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Virginia Institute of Marine Science Mark </a:t>
            </a:r>
            <a:r>
              <a:rPr lang="en-US" sz="2000" dirty="0" err="1" smtClean="0">
                <a:solidFill>
                  <a:srgbClr val="333399"/>
                </a:solidFill>
                <a:latin typeface="+mn-lt"/>
              </a:rPr>
              <a:t>Luckenbach</a:t>
            </a:r>
            <a:endParaRPr lang="en-US" sz="2000" dirty="0" smtClean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American Rivers Liz </a:t>
            </a:r>
            <a:r>
              <a:rPr lang="en-US" sz="2000" dirty="0" err="1" smtClean="0">
                <a:solidFill>
                  <a:srgbClr val="333399"/>
                </a:solidFill>
                <a:latin typeface="+mn-lt"/>
              </a:rPr>
              <a:t>Deardorff</a:t>
            </a:r>
            <a:endParaRPr lang="en-US" sz="2000" dirty="0" smtClean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33399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 dirty="0">
              <a:solidFill>
                <a:srgbClr val="33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0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0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0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0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Letters Received </a:t>
            </a:r>
            <a:r>
              <a:rPr lang="en-US" sz="3600" b="1" i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Con’t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953000" y="13716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304800" y="12954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1000" dirty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333399"/>
                </a:solidFill>
                <a:latin typeface="+mn-lt"/>
              </a:rPr>
              <a:t>Pennsylvania 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Farm Bureau John J. Bell </a:t>
            </a:r>
            <a:r>
              <a:rPr lang="en-US" sz="2400" dirty="0" smtClean="0">
                <a:solidFill>
                  <a:srgbClr val="333399"/>
                </a:solidFill>
                <a:latin typeface="+mn-lt"/>
              </a:rPr>
              <a:t> 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+mn-lt"/>
              </a:rPr>
              <a:t>Sierra Club, Maryland Chapter Claudia </a:t>
            </a:r>
            <a:r>
              <a:rPr lang="en-US" sz="2400" dirty="0" err="1" smtClean="0">
                <a:solidFill>
                  <a:srgbClr val="333399"/>
                </a:solidFill>
                <a:latin typeface="+mn-lt"/>
              </a:rPr>
              <a:t>Friedetzky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+mn-lt"/>
              </a:rPr>
              <a:t>Susquehanna Greenway Partnership Trish </a:t>
            </a:r>
            <a:r>
              <a:rPr lang="en-US" sz="2400" dirty="0" smtClean="0">
                <a:solidFill>
                  <a:srgbClr val="333399"/>
                </a:solidFill>
                <a:latin typeface="+mn-lt"/>
              </a:rPr>
              <a:t>Carothers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+mn-lt"/>
              </a:rPr>
              <a:t>Environmental Defense Fund Matthew P. </a:t>
            </a:r>
            <a:r>
              <a:rPr lang="en-US" sz="2400" dirty="0" smtClean="0">
                <a:solidFill>
                  <a:srgbClr val="333399"/>
                </a:solidFill>
                <a:latin typeface="+mn-lt"/>
              </a:rPr>
              <a:t>Mullin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99"/>
                </a:solidFill>
                <a:latin typeface="+mn-lt"/>
              </a:rPr>
              <a:t>The Nature Conservancy Mark </a:t>
            </a:r>
            <a:r>
              <a:rPr lang="en-US" sz="2400" dirty="0" err="1">
                <a:solidFill>
                  <a:srgbClr val="333399"/>
                </a:solidFill>
                <a:latin typeface="+mn-lt"/>
              </a:rPr>
              <a:t>Bryer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+mn-lt"/>
              </a:rPr>
              <a:t> 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33399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 dirty="0">
              <a:solidFill>
                <a:srgbClr val="33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Watershed Agreement in Summary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953000" y="13716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304800" y="762000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1000" dirty="0">
              <a:solidFill>
                <a:srgbClr val="333399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solidFill>
                  <a:srgbClr val="333399"/>
                </a:solidFill>
                <a:latin typeface="Calibri" pitchFamily="34" charset="0"/>
              </a:rPr>
              <a:t>Forward looking agreement to address emerging challenges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dirty="0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solidFill>
                  <a:srgbClr val="333399"/>
                </a:solidFill>
                <a:latin typeface="Calibri" pitchFamily="34" charset="0"/>
              </a:rPr>
              <a:t>Clearer goals and outcomes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dirty="0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solidFill>
                  <a:srgbClr val="333399"/>
                </a:solidFill>
                <a:latin typeface="Calibri" pitchFamily="34" charset="0"/>
              </a:rPr>
              <a:t>Incorporates latest science and ecosystem management techniques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dirty="0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solidFill>
                  <a:srgbClr val="333399"/>
                </a:solidFill>
                <a:latin typeface="Calibri" pitchFamily="34" charset="0"/>
              </a:rPr>
              <a:t>Better integration and coordination between CBP and EO goals for the Bay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dirty="0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solidFill>
                  <a:srgbClr val="333399"/>
                </a:solidFill>
                <a:latin typeface="Calibri" pitchFamily="34" charset="0"/>
              </a:rPr>
              <a:t>Greater flexibility and improved accountability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838200"/>
            <a:ext cx="3581400" cy="5259388"/>
            <a:chOff x="5181600" y="838200"/>
            <a:chExt cx="3581400" cy="5260032"/>
          </a:xfrm>
        </p:grpSpPr>
        <p:pic>
          <p:nvPicPr>
            <p:cNvPr id="15367" name="Picture 2" descr="RIVER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838200"/>
              <a:ext cx="356235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TextBox 8"/>
            <p:cNvSpPr txBox="1">
              <a:spLocks noChangeArrowheads="1"/>
            </p:cNvSpPr>
            <p:nvPr/>
          </p:nvSpPr>
          <p:spPr bwMode="auto">
            <a:xfrm>
              <a:off x="6019800" y="5867400"/>
              <a:ext cx="27432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333399"/>
                  </a:solidFill>
                </a:rPr>
                <a:t>Image courtesy Choose Clean Water Coalition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0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0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we get here?</a:t>
            </a:r>
            <a:endParaRPr lang="en-US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295400"/>
            <a:ext cx="8305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333399"/>
                </a:solidFill>
              </a:rPr>
              <a:t>2009 – Federal Executive Order was issued</a:t>
            </a:r>
          </a:p>
          <a:p>
            <a:pPr eaLnBrk="0" hangingPunct="0">
              <a:lnSpc>
                <a:spcPct val="90000"/>
              </a:lnSpc>
            </a:pPr>
            <a:endParaRPr lang="en-US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333399"/>
                </a:solidFill>
              </a:rPr>
              <a:t>2010 – CBP Agreement - </a:t>
            </a:r>
            <a:r>
              <a:rPr lang="en-US" i="1">
                <a:solidFill>
                  <a:srgbClr val="333399"/>
                </a:solidFill>
              </a:rPr>
              <a:t>Chesapeake 2000 </a:t>
            </a:r>
            <a:r>
              <a:rPr lang="en-US">
                <a:solidFill>
                  <a:srgbClr val="333399"/>
                </a:solidFill>
              </a:rPr>
              <a:t>(C2K) – Commitments largely met, 	expired or outdated.  </a:t>
            </a:r>
          </a:p>
          <a:p>
            <a:pPr eaLnBrk="0" hangingPunct="0">
              <a:lnSpc>
                <a:spcPct val="90000"/>
              </a:lnSpc>
            </a:pPr>
            <a:endParaRPr lang="en-US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333399"/>
                </a:solidFill>
              </a:rPr>
              <a:t>2010 – FLC and CBP’s Top Leadership called for coordinating/integrating 	goals, outcomes, actions of the CBP with those in the EO Strategy</a:t>
            </a:r>
          </a:p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endParaRPr lang="en-US" b="1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solidFill>
                  <a:srgbClr val="333399"/>
                </a:solidFill>
              </a:rPr>
              <a:t>2011 - CBP EC and FLC-D agreed to a 3-year, 4 stage discussion and process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4191000"/>
            <a:ext cx="4419600" cy="20859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333399"/>
                </a:solidFill>
              </a:rPr>
              <a:t>Stage 1: Use Goal Implementation Teams to </a:t>
            </a:r>
          </a:p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333399"/>
                </a:solidFill>
              </a:rPr>
              <a:t>	Set Direction (2011)</a:t>
            </a:r>
          </a:p>
          <a:p>
            <a:pPr eaLnBrk="0" hangingPunct="0">
              <a:lnSpc>
                <a:spcPct val="90000"/>
              </a:lnSpc>
            </a:pPr>
            <a:endParaRPr lang="en-US" sz="1600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333399"/>
                </a:solidFill>
              </a:rPr>
              <a:t>Stage 2: Develop Negotiation Protocols (2012)</a:t>
            </a:r>
          </a:p>
          <a:p>
            <a:pPr eaLnBrk="0" hangingPunct="0">
              <a:lnSpc>
                <a:spcPct val="90000"/>
              </a:lnSpc>
            </a:pPr>
            <a:endParaRPr lang="en-US" sz="1600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FF0000"/>
                </a:solidFill>
              </a:rPr>
              <a:t>Stage 3: Negotiate New Agreement (2013)</a:t>
            </a:r>
          </a:p>
          <a:p>
            <a:pPr eaLnBrk="0" hangingPunct="0">
              <a:lnSpc>
                <a:spcPct val="90000"/>
              </a:lnSpc>
            </a:pPr>
            <a:endParaRPr lang="en-US" sz="1600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333399"/>
                </a:solidFill>
              </a:rPr>
              <a:t>Stage 4: Implement New Agreement  </a:t>
            </a:r>
          </a:p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333399"/>
                </a:solidFill>
              </a:rPr>
              <a:t>	(2013-2025)</a:t>
            </a:r>
            <a:endParaRPr lang="en-US">
              <a:solidFill>
                <a:srgbClr val="333399"/>
              </a:solidFill>
            </a:endParaRPr>
          </a:p>
        </p:txBody>
      </p:sp>
      <p:pic>
        <p:nvPicPr>
          <p:cNvPr id="7174" name="Picture 4" descr="Kayakers, Eastern Shore of Virginia NWR 4.jpg"/>
          <p:cNvPicPr>
            <a:picLocks noChangeAspect="1"/>
          </p:cNvPicPr>
          <p:nvPr/>
        </p:nvPicPr>
        <p:blipFill>
          <a:blip r:embed="rId3" cstate="print"/>
          <a:srcRect b="32681"/>
          <a:stretch>
            <a:fillRect/>
          </a:stretch>
        </p:blipFill>
        <p:spPr bwMode="auto">
          <a:xfrm>
            <a:off x="5334000" y="441960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Different?</a:t>
            </a:r>
            <a:endParaRPr lang="en-US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95600" y="1031875"/>
            <a:ext cx="54864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rgbClr val="333399"/>
                </a:solidFill>
              </a:rPr>
              <a:t>Improved transparency, tracking &amp;  accountability</a:t>
            </a:r>
          </a:p>
          <a:p>
            <a:pPr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000">
                <a:solidFill>
                  <a:srgbClr val="333399"/>
                </a:solidFill>
              </a:rPr>
              <a:t> Clearer goals, measurable numeric outcomes</a:t>
            </a:r>
          </a:p>
          <a:p>
            <a:pPr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000">
                <a:solidFill>
                  <a:srgbClr val="333399"/>
                </a:solidFill>
              </a:rPr>
              <a:t>  Partners set priorities &amp; commit resources through management strategies</a:t>
            </a:r>
            <a:endParaRPr lang="en-US" sz="2400" b="1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rgbClr val="333399"/>
                </a:solidFill>
              </a:rPr>
              <a:t>More flexible</a:t>
            </a:r>
            <a:r>
              <a:rPr lang="en-US" sz="2400">
                <a:solidFill>
                  <a:srgbClr val="333399"/>
                </a:solidFill>
              </a:rPr>
              <a:t> </a:t>
            </a:r>
          </a:p>
          <a:p>
            <a:pPr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400">
                <a:solidFill>
                  <a:srgbClr val="333399"/>
                </a:solidFill>
              </a:rPr>
              <a:t> </a:t>
            </a:r>
            <a:r>
              <a:rPr lang="en-US" sz="2000">
                <a:solidFill>
                  <a:srgbClr val="333399"/>
                </a:solidFill>
              </a:rPr>
              <a:t>Use of adaptive management to adjust to changing conditions and circumstances</a:t>
            </a:r>
            <a:endParaRPr lang="en-US" sz="2400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333399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rgbClr val="333399"/>
                </a:solidFill>
              </a:rPr>
              <a:t>Strengthens Partnership</a:t>
            </a:r>
          </a:p>
          <a:p>
            <a:pPr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000">
                <a:solidFill>
                  <a:srgbClr val="333399"/>
                </a:solidFill>
              </a:rPr>
              <a:t> Opportunity for headwaters to participate as full members</a:t>
            </a:r>
          </a:p>
          <a:p>
            <a:pPr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000">
                <a:solidFill>
                  <a:srgbClr val="333399"/>
                </a:solidFill>
              </a:rPr>
              <a:t> Harmonizes the federal EO and TMDL and the Partnership Agreement</a:t>
            </a:r>
          </a:p>
          <a:p>
            <a:pPr lvl="1" eaLnBrk="0" hangingPunct="0">
              <a:lnSpc>
                <a:spcPct val="90000"/>
              </a:lnSpc>
              <a:buFont typeface="Arial" charset="0"/>
              <a:buChar char="•"/>
            </a:pPr>
            <a:r>
              <a:rPr lang="en-US" sz="2000">
                <a:solidFill>
                  <a:srgbClr val="333399"/>
                </a:solidFill>
              </a:rPr>
              <a:t> Improves coordination, integration &amp; collaboration among the partners</a:t>
            </a:r>
          </a:p>
        </p:txBody>
      </p:sp>
      <p:pic>
        <p:nvPicPr>
          <p:cNvPr id="8196" name="Picture 17" descr="dobbs-crabboat2-450x3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2286000" cy="17113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97" name="Picture 23" descr="pennsylvania-dairy-f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02188"/>
            <a:ext cx="2284413" cy="152241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98" name="Picture 7" descr="Fly fisherm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13075"/>
            <a:ext cx="2286000" cy="1522413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 Framework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04800" y="1905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>
                <a:solidFill>
                  <a:srgbClr val="333399"/>
                </a:solidFill>
                <a:latin typeface="Calibri" pitchFamily="34" charset="0"/>
              </a:rPr>
              <a:t>GOAL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172200" y="9144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000">
              <a:solidFill>
                <a:srgbClr val="333399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" y="2971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>
                <a:solidFill>
                  <a:srgbClr val="333399"/>
                </a:solidFill>
                <a:latin typeface="Calibri" pitchFamily="34" charset="0"/>
              </a:rPr>
              <a:t>OUTCOME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3200400" y="3657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>
                <a:solidFill>
                  <a:srgbClr val="333399"/>
                </a:solidFill>
                <a:latin typeface="Calibri" pitchFamily="34" charset="0"/>
              </a:rPr>
              <a:t>OUTCOME</a:t>
            </a: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1676400" y="3352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>
                <a:solidFill>
                  <a:srgbClr val="333399"/>
                </a:solidFill>
                <a:latin typeface="Calibri" pitchFamily="34" charset="0"/>
              </a:rPr>
              <a:t>OUTCOME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3000" y="1938338"/>
            <a:ext cx="3886200" cy="1262062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333399"/>
            </a:solidFill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CBP’s Executive Council (EC) </a:t>
            </a:r>
            <a:b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</a:b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to “agree” on overarching </a:t>
            </a:r>
          </a:p>
          <a:p>
            <a:pPr algn="ctr" eaLnBrk="0" hangingPunct="0">
              <a:defRPr/>
            </a:pPr>
            <a:r>
              <a:rPr lang="en-US" sz="1600" b="1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GOALS </a:t>
            </a: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&amp; initial </a:t>
            </a:r>
            <a:r>
              <a:rPr lang="en-US" sz="1600" b="1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OUTCOMES</a:t>
            </a: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en-US" sz="16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for the partnership</a:t>
            </a:r>
          </a:p>
          <a:p>
            <a:pPr algn="ctr" eaLnBrk="0" hangingPunct="0">
              <a:defRPr/>
            </a:pPr>
            <a:r>
              <a:rPr lang="en-US" sz="1200" i="1" dirty="0">
                <a:solidFill>
                  <a:srgbClr val="333399"/>
                </a:solidFill>
                <a:latin typeface="Arial" pitchFamily="34" charset="0"/>
                <a:cs typeface="+mn-cs"/>
              </a:rPr>
              <a:t>(This is the content of the new Watershed agreement) </a:t>
            </a:r>
          </a:p>
        </p:txBody>
      </p:sp>
      <p:cxnSp>
        <p:nvCxnSpPr>
          <p:cNvPr id="32" name="Straight Arrow Connector 31"/>
          <p:cNvCxnSpPr>
            <a:stCxn id="9220" idx="2"/>
            <a:endCxn id="9222" idx="0"/>
          </p:cNvCxnSpPr>
          <p:nvPr/>
        </p:nvCxnSpPr>
        <p:spPr>
          <a:xfrm>
            <a:off x="914400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220" idx="2"/>
            <a:endCxn id="9224" idx="0"/>
          </p:cNvCxnSpPr>
          <p:nvPr/>
        </p:nvCxnSpPr>
        <p:spPr>
          <a:xfrm>
            <a:off x="914400" y="23622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220" idx="2"/>
            <a:endCxn id="9223" idx="0"/>
          </p:cNvCxnSpPr>
          <p:nvPr/>
        </p:nvCxnSpPr>
        <p:spPr>
          <a:xfrm>
            <a:off x="914400" y="2362200"/>
            <a:ext cx="3048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04800" y="44196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Mgmt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Strategy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57200" y="762000"/>
            <a:ext cx="8382000" cy="5842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993300"/>
                </a:solidFill>
              </a:rPr>
              <a:t>ALL goals, outcomes and strategies derived from the CBP Goal Teams – </a:t>
            </a:r>
          </a:p>
          <a:p>
            <a:pPr algn="ctr" eaLnBrk="0" hangingPunct="0"/>
            <a:r>
              <a:rPr lang="en-US" sz="1600">
                <a:solidFill>
                  <a:srgbClr val="993300"/>
                </a:solidFill>
              </a:rPr>
              <a:t>issue experts  &amp; stakeholders from across the jurisdictions / watershed.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53000" y="3429000"/>
            <a:ext cx="3886200" cy="1077913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+mn-cs"/>
              </a:rPr>
              <a:t>CBP’s Principals’ Staff Committee (PSC) to track </a:t>
            </a:r>
            <a:r>
              <a:rPr lang="en-US" sz="1600" b="1" i="1" dirty="0">
                <a:solidFill>
                  <a:srgbClr val="0070C0"/>
                </a:solidFill>
                <a:latin typeface="Arial" pitchFamily="34" charset="0"/>
                <a:cs typeface="+mn-cs"/>
              </a:rPr>
              <a:t>OUTCOMES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+mn-cs"/>
              </a:rPr>
              <a:t> , </a:t>
            </a:r>
          </a:p>
          <a:p>
            <a:pPr algn="ctr" eaLnBrk="0" hangingPunct="0">
              <a:defRPr/>
            </a:pP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+mn-cs"/>
              </a:rPr>
              <a:t>ensuring they are measureable </a:t>
            </a:r>
            <a:r>
              <a:rPr lang="en-US" sz="1600" i="1">
                <a:solidFill>
                  <a:srgbClr val="0070C0"/>
                </a:solidFill>
                <a:latin typeface="Arial" pitchFamily="34" charset="0"/>
                <a:cs typeface="+mn-cs"/>
              </a:rPr>
              <a:t>&amp; achievable; 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+mn-cs"/>
              </a:rPr>
              <a:t>adapting as needed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953000" y="4800600"/>
            <a:ext cx="3886200" cy="1077913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 cmpd="dbl">
            <a:solidFill>
              <a:srgbClr val="CCECFF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+mn-cs"/>
              </a:rPr>
              <a:t>CBP’s Management Board (MB) to manage and track the </a:t>
            </a:r>
            <a:r>
              <a:rPr lang="en-US" sz="16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+mn-cs"/>
              </a:rPr>
              <a:t>STRATEGIES, 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+mn-cs"/>
              </a:rPr>
              <a:t>adapting them as necessary  over time for success</a:t>
            </a:r>
          </a:p>
        </p:txBody>
      </p:sp>
      <p:cxnSp>
        <p:nvCxnSpPr>
          <p:cNvPr id="97" name="Straight Arrow Connector 96"/>
          <p:cNvCxnSpPr>
            <a:stCxn id="9222" idx="2"/>
            <a:endCxn id="71" idx="0"/>
          </p:cNvCxnSpPr>
          <p:nvPr/>
        </p:nvCxnSpPr>
        <p:spPr>
          <a:xfrm>
            <a:off x="914400" y="3429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1828800" y="48006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Mgmt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Strategy</a:t>
            </a:r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3352800" y="51816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Mgmt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+mn-cs"/>
              </a:rPr>
              <a:t>Strategy</a:t>
            </a:r>
          </a:p>
        </p:txBody>
      </p:sp>
      <p:cxnSp>
        <p:nvCxnSpPr>
          <p:cNvPr id="104" name="Straight Arrow Connector 103"/>
          <p:cNvCxnSpPr>
            <a:stCxn id="9223" idx="2"/>
            <a:endCxn id="102" idx="0"/>
          </p:cNvCxnSpPr>
          <p:nvPr/>
        </p:nvCxnSpPr>
        <p:spPr>
          <a:xfrm>
            <a:off x="3962400" y="41148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224" idx="2"/>
            <a:endCxn id="100" idx="0"/>
          </p:cNvCxnSpPr>
          <p:nvPr/>
        </p:nvCxnSpPr>
        <p:spPr>
          <a:xfrm>
            <a:off x="2438400" y="3810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ight Brace 120"/>
          <p:cNvSpPr/>
          <p:nvPr/>
        </p:nvSpPr>
        <p:spPr>
          <a:xfrm>
            <a:off x="4648200" y="3429000"/>
            <a:ext cx="304800" cy="1066800"/>
          </a:xfrm>
          <a:prstGeom prst="rightBrac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119" name="Right Brace 118"/>
          <p:cNvSpPr/>
          <p:nvPr/>
        </p:nvSpPr>
        <p:spPr>
          <a:xfrm>
            <a:off x="4648200" y="1981200"/>
            <a:ext cx="304800" cy="1752600"/>
          </a:xfrm>
          <a:prstGeom prst="rightBrace">
            <a:avLst>
              <a:gd name="adj1" fmla="val 8333"/>
              <a:gd name="adj2" fmla="val 36234"/>
            </a:avLst>
          </a:prstGeom>
          <a:solidFill>
            <a:srgbClr val="33339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2" name="Right Brace 121"/>
          <p:cNvSpPr/>
          <p:nvPr/>
        </p:nvSpPr>
        <p:spPr>
          <a:xfrm>
            <a:off x="4648200" y="4495800"/>
            <a:ext cx="304800" cy="1371600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381000" y="6096000"/>
            <a:ext cx="8534400" cy="5238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333399"/>
                </a:solidFill>
              </a:rPr>
              <a:t>Resource managers and decision makers will be guided by the strategies while retaining some flexibility to implement the practices that make the most sense for their region.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0" grpId="0" animBg="1"/>
      <p:bldP spid="91" grpId="0" animBg="1"/>
      <p:bldP spid="93" grpId="0" animBg="1"/>
      <p:bldP spid="121" grpId="0" animBg="1"/>
      <p:bldP spid="119" grpId="0" animBg="1"/>
      <p:bldP spid="122" grpId="0" animBg="1"/>
      <p:bldP spid="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3600" y="954088"/>
            <a:ext cx="2286000" cy="3313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Strategy Elements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381000" y="838200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u="sng">
                <a:solidFill>
                  <a:srgbClr val="333399"/>
                </a:solidFill>
                <a:latin typeface="Calibri" pitchFamily="34" charset="0"/>
              </a:rPr>
              <a:t>Elements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Outcome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Jurisdictions and agencies involved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Factors influencing ability to meet goal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Current efforts and gaps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Management Approach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Monitoring Progress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Assessing Progress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333399"/>
                </a:solidFill>
                <a:latin typeface="Calibri" pitchFamily="34" charset="0"/>
              </a:rPr>
              <a:t>Adaptively Manage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u="sng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57800" y="44958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Developed by GITs; built with stakeholder input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Approved by 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Evaluated biennially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Progress tracked thru ChesapeakeStat</a:t>
            </a:r>
          </a:p>
        </p:txBody>
      </p:sp>
      <p:pic>
        <p:nvPicPr>
          <p:cNvPr id="12" name="Picture 19" descr="normal_iil-eco-en-00049"/>
          <p:cNvPicPr>
            <a:picLocks noChangeAspect="1" noChangeArrowheads="1"/>
          </p:cNvPicPr>
          <p:nvPr/>
        </p:nvPicPr>
        <p:blipFill>
          <a:blip r:embed="rId3" cstate="print"/>
          <a:srcRect l="6004" t="32001" r="1895" b="9091"/>
          <a:stretch>
            <a:fillRect/>
          </a:stretch>
        </p:blipFill>
        <p:spPr bwMode="auto">
          <a:xfrm>
            <a:off x="361950" y="4572000"/>
            <a:ext cx="4286250" cy="2057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8" name="Text Box 2"/>
          <p:cNvSpPr txBox="1">
            <a:spLocks noChangeArrowheads="1"/>
          </p:cNvSpPr>
          <p:nvPr/>
        </p:nvSpPr>
        <p:spPr bwMode="auto">
          <a:xfrm>
            <a:off x="6689725" y="914400"/>
            <a:ext cx="184150" cy="369888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6477000" y="1106488"/>
            <a:ext cx="1219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>
                <a:solidFill>
                  <a:srgbClr val="4F4FC5"/>
                </a:solidFill>
                <a:latin typeface="Calibri" pitchFamily="34" charset="0"/>
              </a:rPr>
              <a:t>GOAL</a:t>
            </a: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6324600" y="2133600"/>
            <a:ext cx="152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200" b="1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en-US" sz="2200" b="1">
                <a:solidFill>
                  <a:srgbClr val="AC75D5"/>
                </a:solidFill>
                <a:latin typeface="Calibri" pitchFamily="34" charset="0"/>
              </a:rPr>
              <a:t>OUTCOME</a:t>
            </a:r>
          </a:p>
        </p:txBody>
      </p:sp>
      <p:cxnSp>
        <p:nvCxnSpPr>
          <p:cNvPr id="14" name="Straight Arrow Connector 13"/>
          <p:cNvCxnSpPr>
            <a:stCxn id="10249" idx="2"/>
            <a:endCxn id="10250" idx="0"/>
          </p:cNvCxnSpPr>
          <p:nvPr/>
        </p:nvCxnSpPr>
        <p:spPr>
          <a:xfrm>
            <a:off x="7086600" y="1643063"/>
            <a:ext cx="0" cy="490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096000" y="3155950"/>
            <a:ext cx="1981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Management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Strategy</a:t>
            </a:r>
          </a:p>
        </p:txBody>
      </p:sp>
      <p:cxnSp>
        <p:nvCxnSpPr>
          <p:cNvPr id="16" name="Straight Arrow Connector 15"/>
          <p:cNvCxnSpPr>
            <a:stCxn id="10250" idx="2"/>
            <a:endCxn id="15" idx="0"/>
          </p:cNvCxnSpPr>
          <p:nvPr/>
        </p:nvCxnSpPr>
        <p:spPr>
          <a:xfrm>
            <a:off x="7086600" y="2670175"/>
            <a:ext cx="0" cy="48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0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0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0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0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0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0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0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0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81800" cy="6096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Bodies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62000" y="13716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1000" dirty="0">
              <a:solidFill>
                <a:srgbClr val="333399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solidFill>
                  <a:srgbClr val="333399"/>
                </a:solidFill>
                <a:latin typeface="Calibri" pitchFamily="34" charset="0"/>
              </a:rPr>
              <a:t>Goal Teams – Goals and Outcomes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dirty="0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solidFill>
                  <a:srgbClr val="333399"/>
                </a:solidFill>
                <a:latin typeface="Calibri" pitchFamily="34" charset="0"/>
              </a:rPr>
              <a:t>Editorial Board – Participatory language /Draft Agreement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dirty="0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solidFill>
                  <a:srgbClr val="333399"/>
                </a:solidFill>
                <a:latin typeface="Calibri" pitchFamily="34" charset="0"/>
              </a:rPr>
              <a:t>Issues Resolution Committee – unresolved issues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dirty="0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solidFill>
                  <a:srgbClr val="333399"/>
                </a:solidFill>
                <a:latin typeface="Calibri" pitchFamily="34" charset="0"/>
              </a:rPr>
              <a:t>MB and PSC – Set direction, recommend and approve language for including in new Agreement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dirty="0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>
                <a:solidFill>
                  <a:srgbClr val="333399"/>
                </a:solidFill>
                <a:latin typeface="Calibri" pitchFamily="34" charset="0"/>
              </a:rPr>
              <a:t>Executive Council  - Sign Final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66713"/>
            <a:ext cx="2286000" cy="76835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chemeClr val="tx1">
                    <a:lumMod val="75000"/>
                  </a:schemeClr>
                </a:solidFill>
              </a:rPr>
              <a:t>Comments</a:t>
            </a:r>
          </a:p>
          <a:p>
            <a:pPr algn="ctr">
              <a:defRPr/>
            </a:pP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Public, Partners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14600" y="1639888"/>
            <a:ext cx="3810000" cy="58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993300"/>
                </a:solidFill>
              </a:rPr>
              <a:t>Comment Registry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9063" y="3203575"/>
            <a:ext cx="98107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</a:rPr>
              <a:t>EB</a:t>
            </a: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1184275" y="2667000"/>
            <a:ext cx="1177925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GITs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6477000" y="2667000"/>
            <a:ext cx="10668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IRC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3849688"/>
            <a:ext cx="0" cy="265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19600" y="1106488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2291" idx="2"/>
            <a:endCxn id="12293" idx="0"/>
          </p:cNvCxnSpPr>
          <p:nvPr/>
        </p:nvCxnSpPr>
        <p:spPr>
          <a:xfrm rot="5400000">
            <a:off x="2874963" y="1122363"/>
            <a:ext cx="442912" cy="26463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2291" idx="2"/>
            <a:endCxn id="12294" idx="0"/>
          </p:cNvCxnSpPr>
          <p:nvPr/>
        </p:nvCxnSpPr>
        <p:spPr>
          <a:xfrm rot="16200000" flipH="1">
            <a:off x="5493544" y="1150144"/>
            <a:ext cx="442912" cy="2590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stCxn id="12293" idx="2"/>
          </p:cNvCxnSpPr>
          <p:nvPr/>
        </p:nvCxnSpPr>
        <p:spPr>
          <a:xfrm rot="16200000" flipH="1">
            <a:off x="2713831" y="2372520"/>
            <a:ext cx="231775" cy="21129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12294" idx="2"/>
            <a:endCxn id="10" idx="3"/>
          </p:cNvCxnSpPr>
          <p:nvPr/>
        </p:nvCxnSpPr>
        <p:spPr>
          <a:xfrm rot="5400000">
            <a:off x="5853906" y="2369345"/>
            <a:ext cx="212725" cy="21002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929063" y="6105525"/>
            <a:ext cx="981075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</a:rPr>
              <a:t>EC</a:t>
            </a:r>
          </a:p>
        </p:txBody>
      </p:sp>
      <p:cxnSp>
        <p:nvCxnSpPr>
          <p:cNvPr id="65" name="Elbow Connector 64"/>
          <p:cNvCxnSpPr/>
          <p:nvPr/>
        </p:nvCxnSpPr>
        <p:spPr>
          <a:xfrm flipH="1" flipV="1">
            <a:off x="4953000" y="3657600"/>
            <a:ext cx="347663" cy="1879600"/>
          </a:xfrm>
          <a:prstGeom prst="bentConnector3">
            <a:avLst>
              <a:gd name="adj1" fmla="val -3174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flipH="1" flipV="1">
            <a:off x="3843338" y="3657600"/>
            <a:ext cx="347662" cy="1879600"/>
          </a:xfrm>
          <a:prstGeom prst="bentConnector3">
            <a:avLst>
              <a:gd name="adj1" fmla="val 5081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419600" y="5734050"/>
            <a:ext cx="0" cy="361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419600" y="4895850"/>
            <a:ext cx="0" cy="361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6" name="Rectangle 7"/>
          <p:cNvSpPr>
            <a:spLocks noChangeArrowheads="1"/>
          </p:cNvSpPr>
          <p:nvPr/>
        </p:nvSpPr>
        <p:spPr bwMode="auto">
          <a:xfrm>
            <a:off x="2590800" y="4270375"/>
            <a:ext cx="36576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Draft Agreement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581400" y="5267325"/>
            <a:ext cx="1676400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</a:rPr>
              <a:t>MB/PSC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239000" y="1676400"/>
            <a:ext cx="1219200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</a:rPr>
              <a:t>MB</a:t>
            </a:r>
          </a:p>
        </p:txBody>
      </p:sp>
      <p:cxnSp>
        <p:nvCxnSpPr>
          <p:cNvPr id="81" name="Elbow Connector 80"/>
          <p:cNvCxnSpPr/>
          <p:nvPr/>
        </p:nvCxnSpPr>
        <p:spPr>
          <a:xfrm flipH="1">
            <a:off x="7543800" y="1938338"/>
            <a:ext cx="914400" cy="1052512"/>
          </a:xfrm>
          <a:prstGeom prst="bentConnector3">
            <a:avLst>
              <a:gd name="adj1" fmla="val -25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Timeline</a:t>
            </a:r>
            <a:endParaRPr lang="en-US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52400" y="8382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Management Board – 7/11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  - </a:t>
            </a:r>
            <a:r>
              <a:rPr lang="en-US" sz="2200" i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Stakeholder Input 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(2 hours)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333399"/>
                </a:solidFill>
                <a:latin typeface="Calibri" pitchFamily="34" charset="0"/>
              </a:rPr>
              <a:t>Management Board – </a:t>
            </a:r>
            <a:r>
              <a:rPr lang="en-US" sz="2200" dirty="0" smtClean="0">
                <a:solidFill>
                  <a:srgbClr val="333399"/>
                </a:solidFill>
                <a:latin typeface="Calibri" pitchFamily="34" charset="0"/>
              </a:rPr>
              <a:t>9/12</a:t>
            </a:r>
            <a:endParaRPr lang="en-US" sz="2200" dirty="0">
              <a:solidFill>
                <a:srgbClr val="333399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 smtClean="0">
                <a:solidFill>
                  <a:srgbClr val="333399"/>
                </a:solidFill>
                <a:latin typeface="Calibri" pitchFamily="34" charset="0"/>
              </a:rPr>
              <a:t>PSC/FLCD – </a:t>
            </a:r>
            <a:r>
              <a:rPr lang="en-US" sz="2200" dirty="0">
                <a:solidFill>
                  <a:srgbClr val="333399"/>
                </a:solidFill>
                <a:latin typeface="Calibri" pitchFamily="34" charset="0"/>
              </a:rPr>
              <a:t>9/17 or 18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Draft issued for </a:t>
            </a:r>
            <a:r>
              <a:rPr lang="en-US" sz="2200" i="1" dirty="0">
                <a:solidFill>
                  <a:srgbClr val="333399"/>
                </a:solidFill>
                <a:latin typeface="Calibri" pitchFamily="34" charset="0"/>
              </a:rPr>
              <a:t>public comment period – 9/23 thru 10/23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333399"/>
                </a:solidFill>
                <a:latin typeface="Calibri" pitchFamily="34" charset="0"/>
              </a:rPr>
              <a:t>PSC/FLCD </a:t>
            </a:r>
            <a:r>
              <a:rPr lang="en-US" sz="2200" dirty="0" smtClean="0">
                <a:solidFill>
                  <a:srgbClr val="333399"/>
                </a:solidFill>
                <a:latin typeface="Calibri" pitchFamily="34" charset="0"/>
              </a:rPr>
              <a:t>– </a:t>
            </a:r>
            <a:r>
              <a:rPr lang="en-US" sz="2200" dirty="0">
                <a:solidFill>
                  <a:srgbClr val="333399"/>
                </a:solidFill>
                <a:latin typeface="Calibri" pitchFamily="34" charset="0"/>
              </a:rPr>
              <a:t>10/10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i="1" dirty="0">
                <a:solidFill>
                  <a:srgbClr val="333399"/>
                </a:solidFill>
                <a:latin typeface="Calibri" pitchFamily="34" charset="0"/>
              </a:rPr>
              <a:t>2 hours set aside for public comments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Revised Draft </a:t>
            </a:r>
            <a:r>
              <a:rPr lang="en-US" sz="2200" i="1" dirty="0">
                <a:solidFill>
                  <a:srgbClr val="333399"/>
                </a:solidFill>
                <a:latin typeface="Calibri" pitchFamily="34" charset="0"/>
              </a:rPr>
              <a:t>to </a:t>
            </a:r>
            <a:r>
              <a:rPr lang="en-US" sz="2200" i="1" dirty="0" smtClean="0">
                <a:solidFill>
                  <a:srgbClr val="333399"/>
                </a:solidFill>
                <a:latin typeface="Calibri" pitchFamily="34" charset="0"/>
              </a:rPr>
              <a:t>PSC/FLCD </a:t>
            </a:r>
            <a:r>
              <a:rPr lang="en-US" sz="2200" i="1" dirty="0">
                <a:solidFill>
                  <a:srgbClr val="333399"/>
                </a:solidFill>
                <a:latin typeface="Calibri" pitchFamily="34" charset="0"/>
              </a:rPr>
              <a:t>for approval – 10/30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333399"/>
                </a:solidFill>
                <a:latin typeface="Calibri" pitchFamily="34" charset="0"/>
              </a:rPr>
              <a:t>MB/PSC/FLCD joint meeting – 11/6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333399"/>
                </a:solidFill>
                <a:latin typeface="Calibri" pitchFamily="34" charset="0"/>
              </a:rPr>
              <a:t>Final Agreement to EC – 11/15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dirty="0">
                <a:solidFill>
                  <a:srgbClr val="333399"/>
                </a:solidFill>
                <a:latin typeface="Calibri" pitchFamily="34" charset="0"/>
              </a:rPr>
              <a:t>Executive Council Meeting and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200" dirty="0">
                <a:solidFill>
                  <a:srgbClr val="333399"/>
                </a:solidFill>
                <a:latin typeface="Calibri" pitchFamily="34" charset="0"/>
              </a:rPr>
              <a:t>	   Agreement Signature (12/12)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**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All CBP meetings are open to the public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200" dirty="0">
              <a:solidFill>
                <a:srgbClr val="333399"/>
              </a:solidFill>
              <a:latin typeface="Calibri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34000" y="3962400"/>
            <a:ext cx="3429000" cy="2286000"/>
            <a:chOff x="-2667000" y="609600"/>
            <a:chExt cx="6248400" cy="3886200"/>
          </a:xfrm>
        </p:grpSpPr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915" t="6641" r="55896" b="33594"/>
            <a:stretch>
              <a:fillRect/>
            </a:stretch>
          </p:blipFill>
          <p:spPr bwMode="auto">
            <a:xfrm>
              <a:off x="-2667000" y="609600"/>
              <a:ext cx="62484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1" name="Group 19"/>
            <p:cNvGrpSpPr>
              <a:grpSpLocks/>
            </p:cNvGrpSpPr>
            <p:nvPr/>
          </p:nvGrpSpPr>
          <p:grpSpPr bwMode="auto">
            <a:xfrm>
              <a:off x="381000" y="1371600"/>
              <a:ext cx="3048000" cy="1447800"/>
              <a:chOff x="381000" y="1371600"/>
              <a:chExt cx="3048000" cy="14478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67282" y="1370648"/>
                <a:ext cx="760801" cy="3805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1988" y="2590483"/>
                <a:ext cx="914118" cy="22939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1449424" y="1751173"/>
                <a:ext cx="1293071" cy="8393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172200" y="9144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000">
              <a:solidFill>
                <a:srgbClr val="333399"/>
              </a:solidFill>
            </a:endParaRPr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1143000" y="63246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http://www.chesapeakebay.net/chesapeakebaywatershedagreement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Resolution Committee</a:t>
            </a:r>
            <a:endParaRPr lang="en-US" sz="32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17525" y="2017713"/>
            <a:ext cx="184150" cy="366712"/>
          </a:xfrm>
          <a:prstGeom prst="rect">
            <a:avLst/>
          </a:prstGeom>
          <a:noFill/>
          <a:ln w="257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953000" y="13716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609600"/>
          <a:ext cx="8381999" cy="6111581"/>
        </p:xfrm>
        <a:graphic>
          <a:graphicData uri="http://schemas.openxmlformats.org/drawingml/2006/table">
            <a:tbl>
              <a:tblPr/>
              <a:tblGrid>
                <a:gridCol w="3096053"/>
                <a:gridCol w="3930961"/>
                <a:gridCol w="1354985"/>
              </a:tblGrid>
              <a:tr h="309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Issue</a:t>
                      </a:r>
                      <a:endParaRPr lang="en-US" sz="16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Resolution</a:t>
                      </a:r>
                      <a:endParaRPr lang="en-US" sz="16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Date Resolved</a:t>
                      </a: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Conowingo</a:t>
                      </a: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 Dam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Will not include in Agreement </a:t>
                      </a:r>
                      <a:endParaRPr lang="en-US" sz="180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8/7/13</a:t>
                      </a: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Fracking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Will not include in Agreement  </a:t>
                      </a:r>
                      <a:endParaRPr lang="en-US" sz="180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7/31/13</a:t>
                      </a: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18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Climate Change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Will not include as a goal, </a:t>
                      </a:r>
                      <a:r>
                        <a:rPr lang="en-US" sz="1800" dirty="0" smtClean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will be addressed </a:t>
                      </a: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in management strategies 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7/31/13</a:t>
                      </a: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Sound Land Use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Will</a:t>
                      </a:r>
                      <a:r>
                        <a:rPr lang="en-US" sz="1800" baseline="0" dirty="0" smtClean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 not be a goal or outcome, but will be addressed in management strategies section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Toxic Contaminant Outcomes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Still under consideration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Local Leadership Goal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To be addressed by Management Board </a:t>
                      </a:r>
                      <a:endParaRPr lang="en-US" sz="180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Outcomes vs. Measuring Progress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Future agenda item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710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Data Management / Verification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recommend </a:t>
                      </a: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including in Preamble and intro to WQ section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7/31/13</a:t>
                      </a:r>
                      <a:endParaRPr lang="en-US" sz="16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180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Management Strategies / Partner Participation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Future agenda item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Operational Commitments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Future agenda item</a:t>
                      </a:r>
                      <a:endParaRPr lang="en-US" sz="180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Communications / Outreach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Future agenda item</a:t>
                      </a:r>
                      <a:endParaRPr lang="en-US" sz="180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Social / Economic Indicators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Future agenda item</a:t>
                      </a:r>
                      <a:endParaRPr lang="en-US" sz="180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3333C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Independent Evaluation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latin typeface="Calibri"/>
                          <a:ea typeface="Calibri"/>
                          <a:cs typeface="Calibri"/>
                        </a:rPr>
                        <a:t>Future agenda item</a:t>
                      </a:r>
                      <a:endParaRPr lang="en-US" sz="18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3333C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9FB8CD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6A564F"/>
      </a:accent5>
      <a:accent6>
        <a:srgbClr val="473935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6889</TotalTime>
  <Words>1068</Words>
  <Application>Microsoft Office PowerPoint</Application>
  <PresentationFormat>On-screen Show (4:3)</PresentationFormat>
  <Paragraphs>235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The Bay’s Health &amp; Future: How it’s doing and What’s Next</vt:lpstr>
      <vt:lpstr>How did we get here?</vt:lpstr>
      <vt:lpstr>What’s Different?</vt:lpstr>
      <vt:lpstr>Development  Framework</vt:lpstr>
      <vt:lpstr>Management Strategy Elements</vt:lpstr>
      <vt:lpstr>Development Bodies</vt:lpstr>
      <vt:lpstr>Slide 7</vt:lpstr>
      <vt:lpstr>Development Timeline</vt:lpstr>
      <vt:lpstr>Issues Resolution Committee</vt:lpstr>
      <vt:lpstr>Public Comments on Initial Draft</vt:lpstr>
      <vt:lpstr>Stakeholder Letters Received</vt:lpstr>
      <vt:lpstr>Stakeholder Letters Received Con’t</vt:lpstr>
      <vt:lpstr>Stakeholder Letters Received Con’t</vt:lpstr>
      <vt:lpstr>New Watershed Agreement in Summary</vt:lpstr>
    </vt:vector>
  </TitlesOfParts>
  <Company>U.S.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Order 13508 Final Strategy Overview</dc:title>
  <dc:creator>CBPO Staff</dc:creator>
  <cp:lastModifiedBy>larscott</cp:lastModifiedBy>
  <cp:revision>170</cp:revision>
  <dcterms:created xsi:type="dcterms:W3CDTF">2010-04-28T17:04:28Z</dcterms:created>
  <dcterms:modified xsi:type="dcterms:W3CDTF">2013-08-21T18:37:42Z</dcterms:modified>
</cp:coreProperties>
</file>