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83" r:id="rId2"/>
    <p:sldId id="272" r:id="rId3"/>
    <p:sldId id="275" r:id="rId4"/>
    <p:sldId id="286" r:id="rId5"/>
    <p:sldId id="273" r:id="rId6"/>
    <p:sldId id="274" r:id="rId7"/>
    <p:sldId id="284" r:id="rId8"/>
    <p:sldId id="276" r:id="rId9"/>
    <p:sldId id="290" r:id="rId10"/>
    <p:sldId id="271" r:id="rId11"/>
    <p:sldId id="265" r:id="rId12"/>
    <p:sldId id="266" r:id="rId13"/>
    <p:sldId id="269" r:id="rId14"/>
    <p:sldId id="277" r:id="rId15"/>
    <p:sldId id="278" r:id="rId16"/>
    <p:sldId id="291" r:id="rId17"/>
    <p:sldId id="279" r:id="rId18"/>
    <p:sldId id="285" r:id="rId19"/>
    <p:sldId id="292" r:id="rId20"/>
    <p:sldId id="287" r:id="rId21"/>
    <p:sldId id="288" r:id="rId22"/>
    <p:sldId id="281" r:id="rId23"/>
    <p:sldId id="282" r:id="rId24"/>
    <p:sldId id="289" r:id="rId25"/>
    <p:sldId id="280"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76640" autoAdjust="0"/>
  </p:normalViewPr>
  <p:slideViewPr>
    <p:cSldViewPr snapToGrid="0">
      <p:cViewPr varScale="1">
        <p:scale>
          <a:sx n="52" d="100"/>
          <a:sy n="52" d="100"/>
        </p:scale>
        <p:origin x="6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881A2E9-8189-4FE6-AEBC-0CB47261F658}" type="datetimeFigureOut">
              <a:rPr lang="en-US" smtClean="0"/>
              <a:t>11/18/2014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A6AD1CD-7B0B-4E39-A5D5-C02192AD4953}" type="slidenum">
              <a:rPr lang="en-US" smtClean="0"/>
              <a:t>‹#›</a:t>
            </a:fld>
            <a:endParaRPr lang="en-US"/>
          </a:p>
        </p:txBody>
      </p:sp>
    </p:spTree>
    <p:extLst>
      <p:ext uri="{BB962C8B-B14F-4D97-AF65-F5344CB8AC3E}">
        <p14:creationId xmlns:p14="http://schemas.microsoft.com/office/powerpoint/2010/main" val="3641046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FA836D-6406-4BAF-B044-26604E685781}" type="datetimeFigureOut">
              <a:rPr lang="en-US" smtClean="0"/>
              <a:t>11/18/2014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BD1158-161A-4A99-8BCC-244D4BEDD68C}" type="slidenum">
              <a:rPr lang="en-US" smtClean="0"/>
              <a:t>‹#›</a:t>
            </a:fld>
            <a:endParaRPr lang="en-US"/>
          </a:p>
        </p:txBody>
      </p:sp>
    </p:spTree>
    <p:extLst>
      <p:ext uri="{BB962C8B-B14F-4D97-AF65-F5344CB8AC3E}">
        <p14:creationId xmlns:p14="http://schemas.microsoft.com/office/powerpoint/2010/main" val="269804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Today</a:t>
            </a:r>
            <a:r>
              <a:rPr lang="en-US" baseline="0" dirty="0" smtClean="0"/>
              <a:t> I will quickly talk about management strategies – the key elements and the process</a:t>
            </a:r>
          </a:p>
          <a:p>
            <a:pPr eaLnBrk="1" hangingPunct="1"/>
            <a:r>
              <a:rPr lang="en-US" baseline="0" dirty="0" smtClean="0"/>
              <a:t>Feel free to interrupt as I go to ask any questions</a:t>
            </a:r>
            <a:endParaRPr lang="en-US" dirty="0" smtClean="0"/>
          </a:p>
        </p:txBody>
      </p:sp>
      <p:sp>
        <p:nvSpPr>
          <p:cNvPr id="133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7066" indent="-291179" eaLnBrk="0" hangingPunct="0">
              <a:defRPr>
                <a:solidFill>
                  <a:schemeClr val="tx1"/>
                </a:solidFill>
                <a:latin typeface="Arial" panose="020B0604020202020204" pitchFamily="34" charset="0"/>
                <a:cs typeface="Arial" panose="020B0604020202020204" pitchFamily="34" charset="0"/>
              </a:defRPr>
            </a:lvl2pPr>
            <a:lvl3pPr marL="1164717" indent="-232943" eaLnBrk="0" hangingPunct="0">
              <a:defRPr>
                <a:solidFill>
                  <a:schemeClr val="tx1"/>
                </a:solidFill>
                <a:latin typeface="Arial" panose="020B0604020202020204" pitchFamily="34" charset="0"/>
                <a:cs typeface="Arial" panose="020B0604020202020204" pitchFamily="34" charset="0"/>
              </a:defRPr>
            </a:lvl3pPr>
            <a:lvl4pPr marL="1630604" indent="-232943" eaLnBrk="0" hangingPunct="0">
              <a:defRPr>
                <a:solidFill>
                  <a:schemeClr val="tx1"/>
                </a:solidFill>
                <a:latin typeface="Arial" panose="020B0604020202020204" pitchFamily="34" charset="0"/>
                <a:cs typeface="Arial" panose="020B0604020202020204" pitchFamily="34" charset="0"/>
              </a:defRPr>
            </a:lvl4pPr>
            <a:lvl5pPr marL="2096491" indent="-232943" eaLnBrk="0" hangingPunct="0">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2F80A55-6F3E-4D86-A331-EDC5BCA3C4EF}" type="slidenum">
              <a:rPr lang="en-US"/>
              <a:pPr eaLnBrk="1" hangingPunct="1"/>
              <a:t>1</a:t>
            </a:fld>
            <a:endParaRPr lang="en-US"/>
          </a:p>
        </p:txBody>
      </p:sp>
    </p:spTree>
    <p:extLst>
      <p:ext uri="{BB962C8B-B14F-4D97-AF65-F5344CB8AC3E}">
        <p14:creationId xmlns:p14="http://schemas.microsoft.com/office/powerpoint/2010/main" val="68712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D1158-161A-4A99-8BCC-244D4BEDD68C}" type="slidenum">
              <a:rPr lang="en-US" smtClean="0"/>
              <a:t>12</a:t>
            </a:fld>
            <a:endParaRPr lang="en-US"/>
          </a:p>
        </p:txBody>
      </p:sp>
    </p:spTree>
    <p:extLst>
      <p:ext uri="{BB962C8B-B14F-4D97-AF65-F5344CB8AC3E}">
        <p14:creationId xmlns:p14="http://schemas.microsoft.com/office/powerpoint/2010/main" val="1264908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xfrm>
            <a:off x="3970938" y="8829967"/>
            <a:ext cx="3037840" cy="464820"/>
          </a:xfrm>
          <a:prstGeom prst="rect">
            <a:avLst/>
          </a:prstGeom>
          <a:noFill/>
          <a:ln>
            <a:miter lim="800000"/>
            <a:headEnd/>
            <a:tailEnd/>
          </a:ln>
        </p:spPr>
        <p:txBody>
          <a:bodyPr/>
          <a:lstStyle/>
          <a:p>
            <a:fld id="{BE3FEA58-BACC-4BEA-92E2-E0DD8FEB8AD6}" type="slidenum">
              <a:rPr lang="en-US"/>
              <a:pPr/>
              <a:t>14</a:t>
            </a:fld>
            <a:endParaRPr lang="en-US"/>
          </a:p>
        </p:txBody>
      </p:sp>
      <p:sp>
        <p:nvSpPr>
          <p:cNvPr id="4099"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4594" tIns="47297" rIns="94594" bIns="47297" anchor="b"/>
          <a:lstStyle/>
          <a:p>
            <a:pPr algn="r" defTabSz="946333"/>
            <a:fld id="{45399367-B1FE-4397-9B57-0B8147A27DDD}" type="slidenum">
              <a:rPr lang="en-US" sz="1200"/>
              <a:pPr algn="r" defTabSz="946333"/>
              <a:t>14</a:t>
            </a:fld>
            <a:endParaRPr lang="en-US" sz="1200"/>
          </a:p>
        </p:txBody>
      </p:sp>
      <p:sp>
        <p:nvSpPr>
          <p:cNvPr id="4100" name="Rectangle 2"/>
          <p:cNvSpPr>
            <a:spLocks noGrp="1" noRot="1" noChangeAspect="1" noChangeArrowheads="1" noTextEdit="1"/>
          </p:cNvSpPr>
          <p:nvPr>
            <p:ph type="sldImg"/>
          </p:nvPr>
        </p:nvSpPr>
        <p:spPr>
          <a:xfrm>
            <a:off x="407988" y="696913"/>
            <a:ext cx="6197600" cy="3486150"/>
          </a:xfrm>
          <a:ln/>
        </p:spPr>
      </p:sp>
      <p:sp>
        <p:nvSpPr>
          <p:cNvPr id="4101" name="Rectangle 3"/>
          <p:cNvSpPr>
            <a:spLocks noGrp="1" noChangeArrowheads="1"/>
          </p:cNvSpPr>
          <p:nvPr>
            <p:ph type="body" idx="1"/>
          </p:nvPr>
        </p:nvSpPr>
        <p:spPr>
          <a:noFill/>
        </p:spPr>
        <p:txBody>
          <a:bodyPr lIns="94594" tIns="47297" rIns="94594" bIns="47297"/>
          <a:lstStyle/>
          <a:p>
            <a:pPr eaLnBrk="1" hangingPunct="1">
              <a:lnSpc>
                <a:spcPct val="90000"/>
              </a:lnSpc>
            </a:pPr>
            <a:r>
              <a:rPr lang="en-US" sz="900" dirty="0">
                <a:latin typeface="Arial" charset="0"/>
              </a:rPr>
              <a:t>our Goal Teams – ea. one comprised of experts and stakeholders from across the </a:t>
            </a:r>
            <a:r>
              <a:rPr lang="en-US" sz="900" dirty="0" err="1">
                <a:latin typeface="Arial" charset="0"/>
              </a:rPr>
              <a:t>w’shed</a:t>
            </a:r>
            <a:r>
              <a:rPr lang="en-US" sz="900" dirty="0">
                <a:latin typeface="Arial" charset="0"/>
              </a:rPr>
              <a:t>—are the drivers for meeting the outcomes and developing the plans to get there – the management strategies.</a:t>
            </a:r>
          </a:p>
          <a:p>
            <a:pPr eaLnBrk="1" hangingPunct="1">
              <a:lnSpc>
                <a:spcPct val="90000"/>
              </a:lnSpc>
            </a:pPr>
            <a:endParaRPr lang="en-US" sz="900" dirty="0">
              <a:latin typeface="Arial" charset="0"/>
            </a:endParaRPr>
          </a:p>
          <a:p>
            <a:pPr eaLnBrk="1" hangingPunct="1">
              <a:lnSpc>
                <a:spcPct val="90000"/>
              </a:lnSpc>
            </a:pPr>
            <a:r>
              <a:rPr lang="en-US" sz="900" dirty="0">
                <a:latin typeface="Arial" charset="0"/>
              </a:rPr>
              <a:t>For some of our newer outcomes, we have other groups – Action Teams – tackling the challenge.</a:t>
            </a:r>
          </a:p>
          <a:p>
            <a:pPr eaLnBrk="1" hangingPunct="1">
              <a:lnSpc>
                <a:spcPct val="90000"/>
              </a:lnSpc>
            </a:pPr>
            <a:endParaRPr lang="en-US" sz="900" dirty="0">
              <a:latin typeface="Arial" charset="0"/>
            </a:endParaRPr>
          </a:p>
          <a:p>
            <a:pPr eaLnBrk="1" hangingPunct="1">
              <a:lnSpc>
                <a:spcPct val="90000"/>
              </a:lnSpc>
            </a:pPr>
            <a:r>
              <a:rPr lang="en-US" sz="900" dirty="0">
                <a:latin typeface="Arial" charset="0"/>
              </a:rPr>
              <a:t>Over 500 people are represented in our org chart</a:t>
            </a:r>
          </a:p>
        </p:txBody>
      </p:sp>
    </p:spTree>
    <p:extLst>
      <p:ext uri="{BB962C8B-B14F-4D97-AF65-F5344CB8AC3E}">
        <p14:creationId xmlns:p14="http://schemas.microsoft.com/office/powerpoint/2010/main" val="3560052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Outcomes are</a:t>
            </a:r>
            <a:r>
              <a:rPr lang="en-US" baseline="0" dirty="0" smtClean="0"/>
              <a:t> in red font. </a:t>
            </a:r>
          </a:p>
          <a:p>
            <a:r>
              <a:rPr lang="en-US" baseline="0" dirty="0" smtClean="0"/>
              <a:t>Red boxes indicate that a new workgroup/action team will </a:t>
            </a:r>
            <a:r>
              <a:rPr lang="en-US" baseline="0" smtClean="0"/>
              <a:t>be created. </a:t>
            </a:r>
            <a:endParaRPr lang="en-US"/>
          </a:p>
        </p:txBody>
      </p:sp>
      <p:sp>
        <p:nvSpPr>
          <p:cNvPr id="4" name="Slide Number Placeholder 3"/>
          <p:cNvSpPr>
            <a:spLocks noGrp="1"/>
          </p:cNvSpPr>
          <p:nvPr>
            <p:ph type="sldNum" sz="quarter" idx="10"/>
          </p:nvPr>
        </p:nvSpPr>
        <p:spPr/>
        <p:txBody>
          <a:bodyPr/>
          <a:lstStyle/>
          <a:p>
            <a:fld id="{CE41C087-95BE-4640-86D4-5E8849CDB7D6}" type="slidenum">
              <a:rPr lang="en-US" smtClean="0"/>
              <a:pPr/>
              <a:t>15</a:t>
            </a:fld>
            <a:endParaRPr lang="en-US"/>
          </a:p>
        </p:txBody>
      </p:sp>
    </p:spTree>
    <p:extLst>
      <p:ext uri="{BB962C8B-B14F-4D97-AF65-F5344CB8AC3E}">
        <p14:creationId xmlns:p14="http://schemas.microsoft.com/office/powerpoint/2010/main" val="401850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D1158-161A-4A99-8BCC-244D4BEDD68C}" type="slidenum">
              <a:rPr lang="en-US" smtClean="0"/>
              <a:t>18</a:t>
            </a:fld>
            <a:endParaRPr lang="en-US"/>
          </a:p>
        </p:txBody>
      </p:sp>
    </p:spTree>
    <p:extLst>
      <p:ext uri="{BB962C8B-B14F-4D97-AF65-F5344CB8AC3E}">
        <p14:creationId xmlns:p14="http://schemas.microsoft.com/office/powerpoint/2010/main" val="1471476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6" name="Shape 176"/>
          <p:cNvSpPr txBox="1">
            <a:spLocks noGrp="1"/>
          </p:cNvSpPr>
          <p:nvPr>
            <p:ph type="body" idx="1"/>
          </p:nvPr>
        </p:nvSpPr>
        <p:spPr>
          <a:xfrm>
            <a:off x="701041" y="4415790"/>
            <a:ext cx="5608319" cy="372810"/>
          </a:xfrm>
          <a:prstGeom prst="rect">
            <a:avLst/>
          </a:prstGeom>
        </p:spPr>
        <p:txBody>
          <a:bodyPr lIns="93162" tIns="93162" rIns="93162" bIns="93162" anchor="t" anchorCtr="0">
            <a:spAutoFit/>
          </a:bodyPr>
          <a:lstStyle/>
          <a:p>
            <a:r>
              <a:rPr lang="en-US" dirty="0" smtClean="0"/>
              <a:t>Progress updates for generally</a:t>
            </a:r>
            <a:r>
              <a:rPr lang="en-US" baseline="0" dirty="0" smtClean="0"/>
              <a:t> interested stakeholders is available on the web site now</a:t>
            </a:r>
            <a:endParaRPr dirty="0"/>
          </a:p>
        </p:txBody>
      </p:sp>
    </p:spTree>
    <p:extLst>
      <p:ext uri="{BB962C8B-B14F-4D97-AF65-F5344CB8AC3E}">
        <p14:creationId xmlns:p14="http://schemas.microsoft.com/office/powerpoint/2010/main" val="405419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Progress for the Management Board and the PSC is updated by the GITs prior</a:t>
            </a:r>
            <a:r>
              <a:rPr lang="en-US" baseline="0" dirty="0" smtClean="0"/>
              <a:t> to PSC meetings</a:t>
            </a:r>
          </a:p>
          <a:p>
            <a:endParaRPr lang="en-US" dirty="0" smtClean="0"/>
          </a:p>
          <a:p>
            <a:r>
              <a:rPr lang="en-US" dirty="0" smtClean="0"/>
              <a:t>Green</a:t>
            </a:r>
            <a:r>
              <a:rPr lang="en-US" baseline="0" dirty="0" smtClean="0"/>
              <a:t> – Complete / Partially Complete ; Yellow – Approaching deadline, not expected to be complete in time ; White – Not started ; Red – Not complete and deadline passed.</a:t>
            </a:r>
            <a:endParaRPr lang="en-US" dirty="0"/>
          </a:p>
        </p:txBody>
      </p:sp>
      <p:sp>
        <p:nvSpPr>
          <p:cNvPr id="4" name="Slide Number Placeholder 3"/>
          <p:cNvSpPr>
            <a:spLocks noGrp="1"/>
          </p:cNvSpPr>
          <p:nvPr>
            <p:ph type="sldNum" sz="quarter" idx="10"/>
          </p:nvPr>
        </p:nvSpPr>
        <p:spPr/>
        <p:txBody>
          <a:bodyPr/>
          <a:lstStyle/>
          <a:p>
            <a:fld id="{D79DF203-298A-4901-B77D-A368055AF4AF}" type="slidenum">
              <a:rPr lang="en-US" smtClean="0"/>
              <a:t>23</a:t>
            </a:fld>
            <a:endParaRPr lang="en-US"/>
          </a:p>
        </p:txBody>
      </p:sp>
    </p:spTree>
    <p:extLst>
      <p:ext uri="{BB962C8B-B14F-4D97-AF65-F5344CB8AC3E}">
        <p14:creationId xmlns:p14="http://schemas.microsoft.com/office/powerpoint/2010/main" val="57628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GITs deliver to</a:t>
            </a:r>
            <a:r>
              <a:rPr lang="en-US" baseline="0" dirty="0" smtClean="0"/>
              <a:t> Management Board</a:t>
            </a:r>
          </a:p>
          <a:p>
            <a:pPr marL="228600" indent="-228600">
              <a:buAutoNum type="arabicPeriod"/>
            </a:pPr>
            <a:r>
              <a:rPr lang="en-US" baseline="0" dirty="0" smtClean="0"/>
              <a:t>Management Board Reviews for Completeness</a:t>
            </a:r>
          </a:p>
          <a:p>
            <a:pPr marL="228600" indent="-228600">
              <a:buAutoNum type="arabicPeriod"/>
            </a:pPr>
            <a:r>
              <a:rPr lang="en-US" baseline="0" dirty="0" smtClean="0"/>
              <a:t>PSC accepts MS and reports to EC at June 2015 meeting</a:t>
            </a:r>
          </a:p>
          <a:p>
            <a:pPr marL="228600" indent="-228600">
              <a:buAutoNum type="arabicPeriod"/>
            </a:pPr>
            <a:r>
              <a:rPr lang="en-US" baseline="0" dirty="0" smtClean="0"/>
              <a:t>MS are reviewed by GITs biennially, </a:t>
            </a:r>
            <a:r>
              <a:rPr lang="en-US" baseline="0" dirty="0" err="1" smtClean="0"/>
              <a:t>Workplan</a:t>
            </a:r>
            <a:r>
              <a:rPr lang="en-US" baseline="0" dirty="0" smtClean="0"/>
              <a:t> is updated and changes to overall management strategy or even outcome are identified, particularly as it relates to changing environmental or economic conditions</a:t>
            </a:r>
          </a:p>
          <a:p>
            <a:pPr marL="228600" indent="-228600">
              <a:buAutoNum type="arabicPeriod"/>
            </a:pPr>
            <a:r>
              <a:rPr lang="en-US" baseline="0" dirty="0" smtClean="0"/>
              <a:t>Considered living documents and development is an ongoing process </a:t>
            </a:r>
            <a:endParaRPr lang="en-US" dirty="0"/>
          </a:p>
        </p:txBody>
      </p:sp>
      <p:sp>
        <p:nvSpPr>
          <p:cNvPr id="4" name="Slide Number Placeholder 3"/>
          <p:cNvSpPr>
            <a:spLocks noGrp="1"/>
          </p:cNvSpPr>
          <p:nvPr>
            <p:ph type="sldNum" sz="quarter" idx="10"/>
          </p:nvPr>
        </p:nvSpPr>
        <p:spPr/>
        <p:txBody>
          <a:bodyPr/>
          <a:lstStyle/>
          <a:p>
            <a:fld id="{B4BD1158-161A-4A99-8BCC-244D4BEDD68C}" type="slidenum">
              <a:rPr lang="en-US" smtClean="0"/>
              <a:t>24</a:t>
            </a:fld>
            <a:endParaRPr lang="en-US"/>
          </a:p>
        </p:txBody>
      </p:sp>
    </p:spTree>
    <p:extLst>
      <p:ext uri="{BB962C8B-B14F-4D97-AF65-F5344CB8AC3E}">
        <p14:creationId xmlns:p14="http://schemas.microsoft.com/office/powerpoint/2010/main" val="4107506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1041" y="4415790"/>
            <a:ext cx="5608319" cy="372810"/>
          </a:xfrm>
          <a:prstGeom prst="rect">
            <a:avLst/>
          </a:prstGeom>
        </p:spPr>
        <p:txBody>
          <a:bodyPr lIns="93162" tIns="93162" rIns="93162" bIns="93162" anchor="t" anchorCtr="0">
            <a:spAutoFit/>
          </a:bodyPr>
          <a:lstStyle/>
          <a:p>
            <a:endParaRPr/>
          </a:p>
        </p:txBody>
      </p:sp>
    </p:spTree>
    <p:extLst>
      <p:ext uri="{BB962C8B-B14F-4D97-AF65-F5344CB8AC3E}">
        <p14:creationId xmlns:p14="http://schemas.microsoft.com/office/powerpoint/2010/main" val="380623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406400" y="696913"/>
            <a:ext cx="6197600" cy="3486150"/>
          </a:xfrm>
          <a:ln/>
        </p:spPr>
      </p:sp>
      <p:sp>
        <p:nvSpPr>
          <p:cNvPr id="23555" name="Notes Placeholder 2"/>
          <p:cNvSpPr>
            <a:spLocks noGrp="1"/>
          </p:cNvSpPr>
          <p:nvPr>
            <p:ph type="body" idx="1"/>
          </p:nvPr>
        </p:nvSpPr>
        <p:spPr>
          <a:noFill/>
          <a:ln/>
        </p:spPr>
        <p:txBody>
          <a:bodyPr/>
          <a:lstStyle/>
          <a:p>
            <a:pPr eaLnBrk="1" hangingPunct="1"/>
            <a:r>
              <a:rPr lang="en-US" dirty="0" smtClean="0">
                <a:latin typeface="Arial" charset="0"/>
              </a:rPr>
              <a:t>What the Agreement</a:t>
            </a:r>
            <a:r>
              <a:rPr lang="en-US" baseline="0" dirty="0" smtClean="0">
                <a:latin typeface="Arial" charset="0"/>
              </a:rPr>
              <a:t> provides:</a:t>
            </a:r>
          </a:p>
          <a:p>
            <a:pPr eaLnBrk="1" hangingPunct="1"/>
            <a:r>
              <a:rPr lang="en-US" dirty="0" smtClean="0">
                <a:latin typeface="Arial" charset="0"/>
              </a:rPr>
              <a:t>Simplification/Clarity</a:t>
            </a:r>
          </a:p>
          <a:p>
            <a:pPr eaLnBrk="1" hangingPunct="1">
              <a:buFontTx/>
              <a:buChar char="-"/>
            </a:pPr>
            <a:r>
              <a:rPr lang="en-US" dirty="0" smtClean="0">
                <a:latin typeface="Arial" charset="0"/>
              </a:rPr>
              <a:t> Goals are more clear (simpler) than those of C2K – therefore more understandable, measureable</a:t>
            </a:r>
          </a:p>
          <a:p>
            <a:pPr eaLnBrk="1" hangingPunct="1">
              <a:buFontTx/>
              <a:buChar char="-"/>
            </a:pPr>
            <a:r>
              <a:rPr lang="en-US" dirty="0" smtClean="0">
                <a:latin typeface="Arial" charset="0"/>
              </a:rPr>
              <a:t> Focus will be on higher priority goals and outcomes</a:t>
            </a:r>
          </a:p>
          <a:p>
            <a:pPr eaLnBrk="1" hangingPunct="1"/>
            <a:endParaRPr lang="en-US" dirty="0" smtClean="0">
              <a:latin typeface="Arial" charset="0"/>
            </a:endParaRPr>
          </a:p>
          <a:p>
            <a:pPr eaLnBrk="1" hangingPunct="1"/>
            <a:r>
              <a:rPr lang="en-US" dirty="0" smtClean="0">
                <a:latin typeface="Arial" charset="0"/>
              </a:rPr>
              <a:t>Flexibility </a:t>
            </a:r>
          </a:p>
          <a:p>
            <a:pPr eaLnBrk="1" hangingPunct="1">
              <a:buFontTx/>
              <a:buChar char="-"/>
            </a:pPr>
            <a:r>
              <a:rPr lang="en-US" dirty="0" smtClean="0">
                <a:latin typeface="Arial" charset="0"/>
              </a:rPr>
              <a:t>Resource managers in each jurisdiction will be able to adapt their management strategies to better support their goals</a:t>
            </a:r>
          </a:p>
          <a:p>
            <a:pPr eaLnBrk="1" hangingPunct="1">
              <a:buFontTx/>
              <a:buChar char="-"/>
            </a:pPr>
            <a:r>
              <a:rPr lang="en-US" dirty="0" smtClean="0">
                <a:latin typeface="Arial" charset="0"/>
              </a:rPr>
              <a:t> This is not an “opt out” – it’s a sensible solution to the diverse ways that jurisdictions manage the equally diverse resources they have</a:t>
            </a:r>
          </a:p>
          <a:p>
            <a:pPr eaLnBrk="1" hangingPunct="1">
              <a:buFontTx/>
              <a:buChar char="-"/>
            </a:pPr>
            <a:endParaRPr lang="en-US" dirty="0" smtClean="0">
              <a:latin typeface="Arial" charset="0"/>
            </a:endParaRPr>
          </a:p>
          <a:p>
            <a:pPr eaLnBrk="1" hangingPunct="1"/>
            <a:r>
              <a:rPr lang="en-US" i="1" dirty="0" smtClean="0">
                <a:latin typeface="Arial" charset="0"/>
              </a:rPr>
              <a:t>Accountability</a:t>
            </a:r>
          </a:p>
          <a:p>
            <a:pPr eaLnBrk="1" hangingPunct="1">
              <a:buFontTx/>
              <a:buChar char="-"/>
            </a:pPr>
            <a:r>
              <a:rPr lang="en-US" dirty="0" smtClean="0">
                <a:latin typeface="Arial" charset="0"/>
              </a:rPr>
              <a:t>Annual reviews of partner management strategies and clear, simple goals on high priority issues will make it easier to track how efforts are going</a:t>
            </a:r>
          </a:p>
          <a:p>
            <a:pPr eaLnBrk="1" hangingPunct="1">
              <a:buFontTx/>
              <a:buChar char="-"/>
            </a:pPr>
            <a:endParaRPr lang="en-US" dirty="0" smtClean="0">
              <a:latin typeface="Arial" charset="0"/>
            </a:endParaRPr>
          </a:p>
          <a:p>
            <a:r>
              <a:rPr lang="en-US" dirty="0" smtClean="0"/>
              <a:t>Inclusiveness</a:t>
            </a:r>
          </a:p>
          <a:p>
            <a:pPr eaLnBrk="1" hangingPunct="1">
              <a:buFontTx/>
              <a:buChar char="-"/>
            </a:pPr>
            <a:endParaRPr lang="en-US" dirty="0" smtClean="0">
              <a:latin typeface="Arial" charset="0"/>
            </a:endParaRPr>
          </a:p>
        </p:txBody>
      </p:sp>
      <p:sp>
        <p:nvSpPr>
          <p:cNvPr id="17412" name="Slide Number Placeholder 3"/>
          <p:cNvSpPr>
            <a:spLocks noGrp="1"/>
          </p:cNvSpPr>
          <p:nvPr>
            <p:ph type="sldNum" sz="quarter" idx="5"/>
          </p:nvPr>
        </p:nvSpPr>
        <p:spPr>
          <a:xfrm>
            <a:off x="3970339" y="8829675"/>
            <a:ext cx="3038475" cy="465138"/>
          </a:xfrm>
          <a:prstGeom prst="rect">
            <a:avLst/>
          </a:prstGeom>
        </p:spPr>
        <p:txBody>
          <a:bodyPr lIns="91435" tIns="45717" rIns="91435" bIns="45717"/>
          <a:lstStyle/>
          <a:p>
            <a:pPr>
              <a:defRPr/>
            </a:pPr>
            <a:fld id="{ACB28A13-D4DD-4CF0-86FD-991CF724AD4C}" type="slidenum">
              <a:rPr lang="en-US" smtClean="0">
                <a:latin typeface="Arial" charset="0"/>
              </a:rPr>
              <a:pPr>
                <a:defRPr/>
              </a:pPr>
              <a:t>2</a:t>
            </a:fld>
            <a:endParaRPr lang="en-US" smtClean="0">
              <a:latin typeface="Arial" charset="0"/>
            </a:endParaRPr>
          </a:p>
        </p:txBody>
      </p:sp>
    </p:spTree>
    <p:extLst>
      <p:ext uri="{BB962C8B-B14F-4D97-AF65-F5344CB8AC3E}">
        <p14:creationId xmlns:p14="http://schemas.microsoft.com/office/powerpoint/2010/main" val="362317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7" name="Shape 187"/>
          <p:cNvSpPr txBox="1">
            <a:spLocks noGrp="1"/>
          </p:cNvSpPr>
          <p:nvPr>
            <p:ph type="body" idx="1"/>
          </p:nvPr>
        </p:nvSpPr>
        <p:spPr>
          <a:xfrm>
            <a:off x="701041" y="4415790"/>
            <a:ext cx="5608319" cy="1603916"/>
          </a:xfrm>
          <a:prstGeom prst="rect">
            <a:avLst/>
          </a:prstGeom>
        </p:spPr>
        <p:txBody>
          <a:bodyPr lIns="93162" tIns="93162" rIns="93162" bIns="93162" anchor="t" anchorCtr="0">
            <a:spAutoFit/>
          </a:bodyPr>
          <a:lstStyle/>
          <a:p>
            <a:pPr eaLnBrk="1" hangingPunct="1">
              <a:buFontTx/>
              <a:buChar char="-"/>
            </a:pPr>
            <a:r>
              <a:rPr lang="en-US" sz="800" dirty="0">
                <a:solidFill>
                  <a:srgbClr val="333399"/>
                </a:solidFill>
                <a:latin typeface="Arial" charset="0"/>
              </a:rPr>
              <a:t>The design of the new Watershed Agreement was to provide a balance between </a:t>
            </a:r>
            <a:r>
              <a:rPr lang="en-US" sz="800" dirty="0" smtClean="0">
                <a:solidFill>
                  <a:srgbClr val="333399"/>
                </a:solidFill>
                <a:latin typeface="Arial" charset="0"/>
              </a:rPr>
              <a:t>commitment </a:t>
            </a:r>
            <a:r>
              <a:rPr lang="en-US" sz="800" dirty="0">
                <a:solidFill>
                  <a:srgbClr val="333399"/>
                </a:solidFill>
                <a:latin typeface="Arial" charset="0"/>
              </a:rPr>
              <a:t>to a particular goal or action and the flexibility required for adaptive management – to learn while you grow</a:t>
            </a:r>
          </a:p>
          <a:p>
            <a:pPr eaLnBrk="1" hangingPunct="1">
              <a:buFontTx/>
              <a:buChar char="-"/>
            </a:pPr>
            <a:r>
              <a:rPr lang="en-US" sz="800" dirty="0">
                <a:solidFill>
                  <a:srgbClr val="333399"/>
                </a:solidFill>
                <a:latin typeface="Arial" charset="0"/>
              </a:rPr>
              <a:t>The highest level of commitment, and the hardest to change, are the vision, the principles, the goals and outcomes, and the commitment to the process for establishing and implementing management strategies</a:t>
            </a:r>
          </a:p>
          <a:p>
            <a:pPr eaLnBrk="1" hangingPunct="1">
              <a:buFontTx/>
              <a:buChar char="-"/>
            </a:pPr>
            <a:r>
              <a:rPr lang="en-US" sz="800" dirty="0">
                <a:solidFill>
                  <a:srgbClr val="333399"/>
                </a:solidFill>
                <a:latin typeface="Arial" charset="0"/>
              </a:rPr>
              <a:t>New Watershed Agreement includes the </a:t>
            </a:r>
            <a:r>
              <a:rPr lang="en-US" sz="800" i="1" dirty="0">
                <a:solidFill>
                  <a:srgbClr val="333399"/>
                </a:solidFill>
                <a:latin typeface="Arial" charset="0"/>
              </a:rPr>
              <a:t>overarching GOALS &amp; initial OUTCOMES</a:t>
            </a:r>
          </a:p>
          <a:p>
            <a:pPr eaLnBrk="1" hangingPunct="1">
              <a:buFontTx/>
              <a:buChar char="-"/>
            </a:pPr>
            <a:r>
              <a:rPr lang="en-US" sz="800" dirty="0">
                <a:solidFill>
                  <a:srgbClr val="333399"/>
                </a:solidFill>
                <a:latin typeface="Arial" charset="0"/>
              </a:rPr>
              <a:t>Management strategies </a:t>
            </a:r>
            <a:r>
              <a:rPr lang="en-US" sz="800" i="1" dirty="0">
                <a:solidFill>
                  <a:srgbClr val="333399"/>
                </a:solidFill>
                <a:latin typeface="Arial" charset="0"/>
              </a:rPr>
              <a:t>called for </a:t>
            </a:r>
            <a:r>
              <a:rPr lang="en-US" sz="800" dirty="0">
                <a:solidFill>
                  <a:srgbClr val="333399"/>
                </a:solidFill>
                <a:latin typeface="Arial" charset="0"/>
              </a:rPr>
              <a:t>in the new watershed agreement – but </a:t>
            </a:r>
            <a:r>
              <a:rPr lang="en-US" sz="800" i="1" dirty="0">
                <a:solidFill>
                  <a:srgbClr val="333399"/>
                </a:solidFill>
                <a:latin typeface="Arial" charset="0"/>
              </a:rPr>
              <a:t>not </a:t>
            </a:r>
            <a:r>
              <a:rPr lang="en-US" sz="800" dirty="0">
                <a:solidFill>
                  <a:srgbClr val="333399"/>
                </a:solidFill>
                <a:latin typeface="Arial" charset="0"/>
              </a:rPr>
              <a:t>be drafted or finalized</a:t>
            </a:r>
          </a:p>
          <a:p>
            <a:pPr lvl="1" eaLnBrk="1" hangingPunct="1">
              <a:buFontTx/>
              <a:buChar char="-"/>
            </a:pPr>
            <a:r>
              <a:rPr lang="en-US" sz="800" i="1" dirty="0">
                <a:solidFill>
                  <a:srgbClr val="333399"/>
                </a:solidFill>
                <a:latin typeface="Arial" charset="0"/>
              </a:rPr>
              <a:t> </a:t>
            </a:r>
            <a:r>
              <a:rPr lang="en-US" sz="800" dirty="0">
                <a:solidFill>
                  <a:srgbClr val="333399"/>
                </a:solidFill>
                <a:latin typeface="Arial" charset="0"/>
              </a:rPr>
              <a:t>Time is now, and over next 6-8 mos., for input on the development of these strategies</a:t>
            </a:r>
          </a:p>
          <a:p>
            <a:pPr marL="465887" lvl="1" defTabSz="931774">
              <a:buFontTx/>
              <a:buChar char="-"/>
              <a:defRPr/>
            </a:pPr>
            <a:r>
              <a:rPr lang="en-US" sz="800" dirty="0">
                <a:solidFill>
                  <a:srgbClr val="333399"/>
                </a:solidFill>
                <a:latin typeface="Calibri Light" pitchFamily="34" charset="0"/>
              </a:rPr>
              <a:t>Management strategies will guide the work and will also allow some flexibility to implement the practices that make the most sense for each portion of the watershed. </a:t>
            </a:r>
          </a:p>
          <a:p>
            <a:pPr lvl="1" eaLnBrk="1" hangingPunct="1">
              <a:buFontTx/>
              <a:buChar char="-"/>
            </a:pPr>
            <a:endParaRPr lang="en-US" sz="800" i="1" dirty="0">
              <a:solidFill>
                <a:srgbClr val="333399"/>
              </a:solidFill>
              <a:latin typeface="Arial" charset="0"/>
            </a:endParaRPr>
          </a:p>
          <a:p>
            <a:endParaRPr dirty="0"/>
          </a:p>
        </p:txBody>
      </p:sp>
    </p:spTree>
    <p:extLst>
      <p:ext uri="{BB962C8B-B14F-4D97-AF65-F5344CB8AC3E}">
        <p14:creationId xmlns:p14="http://schemas.microsoft.com/office/powerpoint/2010/main" val="2240783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3168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t>
            </a:r>
          </a:p>
          <a:p>
            <a:r>
              <a:rPr lang="en-US" dirty="0" smtClean="0"/>
              <a:t>Measurable</a:t>
            </a:r>
          </a:p>
          <a:p>
            <a:r>
              <a:rPr lang="en-US" dirty="0" smtClean="0"/>
              <a:t>Attainable</a:t>
            </a:r>
          </a:p>
          <a:p>
            <a:r>
              <a:rPr lang="en-US" dirty="0" smtClean="0"/>
              <a:t>Realistic</a:t>
            </a:r>
          </a:p>
          <a:p>
            <a:r>
              <a:rPr lang="en-US" dirty="0" smtClean="0"/>
              <a:t>Timely</a:t>
            </a:r>
          </a:p>
          <a:p>
            <a:endParaRPr lang="en-US" dirty="0"/>
          </a:p>
        </p:txBody>
      </p:sp>
      <p:sp>
        <p:nvSpPr>
          <p:cNvPr id="4" name="Slide Number Placeholder 3"/>
          <p:cNvSpPr>
            <a:spLocks noGrp="1"/>
          </p:cNvSpPr>
          <p:nvPr>
            <p:ph type="sldNum" sz="quarter" idx="10"/>
          </p:nvPr>
        </p:nvSpPr>
        <p:spPr/>
        <p:txBody>
          <a:bodyPr/>
          <a:lstStyle/>
          <a:p>
            <a:fld id="{B4BD1158-161A-4A99-8BCC-244D4BEDD68C}" type="slidenum">
              <a:rPr lang="en-US" smtClean="0"/>
              <a:t>5</a:t>
            </a:fld>
            <a:endParaRPr lang="en-US"/>
          </a:p>
        </p:txBody>
      </p:sp>
    </p:spTree>
    <p:extLst>
      <p:ext uri="{BB962C8B-B14F-4D97-AF65-F5344CB8AC3E}">
        <p14:creationId xmlns:p14="http://schemas.microsoft.com/office/powerpoint/2010/main" val="429996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4" name="Shape 4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742984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management strategy will address the same elements,</a:t>
            </a:r>
            <a:r>
              <a:rPr lang="en-US" baseline="0" dirty="0" smtClean="0"/>
              <a:t> using a framework based on adaptive management that the PSC originally approved at their May 10, 2011 meeting, adding a couple of key elements to that framework to make it a complete management strategy</a:t>
            </a:r>
          </a:p>
          <a:p>
            <a:endParaRPr lang="en-US" baseline="0" dirty="0" smtClean="0"/>
          </a:p>
          <a:p>
            <a:r>
              <a:rPr lang="en-US" baseline="0" dirty="0" smtClean="0"/>
              <a:t>This is to allow for a strategy that can be evaluated based on adaptive management principles.</a:t>
            </a:r>
          </a:p>
          <a:p>
            <a:endParaRPr lang="en-US" baseline="0" dirty="0" smtClean="0"/>
          </a:p>
          <a:p>
            <a:r>
              <a:rPr lang="en-US" dirty="0" smtClean="0"/>
              <a:t>Process to identify factors and rank them by importance (this should be done with whatever amount of science and info is available to you at the time and revise through adaptive management as more is learned) (STAC assistance)</a:t>
            </a:r>
          </a:p>
          <a:p>
            <a:pPr marL="171450" indent="-171450">
              <a:buFont typeface="Arial" panose="020B0604020202020204" pitchFamily="34" charset="0"/>
              <a:buChar char="•"/>
            </a:pPr>
            <a:r>
              <a:rPr lang="en-US" dirty="0" smtClean="0"/>
              <a:t>Those key factors that can be managed through the GIT/workgroup or through one or more members of the GIT/workgroup</a:t>
            </a:r>
          </a:p>
          <a:p>
            <a:pPr marL="171450" indent="-171450">
              <a:buFont typeface="Arial" panose="020B0604020202020204" pitchFamily="34" charset="0"/>
              <a:buChar char="•"/>
            </a:pPr>
            <a:r>
              <a:rPr lang="en-US" dirty="0" smtClean="0"/>
              <a:t>Those key factors that can be managed by another GIT/workgroup within the Partnership</a:t>
            </a:r>
          </a:p>
          <a:p>
            <a:pPr marL="171450" indent="-171450">
              <a:buFont typeface="Arial" panose="020B0604020202020204" pitchFamily="34" charset="0"/>
              <a:buChar char="•"/>
            </a:pPr>
            <a:r>
              <a:rPr lang="en-US" dirty="0" smtClean="0"/>
              <a:t>Those key factors that can’t easily be managed</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Current efforts and gaps – what is already</a:t>
            </a:r>
            <a:r>
              <a:rPr lang="en-US" baseline="0" dirty="0" smtClean="0"/>
              <a:t> happening, and what needs to happen to address the factors, including at the local level for those outcomes that require implementation at the local level to achieve the outcome</a:t>
            </a:r>
          </a:p>
          <a:p>
            <a:pPr marL="0" indent="0">
              <a:buFont typeface="Arial" panose="020B0604020202020204" pitchFamily="34" charset="0"/>
              <a:buNone/>
            </a:pPr>
            <a:endParaRPr lang="en-US" baseline="0" dirty="0" smtClean="0"/>
          </a:p>
          <a:p>
            <a:r>
              <a:rPr lang="en-US" dirty="0" smtClean="0"/>
              <a:t>Monitoring Progress</a:t>
            </a:r>
          </a:p>
          <a:p>
            <a:pPr marL="171450" indent="-171450">
              <a:buFont typeface="Arial" panose="020B0604020202020204" pitchFamily="34" charset="0"/>
              <a:buChar char="•"/>
            </a:pPr>
            <a:r>
              <a:rPr lang="en-US" dirty="0" smtClean="0"/>
              <a:t>Action tracking – Are we taking the actions we agreed to take</a:t>
            </a:r>
          </a:p>
          <a:p>
            <a:pPr marL="171450" indent="-171450">
              <a:buFont typeface="Arial" panose="020B0604020202020204" pitchFamily="34" charset="0"/>
              <a:buChar char="•"/>
            </a:pPr>
            <a:r>
              <a:rPr lang="en-US" dirty="0" smtClean="0"/>
              <a:t>Environmental monitoring and tracking (are we on target to meet our outcome)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Assessing progress</a:t>
            </a:r>
          </a:p>
          <a:p>
            <a:pPr marL="171450" indent="-171450">
              <a:buFont typeface="Arial" panose="020B0604020202020204" pitchFamily="34" charset="0"/>
              <a:buChar char="•"/>
            </a:pPr>
            <a:r>
              <a:rPr lang="en-US" baseline="0" dirty="0" smtClean="0"/>
              <a:t>Assessing whether actions taken were what we agreed to take</a:t>
            </a:r>
          </a:p>
          <a:p>
            <a:pPr marL="171450" indent="-171450">
              <a:buFont typeface="Arial" panose="020B0604020202020204" pitchFamily="34" charset="0"/>
              <a:buChar char="•"/>
            </a:pPr>
            <a:r>
              <a:rPr lang="en-US" baseline="0" dirty="0" smtClean="0"/>
              <a:t>Identifying timeframe one would expect to see changes in environmental conditions based on those actions taken</a:t>
            </a:r>
          </a:p>
          <a:p>
            <a:pPr marL="171450" indent="-171450">
              <a:buFont typeface="Arial" panose="020B0604020202020204" pitchFamily="34" charset="0"/>
              <a:buChar char="•"/>
            </a:pPr>
            <a:r>
              <a:rPr lang="en-US" baseline="0" dirty="0" smtClean="0"/>
              <a:t>Ensuring we are on track to taking the actions, and that we were right about the expected changes to environmental conditions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B4BD1158-161A-4A99-8BCC-244D4BEDD68C}" type="slidenum">
              <a:rPr lang="en-US" smtClean="0"/>
              <a:t>8</a:t>
            </a:fld>
            <a:endParaRPr lang="en-US"/>
          </a:p>
        </p:txBody>
      </p:sp>
    </p:spTree>
    <p:extLst>
      <p:ext uri="{BB962C8B-B14F-4D97-AF65-F5344CB8AC3E}">
        <p14:creationId xmlns:p14="http://schemas.microsoft.com/office/powerpoint/2010/main" val="3165327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D1158-161A-4A99-8BCC-244D4BEDD68C}" type="slidenum">
              <a:rPr lang="en-US" smtClean="0"/>
              <a:t>9</a:t>
            </a:fld>
            <a:endParaRPr lang="en-US"/>
          </a:p>
        </p:txBody>
      </p:sp>
    </p:spTree>
    <p:extLst>
      <p:ext uri="{BB962C8B-B14F-4D97-AF65-F5344CB8AC3E}">
        <p14:creationId xmlns:p14="http://schemas.microsoft.com/office/powerpoint/2010/main" val="177512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Determine if changes need to be made to either the actions we are taking or if the actions taken are not getting expected environmental results, go back to assumptions related to the importance of each of the factors influencing the ability to meet the goal</a:t>
            </a:r>
          </a:p>
          <a:p>
            <a:endParaRPr lang="en-US" dirty="0"/>
          </a:p>
        </p:txBody>
      </p:sp>
      <p:sp>
        <p:nvSpPr>
          <p:cNvPr id="4" name="Slide Number Placeholder 3"/>
          <p:cNvSpPr>
            <a:spLocks noGrp="1"/>
          </p:cNvSpPr>
          <p:nvPr>
            <p:ph type="sldNum" sz="quarter" idx="10"/>
          </p:nvPr>
        </p:nvSpPr>
        <p:spPr/>
        <p:txBody>
          <a:bodyPr/>
          <a:lstStyle/>
          <a:p>
            <a:fld id="{B4BD1158-161A-4A99-8BCC-244D4BEDD68C}" type="slidenum">
              <a:rPr lang="en-US" smtClean="0"/>
              <a:t>11</a:t>
            </a:fld>
            <a:endParaRPr lang="en-US"/>
          </a:p>
        </p:txBody>
      </p:sp>
    </p:spTree>
    <p:extLst>
      <p:ext uri="{BB962C8B-B14F-4D97-AF65-F5344CB8AC3E}">
        <p14:creationId xmlns:p14="http://schemas.microsoft.com/office/powerpoint/2010/main" val="331206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A2564A-0083-4F18-BF1F-C9C634A9B880}" type="datetimeFigureOut">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3316815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A2564A-0083-4F18-BF1F-C9C634A9B880}" type="datetimeFigureOut">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355679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A2564A-0083-4F18-BF1F-C9C634A9B880}" type="datetimeFigureOut">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48679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5" name="Shape 15"/>
          <p:cNvSpPr txBox="1">
            <a:spLocks noGrp="1"/>
          </p:cNvSpPr>
          <p:nvPr>
            <p:ph type="title"/>
          </p:nvPr>
        </p:nvSpPr>
        <p:spPr>
          <a:xfrm>
            <a:off x="609600" y="186035"/>
            <a:ext cx="10972800" cy="1143000"/>
          </a:xfrm>
          <a:prstGeom prst="rect">
            <a:avLst/>
          </a:prstGeom>
          <a:noFill/>
          <a:ln>
            <a:noFill/>
          </a:ln>
        </p:spPr>
        <p:txBody>
          <a:bodyPr lIns="91425" tIns="91425" rIns="91425" bIns="91425" anchor="b" anchorCtr="0"/>
          <a:lstStyle>
            <a:lvl1pPr rtl="0">
              <a:spcBef>
                <a:spcPts val="0"/>
              </a:spcBef>
              <a:defRPr>
                <a:solidFill>
                  <a:schemeClr val="dk2"/>
                </a:solidFill>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6" name="Shape 16"/>
          <p:cNvSpPr txBox="1">
            <a:spLocks noGrp="1"/>
          </p:cNvSpPr>
          <p:nvPr>
            <p:ph type="body" idx="1"/>
          </p:nvPr>
        </p:nvSpPr>
        <p:spPr>
          <a:xfrm>
            <a:off x="609600" y="1600200"/>
            <a:ext cx="109728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3858858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21" descr="states"/>
          <p:cNvPicPr>
            <a:picLocks noChangeAspect="1" noChangeArrowheads="1"/>
          </p:cNvPicPr>
          <p:nvPr userDrawn="1"/>
        </p:nvPicPr>
        <p:blipFill>
          <a:blip r:embed="rId2">
            <a:lum bright="78000" contrast="-66000"/>
            <a:extLst>
              <a:ext uri="{28A0092B-C50C-407E-A947-70E740481C1C}">
                <a14:useLocalDpi xmlns:a14="http://schemas.microsoft.com/office/drawing/2010/main" val="0"/>
              </a:ext>
            </a:extLst>
          </a:blip>
          <a:srcRect l="3273" t="4234" r="51996" b="18469"/>
          <a:stretch>
            <a:fillRect/>
          </a:stretch>
        </p:blipFill>
        <p:spPr bwMode="auto">
          <a:xfrm>
            <a:off x="6096000" y="762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8"/>
          <p:cNvSpPr>
            <a:spLocks noGrp="1" noChangeArrowheads="1"/>
          </p:cNvSpPr>
          <p:nvPr>
            <p:ph type="sldNum" sz="quarter" idx="10"/>
          </p:nvPr>
        </p:nvSpPr>
        <p:spPr bwMode="auto">
          <a:xfrm>
            <a:off x="9144000" y="6248400"/>
            <a:ext cx="2844800" cy="457200"/>
          </a:xfrm>
          <a:ln>
            <a:miter lim="800000"/>
            <a:headEnd/>
            <a:tailEnd/>
          </a:ln>
        </p:spPr>
        <p:txBody>
          <a:bodyPr anchor="b"/>
          <a:lstStyle>
            <a:lvl1pPr eaLnBrk="1" hangingPunct="1">
              <a:defRPr>
                <a:latin typeface="Arial Black" panose="020B0A04020102020204" pitchFamily="34" charset="0"/>
              </a:defRPr>
            </a:lvl1pPr>
          </a:lstStyle>
          <a:p>
            <a:fld id="{6FD82BE6-0625-4034-866D-DE9699F58CA8}" type="slidenum">
              <a:rPr lang="en-US"/>
              <a:pPr/>
              <a:t>‹#›</a:t>
            </a:fld>
            <a:endParaRPr lang="en-US"/>
          </a:p>
        </p:txBody>
      </p:sp>
    </p:spTree>
    <p:extLst>
      <p:ext uri="{BB962C8B-B14F-4D97-AF65-F5344CB8AC3E}">
        <p14:creationId xmlns:p14="http://schemas.microsoft.com/office/powerpoint/2010/main" val="353980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A2564A-0083-4F18-BF1F-C9C634A9B880}" type="datetimeFigureOut">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183288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A2564A-0083-4F18-BF1F-C9C634A9B880}" type="datetimeFigureOut">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4082405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A2564A-0083-4F18-BF1F-C9C634A9B880}" type="datetimeFigureOut">
              <a:rPr lang="en-US" smtClean="0"/>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103085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A2564A-0083-4F18-BF1F-C9C634A9B880}" type="datetimeFigureOut">
              <a:rPr lang="en-US" smtClean="0"/>
              <a:t>11/18/2014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397737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A2564A-0083-4F18-BF1F-C9C634A9B880}" type="datetimeFigureOut">
              <a:rPr lang="en-US" smtClean="0"/>
              <a:t>11/18/2014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378818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2564A-0083-4F18-BF1F-C9C634A9B880}" type="datetimeFigureOut">
              <a:rPr lang="en-US" smtClean="0"/>
              <a:t>11/18/2014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9774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2564A-0083-4F18-BF1F-C9C634A9B880}" type="datetimeFigureOut">
              <a:rPr lang="en-US" smtClean="0"/>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3480579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2564A-0083-4F18-BF1F-C9C634A9B880}" type="datetimeFigureOut">
              <a:rPr lang="en-US" smtClean="0"/>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56327-52F7-4892-B067-D41CE72642CE}" type="slidenum">
              <a:rPr lang="en-US" smtClean="0"/>
              <a:t>‹#›</a:t>
            </a:fld>
            <a:endParaRPr lang="en-US"/>
          </a:p>
        </p:txBody>
      </p:sp>
    </p:spTree>
    <p:extLst>
      <p:ext uri="{BB962C8B-B14F-4D97-AF65-F5344CB8AC3E}">
        <p14:creationId xmlns:p14="http://schemas.microsoft.com/office/powerpoint/2010/main" val="320417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2564A-0083-4F18-BF1F-C9C634A9B880}" type="datetimeFigureOut">
              <a:rPr lang="en-US" smtClean="0"/>
              <a:t>11/18/2014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56327-52F7-4892-B067-D41CE72642CE}" type="slidenum">
              <a:rPr lang="en-US" smtClean="0"/>
              <a:t>‹#›</a:t>
            </a:fld>
            <a:endParaRPr lang="en-US"/>
          </a:p>
        </p:txBody>
      </p:sp>
    </p:spTree>
    <p:extLst>
      <p:ext uri="{BB962C8B-B14F-4D97-AF65-F5344CB8AC3E}">
        <p14:creationId xmlns:p14="http://schemas.microsoft.com/office/powerpoint/2010/main" val="589682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hesapeakebay.net/" TargetMode="Externa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www.chesapeakebay.net/managementstrategi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hyperlink" Target="http://www.chesapeakebay.net/managementstrategie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40"/>
          <p:cNvPicPr preferRelativeResize="0"/>
          <p:nvPr/>
        </p:nvPicPr>
        <p:blipFill rotWithShape="1">
          <a:blip r:embed="rId3"/>
          <a:srcRect r="25234" b="42857"/>
          <a:stretch/>
        </p:blipFill>
        <p:spPr>
          <a:xfrm>
            <a:off x="0" y="3533826"/>
            <a:ext cx="9161646" cy="3352800"/>
          </a:xfrm>
          <a:prstGeom prst="rect">
            <a:avLst/>
          </a:prstGeom>
          <a:noFill/>
          <a:ln>
            <a:noFill/>
          </a:ln>
        </p:spPr>
      </p:pic>
      <p:sp>
        <p:nvSpPr>
          <p:cNvPr id="317442" name="Rectangle 2"/>
          <p:cNvSpPr>
            <a:spLocks noChangeArrowheads="1"/>
          </p:cNvSpPr>
          <p:nvPr/>
        </p:nvSpPr>
        <p:spPr bwMode="auto">
          <a:xfrm>
            <a:off x="0" y="3505200"/>
            <a:ext cx="9144000" cy="3352800"/>
          </a:xfrm>
          <a:prstGeom prst="rect">
            <a:avLst/>
          </a:prstGeom>
          <a:solidFill>
            <a:srgbClr val="CCECFF">
              <a:alpha val="50000"/>
            </a:srgbClr>
          </a:solidFill>
          <a:ln w="38100">
            <a:solidFill>
              <a:schemeClr val="bg1"/>
            </a:solidFill>
            <a:miter lim="800000"/>
            <a:headEnd/>
            <a:tailEnd/>
          </a:ln>
          <a:effectLst/>
        </p:spPr>
        <p:txBody>
          <a:bodyPr wrap="none" anchor="ctr"/>
          <a:lstStyle/>
          <a:p>
            <a:pPr eaLnBrk="0" hangingPunct="0">
              <a:defRPr/>
            </a:pPr>
            <a:endParaRPr lang="en-US" dirty="0">
              <a:solidFill>
                <a:schemeClr val="accent3"/>
              </a:solidFill>
            </a:endParaRPr>
          </a:p>
        </p:txBody>
      </p:sp>
      <p:sp>
        <p:nvSpPr>
          <p:cNvPr id="6147" name="Rectangle 3"/>
          <p:cNvSpPr>
            <a:spLocks noGrp="1" noChangeArrowheads="1"/>
          </p:cNvSpPr>
          <p:nvPr>
            <p:ph type="subTitle" idx="4294967295"/>
          </p:nvPr>
        </p:nvSpPr>
        <p:spPr>
          <a:xfrm>
            <a:off x="2209800" y="4876800"/>
            <a:ext cx="4572000" cy="1143000"/>
          </a:xfrm>
        </p:spPr>
        <p:txBody>
          <a:bodyPr>
            <a:normAutofit fontScale="77500" lnSpcReduction="20000"/>
          </a:bodyPr>
          <a:lstStyle/>
          <a:p>
            <a:pPr marL="0" indent="0">
              <a:lnSpc>
                <a:spcPct val="80000"/>
              </a:lnSpc>
              <a:buNone/>
            </a:pPr>
            <a:r>
              <a:rPr lang="en-US" sz="2400" b="1" dirty="0" smtClean="0">
                <a:solidFill>
                  <a:srgbClr val="993300"/>
                </a:solidFill>
              </a:rPr>
              <a:t>James Edward, Deputy Director</a:t>
            </a:r>
            <a:endParaRPr lang="en-US" sz="2400" b="1" dirty="0">
              <a:solidFill>
                <a:srgbClr val="993300"/>
              </a:solidFill>
            </a:endParaRPr>
          </a:p>
          <a:p>
            <a:pPr marL="0" indent="0">
              <a:lnSpc>
                <a:spcPct val="80000"/>
              </a:lnSpc>
              <a:buNone/>
            </a:pPr>
            <a:r>
              <a:rPr lang="en-US" sz="2400" b="1" dirty="0">
                <a:solidFill>
                  <a:srgbClr val="993300"/>
                </a:solidFill>
              </a:rPr>
              <a:t>Chesapeake Bay </a:t>
            </a:r>
            <a:r>
              <a:rPr lang="en-US" sz="2400" b="1" dirty="0" smtClean="0">
                <a:solidFill>
                  <a:srgbClr val="993300"/>
                </a:solidFill>
              </a:rPr>
              <a:t>Program Office</a:t>
            </a:r>
            <a:endParaRPr lang="en-US" sz="2400" b="1" dirty="0">
              <a:solidFill>
                <a:srgbClr val="993300"/>
              </a:solidFill>
            </a:endParaRPr>
          </a:p>
          <a:p>
            <a:pPr marL="0" indent="0">
              <a:lnSpc>
                <a:spcPct val="80000"/>
              </a:lnSpc>
              <a:buNone/>
            </a:pPr>
            <a:r>
              <a:rPr lang="en-US" sz="2400" b="1" dirty="0" smtClean="0">
                <a:solidFill>
                  <a:srgbClr val="993300"/>
                </a:solidFill>
              </a:rPr>
              <a:t>U.S. Environmental </a:t>
            </a:r>
            <a:r>
              <a:rPr lang="en-US" sz="2400" b="1" dirty="0">
                <a:solidFill>
                  <a:srgbClr val="993300"/>
                </a:solidFill>
              </a:rPr>
              <a:t>Protection Agency</a:t>
            </a:r>
          </a:p>
          <a:p>
            <a:pPr marL="0" indent="0">
              <a:lnSpc>
                <a:spcPct val="80000"/>
              </a:lnSpc>
              <a:buNone/>
            </a:pPr>
            <a:r>
              <a:rPr lang="en-US" sz="1900" dirty="0" smtClean="0">
                <a:solidFill>
                  <a:srgbClr val="993300"/>
                </a:solidFill>
              </a:rPr>
              <a:t>November 20, </a:t>
            </a:r>
            <a:r>
              <a:rPr lang="en-US" sz="1900" dirty="0">
                <a:solidFill>
                  <a:srgbClr val="993300"/>
                </a:solidFill>
              </a:rPr>
              <a:t>2014</a:t>
            </a:r>
            <a:endParaRPr lang="en-US" sz="2400" dirty="0">
              <a:solidFill>
                <a:srgbClr val="993300"/>
              </a:solidFill>
            </a:endParaRPr>
          </a:p>
          <a:p>
            <a:pPr marL="0" indent="0">
              <a:lnSpc>
                <a:spcPct val="80000"/>
              </a:lnSpc>
              <a:buNone/>
            </a:pPr>
            <a:endParaRPr lang="en-US" sz="1400" baseline="30000" dirty="0">
              <a:solidFill>
                <a:schemeClr val="bg1"/>
              </a:solidFill>
            </a:endParaRPr>
          </a:p>
        </p:txBody>
      </p:sp>
      <p:sp>
        <p:nvSpPr>
          <p:cNvPr id="6148" name="Rectangle 5"/>
          <p:cNvSpPr>
            <a:spLocks noGrp="1" noChangeArrowheads="1"/>
          </p:cNvSpPr>
          <p:nvPr>
            <p:ph type="ctrTitle" idx="4294967295"/>
          </p:nvPr>
        </p:nvSpPr>
        <p:spPr>
          <a:xfrm>
            <a:off x="1524000" y="457200"/>
            <a:ext cx="5791200" cy="2286000"/>
          </a:xfrm>
        </p:spPr>
        <p:txBody>
          <a:bodyPr/>
          <a:lstStyle/>
          <a:p>
            <a:pPr eaLnBrk="1" hangingPunct="1"/>
            <a:r>
              <a:rPr lang="en-US" sz="1800" b="1">
                <a:solidFill>
                  <a:schemeClr val="bg1"/>
                </a:solidFill>
              </a:rPr>
              <a:t/>
            </a:r>
            <a:br>
              <a:rPr lang="en-US" sz="1800" b="1">
                <a:solidFill>
                  <a:schemeClr val="bg1"/>
                </a:solidFill>
              </a:rPr>
            </a:br>
            <a:r>
              <a:rPr lang="en-US" sz="1400" b="1">
                <a:solidFill>
                  <a:schemeClr val="bg1"/>
                </a:solidFill>
              </a:rPr>
              <a:t> </a:t>
            </a:r>
            <a:r>
              <a:rPr lang="en-US" sz="3000" b="1" i="1">
                <a:solidFill>
                  <a:srgbClr val="FFFFCC"/>
                </a:solidFill>
              </a:rPr>
              <a:t>The Bay’s Health &amp; Future: </a:t>
            </a:r>
            <a:r>
              <a:rPr lang="en-US" sz="2800" b="1" i="1">
                <a:solidFill>
                  <a:srgbClr val="FFFFFF"/>
                </a:solidFill>
              </a:rPr>
              <a:t>How it’s doing and What’s Next</a:t>
            </a:r>
            <a:endParaRPr lang="en-US" sz="2800" b="1">
              <a:solidFill>
                <a:schemeClr val="bg1"/>
              </a:solidFill>
            </a:endParaRPr>
          </a:p>
        </p:txBody>
      </p:sp>
      <p:sp>
        <p:nvSpPr>
          <p:cNvPr id="6149" name="Rectangle 4"/>
          <p:cNvSpPr>
            <a:spLocks noChangeArrowheads="1"/>
          </p:cNvSpPr>
          <p:nvPr/>
        </p:nvSpPr>
        <p:spPr bwMode="auto">
          <a:xfrm>
            <a:off x="0" y="0"/>
            <a:ext cx="9144000" cy="3505200"/>
          </a:xfrm>
          <a:prstGeom prst="rect">
            <a:avLst/>
          </a:prstGeom>
          <a:solidFill>
            <a:srgbClr val="002060"/>
          </a:solidFill>
          <a:ln w="38100">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6155" name="TextBox 12"/>
          <p:cNvSpPr txBox="1">
            <a:spLocks noChangeArrowheads="1"/>
          </p:cNvSpPr>
          <p:nvPr/>
        </p:nvSpPr>
        <p:spPr bwMode="auto">
          <a:xfrm>
            <a:off x="2133600" y="1143001"/>
            <a:ext cx="5715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400" b="1" i="1" dirty="0">
                <a:solidFill>
                  <a:srgbClr val="FFFFCC"/>
                </a:solidFill>
              </a:rPr>
              <a:t>The Chesapeake Bay Watershed Agreement </a:t>
            </a:r>
            <a:r>
              <a:rPr lang="en-US" sz="3400" b="1" i="1" dirty="0" smtClean="0">
                <a:solidFill>
                  <a:srgbClr val="FFFFCC"/>
                </a:solidFill>
              </a:rPr>
              <a:t>Management </a:t>
            </a:r>
            <a:r>
              <a:rPr lang="en-US" sz="3400" b="1" i="1" dirty="0">
                <a:solidFill>
                  <a:srgbClr val="FFFFCC"/>
                </a:solidFill>
              </a:rPr>
              <a:t>Strategies</a:t>
            </a:r>
            <a:endParaRPr lang="en-US" sz="2400" b="1" dirty="0">
              <a:solidFill>
                <a:srgbClr val="FFFFCC"/>
              </a:solidFill>
            </a:endParaRPr>
          </a:p>
        </p:txBody>
      </p:sp>
      <p:pic>
        <p:nvPicPr>
          <p:cNvPr id="13" name="Shape 35"/>
          <p:cNvPicPr preferRelativeResize="0"/>
          <p:nvPr/>
        </p:nvPicPr>
        <p:blipFill>
          <a:blip r:embed="rId4"/>
          <a:stretch>
            <a:fillRect/>
          </a:stretch>
        </p:blipFill>
        <p:spPr>
          <a:xfrm>
            <a:off x="6933650" y="5224570"/>
            <a:ext cx="1829899" cy="1337550"/>
          </a:xfrm>
          <a:prstGeom prst="rect">
            <a:avLst/>
          </a:prstGeom>
          <a:noFill/>
          <a:ln>
            <a:noFill/>
          </a:ln>
        </p:spPr>
      </p:pic>
    </p:spTree>
    <p:extLst>
      <p:ext uri="{BB962C8B-B14F-4D97-AF65-F5344CB8AC3E}">
        <p14:creationId xmlns:p14="http://schemas.microsoft.com/office/powerpoint/2010/main" val="3201834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993300"/>
                </a:solidFill>
                <a:effectLst>
                  <a:outerShdw blurRad="38100" dist="38100" dir="2700000" algn="tl">
                    <a:srgbClr val="000000">
                      <a:alpha val="43137"/>
                    </a:srgbClr>
                  </a:outerShdw>
                </a:effectLst>
              </a:rPr>
              <a:t>Assessing Progress</a:t>
            </a:r>
            <a:endParaRPr lang="en-US" sz="3600" dirty="0">
              <a:solidFill>
                <a:srgbClr val="993300"/>
              </a:solidFill>
              <a:effectLst>
                <a:outerShdw blurRad="38100" dist="38100" dir="2700000" algn="tl">
                  <a:srgbClr val="000000">
                    <a:alpha val="43137"/>
                  </a:srgbClr>
                </a:outerShdw>
              </a:effectLst>
            </a:endParaRPr>
          </a:p>
        </p:txBody>
      </p:sp>
      <p:pic>
        <p:nvPicPr>
          <p:cNvPr id="4" name="Picture 3"/>
          <p:cNvPicPr/>
          <p:nvPr/>
        </p:nvPicPr>
        <p:blipFill rotWithShape="1">
          <a:blip r:embed="rId2"/>
          <a:srcRect l="11539" t="8290" r="52884" b="4909"/>
          <a:stretch/>
        </p:blipFill>
        <p:spPr bwMode="auto">
          <a:xfrm>
            <a:off x="6356453" y="193002"/>
            <a:ext cx="4207556" cy="2657774"/>
          </a:xfrm>
          <a:prstGeom prst="rect">
            <a:avLst/>
          </a:prstGeom>
          <a:ln>
            <a:noFill/>
          </a:ln>
          <a:extLst>
            <a:ext uri="{53640926-AAD7-44D8-BBD7-CCE9431645EC}">
              <a14:shadowObscured xmlns:a14="http://schemas.microsoft.com/office/drawing/2010/main"/>
            </a:ext>
          </a:extLst>
        </p:spPr>
      </p:pic>
      <p:pic>
        <p:nvPicPr>
          <p:cNvPr id="7" name="Content Placeholder 3"/>
          <p:cNvPicPr>
            <a:picLocks/>
          </p:cNvPicPr>
          <p:nvPr/>
        </p:nvPicPr>
        <p:blipFill rotWithShape="1">
          <a:blip r:embed="rId3"/>
          <a:srcRect l="12180" t="8332" r="52404" b="4422"/>
          <a:stretch/>
        </p:blipFill>
        <p:spPr bwMode="auto">
          <a:xfrm>
            <a:off x="6420998" y="2850776"/>
            <a:ext cx="4207557" cy="3701200"/>
          </a:xfrm>
          <a:prstGeom prst="rect">
            <a:avLst/>
          </a:prstGeom>
          <a:ln>
            <a:noFill/>
          </a:ln>
          <a:extLst>
            <a:ext uri="{53640926-AAD7-44D8-BBD7-CCE9431645EC}">
              <a14:shadowObscured xmlns:a14="http://schemas.microsoft.com/office/drawing/2010/main"/>
            </a:ext>
          </a:extLst>
        </p:spPr>
      </p:pic>
      <p:pic>
        <p:nvPicPr>
          <p:cNvPr id="5" name="Shape 82"/>
          <p:cNvPicPr preferRelativeResize="0"/>
          <p:nvPr/>
        </p:nvPicPr>
        <p:blipFill>
          <a:blip r:embed="rId4"/>
          <a:stretch>
            <a:fillRect/>
          </a:stretch>
        </p:blipFill>
        <p:spPr>
          <a:xfrm>
            <a:off x="141579" y="4032172"/>
            <a:ext cx="5212619" cy="2519803"/>
          </a:xfrm>
          <a:prstGeom prst="rect">
            <a:avLst/>
          </a:prstGeom>
          <a:noFill/>
          <a:ln>
            <a:noFill/>
          </a:ln>
        </p:spPr>
      </p:pic>
      <p:sp>
        <p:nvSpPr>
          <p:cNvPr id="9" name="TextBox 8"/>
          <p:cNvSpPr txBox="1"/>
          <p:nvPr/>
        </p:nvSpPr>
        <p:spPr>
          <a:xfrm>
            <a:off x="638978" y="1690688"/>
            <a:ext cx="4263528" cy="923330"/>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t>Action 1 – (VA)</a:t>
            </a:r>
          </a:p>
          <a:p>
            <a:pPr marL="285750" indent="-285750">
              <a:buFont typeface="Wingdings" panose="05000000000000000000" pitchFamily="2" charset="2"/>
              <a:buChar char="ü"/>
            </a:pPr>
            <a:r>
              <a:rPr lang="en-US" dirty="0" smtClean="0"/>
              <a:t>Action 2 – (DE)</a:t>
            </a:r>
          </a:p>
          <a:p>
            <a:pPr marL="285750" indent="-285750">
              <a:buFont typeface="Wingdings" panose="05000000000000000000" pitchFamily="2" charset="2"/>
              <a:buChar char="ü"/>
            </a:pPr>
            <a:r>
              <a:rPr lang="en-US" dirty="0" smtClean="0"/>
              <a:t>Action 3 – (GIT)</a:t>
            </a:r>
            <a:endParaRPr lang="en-US" dirty="0"/>
          </a:p>
        </p:txBody>
      </p:sp>
    </p:spTree>
    <p:extLst>
      <p:ext uri="{BB962C8B-B14F-4D97-AF65-F5344CB8AC3E}">
        <p14:creationId xmlns:p14="http://schemas.microsoft.com/office/powerpoint/2010/main" val="397667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993300"/>
                </a:solidFill>
                <a:effectLst>
                  <a:outerShdw blurRad="38100" dist="38100" dir="2700000" algn="tl">
                    <a:srgbClr val="000000">
                      <a:alpha val="43137"/>
                    </a:srgbClr>
                  </a:outerShdw>
                </a:effectLst>
              </a:rPr>
              <a:t>Adapting</a:t>
            </a:r>
            <a:endParaRPr lang="en-US" sz="3600" dirty="0">
              <a:solidFill>
                <a:srgbClr val="9933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t>Monitoring progress on actions/outcomes</a:t>
            </a:r>
          </a:p>
          <a:p>
            <a:r>
              <a:rPr lang="en-US" dirty="0" smtClean="0"/>
              <a:t>Assessing that progress (every 2 years)</a:t>
            </a:r>
          </a:p>
          <a:p>
            <a:r>
              <a:rPr lang="en-US" dirty="0" smtClean="0"/>
              <a:t>Determine if changes need to be made</a:t>
            </a:r>
          </a:p>
          <a:p>
            <a:pPr lvl="1"/>
            <a:r>
              <a:rPr lang="en-US" dirty="0" smtClean="0"/>
              <a:t>to actions we are taking or </a:t>
            </a:r>
          </a:p>
          <a:p>
            <a:pPr lvl="1"/>
            <a:r>
              <a:rPr lang="en-US" dirty="0" smtClean="0"/>
              <a:t>to assumptions related to condition response  </a:t>
            </a:r>
          </a:p>
          <a:p>
            <a:r>
              <a:rPr lang="en-US" dirty="0" smtClean="0"/>
              <a:t>Will know whether any issue in making progress is the likely result of</a:t>
            </a:r>
          </a:p>
          <a:p>
            <a:pPr lvl="1"/>
            <a:r>
              <a:rPr lang="en-US" dirty="0" smtClean="0"/>
              <a:t>Actions not taken</a:t>
            </a:r>
          </a:p>
          <a:p>
            <a:pPr lvl="1"/>
            <a:r>
              <a:rPr lang="en-US" dirty="0" smtClean="0"/>
              <a:t>Actions taken but expected outcome response not seen</a:t>
            </a:r>
            <a:endParaRPr lang="en-US" dirty="0"/>
          </a:p>
        </p:txBody>
      </p:sp>
    </p:spTree>
    <p:extLst>
      <p:ext uri="{BB962C8B-B14F-4D97-AF65-F5344CB8AC3E}">
        <p14:creationId xmlns:p14="http://schemas.microsoft.com/office/powerpoint/2010/main" val="3943682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398494" y="133669"/>
            <a:ext cx="9470545" cy="6643649"/>
          </a:xfrm>
          <a:prstGeom prst="rect">
            <a:avLst/>
          </a:prstGeom>
        </p:spPr>
      </p:pic>
    </p:spTree>
    <p:extLst>
      <p:ext uri="{BB962C8B-B14F-4D97-AF65-F5344CB8AC3E}">
        <p14:creationId xmlns:p14="http://schemas.microsoft.com/office/powerpoint/2010/main" val="74678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993300"/>
                </a:solidFill>
                <a:effectLst>
                  <a:outerShdw blurRad="38100" dist="38100" dir="2700000" algn="tl">
                    <a:srgbClr val="000000">
                      <a:alpha val="43137"/>
                    </a:srgbClr>
                  </a:outerShdw>
                </a:effectLst>
              </a:rPr>
              <a:t>Process for Developing the Management Strategies</a:t>
            </a:r>
            <a:endParaRPr lang="en-US" sz="3600" dirty="0">
              <a:solidFill>
                <a:srgbClr val="9933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a:t>GIT funding for MS development and metric development</a:t>
            </a:r>
          </a:p>
          <a:p>
            <a:r>
              <a:rPr lang="en-US" dirty="0" smtClean="0"/>
              <a:t>1</a:t>
            </a:r>
            <a:r>
              <a:rPr lang="en-US" baseline="30000" dirty="0" smtClean="0"/>
              <a:t>st</a:t>
            </a:r>
            <a:r>
              <a:rPr lang="en-US" dirty="0" smtClean="0"/>
              <a:t> stage – Gathering the Players</a:t>
            </a:r>
          </a:p>
          <a:p>
            <a:pPr lvl="1"/>
            <a:r>
              <a:rPr lang="en-US" dirty="0" smtClean="0"/>
              <a:t>Assigned to GIT/workgroup/Action Team (screen shot of org chart) – each with a chair, a coordinator, and a staffer.</a:t>
            </a:r>
          </a:p>
          <a:p>
            <a:pPr lvl="1"/>
            <a:r>
              <a:rPr lang="en-US" dirty="0" smtClean="0"/>
              <a:t>Letter from Secretary Gill as PSC Chair</a:t>
            </a:r>
          </a:p>
          <a:p>
            <a:pPr lvl="1"/>
            <a:r>
              <a:rPr lang="en-US" dirty="0" smtClean="0"/>
              <a:t>GIT expertise on identifying stakeholders</a:t>
            </a:r>
          </a:p>
          <a:p>
            <a:pPr lvl="1"/>
            <a:r>
              <a:rPr lang="en-US" dirty="0" smtClean="0"/>
              <a:t>Web process for self-identified stakeholders</a:t>
            </a:r>
          </a:p>
          <a:p>
            <a:endParaRPr lang="en-US" dirty="0"/>
          </a:p>
        </p:txBody>
      </p:sp>
    </p:spTree>
    <p:extLst>
      <p:ext uri="{BB962C8B-B14F-4D97-AF65-F5344CB8AC3E}">
        <p14:creationId xmlns:p14="http://schemas.microsoft.com/office/powerpoint/2010/main" val="262246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915400" y="3657600"/>
            <a:ext cx="1333500" cy="533400"/>
          </a:xfrm>
          <a:prstGeom prst="rect">
            <a:avLst/>
          </a:prstGeom>
          <a:solidFill>
            <a:schemeClr val="accent2">
              <a:lumMod val="20000"/>
              <a:lumOff val="80000"/>
            </a:schemeClr>
          </a:solidFill>
          <a:ln w="9525" algn="ctr">
            <a:solidFill>
              <a:srgbClr val="993300"/>
            </a:solidFill>
            <a:miter lim="800000"/>
            <a:headEnd/>
            <a:tailEnd/>
          </a:ln>
          <a:effectLst>
            <a:outerShdw blurRad="50800" dist="38100" dir="2700000" algn="tl" rotWithShape="0">
              <a:prstClr val="black">
                <a:alpha val="40000"/>
              </a:prstClr>
            </a:outerShdw>
          </a:effectLst>
        </p:spPr>
        <p:txBody>
          <a:bodyPr wrap="none" lIns="0" rIns="0"/>
          <a:lstStyle/>
          <a:p>
            <a:pPr algn="ctr"/>
            <a:r>
              <a:rPr lang="en-US" sz="1000" b="1" dirty="0">
                <a:solidFill>
                  <a:schemeClr val="tx2">
                    <a:lumMod val="50000"/>
                  </a:schemeClr>
                </a:solidFill>
              </a:rPr>
              <a:t>Science, </a:t>
            </a:r>
          </a:p>
          <a:p>
            <a:pPr algn="ctr"/>
            <a:r>
              <a:rPr lang="en-US" sz="1000" b="1" dirty="0">
                <a:solidFill>
                  <a:schemeClr val="tx2">
                    <a:lumMod val="50000"/>
                  </a:schemeClr>
                </a:solidFill>
              </a:rPr>
              <a:t>Technical Analysis, </a:t>
            </a:r>
          </a:p>
          <a:p>
            <a:pPr algn="ctr"/>
            <a:r>
              <a:rPr lang="en-US" sz="1000" b="1" dirty="0">
                <a:solidFill>
                  <a:schemeClr val="tx2">
                    <a:lumMod val="50000"/>
                  </a:schemeClr>
                </a:solidFill>
              </a:rPr>
              <a:t>and Reporting</a:t>
            </a:r>
          </a:p>
        </p:txBody>
      </p:sp>
      <p:sp>
        <p:nvSpPr>
          <p:cNvPr id="3075" name="Rectangle 34"/>
          <p:cNvSpPr>
            <a:spLocks noChangeArrowheads="1"/>
          </p:cNvSpPr>
          <p:nvPr/>
        </p:nvSpPr>
        <p:spPr bwMode="auto">
          <a:xfrm>
            <a:off x="8001000" y="4724400"/>
            <a:ext cx="1143000" cy="685800"/>
          </a:xfrm>
          <a:prstGeom prst="rect">
            <a:avLst/>
          </a:prstGeom>
          <a:solidFill>
            <a:schemeClr val="accent2"/>
          </a:solidFill>
          <a:ln w="9525" algn="ctr">
            <a:solidFill>
              <a:srgbClr val="993300"/>
            </a:solidFill>
            <a:miter lim="800000"/>
            <a:headEnd/>
            <a:tailEnd/>
          </a:ln>
          <a:effectLst>
            <a:outerShdw dist="35921" dir="2700000" algn="ctr" rotWithShape="0">
              <a:schemeClr val="bg2"/>
            </a:outerShdw>
          </a:effectLst>
        </p:spPr>
        <p:txBody>
          <a:bodyPr wrap="none" anchorCtr="1"/>
          <a:lstStyle/>
          <a:p>
            <a:pPr algn="ctr"/>
            <a:r>
              <a:rPr lang="en-US" sz="1000" b="1" dirty="0">
                <a:solidFill>
                  <a:srgbClr val="000000"/>
                </a:solidFill>
              </a:rPr>
              <a:t>Enhance </a:t>
            </a:r>
          </a:p>
          <a:p>
            <a:pPr algn="ctr"/>
            <a:r>
              <a:rPr lang="en-US" sz="1000" b="1" dirty="0">
                <a:solidFill>
                  <a:srgbClr val="000000"/>
                </a:solidFill>
              </a:rPr>
              <a:t>Partnering,</a:t>
            </a:r>
          </a:p>
          <a:p>
            <a:pPr algn="ctr"/>
            <a:r>
              <a:rPr lang="en-US" sz="1000" b="1" dirty="0">
                <a:solidFill>
                  <a:srgbClr val="000000"/>
                </a:solidFill>
              </a:rPr>
              <a:t>Leadership</a:t>
            </a:r>
          </a:p>
          <a:p>
            <a:pPr algn="ctr"/>
            <a:r>
              <a:rPr lang="en-US" sz="1000" b="1" dirty="0">
                <a:solidFill>
                  <a:srgbClr val="000000"/>
                </a:solidFill>
              </a:rPr>
              <a:t>&amp; Management</a:t>
            </a:r>
          </a:p>
        </p:txBody>
      </p:sp>
      <p:sp>
        <p:nvSpPr>
          <p:cNvPr id="3077" name="Line 7"/>
          <p:cNvSpPr>
            <a:spLocks noChangeShapeType="1"/>
          </p:cNvSpPr>
          <p:nvPr/>
        </p:nvSpPr>
        <p:spPr bwMode="auto">
          <a:xfrm>
            <a:off x="7924800" y="2209800"/>
            <a:ext cx="0" cy="0"/>
          </a:xfrm>
          <a:prstGeom prst="line">
            <a:avLst/>
          </a:prstGeom>
          <a:noFill/>
          <a:ln w="9525">
            <a:solidFill>
              <a:srgbClr val="993300"/>
            </a:solidFill>
            <a:round/>
            <a:headEnd/>
            <a:tailEnd type="triangle" w="med" len="med"/>
          </a:ln>
        </p:spPr>
        <p:txBody>
          <a:bodyPr wrap="none"/>
          <a:lstStyle/>
          <a:p>
            <a:endParaRPr lang="en-US"/>
          </a:p>
        </p:txBody>
      </p:sp>
      <p:sp>
        <p:nvSpPr>
          <p:cNvPr id="3078" name="Line 8"/>
          <p:cNvSpPr>
            <a:spLocks noChangeShapeType="1"/>
          </p:cNvSpPr>
          <p:nvPr/>
        </p:nvSpPr>
        <p:spPr bwMode="auto">
          <a:xfrm>
            <a:off x="7848600" y="2133600"/>
            <a:ext cx="0" cy="0"/>
          </a:xfrm>
          <a:prstGeom prst="line">
            <a:avLst/>
          </a:prstGeom>
          <a:noFill/>
          <a:ln w="9525">
            <a:solidFill>
              <a:srgbClr val="993300"/>
            </a:solidFill>
            <a:round/>
            <a:headEnd/>
            <a:tailEnd type="triangle" w="med" len="med"/>
          </a:ln>
        </p:spPr>
        <p:txBody>
          <a:bodyPr wrap="none"/>
          <a:lstStyle/>
          <a:p>
            <a:endParaRPr lang="en-US"/>
          </a:p>
        </p:txBody>
      </p:sp>
      <p:sp>
        <p:nvSpPr>
          <p:cNvPr id="3079" name="Line 12"/>
          <p:cNvSpPr>
            <a:spLocks noChangeShapeType="1"/>
          </p:cNvSpPr>
          <p:nvPr/>
        </p:nvSpPr>
        <p:spPr bwMode="auto">
          <a:xfrm>
            <a:off x="2286000" y="5505450"/>
            <a:ext cx="0" cy="0"/>
          </a:xfrm>
          <a:prstGeom prst="line">
            <a:avLst/>
          </a:prstGeom>
          <a:noFill/>
          <a:ln w="9525">
            <a:solidFill>
              <a:srgbClr val="993300"/>
            </a:solidFill>
            <a:round/>
            <a:headEnd type="triangle" w="med" len="med"/>
            <a:tailEnd type="triangle" w="med" len="med"/>
          </a:ln>
        </p:spPr>
        <p:txBody>
          <a:bodyPr wrap="none"/>
          <a:lstStyle/>
          <a:p>
            <a:endParaRPr lang="en-US"/>
          </a:p>
        </p:txBody>
      </p:sp>
      <p:sp>
        <p:nvSpPr>
          <p:cNvPr id="3080" name="Rectangle 30"/>
          <p:cNvSpPr>
            <a:spLocks noChangeArrowheads="1"/>
          </p:cNvSpPr>
          <p:nvPr/>
        </p:nvSpPr>
        <p:spPr bwMode="auto">
          <a:xfrm>
            <a:off x="5791200" y="4724400"/>
            <a:ext cx="990600" cy="685800"/>
          </a:xfrm>
          <a:prstGeom prst="rect">
            <a:avLst/>
          </a:prstGeom>
          <a:solidFill>
            <a:schemeClr val="accent2"/>
          </a:solidFill>
          <a:ln w="9525" algn="ctr">
            <a:solidFill>
              <a:srgbClr val="993300"/>
            </a:solidFill>
            <a:miter lim="800000"/>
            <a:headEnd/>
            <a:tailEnd/>
          </a:ln>
          <a:effectLst>
            <a:outerShdw dist="35921" dir="2700000" algn="ctr" rotWithShape="0">
              <a:schemeClr val="bg2"/>
            </a:outerShdw>
          </a:effectLst>
        </p:spPr>
        <p:txBody>
          <a:bodyPr wrap="none" anchorCtr="1"/>
          <a:lstStyle/>
          <a:p>
            <a:pPr algn="ctr"/>
            <a:r>
              <a:rPr lang="en-US" sz="1200" b="1" dirty="0">
                <a:solidFill>
                  <a:srgbClr val="000000"/>
                </a:solidFill>
              </a:rPr>
              <a:t>Maintain</a:t>
            </a:r>
          </a:p>
          <a:p>
            <a:pPr algn="ctr"/>
            <a:r>
              <a:rPr lang="en-US" sz="1200" b="1" dirty="0">
                <a:solidFill>
                  <a:srgbClr val="000000"/>
                </a:solidFill>
              </a:rPr>
              <a:t>Healthy</a:t>
            </a:r>
          </a:p>
          <a:p>
            <a:pPr algn="ctr"/>
            <a:r>
              <a:rPr lang="en-US" sz="1200" b="1" dirty="0">
                <a:solidFill>
                  <a:srgbClr val="000000"/>
                </a:solidFill>
              </a:rPr>
              <a:t>Watersheds</a:t>
            </a:r>
          </a:p>
        </p:txBody>
      </p:sp>
      <p:sp>
        <p:nvSpPr>
          <p:cNvPr id="3081" name="Rectangle 31"/>
          <p:cNvSpPr>
            <a:spLocks noChangeArrowheads="1"/>
          </p:cNvSpPr>
          <p:nvPr/>
        </p:nvSpPr>
        <p:spPr bwMode="auto">
          <a:xfrm>
            <a:off x="4419600" y="4724400"/>
            <a:ext cx="1295400" cy="685800"/>
          </a:xfrm>
          <a:prstGeom prst="rect">
            <a:avLst/>
          </a:prstGeom>
          <a:solidFill>
            <a:schemeClr val="accent2"/>
          </a:solidFill>
          <a:ln w="9525" algn="ctr">
            <a:solidFill>
              <a:srgbClr val="993300"/>
            </a:solidFill>
            <a:miter lim="800000"/>
            <a:headEnd/>
            <a:tailEnd/>
          </a:ln>
          <a:effectLst>
            <a:outerShdw dist="35921" dir="2700000" algn="ctr" rotWithShape="0">
              <a:schemeClr val="bg2"/>
            </a:outerShdw>
          </a:effectLst>
        </p:spPr>
        <p:txBody>
          <a:bodyPr wrap="none" anchorCtr="1"/>
          <a:lstStyle/>
          <a:p>
            <a:pPr algn="ctr"/>
            <a:r>
              <a:rPr lang="en-US" sz="1200" b="1" dirty="0">
                <a:solidFill>
                  <a:srgbClr val="000000"/>
                </a:solidFill>
              </a:rPr>
              <a:t>Protect &amp; </a:t>
            </a:r>
          </a:p>
          <a:p>
            <a:pPr algn="ctr"/>
            <a:r>
              <a:rPr lang="en-US" sz="1200" b="1" dirty="0">
                <a:solidFill>
                  <a:srgbClr val="000000"/>
                </a:solidFill>
              </a:rPr>
              <a:t>Restore Water </a:t>
            </a:r>
          </a:p>
          <a:p>
            <a:pPr algn="ctr"/>
            <a:r>
              <a:rPr lang="en-US" sz="1200" b="1" dirty="0">
                <a:solidFill>
                  <a:srgbClr val="000000"/>
                </a:solidFill>
              </a:rPr>
              <a:t>Quality</a:t>
            </a:r>
            <a:r>
              <a:rPr lang="en-US" sz="1200" dirty="0">
                <a:solidFill>
                  <a:srgbClr val="000000"/>
                </a:solidFill>
              </a:rPr>
              <a:t> </a:t>
            </a:r>
          </a:p>
        </p:txBody>
      </p:sp>
      <p:sp>
        <p:nvSpPr>
          <p:cNvPr id="3082" name="Rectangle 32"/>
          <p:cNvSpPr>
            <a:spLocks noChangeArrowheads="1"/>
          </p:cNvSpPr>
          <p:nvPr/>
        </p:nvSpPr>
        <p:spPr bwMode="auto">
          <a:xfrm>
            <a:off x="2209800" y="4724400"/>
            <a:ext cx="990600" cy="685800"/>
          </a:xfrm>
          <a:prstGeom prst="rect">
            <a:avLst/>
          </a:prstGeom>
          <a:solidFill>
            <a:schemeClr val="accent2"/>
          </a:solidFill>
          <a:ln w="9525" algn="ctr">
            <a:solidFill>
              <a:srgbClr val="993300"/>
            </a:solidFill>
            <a:miter lim="800000"/>
            <a:headEnd/>
            <a:tailEnd/>
          </a:ln>
          <a:effectLst>
            <a:outerShdw dist="35921" dir="2700000" algn="ctr" rotWithShape="0">
              <a:schemeClr val="bg2"/>
            </a:outerShdw>
          </a:effectLst>
        </p:spPr>
        <p:txBody>
          <a:bodyPr wrap="none" bIns="0" anchorCtr="1"/>
          <a:lstStyle/>
          <a:p>
            <a:pPr algn="ctr"/>
            <a:r>
              <a:rPr lang="en-US" sz="1200" b="1" dirty="0">
                <a:solidFill>
                  <a:srgbClr val="000000"/>
                </a:solidFill>
              </a:rPr>
              <a:t>Sustainable</a:t>
            </a:r>
          </a:p>
          <a:p>
            <a:pPr algn="ctr"/>
            <a:r>
              <a:rPr lang="en-US" sz="1200" b="1" dirty="0">
                <a:solidFill>
                  <a:srgbClr val="000000"/>
                </a:solidFill>
              </a:rPr>
              <a:t> Fisheries</a:t>
            </a:r>
          </a:p>
        </p:txBody>
      </p:sp>
      <p:sp>
        <p:nvSpPr>
          <p:cNvPr id="3083" name="Rectangle 33"/>
          <p:cNvSpPr>
            <a:spLocks noChangeArrowheads="1"/>
          </p:cNvSpPr>
          <p:nvPr/>
        </p:nvSpPr>
        <p:spPr bwMode="auto">
          <a:xfrm>
            <a:off x="3276600" y="4724400"/>
            <a:ext cx="1066800" cy="685800"/>
          </a:xfrm>
          <a:prstGeom prst="rect">
            <a:avLst/>
          </a:prstGeom>
          <a:solidFill>
            <a:schemeClr val="accent2"/>
          </a:solidFill>
          <a:ln w="19050" algn="ctr">
            <a:solidFill>
              <a:srgbClr val="993300"/>
            </a:solidFill>
            <a:miter lim="800000"/>
            <a:headEnd/>
            <a:tailEnd/>
          </a:ln>
          <a:effectLst>
            <a:outerShdw dist="35921" dir="2700000" algn="ctr" rotWithShape="0">
              <a:schemeClr val="bg2"/>
            </a:outerShdw>
          </a:effectLst>
        </p:spPr>
        <p:txBody>
          <a:bodyPr wrap="none" anchorCtr="1"/>
          <a:lstStyle/>
          <a:p>
            <a:pPr algn="ctr"/>
            <a:r>
              <a:rPr lang="en-US" sz="1200" b="1" dirty="0">
                <a:solidFill>
                  <a:srgbClr val="000000"/>
                </a:solidFill>
              </a:rPr>
              <a:t>Protect </a:t>
            </a:r>
            <a:r>
              <a:rPr lang="en-US" sz="1200" b="1" dirty="0"/>
              <a:t> &amp; </a:t>
            </a:r>
          </a:p>
          <a:p>
            <a:pPr algn="ctr"/>
            <a:r>
              <a:rPr lang="en-US" sz="1200" b="1" dirty="0">
                <a:solidFill>
                  <a:srgbClr val="000000"/>
                </a:solidFill>
              </a:rPr>
              <a:t>Restore</a:t>
            </a:r>
          </a:p>
          <a:p>
            <a:pPr algn="ctr"/>
            <a:r>
              <a:rPr lang="en-US" sz="1200" b="1" dirty="0">
                <a:solidFill>
                  <a:srgbClr val="000000"/>
                </a:solidFill>
              </a:rPr>
              <a:t> Vital Habitats </a:t>
            </a:r>
          </a:p>
        </p:txBody>
      </p:sp>
      <p:sp>
        <p:nvSpPr>
          <p:cNvPr id="3084" name="Rectangle 34"/>
          <p:cNvSpPr>
            <a:spLocks noChangeArrowheads="1"/>
          </p:cNvSpPr>
          <p:nvPr/>
        </p:nvSpPr>
        <p:spPr bwMode="auto">
          <a:xfrm>
            <a:off x="6858000" y="4724400"/>
            <a:ext cx="1066800" cy="685800"/>
          </a:xfrm>
          <a:prstGeom prst="rect">
            <a:avLst/>
          </a:prstGeom>
          <a:solidFill>
            <a:schemeClr val="accent2"/>
          </a:solidFill>
          <a:ln w="9525" algn="ctr">
            <a:solidFill>
              <a:srgbClr val="993300"/>
            </a:solidFill>
            <a:miter lim="800000"/>
            <a:headEnd/>
            <a:tailEnd/>
          </a:ln>
          <a:effectLst>
            <a:outerShdw dist="35921" dir="2700000" algn="ctr" rotWithShape="0">
              <a:schemeClr val="bg2"/>
            </a:outerShdw>
          </a:effectLst>
        </p:spPr>
        <p:txBody>
          <a:bodyPr wrap="none" anchorCtr="1"/>
          <a:lstStyle/>
          <a:p>
            <a:pPr algn="ctr"/>
            <a:r>
              <a:rPr lang="en-US" sz="1050" b="1" dirty="0">
                <a:solidFill>
                  <a:srgbClr val="000000"/>
                </a:solidFill>
              </a:rPr>
              <a:t>Foster </a:t>
            </a:r>
          </a:p>
          <a:p>
            <a:pPr algn="ctr"/>
            <a:r>
              <a:rPr lang="en-US" sz="1050" b="1" dirty="0">
                <a:solidFill>
                  <a:srgbClr val="000000"/>
                </a:solidFill>
              </a:rPr>
              <a:t>Stewardship</a:t>
            </a:r>
            <a:endParaRPr lang="en-US" sz="1200" b="1" dirty="0">
              <a:solidFill>
                <a:srgbClr val="000000"/>
              </a:solidFill>
            </a:endParaRPr>
          </a:p>
        </p:txBody>
      </p:sp>
      <p:sp>
        <p:nvSpPr>
          <p:cNvPr id="3085" name="AutoShape 13"/>
          <p:cNvSpPr>
            <a:spLocks noChangeArrowheads="1"/>
          </p:cNvSpPr>
          <p:nvPr/>
        </p:nvSpPr>
        <p:spPr bwMode="auto">
          <a:xfrm>
            <a:off x="2209800" y="4352926"/>
            <a:ext cx="6934200" cy="371475"/>
          </a:xfrm>
          <a:prstGeom prst="flowChartProcess">
            <a:avLst/>
          </a:prstGeom>
          <a:solidFill>
            <a:schemeClr val="accent2"/>
          </a:solidFill>
          <a:ln w="9525">
            <a:solidFill>
              <a:srgbClr val="993300"/>
            </a:solidFill>
            <a:miter lim="800000"/>
            <a:headEnd/>
            <a:tailEnd/>
          </a:ln>
        </p:spPr>
        <p:txBody>
          <a:bodyPr wrap="none" anchor="ctr"/>
          <a:lstStyle/>
          <a:p>
            <a:pPr algn="ctr"/>
            <a:r>
              <a:rPr lang="en-US" sz="2000" b="1" dirty="0">
                <a:solidFill>
                  <a:schemeClr val="bg1"/>
                </a:solidFill>
              </a:rPr>
              <a:t>Goal Implementation Teams</a:t>
            </a:r>
          </a:p>
        </p:txBody>
      </p:sp>
      <p:sp>
        <p:nvSpPr>
          <p:cNvPr id="3092" name="Text Box 60"/>
          <p:cNvSpPr txBox="1">
            <a:spLocks noChangeArrowheads="1"/>
          </p:cNvSpPr>
          <p:nvPr/>
        </p:nvSpPr>
        <p:spPr bwMode="auto">
          <a:xfrm>
            <a:off x="1676400" y="381001"/>
            <a:ext cx="8763000" cy="584775"/>
          </a:xfrm>
          <a:prstGeom prst="rect">
            <a:avLst/>
          </a:prstGeom>
          <a:noFill/>
          <a:ln w="9525" algn="ctr">
            <a:noFill/>
            <a:miter lim="800000"/>
            <a:headEnd/>
            <a:tailEnd/>
          </a:ln>
        </p:spPr>
        <p:txBody>
          <a:bodyPr wrap="square">
            <a:spAutoFit/>
          </a:bodyPr>
          <a:lstStyle/>
          <a:p>
            <a:pPr algn="ctr">
              <a:spcBef>
                <a:spcPct val="50000"/>
              </a:spcBef>
            </a:pPr>
            <a:r>
              <a:rPr lang="en-US" sz="3200" b="1" dirty="0">
                <a:solidFill>
                  <a:srgbClr val="993300"/>
                </a:solidFill>
                <a:effectLst>
                  <a:outerShdw blurRad="38100" dist="38100" dir="2700000" algn="tl">
                    <a:srgbClr val="000000">
                      <a:alpha val="43137"/>
                    </a:srgbClr>
                  </a:outerShdw>
                </a:effectLst>
                <a:latin typeface="+mj-lt"/>
                <a:ea typeface="+mj-ea"/>
                <a:cs typeface="+mj-cs"/>
              </a:rPr>
              <a:t>Who is developing management strategies?</a:t>
            </a:r>
          </a:p>
        </p:txBody>
      </p:sp>
      <p:sp>
        <p:nvSpPr>
          <p:cNvPr id="3093" name="Line 62"/>
          <p:cNvSpPr>
            <a:spLocks noChangeShapeType="1"/>
          </p:cNvSpPr>
          <p:nvPr/>
        </p:nvSpPr>
        <p:spPr bwMode="auto">
          <a:xfrm flipV="1">
            <a:off x="6991351" y="3276601"/>
            <a:ext cx="720725" cy="9525"/>
          </a:xfrm>
          <a:prstGeom prst="line">
            <a:avLst/>
          </a:prstGeom>
          <a:noFill/>
          <a:ln w="19050">
            <a:solidFill>
              <a:srgbClr val="993300"/>
            </a:solidFill>
            <a:round/>
            <a:headEnd/>
            <a:tailEnd/>
          </a:ln>
          <a:effectLst>
            <a:outerShdw blurRad="50800" dist="38100" dir="2700000" algn="tl" rotWithShape="0">
              <a:prstClr val="black">
                <a:alpha val="40000"/>
              </a:prstClr>
            </a:outerShdw>
          </a:effectLst>
        </p:spPr>
        <p:txBody>
          <a:bodyPr wrap="none"/>
          <a:lstStyle/>
          <a:p>
            <a:endParaRPr lang="en-US"/>
          </a:p>
        </p:txBody>
      </p:sp>
      <p:sp>
        <p:nvSpPr>
          <p:cNvPr id="3094" name="Line 63"/>
          <p:cNvSpPr>
            <a:spLocks noChangeShapeType="1"/>
          </p:cNvSpPr>
          <p:nvPr/>
        </p:nvSpPr>
        <p:spPr bwMode="auto">
          <a:xfrm>
            <a:off x="4038600" y="3267075"/>
            <a:ext cx="1282700" cy="0"/>
          </a:xfrm>
          <a:prstGeom prst="line">
            <a:avLst/>
          </a:prstGeom>
          <a:noFill/>
          <a:ln w="19050">
            <a:solidFill>
              <a:srgbClr val="993300"/>
            </a:solidFill>
            <a:round/>
            <a:headEnd/>
            <a:tailEnd/>
          </a:ln>
          <a:effectLst>
            <a:outerShdw blurRad="50800" dist="38100" dir="2700000" algn="tl" rotWithShape="0">
              <a:prstClr val="black">
                <a:alpha val="40000"/>
              </a:prstClr>
            </a:outerShdw>
          </a:effectLst>
        </p:spPr>
        <p:txBody>
          <a:bodyPr wrap="none"/>
          <a:lstStyle/>
          <a:p>
            <a:endParaRPr lang="en-US"/>
          </a:p>
        </p:txBody>
      </p:sp>
      <p:sp>
        <p:nvSpPr>
          <p:cNvPr id="3095" name="Line 7"/>
          <p:cNvSpPr>
            <a:spLocks noChangeShapeType="1"/>
          </p:cNvSpPr>
          <p:nvPr/>
        </p:nvSpPr>
        <p:spPr bwMode="auto">
          <a:xfrm>
            <a:off x="7848600" y="1981200"/>
            <a:ext cx="0" cy="0"/>
          </a:xfrm>
          <a:prstGeom prst="line">
            <a:avLst/>
          </a:prstGeom>
          <a:noFill/>
          <a:ln w="9525">
            <a:solidFill>
              <a:srgbClr val="993300"/>
            </a:solidFill>
            <a:round/>
            <a:headEnd/>
            <a:tailEnd type="triangle" w="med" len="med"/>
          </a:ln>
        </p:spPr>
        <p:txBody>
          <a:bodyPr wrap="none"/>
          <a:lstStyle/>
          <a:p>
            <a:endParaRPr lang="en-US"/>
          </a:p>
        </p:txBody>
      </p:sp>
      <p:sp>
        <p:nvSpPr>
          <p:cNvPr id="3096" name="Line 8"/>
          <p:cNvSpPr>
            <a:spLocks noChangeShapeType="1"/>
          </p:cNvSpPr>
          <p:nvPr/>
        </p:nvSpPr>
        <p:spPr bwMode="auto">
          <a:xfrm>
            <a:off x="7772400" y="1905000"/>
            <a:ext cx="0" cy="0"/>
          </a:xfrm>
          <a:prstGeom prst="line">
            <a:avLst/>
          </a:prstGeom>
          <a:noFill/>
          <a:ln w="9525">
            <a:solidFill>
              <a:srgbClr val="993300"/>
            </a:solidFill>
            <a:round/>
            <a:headEnd/>
            <a:tailEnd type="triangle" w="med" len="med"/>
          </a:ln>
        </p:spPr>
        <p:txBody>
          <a:bodyPr wrap="none"/>
          <a:lstStyle/>
          <a:p>
            <a:endParaRPr lang="en-US"/>
          </a:p>
        </p:txBody>
      </p:sp>
      <p:sp>
        <p:nvSpPr>
          <p:cNvPr id="3097" name="AutoShape 2"/>
          <p:cNvSpPr>
            <a:spLocks noChangeArrowheads="1"/>
          </p:cNvSpPr>
          <p:nvPr/>
        </p:nvSpPr>
        <p:spPr bwMode="auto">
          <a:xfrm>
            <a:off x="5345113" y="2971800"/>
            <a:ext cx="1644650" cy="533401"/>
          </a:xfrm>
          <a:prstGeom prst="flowChartProcess">
            <a:avLst/>
          </a:prstGeom>
          <a:solidFill>
            <a:srgbClr val="FFD6C1"/>
          </a:solidFill>
          <a:ln w="9525">
            <a:solidFill>
              <a:srgbClr val="993300"/>
            </a:solidFill>
            <a:miter lim="800000"/>
            <a:headEnd/>
            <a:tailEnd/>
          </a:ln>
          <a:effectLst>
            <a:outerShdw blurRad="50800" dist="38100" dir="2700000" algn="tl" rotWithShape="0">
              <a:prstClr val="black">
                <a:alpha val="40000"/>
              </a:prstClr>
            </a:outerShdw>
          </a:effectLst>
        </p:spPr>
        <p:txBody>
          <a:bodyPr wrap="none" anchor="ctr" anchorCtr="1"/>
          <a:lstStyle/>
          <a:p>
            <a:pPr algn="ctr"/>
            <a:r>
              <a:rPr lang="en-US" sz="1200" b="1" dirty="0">
                <a:solidFill>
                  <a:schemeClr val="tx2">
                    <a:lumMod val="50000"/>
                  </a:schemeClr>
                </a:solidFill>
              </a:rPr>
              <a:t>Management </a:t>
            </a:r>
          </a:p>
          <a:p>
            <a:pPr algn="ctr"/>
            <a:r>
              <a:rPr lang="en-US" sz="1200" b="1" dirty="0">
                <a:solidFill>
                  <a:schemeClr val="tx2">
                    <a:lumMod val="50000"/>
                  </a:schemeClr>
                </a:solidFill>
              </a:rPr>
              <a:t>Board</a:t>
            </a:r>
          </a:p>
          <a:p>
            <a:pPr algn="ctr"/>
            <a:endParaRPr lang="en-US" sz="1100" dirty="0">
              <a:solidFill>
                <a:schemeClr val="tx2">
                  <a:lumMod val="50000"/>
                </a:schemeClr>
              </a:solidFill>
            </a:endParaRPr>
          </a:p>
        </p:txBody>
      </p:sp>
      <p:sp>
        <p:nvSpPr>
          <p:cNvPr id="3098" name="Rectangle 4"/>
          <p:cNvSpPr>
            <a:spLocks noChangeArrowheads="1"/>
          </p:cNvSpPr>
          <p:nvPr/>
        </p:nvSpPr>
        <p:spPr bwMode="auto">
          <a:xfrm>
            <a:off x="1981200" y="2971800"/>
            <a:ext cx="1676400" cy="533400"/>
          </a:xfrm>
          <a:prstGeom prst="rect">
            <a:avLst/>
          </a:prstGeom>
          <a:solidFill>
            <a:schemeClr val="accent6">
              <a:lumMod val="20000"/>
              <a:lumOff val="80000"/>
            </a:schemeClr>
          </a:solidFill>
          <a:ln w="9525">
            <a:solidFill>
              <a:srgbClr val="993300"/>
            </a:solidFill>
            <a:miter lim="800000"/>
            <a:headEnd/>
            <a:tailEnd/>
          </a:ln>
          <a:effectLst>
            <a:outerShdw blurRad="50800" dist="38100" dir="2700000" algn="tl" rotWithShape="0">
              <a:prstClr val="black">
                <a:alpha val="40000"/>
              </a:prstClr>
            </a:outerShdw>
          </a:effectLst>
        </p:spPr>
        <p:txBody>
          <a:bodyPr wrap="none" anchor="ctr"/>
          <a:lstStyle/>
          <a:p>
            <a:pPr algn="ctr"/>
            <a:r>
              <a:rPr lang="en-US" sz="1200" b="1" dirty="0">
                <a:solidFill>
                  <a:schemeClr val="tx2">
                    <a:lumMod val="50000"/>
                  </a:schemeClr>
                </a:solidFill>
              </a:rPr>
              <a:t>Scientific &amp; Technical</a:t>
            </a:r>
          </a:p>
          <a:p>
            <a:pPr algn="ctr"/>
            <a:r>
              <a:rPr lang="en-US" sz="1200" b="1" dirty="0">
                <a:solidFill>
                  <a:schemeClr val="tx2">
                    <a:lumMod val="50000"/>
                  </a:schemeClr>
                </a:solidFill>
              </a:rPr>
              <a:t>Advisory Committee</a:t>
            </a:r>
          </a:p>
        </p:txBody>
      </p:sp>
      <p:sp>
        <p:nvSpPr>
          <p:cNvPr id="3099" name="Rectangle 5"/>
          <p:cNvSpPr>
            <a:spLocks noChangeArrowheads="1"/>
          </p:cNvSpPr>
          <p:nvPr/>
        </p:nvSpPr>
        <p:spPr bwMode="auto">
          <a:xfrm>
            <a:off x="1981200" y="2286000"/>
            <a:ext cx="1676400" cy="533400"/>
          </a:xfrm>
          <a:prstGeom prst="rect">
            <a:avLst/>
          </a:prstGeom>
          <a:solidFill>
            <a:schemeClr val="accent6">
              <a:lumMod val="20000"/>
              <a:lumOff val="80000"/>
            </a:schemeClr>
          </a:solidFill>
          <a:ln w="9525">
            <a:solidFill>
              <a:srgbClr val="993300"/>
            </a:solidFill>
            <a:miter lim="800000"/>
            <a:headEnd/>
            <a:tailEnd/>
          </a:ln>
          <a:effectLst>
            <a:outerShdw blurRad="50800" dist="38100" dir="2700000" algn="tl" rotWithShape="0">
              <a:prstClr val="black">
                <a:alpha val="40000"/>
              </a:prstClr>
            </a:outerShdw>
          </a:effectLst>
        </p:spPr>
        <p:txBody>
          <a:bodyPr wrap="none" anchor="ctr"/>
          <a:lstStyle/>
          <a:p>
            <a:pPr algn="ctr"/>
            <a:r>
              <a:rPr lang="en-US" sz="1200" b="1" dirty="0">
                <a:solidFill>
                  <a:schemeClr val="tx2">
                    <a:lumMod val="50000"/>
                  </a:schemeClr>
                </a:solidFill>
              </a:rPr>
              <a:t>Local Government</a:t>
            </a:r>
          </a:p>
          <a:p>
            <a:pPr algn="ctr"/>
            <a:r>
              <a:rPr lang="en-US" sz="1200" b="1" dirty="0">
                <a:solidFill>
                  <a:schemeClr val="tx2">
                    <a:lumMod val="50000"/>
                  </a:schemeClr>
                </a:solidFill>
              </a:rPr>
              <a:t>Advisory Committee</a:t>
            </a:r>
          </a:p>
        </p:txBody>
      </p:sp>
      <p:sp>
        <p:nvSpPr>
          <p:cNvPr id="3100" name="Rectangle 6"/>
          <p:cNvSpPr>
            <a:spLocks noChangeArrowheads="1"/>
          </p:cNvSpPr>
          <p:nvPr/>
        </p:nvSpPr>
        <p:spPr bwMode="auto">
          <a:xfrm>
            <a:off x="1981200" y="1524000"/>
            <a:ext cx="1676400" cy="609600"/>
          </a:xfrm>
          <a:prstGeom prst="rect">
            <a:avLst/>
          </a:prstGeom>
          <a:solidFill>
            <a:schemeClr val="accent6">
              <a:lumMod val="20000"/>
              <a:lumOff val="80000"/>
            </a:schemeClr>
          </a:solidFill>
          <a:ln w="9525">
            <a:solidFill>
              <a:srgbClr val="993300"/>
            </a:solidFill>
            <a:miter lim="800000"/>
            <a:headEnd/>
            <a:tailEnd/>
          </a:ln>
          <a:effectLst>
            <a:outerShdw blurRad="50800" dist="38100" dir="2700000" algn="tl" rotWithShape="0">
              <a:prstClr val="black">
                <a:alpha val="40000"/>
              </a:prstClr>
            </a:outerShdw>
          </a:effectLst>
        </p:spPr>
        <p:txBody>
          <a:bodyPr wrap="none" anchor="ctr"/>
          <a:lstStyle/>
          <a:p>
            <a:pPr algn="ctr"/>
            <a:r>
              <a:rPr lang="en-US" sz="1200" b="1" dirty="0">
                <a:solidFill>
                  <a:schemeClr val="tx2">
                    <a:lumMod val="50000"/>
                  </a:schemeClr>
                </a:solidFill>
              </a:rPr>
              <a:t>Citizens’ Advisory </a:t>
            </a:r>
          </a:p>
          <a:p>
            <a:pPr algn="ctr"/>
            <a:r>
              <a:rPr lang="en-US" sz="1200" b="1" dirty="0">
                <a:solidFill>
                  <a:schemeClr val="tx2">
                    <a:lumMod val="50000"/>
                  </a:schemeClr>
                </a:solidFill>
              </a:rPr>
              <a:t>Committee</a:t>
            </a:r>
          </a:p>
        </p:txBody>
      </p:sp>
      <p:sp>
        <p:nvSpPr>
          <p:cNvPr id="3101" name="AutoShape 13"/>
          <p:cNvSpPr>
            <a:spLocks noChangeArrowheads="1"/>
          </p:cNvSpPr>
          <p:nvPr/>
        </p:nvSpPr>
        <p:spPr bwMode="auto">
          <a:xfrm>
            <a:off x="7686675" y="3124202"/>
            <a:ext cx="1377950" cy="380999"/>
          </a:xfrm>
          <a:prstGeom prst="flowChartProcess">
            <a:avLst/>
          </a:prstGeom>
          <a:solidFill>
            <a:schemeClr val="accent4">
              <a:lumMod val="20000"/>
              <a:lumOff val="80000"/>
            </a:schemeClr>
          </a:solidFill>
          <a:ln w="9525">
            <a:solidFill>
              <a:srgbClr val="993300"/>
            </a:solidFill>
            <a:miter lim="800000"/>
            <a:headEnd/>
            <a:tailEnd/>
          </a:ln>
          <a:effectLst>
            <a:outerShdw blurRad="50800" dist="38100" dir="2700000" algn="tl" rotWithShape="0">
              <a:prstClr val="black">
                <a:alpha val="40000"/>
              </a:prstClr>
            </a:outerShdw>
          </a:effectLst>
        </p:spPr>
        <p:txBody>
          <a:bodyPr wrap="none" lIns="182880" tIns="137160" rIns="182880" bIns="137160" anchor="ctr"/>
          <a:lstStyle/>
          <a:p>
            <a:pPr algn="ctr"/>
            <a:r>
              <a:rPr lang="en-US" sz="1200" b="1" dirty="0">
                <a:solidFill>
                  <a:schemeClr val="tx2">
                    <a:lumMod val="50000"/>
                  </a:schemeClr>
                </a:solidFill>
              </a:rPr>
              <a:t>Action</a:t>
            </a:r>
            <a:r>
              <a:rPr lang="en-US" sz="1200" dirty="0">
                <a:solidFill>
                  <a:schemeClr val="tx2">
                    <a:lumMod val="50000"/>
                  </a:schemeClr>
                </a:solidFill>
              </a:rPr>
              <a:t> </a:t>
            </a:r>
            <a:r>
              <a:rPr lang="en-US" sz="1200" b="1" dirty="0">
                <a:solidFill>
                  <a:schemeClr val="tx2">
                    <a:lumMod val="50000"/>
                  </a:schemeClr>
                </a:solidFill>
              </a:rPr>
              <a:t>Teams</a:t>
            </a:r>
          </a:p>
          <a:p>
            <a:pPr algn="ctr"/>
            <a:endParaRPr lang="en-US" sz="1100" dirty="0">
              <a:solidFill>
                <a:schemeClr val="tx2">
                  <a:lumMod val="50000"/>
                </a:schemeClr>
              </a:solidFill>
            </a:endParaRPr>
          </a:p>
        </p:txBody>
      </p:sp>
      <p:sp>
        <p:nvSpPr>
          <p:cNvPr id="3102" name="Rectangle 71"/>
          <p:cNvSpPr>
            <a:spLocks noChangeArrowheads="1"/>
          </p:cNvSpPr>
          <p:nvPr/>
        </p:nvSpPr>
        <p:spPr bwMode="auto">
          <a:xfrm>
            <a:off x="4672935" y="1371600"/>
            <a:ext cx="3048000" cy="914400"/>
          </a:xfrm>
          <a:prstGeom prst="rect">
            <a:avLst/>
          </a:prstGeom>
          <a:solidFill>
            <a:srgbClr val="FFA071"/>
          </a:solidFill>
          <a:ln w="9525" algn="ctr">
            <a:solidFill>
              <a:srgbClr val="993300"/>
            </a:solidFill>
            <a:miter lim="800000"/>
            <a:headEnd/>
            <a:tailEnd/>
          </a:ln>
          <a:effectLst>
            <a:outerShdw blurRad="50800" dist="38100" dir="2700000" algn="tl" rotWithShape="0">
              <a:prstClr val="black">
                <a:alpha val="40000"/>
              </a:prstClr>
            </a:outerShdw>
          </a:effectLst>
        </p:spPr>
        <p:txBody>
          <a:bodyPr wrap="none" anchor="ctr"/>
          <a:lstStyle/>
          <a:p>
            <a:pPr algn="ctr"/>
            <a:r>
              <a:rPr lang="en-US" sz="1200" b="1" dirty="0">
                <a:solidFill>
                  <a:schemeClr val="tx2">
                    <a:lumMod val="50000"/>
                  </a:schemeClr>
                </a:solidFill>
              </a:rPr>
              <a:t>Chesapeake Executive Council</a:t>
            </a:r>
          </a:p>
          <a:p>
            <a:pPr algn="ctr"/>
            <a:endParaRPr lang="en-US" sz="1000" b="1" dirty="0">
              <a:solidFill>
                <a:schemeClr val="tx2">
                  <a:lumMod val="50000"/>
                </a:schemeClr>
              </a:solidFill>
            </a:endParaRPr>
          </a:p>
          <a:p>
            <a:pPr algn="ctr"/>
            <a:endParaRPr lang="en-US" sz="1200" b="1" dirty="0">
              <a:solidFill>
                <a:schemeClr val="tx2">
                  <a:lumMod val="50000"/>
                </a:schemeClr>
              </a:solidFill>
            </a:endParaRPr>
          </a:p>
          <a:p>
            <a:pPr algn="ctr"/>
            <a:r>
              <a:rPr lang="en-US" sz="1200" b="1" dirty="0">
                <a:solidFill>
                  <a:schemeClr val="tx2">
                    <a:lumMod val="50000"/>
                  </a:schemeClr>
                </a:solidFill>
              </a:rPr>
              <a:t>Principals’ Staff Committee</a:t>
            </a:r>
          </a:p>
          <a:p>
            <a:pPr algn="ctr"/>
            <a:endParaRPr lang="en-US" sz="1100" dirty="0">
              <a:solidFill>
                <a:schemeClr val="tx2">
                  <a:lumMod val="50000"/>
                </a:schemeClr>
              </a:solidFill>
            </a:endParaRPr>
          </a:p>
        </p:txBody>
      </p:sp>
      <p:sp>
        <p:nvSpPr>
          <p:cNvPr id="3103" name="Line 73"/>
          <p:cNvSpPr>
            <a:spLocks noChangeShapeType="1"/>
          </p:cNvSpPr>
          <p:nvPr/>
        </p:nvSpPr>
        <p:spPr bwMode="auto">
          <a:xfrm>
            <a:off x="4876800" y="1828800"/>
            <a:ext cx="2362200" cy="0"/>
          </a:xfrm>
          <a:prstGeom prst="line">
            <a:avLst/>
          </a:prstGeom>
          <a:noFill/>
          <a:ln w="19050">
            <a:solidFill>
              <a:srgbClr val="993300"/>
            </a:solidFill>
            <a:prstDash val="dash"/>
            <a:round/>
            <a:headEnd/>
            <a:tailEnd/>
          </a:ln>
        </p:spPr>
        <p:txBody>
          <a:bodyPr wrap="none"/>
          <a:lstStyle/>
          <a:p>
            <a:endParaRPr lang="en-US"/>
          </a:p>
        </p:txBody>
      </p:sp>
      <p:cxnSp>
        <p:nvCxnSpPr>
          <p:cNvPr id="3104" name="AutoShape 74"/>
          <p:cNvCxnSpPr>
            <a:cxnSpLocks noChangeShapeType="1"/>
            <a:stCxn id="3102" idx="1"/>
          </p:cNvCxnSpPr>
          <p:nvPr/>
        </p:nvCxnSpPr>
        <p:spPr bwMode="auto">
          <a:xfrm rot="10800000" flipV="1">
            <a:off x="4063335" y="1828800"/>
            <a:ext cx="609600" cy="1447800"/>
          </a:xfrm>
          <a:prstGeom prst="bentConnector2">
            <a:avLst/>
          </a:prstGeom>
          <a:noFill/>
          <a:ln w="19050">
            <a:solidFill>
              <a:srgbClr val="993300"/>
            </a:solidFill>
            <a:miter lim="800000"/>
            <a:headEnd/>
            <a:tailEnd/>
          </a:ln>
        </p:spPr>
      </p:cxnSp>
      <p:cxnSp>
        <p:nvCxnSpPr>
          <p:cNvPr id="3105" name="AutoShape 75"/>
          <p:cNvCxnSpPr>
            <a:cxnSpLocks noChangeShapeType="1"/>
          </p:cNvCxnSpPr>
          <p:nvPr/>
        </p:nvCxnSpPr>
        <p:spPr bwMode="auto">
          <a:xfrm>
            <a:off x="3667125" y="3267075"/>
            <a:ext cx="381000" cy="0"/>
          </a:xfrm>
          <a:prstGeom prst="straightConnector1">
            <a:avLst/>
          </a:prstGeom>
          <a:noFill/>
          <a:ln w="19050">
            <a:solidFill>
              <a:srgbClr val="993300"/>
            </a:solidFill>
            <a:round/>
            <a:headEnd/>
            <a:tailEnd/>
          </a:ln>
          <a:effectLst>
            <a:outerShdw blurRad="50800" dist="38100" dir="2700000" algn="tl" rotWithShape="0">
              <a:prstClr val="black">
                <a:alpha val="40000"/>
              </a:prstClr>
            </a:outerShdw>
          </a:effectLst>
        </p:spPr>
      </p:cxnSp>
      <p:cxnSp>
        <p:nvCxnSpPr>
          <p:cNvPr id="3107" name="AutoShape 77"/>
          <p:cNvCxnSpPr>
            <a:cxnSpLocks noChangeShapeType="1"/>
          </p:cNvCxnSpPr>
          <p:nvPr/>
        </p:nvCxnSpPr>
        <p:spPr bwMode="auto">
          <a:xfrm>
            <a:off x="3657600" y="1828800"/>
            <a:ext cx="381000" cy="0"/>
          </a:xfrm>
          <a:prstGeom prst="straightConnector1">
            <a:avLst/>
          </a:prstGeom>
          <a:noFill/>
          <a:ln w="19050">
            <a:solidFill>
              <a:srgbClr val="993300"/>
            </a:solidFill>
            <a:round/>
            <a:headEnd/>
            <a:tailEnd/>
          </a:ln>
        </p:spPr>
      </p:cxnSp>
      <p:cxnSp>
        <p:nvCxnSpPr>
          <p:cNvPr id="3108" name="AutoShape 78"/>
          <p:cNvCxnSpPr>
            <a:cxnSpLocks noChangeShapeType="1"/>
          </p:cNvCxnSpPr>
          <p:nvPr/>
        </p:nvCxnSpPr>
        <p:spPr bwMode="auto">
          <a:xfrm flipV="1">
            <a:off x="6172200" y="2295525"/>
            <a:ext cx="0" cy="666750"/>
          </a:xfrm>
          <a:prstGeom prst="straightConnector1">
            <a:avLst/>
          </a:prstGeom>
          <a:noFill/>
          <a:ln w="19050">
            <a:solidFill>
              <a:srgbClr val="993300"/>
            </a:solidFill>
            <a:round/>
            <a:headEnd/>
            <a:tailEnd/>
          </a:ln>
        </p:spPr>
      </p:cxnSp>
      <p:cxnSp>
        <p:nvCxnSpPr>
          <p:cNvPr id="3109" name="Straight Connector 53"/>
          <p:cNvCxnSpPr>
            <a:cxnSpLocks noChangeShapeType="1"/>
            <a:stCxn id="3097" idx="2"/>
          </p:cNvCxnSpPr>
          <p:nvPr/>
        </p:nvCxnSpPr>
        <p:spPr bwMode="auto">
          <a:xfrm>
            <a:off x="6167438" y="3505201"/>
            <a:ext cx="1588" cy="847725"/>
          </a:xfrm>
          <a:prstGeom prst="line">
            <a:avLst/>
          </a:prstGeom>
          <a:noFill/>
          <a:ln w="9525" algn="ctr">
            <a:solidFill>
              <a:srgbClr val="993300"/>
            </a:solidFill>
            <a:round/>
            <a:headEnd/>
            <a:tailEnd/>
          </a:ln>
          <a:effectLst>
            <a:outerShdw blurRad="50800" dist="38100" dir="2700000" algn="tl" rotWithShape="0">
              <a:prstClr val="black">
                <a:alpha val="40000"/>
              </a:prstClr>
            </a:outerShdw>
          </a:effectLst>
        </p:spPr>
      </p:cxnSp>
      <p:sp>
        <p:nvSpPr>
          <p:cNvPr id="3111" name="Line 62"/>
          <p:cNvSpPr>
            <a:spLocks noChangeShapeType="1"/>
          </p:cNvSpPr>
          <p:nvPr/>
        </p:nvSpPr>
        <p:spPr bwMode="auto">
          <a:xfrm flipV="1">
            <a:off x="4714876" y="3790950"/>
            <a:ext cx="225425" cy="0"/>
          </a:xfrm>
          <a:prstGeom prst="line">
            <a:avLst/>
          </a:prstGeom>
          <a:noFill/>
          <a:ln w="19050">
            <a:solidFill>
              <a:srgbClr val="993300"/>
            </a:solidFill>
            <a:round/>
            <a:headEnd/>
            <a:tailEnd/>
          </a:ln>
          <a:effectLst>
            <a:outerShdw blurRad="50800" dist="38100" dir="2700000" algn="tl" rotWithShape="0">
              <a:prstClr val="black">
                <a:alpha val="40000"/>
              </a:prstClr>
            </a:outerShdw>
          </a:effectLst>
        </p:spPr>
        <p:txBody>
          <a:bodyPr wrap="none"/>
          <a:lstStyle/>
          <a:p>
            <a:endParaRPr lang="en-US"/>
          </a:p>
        </p:txBody>
      </p:sp>
      <p:sp>
        <p:nvSpPr>
          <p:cNvPr id="3112" name="AutoShape 2"/>
          <p:cNvSpPr>
            <a:spLocks noChangeArrowheads="1"/>
          </p:cNvSpPr>
          <p:nvPr/>
        </p:nvSpPr>
        <p:spPr bwMode="auto">
          <a:xfrm>
            <a:off x="3840163" y="3657600"/>
            <a:ext cx="1320800" cy="571500"/>
          </a:xfrm>
          <a:prstGeom prst="flowChartProcess">
            <a:avLst/>
          </a:prstGeom>
          <a:solidFill>
            <a:schemeClr val="accent4">
              <a:lumMod val="20000"/>
              <a:lumOff val="80000"/>
            </a:schemeClr>
          </a:solidFill>
          <a:ln w="9525">
            <a:solidFill>
              <a:srgbClr val="993300"/>
            </a:solidFill>
            <a:miter lim="800000"/>
            <a:headEnd/>
            <a:tailEnd/>
          </a:ln>
          <a:effectLst>
            <a:outerShdw blurRad="50800" dist="38100" dir="2700000" algn="tl" rotWithShape="0">
              <a:prstClr val="black">
                <a:alpha val="40000"/>
              </a:prstClr>
            </a:outerShdw>
          </a:effectLst>
        </p:spPr>
        <p:txBody>
          <a:bodyPr wrap="none" anchor="ctr" anchorCtr="1"/>
          <a:lstStyle/>
          <a:p>
            <a:pPr algn="ctr"/>
            <a:r>
              <a:rPr lang="en-US" sz="1200" b="1" dirty="0">
                <a:solidFill>
                  <a:schemeClr val="tx2">
                    <a:lumMod val="50000"/>
                  </a:schemeClr>
                </a:solidFill>
              </a:rPr>
              <a:t>Communications </a:t>
            </a:r>
          </a:p>
          <a:p>
            <a:pPr algn="ctr"/>
            <a:r>
              <a:rPr lang="en-US" sz="1200" b="1" dirty="0">
                <a:solidFill>
                  <a:schemeClr val="tx2">
                    <a:lumMod val="50000"/>
                  </a:schemeClr>
                </a:solidFill>
              </a:rPr>
              <a:t>Workgroup</a:t>
            </a:r>
            <a:endParaRPr lang="en-US" sz="1000" b="1" dirty="0">
              <a:solidFill>
                <a:schemeClr val="tx2">
                  <a:lumMod val="50000"/>
                </a:schemeClr>
              </a:solidFill>
            </a:endParaRPr>
          </a:p>
        </p:txBody>
      </p:sp>
      <p:sp>
        <p:nvSpPr>
          <p:cNvPr id="3113" name="Line 62"/>
          <p:cNvSpPr>
            <a:spLocks noChangeShapeType="1"/>
          </p:cNvSpPr>
          <p:nvPr/>
        </p:nvSpPr>
        <p:spPr bwMode="auto">
          <a:xfrm flipV="1">
            <a:off x="5162550" y="3962400"/>
            <a:ext cx="996950" cy="0"/>
          </a:xfrm>
          <a:prstGeom prst="line">
            <a:avLst/>
          </a:prstGeom>
          <a:noFill/>
          <a:ln w="19050">
            <a:solidFill>
              <a:srgbClr val="993300"/>
            </a:solidFill>
            <a:round/>
            <a:headEnd/>
            <a:tailEnd/>
          </a:ln>
          <a:effectLst>
            <a:outerShdw blurRad="50800" dist="38100" dir="2700000" algn="tl" rotWithShape="0">
              <a:prstClr val="black">
                <a:alpha val="40000"/>
              </a:prstClr>
            </a:outerShdw>
          </a:effectLst>
        </p:spPr>
        <p:txBody>
          <a:bodyPr wrap="none"/>
          <a:lstStyle/>
          <a:p>
            <a:endParaRPr lang="en-US"/>
          </a:p>
        </p:txBody>
      </p:sp>
      <p:sp>
        <p:nvSpPr>
          <p:cNvPr id="3114" name="Line 63"/>
          <p:cNvSpPr>
            <a:spLocks noChangeShapeType="1"/>
          </p:cNvSpPr>
          <p:nvPr/>
        </p:nvSpPr>
        <p:spPr bwMode="auto">
          <a:xfrm flipV="1">
            <a:off x="2743200" y="5432425"/>
            <a:ext cx="0" cy="282575"/>
          </a:xfrm>
          <a:prstGeom prst="line">
            <a:avLst/>
          </a:prstGeom>
          <a:noFill/>
          <a:ln w="9525">
            <a:solidFill>
              <a:srgbClr val="993300"/>
            </a:solidFill>
            <a:round/>
            <a:headEnd/>
            <a:tailEnd/>
          </a:ln>
          <a:effectLst/>
        </p:spPr>
        <p:txBody>
          <a:bodyPr/>
          <a:lstStyle/>
          <a:p>
            <a:endParaRPr lang="en-US"/>
          </a:p>
        </p:txBody>
      </p:sp>
      <p:sp>
        <p:nvSpPr>
          <p:cNvPr id="3115" name="Line 64"/>
          <p:cNvSpPr>
            <a:spLocks noChangeShapeType="1"/>
          </p:cNvSpPr>
          <p:nvPr/>
        </p:nvSpPr>
        <p:spPr bwMode="auto">
          <a:xfrm flipV="1">
            <a:off x="3886200" y="5432425"/>
            <a:ext cx="0" cy="282575"/>
          </a:xfrm>
          <a:prstGeom prst="line">
            <a:avLst/>
          </a:prstGeom>
          <a:noFill/>
          <a:ln w="9525">
            <a:solidFill>
              <a:srgbClr val="993300"/>
            </a:solidFill>
            <a:round/>
            <a:headEnd/>
            <a:tailEnd/>
          </a:ln>
          <a:effectLst/>
        </p:spPr>
        <p:txBody>
          <a:bodyPr/>
          <a:lstStyle/>
          <a:p>
            <a:endParaRPr lang="en-US"/>
          </a:p>
        </p:txBody>
      </p:sp>
      <p:sp>
        <p:nvSpPr>
          <p:cNvPr id="3116" name="Line 65"/>
          <p:cNvSpPr>
            <a:spLocks noChangeShapeType="1"/>
          </p:cNvSpPr>
          <p:nvPr/>
        </p:nvSpPr>
        <p:spPr bwMode="auto">
          <a:xfrm flipV="1">
            <a:off x="5105400" y="5432425"/>
            <a:ext cx="0" cy="282575"/>
          </a:xfrm>
          <a:prstGeom prst="line">
            <a:avLst/>
          </a:prstGeom>
          <a:noFill/>
          <a:ln w="9525">
            <a:solidFill>
              <a:srgbClr val="993300"/>
            </a:solidFill>
            <a:round/>
            <a:headEnd/>
            <a:tailEnd/>
          </a:ln>
          <a:effectLst/>
        </p:spPr>
        <p:txBody>
          <a:bodyPr/>
          <a:lstStyle/>
          <a:p>
            <a:endParaRPr lang="en-US"/>
          </a:p>
        </p:txBody>
      </p:sp>
      <p:sp>
        <p:nvSpPr>
          <p:cNvPr id="3117" name="Line 66"/>
          <p:cNvSpPr>
            <a:spLocks noChangeShapeType="1"/>
          </p:cNvSpPr>
          <p:nvPr/>
        </p:nvSpPr>
        <p:spPr bwMode="auto">
          <a:xfrm>
            <a:off x="6324600" y="5410201"/>
            <a:ext cx="0" cy="304799"/>
          </a:xfrm>
          <a:prstGeom prst="line">
            <a:avLst/>
          </a:prstGeom>
          <a:noFill/>
          <a:ln w="9525">
            <a:solidFill>
              <a:srgbClr val="993300"/>
            </a:solidFill>
            <a:round/>
            <a:headEnd/>
            <a:tailEnd/>
          </a:ln>
          <a:effectLst/>
        </p:spPr>
        <p:txBody>
          <a:bodyPr/>
          <a:lstStyle/>
          <a:p>
            <a:endParaRPr lang="en-US"/>
          </a:p>
        </p:txBody>
      </p:sp>
      <p:sp>
        <p:nvSpPr>
          <p:cNvPr id="3118" name="Line 67"/>
          <p:cNvSpPr>
            <a:spLocks noChangeShapeType="1"/>
          </p:cNvSpPr>
          <p:nvPr/>
        </p:nvSpPr>
        <p:spPr bwMode="auto">
          <a:xfrm flipV="1">
            <a:off x="7467600" y="5432425"/>
            <a:ext cx="0" cy="282575"/>
          </a:xfrm>
          <a:prstGeom prst="line">
            <a:avLst/>
          </a:prstGeom>
          <a:noFill/>
          <a:ln w="9525">
            <a:solidFill>
              <a:srgbClr val="993300"/>
            </a:solidFill>
            <a:round/>
            <a:headEnd/>
            <a:tailEnd/>
          </a:ln>
          <a:effectLst/>
        </p:spPr>
        <p:txBody>
          <a:bodyPr/>
          <a:lstStyle/>
          <a:p>
            <a:endParaRPr lang="en-US"/>
          </a:p>
        </p:txBody>
      </p:sp>
      <p:sp>
        <p:nvSpPr>
          <p:cNvPr id="3119" name="Line 68"/>
          <p:cNvSpPr>
            <a:spLocks noChangeShapeType="1"/>
          </p:cNvSpPr>
          <p:nvPr/>
        </p:nvSpPr>
        <p:spPr bwMode="auto">
          <a:xfrm>
            <a:off x="8610600" y="5410200"/>
            <a:ext cx="0" cy="304800"/>
          </a:xfrm>
          <a:prstGeom prst="line">
            <a:avLst/>
          </a:prstGeom>
          <a:noFill/>
          <a:ln w="9525">
            <a:solidFill>
              <a:srgbClr val="993300"/>
            </a:solidFill>
            <a:round/>
            <a:headEnd/>
            <a:tailEnd/>
          </a:ln>
          <a:effectLst/>
        </p:spPr>
        <p:txBody>
          <a:bodyPr/>
          <a:lstStyle/>
          <a:p>
            <a:endParaRPr lang="en-US"/>
          </a:p>
        </p:txBody>
      </p:sp>
      <p:cxnSp>
        <p:nvCxnSpPr>
          <p:cNvPr id="56" name="AutoShape 77"/>
          <p:cNvCxnSpPr>
            <a:cxnSpLocks noChangeShapeType="1"/>
          </p:cNvCxnSpPr>
          <p:nvPr/>
        </p:nvCxnSpPr>
        <p:spPr bwMode="auto">
          <a:xfrm>
            <a:off x="3657600" y="2590800"/>
            <a:ext cx="381000" cy="0"/>
          </a:xfrm>
          <a:prstGeom prst="straightConnector1">
            <a:avLst/>
          </a:prstGeom>
          <a:noFill/>
          <a:ln w="19050">
            <a:solidFill>
              <a:srgbClr val="993300"/>
            </a:solidFill>
            <a:round/>
            <a:headEnd/>
            <a:tailEnd/>
          </a:ln>
        </p:spPr>
      </p:cxnSp>
      <p:sp>
        <p:nvSpPr>
          <p:cNvPr id="60" name="AutoShape 13"/>
          <p:cNvSpPr>
            <a:spLocks noChangeArrowheads="1"/>
          </p:cNvSpPr>
          <p:nvPr/>
        </p:nvSpPr>
        <p:spPr bwMode="auto">
          <a:xfrm>
            <a:off x="2209800" y="5724526"/>
            <a:ext cx="6934200" cy="371475"/>
          </a:xfrm>
          <a:prstGeom prst="flowChartProcess">
            <a:avLst/>
          </a:prstGeom>
          <a:solidFill>
            <a:schemeClr val="accent2"/>
          </a:solidFill>
          <a:ln w="9525">
            <a:solidFill>
              <a:srgbClr val="993300"/>
            </a:solidFill>
            <a:miter lim="800000"/>
            <a:headEnd/>
            <a:tailEnd/>
          </a:ln>
        </p:spPr>
        <p:txBody>
          <a:bodyPr wrap="none" anchor="ctr"/>
          <a:lstStyle/>
          <a:p>
            <a:pPr algn="ctr"/>
            <a:r>
              <a:rPr lang="en-US" sz="2000" b="1" dirty="0">
                <a:solidFill>
                  <a:schemeClr val="bg1"/>
                </a:solidFill>
              </a:rPr>
              <a:t>Workgroups</a:t>
            </a:r>
          </a:p>
        </p:txBody>
      </p:sp>
      <p:cxnSp>
        <p:nvCxnSpPr>
          <p:cNvPr id="62" name="Straight Connector 61"/>
          <p:cNvCxnSpPr>
            <a:stCxn id="3085" idx="3"/>
            <a:endCxn id="3074" idx="2"/>
          </p:cNvCxnSpPr>
          <p:nvPr/>
        </p:nvCxnSpPr>
        <p:spPr>
          <a:xfrm flipV="1">
            <a:off x="9144000" y="4191001"/>
            <a:ext cx="438150" cy="347663"/>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286000" y="838200"/>
            <a:ext cx="7543800"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
        <p:nvSpPr>
          <p:cNvPr id="47" name="AutoShape 13"/>
          <p:cNvSpPr>
            <a:spLocks noChangeArrowheads="1"/>
          </p:cNvSpPr>
          <p:nvPr/>
        </p:nvSpPr>
        <p:spPr bwMode="auto">
          <a:xfrm>
            <a:off x="5345114" y="6400800"/>
            <a:ext cx="1215655" cy="380999"/>
          </a:xfrm>
          <a:prstGeom prst="flowChartProcess">
            <a:avLst/>
          </a:prstGeom>
          <a:solidFill>
            <a:schemeClr val="accent4">
              <a:lumMod val="20000"/>
              <a:lumOff val="80000"/>
            </a:schemeClr>
          </a:solidFill>
          <a:ln w="9525">
            <a:solidFill>
              <a:srgbClr val="993300"/>
            </a:solidFill>
            <a:miter lim="800000"/>
            <a:headEnd/>
            <a:tailEnd/>
          </a:ln>
          <a:effectLst>
            <a:outerShdw blurRad="50800" dist="38100" dir="2700000" algn="tl" rotWithShape="0">
              <a:prstClr val="black">
                <a:alpha val="40000"/>
              </a:prstClr>
            </a:outerShdw>
          </a:effectLst>
        </p:spPr>
        <p:txBody>
          <a:bodyPr wrap="none" lIns="182880" tIns="137160" rIns="182880" bIns="137160" anchor="ctr"/>
          <a:lstStyle/>
          <a:p>
            <a:pPr algn="ctr"/>
            <a:endParaRPr lang="en-US" sz="1200" b="1" dirty="0">
              <a:solidFill>
                <a:schemeClr val="tx2">
                  <a:lumMod val="50000"/>
                </a:schemeClr>
              </a:solidFill>
            </a:endParaRPr>
          </a:p>
          <a:p>
            <a:pPr algn="ctr"/>
            <a:r>
              <a:rPr lang="en-US" sz="1200" b="1" dirty="0">
                <a:solidFill>
                  <a:schemeClr val="tx2">
                    <a:lumMod val="50000"/>
                  </a:schemeClr>
                </a:solidFill>
              </a:rPr>
              <a:t>Stakeholders</a:t>
            </a:r>
          </a:p>
          <a:p>
            <a:pPr algn="ctr"/>
            <a:endParaRPr lang="en-US" sz="1100" dirty="0">
              <a:solidFill>
                <a:schemeClr val="tx2">
                  <a:lumMod val="50000"/>
                </a:schemeClr>
              </a:solidFill>
            </a:endParaRPr>
          </a:p>
        </p:txBody>
      </p:sp>
      <p:cxnSp>
        <p:nvCxnSpPr>
          <p:cNvPr id="7" name="Straight Arrow Connector 6"/>
          <p:cNvCxnSpPr/>
          <p:nvPr/>
        </p:nvCxnSpPr>
        <p:spPr>
          <a:xfrm flipH="1" flipV="1">
            <a:off x="4500563" y="6172201"/>
            <a:ext cx="844550" cy="22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560768" y="6134101"/>
            <a:ext cx="678232" cy="266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486401" y="6172201"/>
            <a:ext cx="174625" cy="238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189664" y="6167437"/>
            <a:ext cx="134937" cy="233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06610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2196354" y="-201706"/>
            <a:ext cx="7987553" cy="803275"/>
          </a:xfrm>
        </p:spPr>
        <p:txBody>
          <a:bodyPr/>
          <a:lstStyle/>
          <a:p>
            <a:pPr eaLnBrk="1" hangingPunct="1"/>
            <a:r>
              <a:rPr lang="en-US" sz="2118" b="1" dirty="0"/>
              <a:t>CBP Structure and Outcome Lead Placement </a:t>
            </a:r>
            <a:r>
              <a:rPr lang="en-US" sz="794" b="1" dirty="0">
                <a:solidFill>
                  <a:srgbClr val="000000"/>
                </a:solidFill>
              </a:rPr>
              <a:t>9-15-14</a:t>
            </a:r>
            <a:endParaRPr lang="en-US" sz="100" b="1" dirty="0"/>
          </a:p>
        </p:txBody>
      </p:sp>
      <p:sp>
        <p:nvSpPr>
          <p:cNvPr id="77851" name="Rectangle 34"/>
          <p:cNvSpPr>
            <a:spLocks noChangeArrowheads="1"/>
          </p:cNvSpPr>
          <p:nvPr/>
        </p:nvSpPr>
        <p:spPr bwMode="auto">
          <a:xfrm>
            <a:off x="7945250" y="1268167"/>
            <a:ext cx="1109382" cy="950599"/>
          </a:xfrm>
          <a:prstGeom prst="rect">
            <a:avLst/>
          </a:prstGeom>
          <a:solidFill>
            <a:schemeClr val="accent5">
              <a:lumMod val="60000"/>
              <a:lumOff val="40000"/>
            </a:schemeClr>
          </a:solidFill>
          <a:ln w="9525" algn="ctr">
            <a:noFill/>
            <a:miter lim="800000"/>
            <a:headEnd/>
            <a:tailEnd/>
          </a:ln>
          <a:effectLst>
            <a:outerShdw dist="35921" dir="2700000" algn="ctr" rotWithShape="0">
              <a:schemeClr val="bg2"/>
            </a:outerShdw>
          </a:effectLst>
        </p:spPr>
        <p:txBody>
          <a:bodyPr wrap="none" anchorCtr="1"/>
          <a:lstStyle/>
          <a:p>
            <a:pPr algn="ctr" eaLnBrk="0" hangingPunct="0">
              <a:defRPr/>
            </a:pPr>
            <a:r>
              <a:rPr lang="en-US" sz="1100" b="1" dirty="0">
                <a:solidFill>
                  <a:srgbClr val="000000"/>
                </a:solidFill>
              </a:rPr>
              <a:t>Enhance </a:t>
            </a:r>
          </a:p>
          <a:p>
            <a:pPr algn="ctr" eaLnBrk="0" hangingPunct="0">
              <a:defRPr/>
            </a:pPr>
            <a:r>
              <a:rPr lang="en-US" sz="1100" b="1" dirty="0">
                <a:solidFill>
                  <a:srgbClr val="000000"/>
                </a:solidFill>
              </a:rPr>
              <a:t>Partnering,</a:t>
            </a:r>
          </a:p>
          <a:p>
            <a:pPr algn="ctr" eaLnBrk="0" hangingPunct="0">
              <a:defRPr/>
            </a:pPr>
            <a:r>
              <a:rPr lang="en-US" sz="1100" b="1" dirty="0">
                <a:solidFill>
                  <a:srgbClr val="000000"/>
                </a:solidFill>
              </a:rPr>
              <a:t>Leadership</a:t>
            </a:r>
          </a:p>
          <a:p>
            <a:pPr algn="ctr" eaLnBrk="0" hangingPunct="0">
              <a:defRPr/>
            </a:pPr>
            <a:r>
              <a:rPr lang="en-US" sz="1100" b="1" dirty="0">
                <a:solidFill>
                  <a:srgbClr val="000000"/>
                </a:solidFill>
              </a:rPr>
              <a:t>&amp; Management</a:t>
            </a:r>
          </a:p>
        </p:txBody>
      </p:sp>
      <p:sp>
        <p:nvSpPr>
          <p:cNvPr id="3076" name="AutoShape 13"/>
          <p:cNvSpPr>
            <a:spLocks noChangeArrowheads="1"/>
          </p:cNvSpPr>
          <p:nvPr/>
        </p:nvSpPr>
        <p:spPr bwMode="auto">
          <a:xfrm>
            <a:off x="1739578" y="806825"/>
            <a:ext cx="7314776" cy="371475"/>
          </a:xfrm>
          <a:prstGeom prst="flowChartProcess">
            <a:avLst/>
          </a:prstGeom>
          <a:solidFill>
            <a:schemeClr val="accent5">
              <a:lumMod val="60000"/>
              <a:lumOff val="40000"/>
            </a:schemeClr>
          </a:solidFill>
          <a:ln w="9525">
            <a:noFill/>
            <a:miter lim="800000"/>
            <a:headEnd/>
            <a:tailEnd/>
          </a:ln>
        </p:spPr>
        <p:txBody>
          <a:bodyPr wrap="none" anchor="ctr"/>
          <a:lstStyle/>
          <a:p>
            <a:pPr algn="ctr" eaLnBrk="0" hangingPunct="0"/>
            <a:r>
              <a:rPr lang="en-US" b="1" dirty="0">
                <a:solidFill>
                  <a:srgbClr val="000000"/>
                </a:solidFill>
              </a:rPr>
              <a:t>Goal Implementation Teams</a:t>
            </a:r>
          </a:p>
        </p:txBody>
      </p:sp>
      <p:sp>
        <p:nvSpPr>
          <p:cNvPr id="77837" name="Rectangle 30"/>
          <p:cNvSpPr>
            <a:spLocks noChangeArrowheads="1"/>
          </p:cNvSpPr>
          <p:nvPr/>
        </p:nvSpPr>
        <p:spPr bwMode="auto">
          <a:xfrm>
            <a:off x="5423648" y="1268167"/>
            <a:ext cx="1210235" cy="950599"/>
          </a:xfrm>
          <a:prstGeom prst="rect">
            <a:avLst/>
          </a:prstGeom>
          <a:solidFill>
            <a:schemeClr val="accent5">
              <a:lumMod val="60000"/>
              <a:lumOff val="40000"/>
            </a:schemeClr>
          </a:solidFill>
          <a:ln w="9525" algn="ctr">
            <a:noFill/>
            <a:miter lim="800000"/>
            <a:headEnd/>
            <a:tailEnd/>
          </a:ln>
          <a:effectLst>
            <a:outerShdw dist="35921" dir="2700000" algn="ctr" rotWithShape="0">
              <a:schemeClr val="bg2"/>
            </a:outerShdw>
          </a:effectLst>
        </p:spPr>
        <p:txBody>
          <a:bodyPr wrap="square" anchorCtr="1"/>
          <a:lstStyle/>
          <a:p>
            <a:pPr algn="ctr" eaLnBrk="0" hangingPunct="0">
              <a:defRPr/>
            </a:pPr>
            <a:r>
              <a:rPr lang="en-US" sz="1100" b="1" dirty="0">
                <a:solidFill>
                  <a:srgbClr val="000000"/>
                </a:solidFill>
              </a:rPr>
              <a:t>Maintain Healthy</a:t>
            </a:r>
          </a:p>
          <a:p>
            <a:pPr algn="ctr" eaLnBrk="0" hangingPunct="0">
              <a:defRPr/>
            </a:pPr>
            <a:r>
              <a:rPr lang="en-US" sz="1100" b="1" dirty="0">
                <a:solidFill>
                  <a:srgbClr val="000000"/>
                </a:solidFill>
              </a:rPr>
              <a:t>Watersheds</a:t>
            </a:r>
          </a:p>
          <a:p>
            <a:pPr algn="ctr" eaLnBrk="0" hangingPunct="0">
              <a:defRPr/>
            </a:pPr>
            <a:r>
              <a:rPr lang="en-US" sz="882" b="1" dirty="0">
                <a:solidFill>
                  <a:srgbClr val="000000"/>
                </a:solidFill>
              </a:rPr>
              <a:t> </a:t>
            </a:r>
            <a:r>
              <a:rPr lang="en-US" sz="794" b="1" dirty="0">
                <a:solidFill>
                  <a:srgbClr val="993300"/>
                </a:solidFill>
              </a:rPr>
              <a:t>(Healthy Waters, </a:t>
            </a:r>
          </a:p>
          <a:p>
            <a:pPr algn="ctr" eaLnBrk="0" hangingPunct="0">
              <a:defRPr/>
            </a:pPr>
            <a:r>
              <a:rPr lang="en-US" sz="794" b="1" dirty="0">
                <a:solidFill>
                  <a:srgbClr val="993300"/>
                </a:solidFill>
              </a:rPr>
              <a:t>**Land Use Methods &amp; Metrics Development, Land Use Options Evaluation Outcomes)</a:t>
            </a:r>
          </a:p>
        </p:txBody>
      </p:sp>
      <p:sp>
        <p:nvSpPr>
          <p:cNvPr id="77838" name="Rectangle 31"/>
          <p:cNvSpPr>
            <a:spLocks noChangeArrowheads="1"/>
          </p:cNvSpPr>
          <p:nvPr/>
        </p:nvSpPr>
        <p:spPr bwMode="auto">
          <a:xfrm>
            <a:off x="4078941" y="1268165"/>
            <a:ext cx="1257300" cy="950601"/>
          </a:xfrm>
          <a:prstGeom prst="rect">
            <a:avLst/>
          </a:prstGeom>
          <a:solidFill>
            <a:schemeClr val="accent5">
              <a:lumMod val="60000"/>
              <a:lumOff val="40000"/>
            </a:schemeClr>
          </a:solidFill>
          <a:ln w="9525" algn="ctr">
            <a:noFill/>
            <a:miter lim="800000"/>
            <a:headEnd/>
            <a:tailEnd/>
          </a:ln>
          <a:effectLst>
            <a:outerShdw dist="35921" dir="2700000" algn="ctr" rotWithShape="0">
              <a:schemeClr val="bg2"/>
            </a:outerShdw>
          </a:effectLst>
        </p:spPr>
        <p:txBody>
          <a:bodyPr wrap="square" anchorCtr="1"/>
          <a:lstStyle/>
          <a:p>
            <a:pPr algn="ctr" eaLnBrk="0" hangingPunct="0">
              <a:defRPr/>
            </a:pPr>
            <a:r>
              <a:rPr lang="en-US" sz="1100" b="1" dirty="0">
                <a:solidFill>
                  <a:srgbClr val="000000"/>
                </a:solidFill>
              </a:rPr>
              <a:t>Protect &amp; Restore Water Quality </a:t>
            </a:r>
          </a:p>
          <a:p>
            <a:pPr algn="ctr" eaLnBrk="0" hangingPunct="0">
              <a:defRPr/>
            </a:pPr>
            <a:endParaRPr lang="en-US" sz="300" b="1" dirty="0">
              <a:solidFill>
                <a:schemeClr val="accent2">
                  <a:lumMod val="75000"/>
                </a:schemeClr>
              </a:solidFill>
            </a:endParaRPr>
          </a:p>
          <a:p>
            <a:pPr algn="ctr" eaLnBrk="0" hangingPunct="0">
              <a:defRPr/>
            </a:pPr>
            <a:r>
              <a:rPr lang="en-US" sz="794" b="1" dirty="0">
                <a:solidFill>
                  <a:srgbClr val="993300"/>
                </a:solidFill>
              </a:rPr>
              <a:t>(2017 WIP, 2025 WIP, </a:t>
            </a:r>
          </a:p>
          <a:p>
            <a:pPr algn="ctr" eaLnBrk="0" hangingPunct="0">
              <a:defRPr/>
            </a:pPr>
            <a:r>
              <a:rPr lang="en-US" sz="794" b="1" dirty="0">
                <a:solidFill>
                  <a:srgbClr val="993300"/>
                </a:solidFill>
              </a:rPr>
              <a:t>WQ  Standards Attachment and Monitoring Outcomes)</a:t>
            </a:r>
          </a:p>
          <a:p>
            <a:pPr algn="ctr" eaLnBrk="0" hangingPunct="0">
              <a:defRPr/>
            </a:pPr>
            <a:endParaRPr lang="en-US" sz="882" dirty="0">
              <a:solidFill>
                <a:srgbClr val="000000"/>
              </a:solidFill>
            </a:endParaRPr>
          </a:p>
        </p:txBody>
      </p:sp>
      <p:sp>
        <p:nvSpPr>
          <p:cNvPr id="77839" name="Rectangle 32"/>
          <p:cNvSpPr>
            <a:spLocks noChangeArrowheads="1"/>
          </p:cNvSpPr>
          <p:nvPr/>
        </p:nvSpPr>
        <p:spPr bwMode="auto">
          <a:xfrm>
            <a:off x="1731870" y="1266579"/>
            <a:ext cx="961465" cy="952187"/>
          </a:xfrm>
          <a:prstGeom prst="rect">
            <a:avLst/>
          </a:prstGeom>
          <a:solidFill>
            <a:schemeClr val="accent5">
              <a:lumMod val="60000"/>
              <a:lumOff val="40000"/>
            </a:schemeClr>
          </a:solidFill>
          <a:ln w="9525" algn="ctr">
            <a:noFill/>
            <a:miter lim="800000"/>
            <a:headEnd/>
            <a:tailEnd/>
          </a:ln>
          <a:effectLst>
            <a:outerShdw dist="35921" dir="2700000" algn="ctr" rotWithShape="0">
              <a:schemeClr val="bg2"/>
            </a:outerShdw>
          </a:effectLst>
        </p:spPr>
        <p:txBody>
          <a:bodyPr wrap="none" bIns="0" anchorCtr="1"/>
          <a:lstStyle/>
          <a:p>
            <a:pPr algn="ctr" eaLnBrk="0" hangingPunct="0">
              <a:defRPr/>
            </a:pPr>
            <a:r>
              <a:rPr lang="en-US" sz="1100" b="1" dirty="0">
                <a:solidFill>
                  <a:srgbClr val="000000"/>
                </a:solidFill>
              </a:rPr>
              <a:t>Sustainable</a:t>
            </a:r>
          </a:p>
          <a:p>
            <a:pPr algn="ctr" eaLnBrk="0" hangingPunct="0">
              <a:defRPr/>
            </a:pPr>
            <a:r>
              <a:rPr lang="en-US" sz="1100" b="1" dirty="0">
                <a:solidFill>
                  <a:srgbClr val="000000"/>
                </a:solidFill>
              </a:rPr>
              <a:t> Fisheries</a:t>
            </a:r>
          </a:p>
        </p:txBody>
      </p:sp>
      <p:sp>
        <p:nvSpPr>
          <p:cNvPr id="77840" name="Rectangle 33"/>
          <p:cNvSpPr>
            <a:spLocks noChangeArrowheads="1"/>
          </p:cNvSpPr>
          <p:nvPr/>
        </p:nvSpPr>
        <p:spPr bwMode="auto">
          <a:xfrm>
            <a:off x="2862262" y="1277471"/>
            <a:ext cx="1149444" cy="941294"/>
          </a:xfrm>
          <a:prstGeom prst="rect">
            <a:avLst/>
          </a:prstGeom>
          <a:solidFill>
            <a:schemeClr val="accent5">
              <a:lumMod val="60000"/>
              <a:lumOff val="40000"/>
            </a:schemeClr>
          </a:solidFill>
          <a:ln w="19050" algn="ctr">
            <a:noFill/>
            <a:miter lim="800000"/>
            <a:headEnd/>
            <a:tailEnd/>
          </a:ln>
          <a:effectLst>
            <a:outerShdw dist="35921" dir="2700000" algn="ctr" rotWithShape="0">
              <a:schemeClr val="bg2"/>
            </a:outerShdw>
          </a:effectLst>
        </p:spPr>
        <p:txBody>
          <a:bodyPr wrap="none" anchorCtr="1"/>
          <a:lstStyle/>
          <a:p>
            <a:pPr algn="ctr" eaLnBrk="0" hangingPunct="0">
              <a:defRPr/>
            </a:pPr>
            <a:r>
              <a:rPr lang="en-US" sz="1100" b="1" dirty="0">
                <a:solidFill>
                  <a:srgbClr val="000000"/>
                </a:solidFill>
              </a:rPr>
              <a:t>Protect &amp; Restore</a:t>
            </a:r>
          </a:p>
          <a:p>
            <a:pPr algn="ctr" eaLnBrk="0" hangingPunct="0">
              <a:defRPr/>
            </a:pPr>
            <a:r>
              <a:rPr lang="en-US" sz="1100" b="1" dirty="0">
                <a:solidFill>
                  <a:srgbClr val="000000"/>
                </a:solidFill>
              </a:rPr>
              <a:t> Vital Habitats </a:t>
            </a:r>
          </a:p>
        </p:txBody>
      </p:sp>
      <p:sp>
        <p:nvSpPr>
          <p:cNvPr id="77841" name="Rectangle 34"/>
          <p:cNvSpPr>
            <a:spLocks noChangeArrowheads="1"/>
          </p:cNvSpPr>
          <p:nvPr/>
        </p:nvSpPr>
        <p:spPr bwMode="auto">
          <a:xfrm>
            <a:off x="6701118" y="1271341"/>
            <a:ext cx="1109382" cy="947425"/>
          </a:xfrm>
          <a:prstGeom prst="rect">
            <a:avLst/>
          </a:prstGeom>
          <a:solidFill>
            <a:schemeClr val="accent5">
              <a:lumMod val="60000"/>
              <a:lumOff val="40000"/>
            </a:schemeClr>
          </a:solidFill>
          <a:ln w="9525" algn="ctr">
            <a:noFill/>
            <a:miter lim="800000"/>
            <a:headEnd/>
            <a:tailEnd/>
          </a:ln>
          <a:effectLst>
            <a:outerShdw dist="35921" dir="2700000" algn="ctr" rotWithShape="0">
              <a:schemeClr val="bg2"/>
            </a:outerShdw>
          </a:effectLst>
        </p:spPr>
        <p:txBody>
          <a:bodyPr wrap="none" anchorCtr="1"/>
          <a:lstStyle/>
          <a:p>
            <a:pPr algn="ctr" eaLnBrk="0" hangingPunct="0">
              <a:defRPr/>
            </a:pPr>
            <a:r>
              <a:rPr lang="en-US" sz="1100" b="1" dirty="0">
                <a:solidFill>
                  <a:srgbClr val="000000"/>
                </a:solidFill>
              </a:rPr>
              <a:t>Foster </a:t>
            </a:r>
          </a:p>
          <a:p>
            <a:pPr algn="ctr" eaLnBrk="0" hangingPunct="0">
              <a:defRPr/>
            </a:pPr>
            <a:r>
              <a:rPr lang="en-US" sz="1100" b="1" dirty="0">
                <a:solidFill>
                  <a:srgbClr val="000000"/>
                </a:solidFill>
              </a:rPr>
              <a:t>Chesapeake </a:t>
            </a:r>
          </a:p>
          <a:p>
            <a:pPr algn="ctr" eaLnBrk="0" hangingPunct="0">
              <a:defRPr/>
            </a:pPr>
            <a:r>
              <a:rPr lang="en-US" sz="1100" b="1" dirty="0">
                <a:solidFill>
                  <a:srgbClr val="000000"/>
                </a:solidFill>
              </a:rPr>
              <a:t>Stewardship</a:t>
            </a:r>
          </a:p>
        </p:txBody>
      </p:sp>
      <p:sp>
        <p:nvSpPr>
          <p:cNvPr id="77878" name="AutoShape 13"/>
          <p:cNvSpPr>
            <a:spLocks noChangeArrowheads="1"/>
          </p:cNvSpPr>
          <p:nvPr/>
        </p:nvSpPr>
        <p:spPr bwMode="auto">
          <a:xfrm>
            <a:off x="1762086" y="2286002"/>
            <a:ext cx="950679" cy="973137"/>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Ches. Bay </a:t>
            </a:r>
          </a:p>
          <a:p>
            <a:pPr algn="ctr" eaLnBrk="0" hangingPunct="0">
              <a:defRPr/>
            </a:pPr>
            <a:r>
              <a:rPr lang="en-US" sz="794" b="1" dirty="0">
                <a:solidFill>
                  <a:srgbClr val="000000"/>
                </a:solidFill>
              </a:rPr>
              <a:t>Stock Assessment  Committee</a:t>
            </a:r>
          </a:p>
          <a:p>
            <a:pPr algn="ctr" eaLnBrk="0" hangingPunct="0">
              <a:defRPr/>
            </a:pPr>
            <a:r>
              <a:rPr lang="en-US" sz="794" b="1" dirty="0">
                <a:solidFill>
                  <a:schemeClr val="accent2">
                    <a:lumMod val="75000"/>
                  </a:schemeClr>
                </a:solidFill>
              </a:rPr>
              <a:t>(Blue Crab Abundance, Blue Crab Management Outcomes)</a:t>
            </a:r>
          </a:p>
        </p:txBody>
      </p:sp>
      <p:sp>
        <p:nvSpPr>
          <p:cNvPr id="3" name="AutoShape 13"/>
          <p:cNvSpPr>
            <a:spLocks noChangeArrowheads="1"/>
          </p:cNvSpPr>
          <p:nvPr/>
        </p:nvSpPr>
        <p:spPr bwMode="auto">
          <a:xfrm>
            <a:off x="2883696" y="2939833"/>
            <a:ext cx="1083188" cy="556403"/>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Stream Health Workgroup </a:t>
            </a:r>
            <a:r>
              <a:rPr lang="en-US" sz="794" b="1" dirty="0">
                <a:solidFill>
                  <a:schemeClr val="accent2">
                    <a:lumMod val="75000"/>
                  </a:schemeClr>
                </a:solidFill>
              </a:rPr>
              <a:t>(Stream Health, Brook Trout Outcomes)</a:t>
            </a:r>
          </a:p>
        </p:txBody>
      </p:sp>
      <p:sp>
        <p:nvSpPr>
          <p:cNvPr id="4" name="AutoShape 13"/>
          <p:cNvSpPr>
            <a:spLocks noChangeArrowheads="1"/>
          </p:cNvSpPr>
          <p:nvPr/>
        </p:nvSpPr>
        <p:spPr bwMode="auto">
          <a:xfrm>
            <a:off x="2900648" y="2295308"/>
            <a:ext cx="1063159" cy="519112"/>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Fish Passage Workgroup </a:t>
            </a:r>
            <a:r>
              <a:rPr lang="en-US" sz="794" b="1" dirty="0">
                <a:solidFill>
                  <a:schemeClr val="accent2">
                    <a:lumMod val="75000"/>
                  </a:schemeClr>
                </a:solidFill>
              </a:rPr>
              <a:t>(Fish Passage Outcome)</a:t>
            </a:r>
          </a:p>
        </p:txBody>
      </p:sp>
      <p:sp>
        <p:nvSpPr>
          <p:cNvPr id="5" name="AutoShape 13"/>
          <p:cNvSpPr>
            <a:spLocks noChangeArrowheads="1"/>
          </p:cNvSpPr>
          <p:nvPr/>
        </p:nvSpPr>
        <p:spPr bwMode="auto">
          <a:xfrm>
            <a:off x="4116260" y="2343540"/>
            <a:ext cx="1174097" cy="345873"/>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Agriculture Workgroup</a:t>
            </a:r>
          </a:p>
        </p:txBody>
      </p:sp>
      <p:sp>
        <p:nvSpPr>
          <p:cNvPr id="8" name="AutoShape 13"/>
          <p:cNvSpPr>
            <a:spLocks noChangeArrowheads="1"/>
          </p:cNvSpPr>
          <p:nvPr/>
        </p:nvSpPr>
        <p:spPr bwMode="auto">
          <a:xfrm>
            <a:off x="2888322" y="3563471"/>
            <a:ext cx="1083189" cy="536700"/>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Submerged Aquatic Vegetation Workgroup </a:t>
            </a:r>
            <a:r>
              <a:rPr lang="en-US" sz="794" b="1" dirty="0">
                <a:solidFill>
                  <a:schemeClr val="accent2">
                    <a:lumMod val="75000"/>
                  </a:schemeClr>
                </a:solidFill>
              </a:rPr>
              <a:t>(SAV Outcome)</a:t>
            </a:r>
          </a:p>
        </p:txBody>
      </p:sp>
      <p:sp>
        <p:nvSpPr>
          <p:cNvPr id="9" name="AutoShape 13"/>
          <p:cNvSpPr>
            <a:spLocks noChangeArrowheads="1"/>
          </p:cNvSpPr>
          <p:nvPr/>
        </p:nvSpPr>
        <p:spPr bwMode="auto">
          <a:xfrm>
            <a:off x="2897567" y="4168588"/>
            <a:ext cx="1083189" cy="455192"/>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Wetland Workgroup </a:t>
            </a:r>
            <a:r>
              <a:rPr lang="en-US" sz="794" b="1" dirty="0">
                <a:solidFill>
                  <a:schemeClr val="accent2">
                    <a:lumMod val="75000"/>
                  </a:schemeClr>
                </a:solidFill>
              </a:rPr>
              <a:t>(Wetlands, Black Duck Outcomes)</a:t>
            </a:r>
          </a:p>
        </p:txBody>
      </p:sp>
      <p:sp>
        <p:nvSpPr>
          <p:cNvPr id="10" name="AutoShape 13"/>
          <p:cNvSpPr>
            <a:spLocks noChangeArrowheads="1"/>
          </p:cNvSpPr>
          <p:nvPr/>
        </p:nvSpPr>
        <p:spPr bwMode="auto">
          <a:xfrm>
            <a:off x="4116261" y="2745794"/>
            <a:ext cx="1174097" cy="434436"/>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Forestry Workgroup </a:t>
            </a:r>
            <a:r>
              <a:rPr lang="en-US" sz="794" b="1" dirty="0">
                <a:solidFill>
                  <a:schemeClr val="accent2">
                    <a:lumMod val="75000"/>
                  </a:schemeClr>
                </a:solidFill>
              </a:rPr>
              <a:t>(Forest Buffer, Tree Canopy Outcomes)</a:t>
            </a:r>
          </a:p>
        </p:txBody>
      </p:sp>
      <p:sp>
        <p:nvSpPr>
          <p:cNvPr id="11" name="AutoShape 13"/>
          <p:cNvSpPr>
            <a:spLocks noChangeArrowheads="1"/>
          </p:cNvSpPr>
          <p:nvPr/>
        </p:nvSpPr>
        <p:spPr bwMode="auto">
          <a:xfrm>
            <a:off x="4116260" y="3237380"/>
            <a:ext cx="1174097" cy="191621"/>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**Land Use Workgroup</a:t>
            </a:r>
            <a:endParaRPr lang="en-US" sz="794" b="1" dirty="0">
              <a:solidFill>
                <a:schemeClr val="accent2">
                  <a:lumMod val="75000"/>
                </a:schemeClr>
              </a:solidFill>
            </a:endParaRPr>
          </a:p>
        </p:txBody>
      </p:sp>
      <p:sp>
        <p:nvSpPr>
          <p:cNvPr id="13" name="AutoShape 13"/>
          <p:cNvSpPr>
            <a:spLocks noChangeArrowheads="1"/>
          </p:cNvSpPr>
          <p:nvPr/>
        </p:nvSpPr>
        <p:spPr bwMode="auto">
          <a:xfrm>
            <a:off x="4135143" y="3496237"/>
            <a:ext cx="1174097" cy="294903"/>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Urban Stormwater Workgroup</a:t>
            </a:r>
          </a:p>
        </p:txBody>
      </p:sp>
      <p:sp>
        <p:nvSpPr>
          <p:cNvPr id="14" name="AutoShape 13"/>
          <p:cNvSpPr>
            <a:spLocks noChangeArrowheads="1"/>
          </p:cNvSpPr>
          <p:nvPr/>
        </p:nvSpPr>
        <p:spPr bwMode="auto">
          <a:xfrm>
            <a:off x="4136682" y="3848286"/>
            <a:ext cx="1174097" cy="400050"/>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Wastewater Treatment Workgroup</a:t>
            </a:r>
          </a:p>
        </p:txBody>
      </p:sp>
      <p:sp>
        <p:nvSpPr>
          <p:cNvPr id="15" name="AutoShape 13"/>
          <p:cNvSpPr>
            <a:spLocks noChangeArrowheads="1"/>
          </p:cNvSpPr>
          <p:nvPr/>
        </p:nvSpPr>
        <p:spPr bwMode="auto">
          <a:xfrm>
            <a:off x="4135143" y="4306880"/>
            <a:ext cx="1174097" cy="284359"/>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Watershed Technical Workgroup</a:t>
            </a:r>
          </a:p>
        </p:txBody>
      </p:sp>
      <p:sp>
        <p:nvSpPr>
          <p:cNvPr id="18" name="AutoShape 13"/>
          <p:cNvSpPr>
            <a:spLocks noChangeArrowheads="1"/>
          </p:cNvSpPr>
          <p:nvPr/>
        </p:nvSpPr>
        <p:spPr bwMode="auto">
          <a:xfrm>
            <a:off x="7911353" y="2339137"/>
            <a:ext cx="1127872" cy="417513"/>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Decision Framework Implementation Workgroup</a:t>
            </a:r>
          </a:p>
        </p:txBody>
      </p:sp>
      <p:sp>
        <p:nvSpPr>
          <p:cNvPr id="69" name="AutoShape 13"/>
          <p:cNvSpPr>
            <a:spLocks noChangeArrowheads="1"/>
          </p:cNvSpPr>
          <p:nvPr/>
        </p:nvSpPr>
        <p:spPr bwMode="auto">
          <a:xfrm>
            <a:off x="6715117" y="2348137"/>
            <a:ext cx="1090893" cy="870254"/>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Education Workgroup </a:t>
            </a:r>
            <a:r>
              <a:rPr lang="en-US" sz="794" b="1" dirty="0">
                <a:solidFill>
                  <a:schemeClr val="accent2">
                    <a:lumMod val="75000"/>
                  </a:schemeClr>
                </a:solidFill>
              </a:rPr>
              <a:t>(Student, Sustainable Schools, Environmental Literacy Planning Outcomes)</a:t>
            </a:r>
          </a:p>
        </p:txBody>
      </p:sp>
      <p:sp>
        <p:nvSpPr>
          <p:cNvPr id="71" name="AutoShape 13"/>
          <p:cNvSpPr>
            <a:spLocks noChangeArrowheads="1"/>
          </p:cNvSpPr>
          <p:nvPr/>
        </p:nvSpPr>
        <p:spPr bwMode="auto">
          <a:xfrm>
            <a:off x="6701119" y="3322107"/>
            <a:ext cx="1090893" cy="696386"/>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Public Access  Planning Action Team </a:t>
            </a:r>
            <a:r>
              <a:rPr lang="en-US" sz="794" b="1" dirty="0">
                <a:solidFill>
                  <a:schemeClr val="accent2">
                    <a:lumMod val="75000"/>
                  </a:schemeClr>
                </a:solidFill>
              </a:rPr>
              <a:t>(Public Access Site Development Outcome)</a:t>
            </a:r>
          </a:p>
        </p:txBody>
      </p:sp>
      <p:sp>
        <p:nvSpPr>
          <p:cNvPr id="72" name="AutoShape 13"/>
          <p:cNvSpPr>
            <a:spLocks noChangeArrowheads="1"/>
          </p:cNvSpPr>
          <p:nvPr/>
        </p:nvSpPr>
        <p:spPr bwMode="auto">
          <a:xfrm>
            <a:off x="6705869" y="4133975"/>
            <a:ext cx="1090893" cy="572497"/>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Land Conservation Action Team </a:t>
            </a:r>
            <a:r>
              <a:rPr lang="en-US" sz="794" b="1" dirty="0">
                <a:solidFill>
                  <a:schemeClr val="accent2">
                    <a:lumMod val="75000"/>
                  </a:schemeClr>
                </a:solidFill>
              </a:rPr>
              <a:t>(Protected Lands Outcome)</a:t>
            </a:r>
          </a:p>
        </p:txBody>
      </p:sp>
      <p:sp>
        <p:nvSpPr>
          <p:cNvPr id="78" name="AutoShape 13"/>
          <p:cNvSpPr>
            <a:spLocks noChangeArrowheads="1"/>
          </p:cNvSpPr>
          <p:nvPr/>
        </p:nvSpPr>
        <p:spPr bwMode="auto">
          <a:xfrm>
            <a:off x="4141436" y="4648388"/>
            <a:ext cx="1174097" cy="268999"/>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Milestone Workgroup</a:t>
            </a:r>
          </a:p>
        </p:txBody>
      </p:sp>
      <p:sp>
        <p:nvSpPr>
          <p:cNvPr id="79" name="AutoShape 13"/>
          <p:cNvSpPr>
            <a:spLocks noChangeArrowheads="1"/>
          </p:cNvSpPr>
          <p:nvPr/>
        </p:nvSpPr>
        <p:spPr bwMode="auto">
          <a:xfrm>
            <a:off x="4138281" y="4991287"/>
            <a:ext cx="1174097" cy="295834"/>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Trading and Offsets Workgroup</a:t>
            </a:r>
          </a:p>
        </p:txBody>
      </p:sp>
      <p:sp>
        <p:nvSpPr>
          <p:cNvPr id="84" name="AutoShape 13"/>
          <p:cNvSpPr>
            <a:spLocks noChangeArrowheads="1"/>
          </p:cNvSpPr>
          <p:nvPr/>
        </p:nvSpPr>
        <p:spPr bwMode="auto">
          <a:xfrm>
            <a:off x="1769599" y="3371848"/>
            <a:ext cx="939894" cy="685800"/>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a:defRPr/>
            </a:pPr>
            <a:r>
              <a:rPr lang="en-US" sz="794" b="1" dirty="0"/>
              <a:t>Maryland and Virginia Interagency Oyster Teams</a:t>
            </a:r>
          </a:p>
          <a:p>
            <a:pPr algn="ctr">
              <a:defRPr/>
            </a:pPr>
            <a:r>
              <a:rPr lang="en-US" sz="794" b="1" dirty="0">
                <a:solidFill>
                  <a:schemeClr val="accent2">
                    <a:lumMod val="75000"/>
                  </a:schemeClr>
                </a:solidFill>
              </a:rPr>
              <a:t>(Oyster Outcome)</a:t>
            </a:r>
          </a:p>
        </p:txBody>
      </p:sp>
      <p:sp>
        <p:nvSpPr>
          <p:cNvPr id="85" name="AutoShape 13"/>
          <p:cNvSpPr>
            <a:spLocks noChangeArrowheads="1"/>
          </p:cNvSpPr>
          <p:nvPr/>
        </p:nvSpPr>
        <p:spPr bwMode="auto">
          <a:xfrm>
            <a:off x="1769395" y="4171948"/>
            <a:ext cx="939894" cy="285750"/>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a:defRPr/>
            </a:pPr>
            <a:r>
              <a:rPr lang="en-US" sz="794" b="1" dirty="0"/>
              <a:t>Invasive Catfish Task Force</a:t>
            </a:r>
          </a:p>
        </p:txBody>
      </p:sp>
      <p:sp>
        <p:nvSpPr>
          <p:cNvPr id="89" name="AutoShape 13"/>
          <p:cNvSpPr>
            <a:spLocks noChangeArrowheads="1"/>
          </p:cNvSpPr>
          <p:nvPr/>
        </p:nvSpPr>
        <p:spPr bwMode="auto">
          <a:xfrm>
            <a:off x="5462069" y="2353235"/>
            <a:ext cx="1118027" cy="285750"/>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Tracking Workgroup</a:t>
            </a:r>
          </a:p>
        </p:txBody>
      </p:sp>
      <p:sp>
        <p:nvSpPr>
          <p:cNvPr id="75" name="AutoShape 13"/>
          <p:cNvSpPr>
            <a:spLocks noChangeArrowheads="1"/>
          </p:cNvSpPr>
          <p:nvPr/>
        </p:nvSpPr>
        <p:spPr bwMode="auto">
          <a:xfrm>
            <a:off x="4141266" y="5330187"/>
            <a:ext cx="1174097" cy="289751"/>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BMP Verification Committee</a:t>
            </a:r>
          </a:p>
        </p:txBody>
      </p:sp>
      <p:sp>
        <p:nvSpPr>
          <p:cNvPr id="66" name="AutoShape 13"/>
          <p:cNvSpPr>
            <a:spLocks noChangeArrowheads="1"/>
          </p:cNvSpPr>
          <p:nvPr/>
        </p:nvSpPr>
        <p:spPr bwMode="auto">
          <a:xfrm>
            <a:off x="7911353" y="2823884"/>
            <a:ext cx="1127872" cy="299163"/>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t>Evaluator Function Workgroup</a:t>
            </a:r>
          </a:p>
        </p:txBody>
      </p:sp>
      <p:sp>
        <p:nvSpPr>
          <p:cNvPr id="70" name="AutoShape 13"/>
          <p:cNvSpPr>
            <a:spLocks noChangeArrowheads="1"/>
          </p:cNvSpPr>
          <p:nvPr/>
        </p:nvSpPr>
        <p:spPr bwMode="auto">
          <a:xfrm>
            <a:off x="5490884" y="2734919"/>
            <a:ext cx="1118027" cy="292911"/>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Local Engagement Workgroup</a:t>
            </a:r>
          </a:p>
        </p:txBody>
      </p:sp>
      <p:sp>
        <p:nvSpPr>
          <p:cNvPr id="80" name="AutoShape 13"/>
          <p:cNvSpPr>
            <a:spLocks noChangeArrowheads="1"/>
          </p:cNvSpPr>
          <p:nvPr/>
        </p:nvSpPr>
        <p:spPr bwMode="auto">
          <a:xfrm>
            <a:off x="1799669" y="4571998"/>
            <a:ext cx="939894" cy="537884"/>
          </a:xfrm>
          <a:prstGeom prst="flowChartProcess">
            <a:avLst/>
          </a:prstGeom>
          <a:solidFill>
            <a:schemeClr val="accent2">
              <a:lumMod val="40000"/>
              <a:lumOff val="60000"/>
            </a:schemeClr>
          </a:solidFill>
          <a:ln w="9525">
            <a:noFill/>
            <a:miter lim="800000"/>
            <a:headEnd/>
            <a:tailEnd/>
          </a:ln>
          <a:effectLst>
            <a:outerShdw dist="45791" dir="3378596" algn="ctr" rotWithShape="0">
              <a:schemeClr val="bg2"/>
            </a:outerShdw>
          </a:effectLst>
        </p:spPr>
        <p:txBody>
          <a:bodyPr/>
          <a:lstStyle/>
          <a:p>
            <a:pPr algn="ctr">
              <a:defRPr/>
            </a:pPr>
            <a:r>
              <a:rPr lang="en-US" sz="794" b="1" dirty="0"/>
              <a:t>Fish Habitat Action Team</a:t>
            </a:r>
          </a:p>
          <a:p>
            <a:pPr algn="ctr">
              <a:defRPr/>
            </a:pPr>
            <a:r>
              <a:rPr lang="en-US" sz="794" b="1" dirty="0">
                <a:solidFill>
                  <a:schemeClr val="accent2">
                    <a:lumMod val="75000"/>
                  </a:schemeClr>
                </a:solidFill>
              </a:rPr>
              <a:t>(Fish Habitat Outcome)</a:t>
            </a:r>
          </a:p>
        </p:txBody>
      </p:sp>
      <p:sp>
        <p:nvSpPr>
          <p:cNvPr id="82" name="AutoShape 13"/>
          <p:cNvSpPr>
            <a:spLocks noChangeArrowheads="1"/>
          </p:cNvSpPr>
          <p:nvPr/>
        </p:nvSpPr>
        <p:spPr bwMode="auto">
          <a:xfrm>
            <a:off x="4146178" y="5677087"/>
            <a:ext cx="1174097" cy="820271"/>
          </a:xfrm>
          <a:prstGeom prst="flowChartProcess">
            <a:avLst/>
          </a:prstGeom>
          <a:solidFill>
            <a:schemeClr val="accent2">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a:t>Toxics Contaminants Workgroup </a:t>
            </a:r>
            <a:r>
              <a:rPr lang="en-US" sz="794" b="1" dirty="0">
                <a:solidFill>
                  <a:schemeClr val="accent2">
                    <a:lumMod val="75000"/>
                  </a:schemeClr>
                </a:solidFill>
              </a:rPr>
              <a:t>(Toxic Contaminants Research, Toxic Contaminants Policy and Prevention Outcomes)</a:t>
            </a:r>
          </a:p>
        </p:txBody>
      </p:sp>
      <p:sp>
        <p:nvSpPr>
          <p:cNvPr id="86" name="AutoShape 13"/>
          <p:cNvSpPr>
            <a:spLocks noChangeArrowheads="1"/>
          </p:cNvSpPr>
          <p:nvPr/>
        </p:nvSpPr>
        <p:spPr bwMode="auto">
          <a:xfrm>
            <a:off x="6701119" y="4828676"/>
            <a:ext cx="1090893" cy="684618"/>
          </a:xfrm>
          <a:prstGeom prst="flowChartProcess">
            <a:avLst/>
          </a:prstGeom>
          <a:solidFill>
            <a:schemeClr val="accent2">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t>Citizen Stewardship Workgroup </a:t>
            </a:r>
            <a:r>
              <a:rPr lang="en-US" sz="794" b="1" dirty="0">
                <a:solidFill>
                  <a:schemeClr val="accent2">
                    <a:lumMod val="75000"/>
                  </a:schemeClr>
                </a:solidFill>
              </a:rPr>
              <a:t>(Citizen Stewardship Outcome)</a:t>
            </a:r>
          </a:p>
        </p:txBody>
      </p:sp>
      <p:sp>
        <p:nvSpPr>
          <p:cNvPr id="88" name="AutoShape 13"/>
          <p:cNvSpPr>
            <a:spLocks noChangeArrowheads="1"/>
          </p:cNvSpPr>
          <p:nvPr/>
        </p:nvSpPr>
        <p:spPr bwMode="auto">
          <a:xfrm>
            <a:off x="7963462" y="3227294"/>
            <a:ext cx="1090893" cy="514350"/>
          </a:xfrm>
          <a:prstGeom prst="flowChartProcess">
            <a:avLst/>
          </a:prstGeom>
          <a:solidFill>
            <a:schemeClr val="accent2">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t>Local Leadership Workgroup </a:t>
            </a:r>
            <a:r>
              <a:rPr lang="en-US" sz="794" b="1" dirty="0">
                <a:solidFill>
                  <a:schemeClr val="accent2">
                    <a:lumMod val="75000"/>
                  </a:schemeClr>
                </a:solidFill>
              </a:rPr>
              <a:t>(Local Leadership Outcome)</a:t>
            </a:r>
          </a:p>
        </p:txBody>
      </p:sp>
      <p:sp>
        <p:nvSpPr>
          <p:cNvPr id="98" name="AutoShape 13"/>
          <p:cNvSpPr>
            <a:spLocks noChangeArrowheads="1"/>
          </p:cNvSpPr>
          <p:nvPr/>
        </p:nvSpPr>
        <p:spPr bwMode="auto">
          <a:xfrm>
            <a:off x="1799665" y="5209616"/>
            <a:ext cx="939894" cy="572621"/>
          </a:xfrm>
          <a:prstGeom prst="flowChartProcess">
            <a:avLst/>
          </a:prstGeom>
          <a:solidFill>
            <a:schemeClr val="accent2">
              <a:lumMod val="40000"/>
              <a:lumOff val="60000"/>
            </a:schemeClr>
          </a:solidFill>
          <a:ln w="9525">
            <a:noFill/>
            <a:miter lim="800000"/>
            <a:headEnd/>
            <a:tailEnd/>
          </a:ln>
          <a:effectLst>
            <a:outerShdw dist="45791" dir="3378596" algn="ctr" rotWithShape="0">
              <a:schemeClr val="bg2"/>
            </a:outerShdw>
          </a:effectLst>
        </p:spPr>
        <p:txBody>
          <a:bodyPr/>
          <a:lstStyle/>
          <a:p>
            <a:pPr algn="ctr">
              <a:defRPr/>
            </a:pPr>
            <a:r>
              <a:rPr lang="en-US" sz="794" b="1" dirty="0"/>
              <a:t>Forage Fish Action Team</a:t>
            </a:r>
          </a:p>
          <a:p>
            <a:pPr algn="ctr">
              <a:defRPr/>
            </a:pPr>
            <a:r>
              <a:rPr lang="en-US" sz="794" b="1" dirty="0">
                <a:solidFill>
                  <a:schemeClr val="accent2">
                    <a:lumMod val="75000"/>
                  </a:schemeClr>
                </a:solidFill>
              </a:rPr>
              <a:t>(Forage Fish Outcome)</a:t>
            </a:r>
          </a:p>
        </p:txBody>
      </p:sp>
      <p:sp>
        <p:nvSpPr>
          <p:cNvPr id="102" name="Rectangle 33"/>
          <p:cNvSpPr>
            <a:spLocks noChangeArrowheads="1"/>
          </p:cNvSpPr>
          <p:nvPr/>
        </p:nvSpPr>
        <p:spPr bwMode="auto">
          <a:xfrm>
            <a:off x="9177317" y="806825"/>
            <a:ext cx="1149444" cy="609600"/>
          </a:xfrm>
          <a:prstGeom prst="rect">
            <a:avLst/>
          </a:prstGeom>
          <a:solidFill>
            <a:schemeClr val="accent5">
              <a:lumMod val="60000"/>
              <a:lumOff val="40000"/>
            </a:schemeClr>
          </a:solidFill>
          <a:ln w="19050" algn="ctr">
            <a:noFill/>
            <a:miter lim="800000"/>
            <a:headEnd/>
            <a:tailEnd/>
          </a:ln>
          <a:effectLst>
            <a:outerShdw dist="35921" dir="2700000" algn="ctr" rotWithShape="0">
              <a:schemeClr val="bg2"/>
            </a:outerShdw>
          </a:effectLst>
        </p:spPr>
        <p:txBody>
          <a:bodyPr wrap="none" anchorCtr="1"/>
          <a:lstStyle/>
          <a:p>
            <a:pPr algn="ctr" eaLnBrk="0" hangingPunct="0">
              <a:defRPr/>
            </a:pPr>
            <a:r>
              <a:rPr lang="en-US" sz="1100" b="1" dirty="0">
                <a:solidFill>
                  <a:srgbClr val="000000"/>
                </a:solidFill>
              </a:rPr>
              <a:t>Science Technical</a:t>
            </a:r>
          </a:p>
          <a:p>
            <a:pPr algn="ctr" eaLnBrk="0" hangingPunct="0">
              <a:defRPr/>
            </a:pPr>
            <a:r>
              <a:rPr lang="en-US" sz="1100" b="1" dirty="0">
                <a:solidFill>
                  <a:srgbClr val="000000"/>
                </a:solidFill>
              </a:rPr>
              <a:t> Analysis and </a:t>
            </a:r>
          </a:p>
          <a:p>
            <a:pPr algn="ctr" eaLnBrk="0" hangingPunct="0">
              <a:defRPr/>
            </a:pPr>
            <a:r>
              <a:rPr lang="en-US" sz="1100" b="1" dirty="0">
                <a:solidFill>
                  <a:srgbClr val="000000"/>
                </a:solidFill>
              </a:rPr>
              <a:t>Reporting</a:t>
            </a:r>
          </a:p>
        </p:txBody>
      </p:sp>
      <p:sp>
        <p:nvSpPr>
          <p:cNvPr id="104" name="AutoShape 13"/>
          <p:cNvSpPr>
            <a:spLocks noChangeArrowheads="1"/>
          </p:cNvSpPr>
          <p:nvPr/>
        </p:nvSpPr>
        <p:spPr bwMode="auto">
          <a:xfrm>
            <a:off x="9250457" y="2399730"/>
            <a:ext cx="1083189" cy="284703"/>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Modeling Workgroup</a:t>
            </a:r>
          </a:p>
        </p:txBody>
      </p:sp>
      <p:sp>
        <p:nvSpPr>
          <p:cNvPr id="106" name="AutoShape 13"/>
          <p:cNvSpPr>
            <a:spLocks noChangeArrowheads="1"/>
          </p:cNvSpPr>
          <p:nvPr/>
        </p:nvSpPr>
        <p:spPr bwMode="auto">
          <a:xfrm>
            <a:off x="9221179" y="1986245"/>
            <a:ext cx="1083188" cy="298136"/>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Indicators Workgroup</a:t>
            </a:r>
          </a:p>
        </p:txBody>
      </p:sp>
      <p:sp>
        <p:nvSpPr>
          <p:cNvPr id="107" name="AutoShape 13"/>
          <p:cNvSpPr>
            <a:spLocks noChangeArrowheads="1"/>
          </p:cNvSpPr>
          <p:nvPr/>
        </p:nvSpPr>
        <p:spPr bwMode="auto">
          <a:xfrm>
            <a:off x="9265525" y="3313081"/>
            <a:ext cx="1063159" cy="468587"/>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Analytical Methods &amp; Quality Assurance Workgroup</a:t>
            </a:r>
          </a:p>
        </p:txBody>
      </p:sp>
      <p:sp>
        <p:nvSpPr>
          <p:cNvPr id="110" name="AutoShape 13"/>
          <p:cNvSpPr>
            <a:spLocks noChangeArrowheads="1"/>
          </p:cNvSpPr>
          <p:nvPr/>
        </p:nvSpPr>
        <p:spPr bwMode="auto">
          <a:xfrm>
            <a:off x="9236860" y="1516671"/>
            <a:ext cx="1083188" cy="367661"/>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Tidal Monitoring and Analysis Workgroup</a:t>
            </a:r>
          </a:p>
        </p:txBody>
      </p:sp>
      <p:sp>
        <p:nvSpPr>
          <p:cNvPr id="111" name="AutoShape 13"/>
          <p:cNvSpPr>
            <a:spLocks noChangeArrowheads="1"/>
          </p:cNvSpPr>
          <p:nvPr/>
        </p:nvSpPr>
        <p:spPr bwMode="auto">
          <a:xfrm>
            <a:off x="9263602" y="2798731"/>
            <a:ext cx="1063159" cy="371643"/>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Nontidal Water Quality Workgroup</a:t>
            </a:r>
          </a:p>
        </p:txBody>
      </p:sp>
      <p:sp>
        <p:nvSpPr>
          <p:cNvPr id="113" name="AutoShape 13"/>
          <p:cNvSpPr>
            <a:spLocks noChangeArrowheads="1"/>
          </p:cNvSpPr>
          <p:nvPr/>
        </p:nvSpPr>
        <p:spPr bwMode="auto">
          <a:xfrm>
            <a:off x="9275130" y="3884580"/>
            <a:ext cx="1063159" cy="351244"/>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Criteria Assessment Protocol Workgroup</a:t>
            </a:r>
          </a:p>
        </p:txBody>
      </p:sp>
      <p:sp>
        <p:nvSpPr>
          <p:cNvPr id="114" name="AutoShape 13"/>
          <p:cNvSpPr>
            <a:spLocks noChangeArrowheads="1"/>
          </p:cNvSpPr>
          <p:nvPr/>
        </p:nvSpPr>
        <p:spPr bwMode="auto">
          <a:xfrm>
            <a:off x="9285303" y="4303059"/>
            <a:ext cx="1062809" cy="501806"/>
          </a:xfrm>
          <a:prstGeom prst="flowChartProcess">
            <a:avLst/>
          </a:prstGeom>
          <a:solidFill>
            <a:schemeClr val="accent1">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solidFill>
                  <a:srgbClr val="000000"/>
                </a:solidFill>
              </a:rPr>
              <a:t>Building and Sustaining Integrated Networks (BASIN)</a:t>
            </a:r>
          </a:p>
        </p:txBody>
      </p:sp>
      <p:sp>
        <p:nvSpPr>
          <p:cNvPr id="116" name="AutoShape 13"/>
          <p:cNvSpPr>
            <a:spLocks noChangeArrowheads="1"/>
          </p:cNvSpPr>
          <p:nvPr/>
        </p:nvSpPr>
        <p:spPr bwMode="auto">
          <a:xfrm>
            <a:off x="9269016" y="4908176"/>
            <a:ext cx="1062809" cy="831976"/>
          </a:xfrm>
          <a:prstGeom prst="flowChartProcess">
            <a:avLst/>
          </a:prstGeom>
          <a:solidFill>
            <a:schemeClr val="accent2">
              <a:lumMod val="40000"/>
              <a:lumOff val="60000"/>
            </a:schemeClr>
          </a:solidFill>
          <a:ln w="9525">
            <a:noFill/>
            <a:miter lim="800000"/>
            <a:headEnd/>
            <a:tailEnd/>
          </a:ln>
          <a:effectLst>
            <a:outerShdw dist="45791" dir="3378596" algn="ctr" rotWithShape="0">
              <a:schemeClr val="bg2"/>
            </a:outerShdw>
          </a:effectLst>
        </p:spPr>
        <p:txBody>
          <a:bodyPr/>
          <a:lstStyle/>
          <a:p>
            <a:pPr algn="ctr" eaLnBrk="0" hangingPunct="0">
              <a:defRPr/>
            </a:pPr>
            <a:r>
              <a:rPr lang="en-US" sz="794" b="1" dirty="0"/>
              <a:t>Climate Change Workgroup </a:t>
            </a:r>
            <a:r>
              <a:rPr lang="en-US" sz="794" b="1" dirty="0">
                <a:solidFill>
                  <a:schemeClr val="accent2">
                    <a:lumMod val="75000"/>
                  </a:schemeClr>
                </a:solidFill>
              </a:rPr>
              <a:t/>
            </a:r>
            <a:br>
              <a:rPr lang="en-US" sz="794" b="1" dirty="0">
                <a:solidFill>
                  <a:schemeClr val="accent2">
                    <a:lumMod val="75000"/>
                  </a:schemeClr>
                </a:solidFill>
              </a:rPr>
            </a:br>
            <a:r>
              <a:rPr lang="en-US" sz="794" b="1" dirty="0">
                <a:solidFill>
                  <a:schemeClr val="accent2">
                    <a:lumMod val="75000"/>
                  </a:schemeClr>
                </a:solidFill>
              </a:rPr>
              <a:t>(Monitoring and Assessing, Adaptation Outcomes)</a:t>
            </a:r>
          </a:p>
        </p:txBody>
      </p:sp>
      <p:cxnSp>
        <p:nvCxnSpPr>
          <p:cNvPr id="126" name="Straight Connector 125"/>
          <p:cNvCxnSpPr>
            <a:stCxn id="3076" idx="3"/>
            <a:endCxn id="3076" idx="3"/>
          </p:cNvCxnSpPr>
          <p:nvPr/>
        </p:nvCxnSpPr>
        <p:spPr>
          <a:xfrm>
            <a:off x="9054353" y="99256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8713221" y="6085148"/>
            <a:ext cx="1075765" cy="486030"/>
          </a:xfrm>
          <a:prstGeom prst="rect">
            <a:avLst/>
          </a:prstGeom>
          <a:solidFill>
            <a:schemeClr val="accent2">
              <a:lumMod val="40000"/>
              <a:lumOff val="60000"/>
            </a:schemeClr>
          </a:solidFill>
        </p:spPr>
        <p:txBody>
          <a:bodyPr wrap="square" rtlCol="0">
            <a:spAutoFit/>
          </a:bodyPr>
          <a:lstStyle/>
          <a:p>
            <a:pPr algn="ctr"/>
            <a:r>
              <a:rPr lang="en-US" sz="882" b="1" dirty="0"/>
              <a:t>Diversity Action Team </a:t>
            </a:r>
            <a:r>
              <a:rPr lang="en-US" sz="794" b="1" dirty="0">
                <a:solidFill>
                  <a:srgbClr val="C00000"/>
                </a:solidFill>
              </a:rPr>
              <a:t>(Diversity Outcome)</a:t>
            </a:r>
          </a:p>
        </p:txBody>
      </p:sp>
      <p:cxnSp>
        <p:nvCxnSpPr>
          <p:cNvPr id="193" name="Straight Connector 192"/>
          <p:cNvCxnSpPr/>
          <p:nvPr/>
        </p:nvCxnSpPr>
        <p:spPr>
          <a:xfrm>
            <a:off x="9054354" y="1008529"/>
            <a:ext cx="134471"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539281" y="5916706"/>
            <a:ext cx="2352649" cy="80682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Rectangle 5"/>
          <p:cNvSpPr/>
          <p:nvPr/>
        </p:nvSpPr>
        <p:spPr>
          <a:xfrm>
            <a:off x="7539281" y="6198948"/>
            <a:ext cx="982961" cy="255326"/>
          </a:xfrm>
          <a:prstGeom prst="rect">
            <a:avLst/>
          </a:prstGeom>
        </p:spPr>
        <p:txBody>
          <a:bodyPr wrap="none">
            <a:spAutoFit/>
          </a:bodyPr>
          <a:lstStyle/>
          <a:p>
            <a:r>
              <a:rPr lang="en-US" sz="1059" dirty="0"/>
              <a:t>Reports to MB</a:t>
            </a:r>
          </a:p>
        </p:txBody>
      </p:sp>
      <p:sp>
        <p:nvSpPr>
          <p:cNvPr id="7" name="Rectangle 6"/>
          <p:cNvSpPr/>
          <p:nvPr/>
        </p:nvSpPr>
        <p:spPr>
          <a:xfrm>
            <a:off x="5428256" y="6287710"/>
            <a:ext cx="1286861" cy="581185"/>
          </a:xfrm>
          <a:prstGeom prst="rect">
            <a:avLst/>
          </a:prstGeom>
        </p:spPr>
        <p:txBody>
          <a:bodyPr wrap="square">
            <a:spAutoFit/>
          </a:bodyPr>
          <a:lstStyle/>
          <a:p>
            <a:r>
              <a:rPr lang="en-US" sz="794" dirty="0"/>
              <a:t>**GIT4 to lead the Land Use Methods and Metrics MS with the assistance of the GIT3 Land Use </a:t>
            </a:r>
            <a:r>
              <a:rPr lang="en-US" sz="794" dirty="0" err="1"/>
              <a:t>Wkgrp</a:t>
            </a:r>
            <a:r>
              <a:rPr lang="en-US" sz="794" dirty="0"/>
              <a:t>.</a:t>
            </a:r>
          </a:p>
        </p:txBody>
      </p:sp>
      <p:sp>
        <p:nvSpPr>
          <p:cNvPr id="62" name="AutoShape 13"/>
          <p:cNvSpPr>
            <a:spLocks noChangeArrowheads="1"/>
          </p:cNvSpPr>
          <p:nvPr/>
        </p:nvSpPr>
        <p:spPr bwMode="auto">
          <a:xfrm>
            <a:off x="1837014" y="6704765"/>
            <a:ext cx="129479" cy="118512"/>
          </a:xfrm>
          <a:prstGeom prst="flowChartProcess">
            <a:avLst/>
          </a:prstGeom>
          <a:solidFill>
            <a:schemeClr val="accent2">
              <a:lumMod val="40000"/>
              <a:lumOff val="60000"/>
            </a:schemeClr>
          </a:solidFill>
          <a:ln w="9525">
            <a:noFill/>
            <a:miter lim="800000"/>
            <a:headEnd/>
            <a:tailEnd/>
          </a:ln>
          <a:effectLst>
            <a:outerShdw dist="45791" dir="3378596" algn="ctr" rotWithShape="0">
              <a:schemeClr val="bg2"/>
            </a:outerShdw>
          </a:effectLst>
        </p:spPr>
        <p:txBody>
          <a:bodyPr/>
          <a:lstStyle/>
          <a:p>
            <a:pPr algn="ctr">
              <a:defRPr/>
            </a:pPr>
            <a:endParaRPr lang="en-US" sz="794" b="1" dirty="0">
              <a:solidFill>
                <a:schemeClr val="accent2">
                  <a:lumMod val="75000"/>
                </a:schemeClr>
              </a:solidFill>
            </a:endParaRPr>
          </a:p>
        </p:txBody>
      </p:sp>
      <p:sp>
        <p:nvSpPr>
          <p:cNvPr id="63" name="Rectangle 62"/>
          <p:cNvSpPr/>
          <p:nvPr/>
        </p:nvSpPr>
        <p:spPr>
          <a:xfrm>
            <a:off x="1918021" y="6654325"/>
            <a:ext cx="1623038" cy="214546"/>
          </a:xfrm>
          <a:prstGeom prst="rect">
            <a:avLst/>
          </a:prstGeom>
        </p:spPr>
        <p:txBody>
          <a:bodyPr wrap="square">
            <a:spAutoFit/>
          </a:bodyPr>
          <a:lstStyle/>
          <a:p>
            <a:r>
              <a:rPr lang="en-US" sz="794" dirty="0"/>
              <a:t>= new workgroup/action team</a:t>
            </a:r>
          </a:p>
        </p:txBody>
      </p:sp>
      <p:cxnSp>
        <p:nvCxnSpPr>
          <p:cNvPr id="31" name="Straight Arrow Connector 30"/>
          <p:cNvCxnSpPr/>
          <p:nvPr/>
        </p:nvCxnSpPr>
        <p:spPr>
          <a:xfrm flipH="1">
            <a:off x="8418420" y="6320118"/>
            <a:ext cx="2689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6398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2170987" y="1244600"/>
            <a:ext cx="7747713" cy="5426998"/>
            <a:chOff x="149225" y="15875"/>
            <a:chExt cx="15989300" cy="11863388"/>
          </a:xfrm>
        </p:grpSpPr>
        <p:sp>
          <p:nvSpPr>
            <p:cNvPr id="3" name="Rectangle 2"/>
            <p:cNvSpPr>
              <a:spLocks noChangeArrowheads="1"/>
            </p:cNvSpPr>
            <p:nvPr/>
          </p:nvSpPr>
          <p:spPr bwMode="auto">
            <a:xfrm>
              <a:off x="149225" y="15875"/>
              <a:ext cx="15989300" cy="11863388"/>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grpSp>
          <p:nvGrpSpPr>
            <p:cNvPr id="4" name="Group 3"/>
            <p:cNvGrpSpPr>
              <a:grpSpLocks/>
            </p:cNvGrpSpPr>
            <p:nvPr/>
          </p:nvGrpSpPr>
          <p:grpSpPr bwMode="auto">
            <a:xfrm>
              <a:off x="244475" y="704850"/>
              <a:ext cx="15768638" cy="11058525"/>
              <a:chOff x="126708896" y="122569069"/>
              <a:chExt cx="15768339" cy="11058254"/>
            </a:xfrm>
          </p:grpSpPr>
          <p:sp>
            <p:nvSpPr>
              <p:cNvPr id="5" name="Rectangle 4"/>
              <p:cNvSpPr>
                <a:spLocks noChangeArrowheads="1"/>
              </p:cNvSpPr>
              <p:nvPr/>
            </p:nvSpPr>
            <p:spPr bwMode="auto">
              <a:xfrm>
                <a:off x="126783782" y="124177150"/>
                <a:ext cx="3296653" cy="1586780"/>
              </a:xfrm>
              <a:prstGeom prst="rect">
                <a:avLst/>
              </a:prstGeom>
              <a:solidFill>
                <a:srgbClr val="6F9AD3"/>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6" name="AutoShape 5"/>
              <p:cNvSpPr>
                <a:spLocks noChangeArrowheads="1"/>
              </p:cNvSpPr>
              <p:nvPr/>
            </p:nvSpPr>
            <p:spPr bwMode="auto">
              <a:xfrm>
                <a:off x="127687081" y="128913909"/>
                <a:ext cx="1010653" cy="1419726"/>
              </a:xfrm>
              <a:prstGeom prst="downArrow">
                <a:avLst>
                  <a:gd name="adj1" fmla="val 50000"/>
                  <a:gd name="adj2" fmla="val 35119"/>
                </a:avLst>
              </a:prstGeom>
              <a:solidFill>
                <a:srgbClr val="6F9AD3"/>
              </a:solidFill>
              <a:ln w="25400" algn="ctr">
                <a:solidFill>
                  <a:srgbClr val="004DC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endParaRPr lang="en-US" sz="1000"/>
              </a:p>
            </p:txBody>
          </p:sp>
          <p:sp>
            <p:nvSpPr>
              <p:cNvPr id="7" name="Rectangle 6"/>
              <p:cNvSpPr>
                <a:spLocks noChangeArrowheads="1"/>
              </p:cNvSpPr>
              <p:nvPr/>
            </p:nvSpPr>
            <p:spPr bwMode="auto">
              <a:xfrm>
                <a:off x="126708896" y="122569069"/>
                <a:ext cx="15768339" cy="1323473"/>
              </a:xfrm>
              <a:prstGeom prst="rect">
                <a:avLst/>
              </a:prstGeom>
              <a:solidFill>
                <a:srgbClr val="6F9AD3"/>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8" name="Rectangle 7"/>
              <p:cNvSpPr>
                <a:spLocks noChangeArrowheads="1"/>
              </p:cNvSpPr>
              <p:nvPr/>
            </p:nvSpPr>
            <p:spPr bwMode="auto">
              <a:xfrm>
                <a:off x="130972615" y="124177150"/>
                <a:ext cx="3296653" cy="1586780"/>
              </a:xfrm>
              <a:prstGeom prst="rect">
                <a:avLst/>
              </a:prstGeom>
              <a:solidFill>
                <a:srgbClr val="6F9AD3"/>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9" name="Rectangle 8"/>
              <p:cNvSpPr>
                <a:spLocks noChangeArrowheads="1"/>
              </p:cNvSpPr>
              <p:nvPr/>
            </p:nvSpPr>
            <p:spPr bwMode="auto">
              <a:xfrm>
                <a:off x="135147389" y="124177150"/>
                <a:ext cx="3296653" cy="1586780"/>
              </a:xfrm>
              <a:prstGeom prst="rect">
                <a:avLst/>
              </a:prstGeom>
              <a:solidFill>
                <a:srgbClr val="6F9AD3"/>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10" name="Rectangle 9"/>
              <p:cNvSpPr>
                <a:spLocks noChangeArrowheads="1"/>
              </p:cNvSpPr>
              <p:nvPr/>
            </p:nvSpPr>
            <p:spPr bwMode="auto">
              <a:xfrm>
                <a:off x="139140006" y="124177150"/>
                <a:ext cx="3296653" cy="1586780"/>
              </a:xfrm>
              <a:prstGeom prst="rect">
                <a:avLst/>
              </a:prstGeom>
              <a:solidFill>
                <a:srgbClr val="6F9AD3"/>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11" name="Text Box 10"/>
              <p:cNvSpPr txBox="1">
                <a:spLocks noChangeArrowheads="1"/>
              </p:cNvSpPr>
              <p:nvPr/>
            </p:nvSpPr>
            <p:spPr bwMode="auto">
              <a:xfrm>
                <a:off x="130394044" y="122749543"/>
                <a:ext cx="8398042" cy="96252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00"/>
                    </a:solidFill>
                    <a:effectLst/>
                    <a:latin typeface="Times New Roman" panose="02020603050405020304" pitchFamily="18" charset="0"/>
                  </a:rPr>
                  <a:t>Goal Implementation Teams</a:t>
                </a:r>
                <a:endParaRPr kumimoji="0" lang="en-US" sz="1000" b="0" i="0" u="none" strike="noStrike" cap="none" normalizeH="0" baseline="0" smtClean="0">
                  <a:ln>
                    <a:noFill/>
                  </a:ln>
                  <a:solidFill>
                    <a:schemeClr val="tx1"/>
                  </a:solidFill>
                  <a:effectLst/>
                  <a:latin typeface="Arial" panose="020B0604020202020204" pitchFamily="34" charset="0"/>
                </a:endParaRPr>
              </a:p>
            </p:txBody>
          </p:sp>
          <p:sp>
            <p:nvSpPr>
              <p:cNvPr id="12" name="Text Box 11"/>
              <p:cNvSpPr txBox="1">
                <a:spLocks noChangeArrowheads="1"/>
              </p:cNvSpPr>
              <p:nvPr/>
            </p:nvSpPr>
            <p:spPr bwMode="auto">
              <a:xfrm>
                <a:off x="126870055" y="124331696"/>
                <a:ext cx="3031957" cy="166822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anose="02020603050405020304" pitchFamily="18" charset="0"/>
                  </a:rPr>
                  <a:t>Sustainable        Fisheries </a:t>
                </a:r>
                <a:endParaRPr kumimoji="0" lang="en-US" sz="1000" b="0" i="0" u="none" strike="noStrike" cap="none" normalizeH="0" baseline="0" smtClean="0">
                  <a:ln>
                    <a:noFill/>
                  </a:ln>
                  <a:solidFill>
                    <a:schemeClr val="tx1"/>
                  </a:solidFill>
                  <a:effectLst/>
                  <a:latin typeface="Arial" panose="020B0604020202020204" pitchFamily="34" charset="0"/>
                </a:endParaRPr>
              </a:p>
            </p:txBody>
          </p:sp>
          <p:sp>
            <p:nvSpPr>
              <p:cNvPr id="13" name="Text Box 12"/>
              <p:cNvSpPr txBox="1">
                <a:spLocks noChangeArrowheads="1"/>
              </p:cNvSpPr>
              <p:nvPr/>
            </p:nvSpPr>
            <p:spPr bwMode="auto">
              <a:xfrm>
                <a:off x="131105170" y="124379822"/>
                <a:ext cx="3031957" cy="1620101"/>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anose="02020603050405020304" pitchFamily="18" charset="0"/>
                  </a:rPr>
                  <a:t>Vital             Habitats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anose="020B0604020202020204" pitchFamily="34" charset="0"/>
                </a:endParaRPr>
              </a:p>
            </p:txBody>
          </p:sp>
          <p:sp>
            <p:nvSpPr>
              <p:cNvPr id="14" name="Text Box 13"/>
              <p:cNvSpPr txBox="1">
                <a:spLocks noChangeArrowheads="1"/>
              </p:cNvSpPr>
              <p:nvPr/>
            </p:nvSpPr>
            <p:spPr bwMode="auto">
              <a:xfrm>
                <a:off x="139304691" y="124379822"/>
                <a:ext cx="3031957" cy="1620101"/>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anose="02020603050405020304" pitchFamily="18" charset="0"/>
                  </a:rPr>
                  <a:t>Healthy        Watersheds </a:t>
                </a:r>
                <a:endParaRPr kumimoji="0" lang="en-US" sz="1000" b="0" i="0" u="none" strike="noStrike" cap="none" normalizeH="0" baseline="0" smtClean="0">
                  <a:ln>
                    <a:noFill/>
                  </a:ln>
                  <a:solidFill>
                    <a:schemeClr val="tx1"/>
                  </a:solidFill>
                  <a:effectLst/>
                  <a:latin typeface="Arial" panose="020B0604020202020204" pitchFamily="34" charset="0"/>
                </a:endParaRPr>
              </a:p>
            </p:txBody>
          </p:sp>
          <p:sp>
            <p:nvSpPr>
              <p:cNvPr id="15" name="Text Box 14"/>
              <p:cNvSpPr txBox="1">
                <a:spLocks noChangeArrowheads="1"/>
              </p:cNvSpPr>
              <p:nvPr/>
            </p:nvSpPr>
            <p:spPr bwMode="auto">
              <a:xfrm>
                <a:off x="135280128" y="124331696"/>
                <a:ext cx="3031957" cy="146312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anose="02020603050405020304" pitchFamily="18" charset="0"/>
                  </a:rPr>
                  <a:t>Water          Quality </a:t>
                </a:r>
                <a:endParaRPr kumimoji="0" lang="en-US" sz="1000" b="0" i="0" u="none" strike="noStrike" cap="none" normalizeH="0" baseline="0" smtClean="0">
                  <a:ln>
                    <a:noFill/>
                  </a:ln>
                  <a:solidFill>
                    <a:schemeClr val="tx1"/>
                  </a:solidFill>
                  <a:effectLst/>
                  <a:latin typeface="Arial" panose="020B0604020202020204" pitchFamily="34" charset="0"/>
                </a:endParaRPr>
              </a:p>
            </p:txBody>
          </p:sp>
          <p:sp>
            <p:nvSpPr>
              <p:cNvPr id="16" name="Rectangle 15"/>
              <p:cNvSpPr>
                <a:spLocks noChangeArrowheads="1"/>
              </p:cNvSpPr>
              <p:nvPr/>
            </p:nvSpPr>
            <p:spPr bwMode="auto">
              <a:xfrm>
                <a:off x="126753704" y="126048049"/>
                <a:ext cx="3296653" cy="2248766"/>
              </a:xfrm>
              <a:prstGeom prst="rect">
                <a:avLst/>
              </a:prstGeom>
              <a:solidFill>
                <a:srgbClr val="9EC3D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17" name="Rectangle 16"/>
              <p:cNvSpPr>
                <a:spLocks noChangeArrowheads="1"/>
              </p:cNvSpPr>
              <p:nvPr/>
            </p:nvSpPr>
            <p:spPr bwMode="auto">
              <a:xfrm>
                <a:off x="130942537" y="126048049"/>
                <a:ext cx="3296653" cy="2248766"/>
              </a:xfrm>
              <a:prstGeom prst="rect">
                <a:avLst/>
              </a:prstGeom>
              <a:solidFill>
                <a:srgbClr val="9EC3D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18" name="Rectangle 17"/>
              <p:cNvSpPr>
                <a:spLocks noChangeArrowheads="1"/>
              </p:cNvSpPr>
              <p:nvPr/>
            </p:nvSpPr>
            <p:spPr bwMode="auto">
              <a:xfrm>
                <a:off x="135117311" y="126048049"/>
                <a:ext cx="3296653" cy="2248766"/>
              </a:xfrm>
              <a:prstGeom prst="rect">
                <a:avLst/>
              </a:prstGeom>
              <a:solidFill>
                <a:srgbClr val="9EC3D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19" name="Rectangle 18"/>
              <p:cNvSpPr>
                <a:spLocks noChangeArrowheads="1"/>
              </p:cNvSpPr>
              <p:nvPr/>
            </p:nvSpPr>
            <p:spPr bwMode="auto">
              <a:xfrm>
                <a:off x="139109928" y="126048049"/>
                <a:ext cx="3296653" cy="2248766"/>
              </a:xfrm>
              <a:prstGeom prst="rect">
                <a:avLst/>
              </a:prstGeom>
              <a:solidFill>
                <a:srgbClr val="9EC3D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20" name="Text Box 19"/>
              <p:cNvSpPr txBox="1">
                <a:spLocks noChangeArrowheads="1"/>
              </p:cNvSpPr>
              <p:nvPr/>
            </p:nvSpPr>
            <p:spPr bwMode="auto">
              <a:xfrm>
                <a:off x="126839977" y="126202595"/>
                <a:ext cx="3031957" cy="2429551"/>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anose="02020603050405020304" pitchFamily="18" charset="0"/>
                  </a:rPr>
                  <a:t>MD &amp; VA                 Interagency Oyster Teams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C04D00"/>
                    </a:solidFill>
                    <a:effectLst/>
                    <a:latin typeface="Times New Roman" panose="02020603050405020304" pitchFamily="18" charset="0"/>
                  </a:rPr>
                  <a:t>(Oyster Outcome)</a:t>
                </a:r>
                <a:r>
                  <a:rPr kumimoji="0" lang="en-US" sz="1200" b="1" i="0" u="none" strike="noStrike" cap="none" normalizeH="0" baseline="0" smtClean="0">
                    <a:ln>
                      <a:noFill/>
                    </a:ln>
                    <a:solidFill>
                      <a:srgbClr val="666666"/>
                    </a:solidFill>
                    <a:effectLst/>
                    <a:latin typeface="Times New Roman" panose="02020603050405020304" pitchFamily="18" charset="0"/>
                  </a:rPr>
                  <a:t> </a:t>
                </a:r>
                <a:endParaRPr kumimoji="0" lang="en-US" sz="1000" b="0" i="0" u="none" strike="noStrike" cap="none" normalizeH="0" baseline="0" smtClean="0">
                  <a:ln>
                    <a:noFill/>
                  </a:ln>
                  <a:solidFill>
                    <a:schemeClr val="tx1"/>
                  </a:solidFill>
                  <a:effectLst/>
                  <a:latin typeface="Arial" panose="020B0604020202020204" pitchFamily="34" charset="0"/>
                </a:endParaRPr>
              </a:p>
            </p:txBody>
          </p:sp>
          <p:sp>
            <p:nvSpPr>
              <p:cNvPr id="21" name="Text Box 20"/>
              <p:cNvSpPr txBox="1">
                <a:spLocks noChangeArrowheads="1"/>
              </p:cNvSpPr>
              <p:nvPr/>
            </p:nvSpPr>
            <p:spPr bwMode="auto">
              <a:xfrm>
                <a:off x="130942537" y="126250721"/>
                <a:ext cx="3296653" cy="202047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anose="02020603050405020304" pitchFamily="18" charset="0"/>
                  </a:rPr>
                  <a:t>Submerged Aquatic Vegetation Workgroup </a:t>
                </a:r>
                <a:endParaRPr kumimoji="0" lang="en-US" sz="1000" b="0" i="0" u="none" strike="noStrike" cap="none" normalizeH="0" baseline="0" smtClean="0">
                  <a:ln>
                    <a:noFill/>
                  </a:ln>
                  <a:solidFill>
                    <a:schemeClr val="tx1"/>
                  </a:solidFill>
                  <a:effectLst/>
                  <a:latin typeface="Arial" panose="020B0604020202020204" pitchFamily="34" charset="0"/>
                </a:endParaRPr>
              </a:p>
            </p:txBody>
          </p:sp>
          <p:sp>
            <p:nvSpPr>
              <p:cNvPr id="22" name="Text Box 21"/>
              <p:cNvSpPr txBox="1">
                <a:spLocks noChangeArrowheads="1"/>
              </p:cNvSpPr>
              <p:nvPr/>
            </p:nvSpPr>
            <p:spPr bwMode="auto">
              <a:xfrm>
                <a:off x="139274613" y="126250721"/>
                <a:ext cx="3031957" cy="163546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anose="02020603050405020304" pitchFamily="18" charset="0"/>
                  </a:rPr>
                  <a:t>Local Engagement Workgroup</a:t>
                </a:r>
                <a:endParaRPr kumimoji="0" lang="en-US" sz="1000" b="0" i="0" u="none" strike="noStrike" cap="none" normalizeH="0" baseline="0" smtClean="0">
                  <a:ln>
                    <a:noFill/>
                  </a:ln>
                  <a:solidFill>
                    <a:schemeClr val="tx1"/>
                  </a:solidFill>
                  <a:effectLst/>
                  <a:latin typeface="Arial" panose="020B0604020202020204" pitchFamily="34" charset="0"/>
                </a:endParaRPr>
              </a:p>
            </p:txBody>
          </p:sp>
          <p:sp>
            <p:nvSpPr>
              <p:cNvPr id="23" name="Text Box 22"/>
              <p:cNvSpPr txBox="1">
                <a:spLocks noChangeArrowheads="1"/>
              </p:cNvSpPr>
              <p:nvPr/>
            </p:nvSpPr>
            <p:spPr bwMode="auto">
              <a:xfrm>
                <a:off x="135250050" y="126202595"/>
                <a:ext cx="3031957" cy="163546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Times New Roman" panose="02020603050405020304" pitchFamily="18" charset="0"/>
                  </a:rPr>
                  <a:t>Land Use Workgroup</a:t>
                </a:r>
                <a:endParaRPr kumimoji="0" lang="en-US" sz="1000" b="0" i="0" u="none" strike="noStrike" cap="none" normalizeH="0" baseline="0" smtClean="0">
                  <a:ln>
                    <a:noFill/>
                  </a:ln>
                  <a:solidFill>
                    <a:schemeClr val="tx1"/>
                  </a:solidFill>
                  <a:effectLst/>
                  <a:latin typeface="Arial" panose="020B0604020202020204" pitchFamily="34" charset="0"/>
                </a:endParaRPr>
              </a:p>
            </p:txBody>
          </p:sp>
          <p:grpSp>
            <p:nvGrpSpPr>
              <p:cNvPr id="24" name="Group 23"/>
              <p:cNvGrpSpPr>
                <a:grpSpLocks/>
              </p:cNvGrpSpPr>
              <p:nvPr/>
            </p:nvGrpSpPr>
            <p:grpSpPr bwMode="auto">
              <a:xfrm rot="-1549594">
                <a:off x="126791080" y="130929203"/>
                <a:ext cx="1994096" cy="2454450"/>
                <a:chOff x="123382590" y="128981270"/>
                <a:chExt cx="2156609" cy="2454450"/>
              </a:xfrm>
            </p:grpSpPr>
            <p:sp>
              <p:nvSpPr>
                <p:cNvPr id="27" name="AutoShape 24"/>
                <p:cNvSpPr>
                  <a:spLocks noChangeArrowheads="1"/>
                </p:cNvSpPr>
                <p:nvPr/>
              </p:nvSpPr>
              <p:spPr bwMode="auto">
                <a:xfrm>
                  <a:off x="123382590" y="128981270"/>
                  <a:ext cx="2156609" cy="2454450"/>
                </a:xfrm>
                <a:prstGeom prst="flowChartDocument">
                  <a:avLst/>
                </a:prstGeom>
                <a:solidFill>
                  <a:srgbClr val="F8F8F8"/>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28" name="Text Box 25"/>
                <p:cNvSpPr txBox="1">
                  <a:spLocks noChangeArrowheads="1"/>
                </p:cNvSpPr>
                <p:nvPr/>
              </p:nvSpPr>
              <p:spPr bwMode="auto">
                <a:xfrm>
                  <a:off x="123747486" y="128981270"/>
                  <a:ext cx="1573269" cy="717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C0"/>
                      </a:solidFill>
                      <a:effectLst/>
                      <a:latin typeface="Times New Roman" panose="02020603050405020304" pitchFamily="18" charset="0"/>
                    </a:rPr>
                    <a:t>Workplan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anose="020B0604020202020204" pitchFamily="34" charset="0"/>
                  </a:endParaRPr>
                </a:p>
              </p:txBody>
            </p:sp>
            <p:sp>
              <p:nvSpPr>
                <p:cNvPr id="29" name="Control 26"/>
                <p:cNvSpPr>
                  <a:spLocks noChangeArrowheads="1" noChangeShapeType="1"/>
                </p:cNvSpPr>
                <p:nvPr/>
              </p:nvSpPr>
              <p:spPr bwMode="auto">
                <a:xfrm>
                  <a:off x="123577984" y="129698336"/>
                  <a:ext cx="1725126" cy="1139127"/>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anose="020B0604020202020204" pitchFamily="34" charset="0"/>
                  </a:endParaRPr>
                </a:p>
              </p:txBody>
            </p:sp>
          </p:grpSp>
          <p:sp>
            <p:nvSpPr>
              <p:cNvPr id="25" name="AutoShape 27"/>
              <p:cNvSpPr>
                <a:spLocks noChangeArrowheads="1"/>
              </p:cNvSpPr>
              <p:nvPr/>
            </p:nvSpPr>
            <p:spPr bwMode="auto">
              <a:xfrm>
                <a:off x="128026029" y="130757999"/>
                <a:ext cx="2207172" cy="2869324"/>
              </a:xfrm>
              <a:prstGeom prst="flowChartMultidocument">
                <a:avLst/>
              </a:prstGeom>
              <a:solidFill>
                <a:srgbClr val="F8F8F8"/>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sz="1000"/>
              </a:p>
            </p:txBody>
          </p:sp>
          <p:sp>
            <p:nvSpPr>
              <p:cNvPr id="26" name="Text Box 28"/>
              <p:cNvSpPr txBox="1">
                <a:spLocks noChangeArrowheads="1"/>
              </p:cNvSpPr>
              <p:nvPr/>
            </p:nvSpPr>
            <p:spPr bwMode="auto">
              <a:xfrm>
                <a:off x="128112765" y="131096164"/>
                <a:ext cx="1872813" cy="2354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00" b="0" i="0" u="none" strike="noStrike" cap="none" normalizeH="0" baseline="0" smtClean="0">
                  <a:ln>
                    <a:noFill/>
                  </a:ln>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C0"/>
                    </a:solidFill>
                    <a:effectLst/>
                    <a:latin typeface="Times New Roman" panose="02020603050405020304" pitchFamily="18" charset="0"/>
                  </a:rPr>
                  <a:t>Management Strategy: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C0"/>
                    </a:solidFill>
                    <a:effectLst/>
                    <a:latin typeface="Times New Roman" panose="02020603050405020304" pitchFamily="18" charset="0"/>
                  </a:rPr>
                  <a:t>     Oyster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C0"/>
                    </a:solidFill>
                    <a:effectLst/>
                    <a:latin typeface="Times New Roman" panose="02020603050405020304" pitchFamily="18" charset="0"/>
                  </a:rPr>
                  <a:t>     Outcome</a:t>
                </a:r>
                <a:endParaRPr kumimoji="0" lang="en-US" sz="1000" b="0" i="0" u="none" strike="noStrike" cap="none" normalizeH="0" baseline="0" smtClean="0">
                  <a:ln>
                    <a:noFill/>
                  </a:ln>
                  <a:solidFill>
                    <a:schemeClr val="tx1"/>
                  </a:solidFill>
                  <a:effectLst/>
                  <a:latin typeface="Arial" panose="020B0604020202020204" pitchFamily="34" charset="0"/>
                </a:endParaRPr>
              </a:p>
            </p:txBody>
          </p:sp>
          <p:cxnSp>
            <p:nvCxnSpPr>
              <p:cNvPr id="2077" name="AutoShape 29"/>
              <p:cNvCxnSpPr>
                <a:cxnSpLocks noChangeShapeType="1"/>
                <a:stCxn id="19" idx="2"/>
              </p:cNvCxnSpPr>
              <p:nvPr/>
            </p:nvCxnSpPr>
            <p:spPr bwMode="auto">
              <a:xfrm rot="5400000">
                <a:off x="134105479" y="123177828"/>
                <a:ext cx="1533789" cy="11771763"/>
              </a:xfrm>
              <a:prstGeom prst="bentConnector2">
                <a:avLst/>
              </a:prstGeom>
              <a:noFill/>
              <a:ln w="25400" algn="ctr">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8" name="AutoShape 30"/>
              <p:cNvCxnSpPr>
                <a:cxnSpLocks noChangeShapeType="1"/>
                <a:stCxn id="18" idx="2"/>
              </p:cNvCxnSpPr>
              <p:nvPr/>
            </p:nvCxnSpPr>
            <p:spPr bwMode="auto">
              <a:xfrm rot="5400000">
                <a:off x="132201018" y="124880973"/>
                <a:ext cx="1148778" cy="7980462"/>
              </a:xfrm>
              <a:prstGeom prst="bentConnector2">
                <a:avLst/>
              </a:prstGeom>
              <a:noFill/>
              <a:ln w="25400" algn="ctr">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9" name="AutoShape 31"/>
              <p:cNvCxnSpPr>
                <a:cxnSpLocks noChangeShapeType="1"/>
              </p:cNvCxnSpPr>
              <p:nvPr/>
            </p:nvCxnSpPr>
            <p:spPr bwMode="auto">
              <a:xfrm rot="10800000" flipV="1">
                <a:off x="128938365" y="128386814"/>
                <a:ext cx="3657600" cy="721895"/>
              </a:xfrm>
              <a:prstGeom prst="bentConnector3">
                <a:avLst>
                  <a:gd name="adj1" fmla="val 0"/>
                </a:avLst>
              </a:prstGeom>
              <a:noFill/>
              <a:ln w="25400" algn="ctr">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sp>
        <p:nvSpPr>
          <p:cNvPr id="31" name="Rectangle 30"/>
          <p:cNvSpPr/>
          <p:nvPr/>
        </p:nvSpPr>
        <p:spPr>
          <a:xfrm>
            <a:off x="0" y="73766"/>
            <a:ext cx="12192000" cy="905056"/>
          </a:xfrm>
          <a:prstGeom prst="rect">
            <a:avLst/>
          </a:prstGeom>
        </p:spPr>
        <p:txBody>
          <a:bodyPr wrap="square">
            <a:spAutoFit/>
          </a:bodyPr>
          <a:lstStyle/>
          <a:p>
            <a:pPr algn="ctr">
              <a:lnSpc>
                <a:spcPct val="114000"/>
              </a:lnSpc>
              <a:spcAft>
                <a:spcPts val="1000"/>
              </a:spcAft>
            </a:pPr>
            <a:r>
              <a:rPr lang="en-US" sz="3200" b="1" dirty="0">
                <a:solidFill>
                  <a:srgbClr val="993300"/>
                </a:solidFill>
                <a:effectLst>
                  <a:outerShdw blurRad="38100" dist="38100" dir="2700000" algn="tl">
                    <a:srgbClr val="000000">
                      <a:alpha val="43137"/>
                    </a:srgbClr>
                  </a:outerShdw>
                </a:effectLst>
                <a:latin typeface="+mj-lt"/>
                <a:ea typeface="+mj-ea"/>
                <a:cs typeface="+mj-cs"/>
              </a:rPr>
              <a:t>Cross-team Collaboration and Multiple Benefits</a:t>
            </a:r>
          </a:p>
          <a:p>
            <a:pPr algn="ctr"/>
            <a:r>
              <a:rPr lang="en-US" sz="800" kern="1400" dirty="0">
                <a:solidFill>
                  <a:srgbClr val="000000"/>
                </a:solidFill>
                <a:latin typeface="Times New Roman" panose="02020603050405020304" pitchFamily="18" charset="0"/>
              </a:rPr>
              <a:t> </a:t>
            </a:r>
            <a:endParaRPr lang="en-US" sz="800" kern="1400" dirty="0">
              <a:ln>
                <a:noFill/>
              </a:ln>
              <a:solidFill>
                <a:srgbClr val="000000"/>
              </a:solidFill>
              <a:effectLst/>
              <a:latin typeface="Times New Roman" panose="02020603050405020304" pitchFamily="18" charset="0"/>
            </a:endParaRPr>
          </a:p>
        </p:txBody>
      </p:sp>
      <p:cxnSp>
        <p:nvCxnSpPr>
          <p:cNvPr id="35" name="Straight Connector 34"/>
          <p:cNvCxnSpPr/>
          <p:nvPr/>
        </p:nvCxnSpPr>
        <p:spPr>
          <a:xfrm>
            <a:off x="2286000" y="596900"/>
            <a:ext cx="7543800"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067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91295904"/>
              </p:ext>
            </p:extLst>
          </p:nvPr>
        </p:nvGraphicFramePr>
        <p:xfrm>
          <a:off x="4008120" y="97716"/>
          <a:ext cx="8077200" cy="6559403"/>
        </p:xfrm>
        <a:graphic>
          <a:graphicData uri="http://schemas.openxmlformats.org/drawingml/2006/table">
            <a:tbl>
              <a:tblPr firstRow="1" firstCol="1" bandRow="1">
                <a:tableStyleId>{5C22544A-7EE6-4342-B048-85BDC9FD1C3A}</a:tableStyleId>
              </a:tblPr>
              <a:tblGrid>
                <a:gridCol w="2593596"/>
                <a:gridCol w="2435604"/>
                <a:gridCol w="3048000"/>
              </a:tblGrid>
              <a:tr h="227309">
                <a:tc>
                  <a:txBody>
                    <a:bodyPr/>
                    <a:lstStyle/>
                    <a:p>
                      <a:pPr marL="0" marR="0" algn="ctr">
                        <a:spcBef>
                          <a:spcPts val="0"/>
                        </a:spcBef>
                        <a:spcAft>
                          <a:spcPts val="0"/>
                        </a:spcAft>
                      </a:pPr>
                      <a:r>
                        <a:rPr lang="en-US" sz="1050" dirty="0">
                          <a:effectLst/>
                        </a:rPr>
                        <a:t>Outcome</a:t>
                      </a:r>
                      <a:endPar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lgn="ctr">
                        <a:spcBef>
                          <a:spcPts val="0"/>
                        </a:spcBef>
                        <a:spcAft>
                          <a:spcPts val="0"/>
                        </a:spcAft>
                      </a:pPr>
                      <a:r>
                        <a:rPr lang="en-US" sz="1050" dirty="0">
                          <a:effectLst/>
                        </a:rPr>
                        <a:t>Participating Jurisdictions/CBC</a:t>
                      </a:r>
                      <a:endPar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lgn="ctr">
                        <a:spcBef>
                          <a:spcPts val="0"/>
                        </a:spcBef>
                        <a:spcAft>
                          <a:spcPts val="0"/>
                        </a:spcAft>
                      </a:pPr>
                      <a:r>
                        <a:rPr lang="en-US" sz="1050" dirty="0">
                          <a:effectLst/>
                        </a:rPr>
                        <a:t>Participating Agencies </a:t>
                      </a:r>
                      <a:endParaRPr lang="en-US" sz="1100" dirty="0">
                        <a:effectLst/>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Sustainable Fisheries Goal</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113654">
                <a:tc>
                  <a:txBody>
                    <a:bodyPr/>
                    <a:lstStyle/>
                    <a:p>
                      <a:pPr marL="0" marR="0">
                        <a:spcBef>
                          <a:spcPts val="0"/>
                        </a:spcBef>
                        <a:spcAft>
                          <a:spcPts val="0"/>
                        </a:spcAft>
                      </a:pPr>
                      <a:r>
                        <a:rPr lang="en-US" sz="900" b="0" dirty="0">
                          <a:solidFill>
                            <a:schemeClr val="tx1"/>
                          </a:solidFill>
                          <a:effectLst/>
                        </a:rPr>
                        <a:t>Blue Crab Abundance</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VA,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dirty="0">
                          <a:effectLst/>
                        </a:rPr>
                        <a:t>NOAA</a:t>
                      </a:r>
                      <a:endPar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b="0" dirty="0">
                          <a:solidFill>
                            <a:schemeClr val="tx1"/>
                          </a:solidFill>
                          <a:effectLst/>
                        </a:rPr>
                        <a:t>Blue Crab Management</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VA,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NOAA</a:t>
                      </a:r>
                    </a:p>
                  </a:txBody>
                  <a:tcPr marL="31608" marR="31608" marT="0" marB="0"/>
                </a:tc>
              </a:tr>
              <a:tr h="113654">
                <a:tc>
                  <a:txBody>
                    <a:bodyPr/>
                    <a:lstStyle/>
                    <a:p>
                      <a:pPr marL="0" marR="0">
                        <a:spcBef>
                          <a:spcPts val="0"/>
                        </a:spcBef>
                        <a:spcAft>
                          <a:spcPts val="0"/>
                        </a:spcAft>
                      </a:pPr>
                      <a:r>
                        <a:rPr lang="en-US" sz="900" b="0" dirty="0">
                          <a:solidFill>
                            <a:schemeClr val="tx1"/>
                          </a:solidFill>
                          <a:effectLst/>
                        </a:rPr>
                        <a:t>Oyster </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VA,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NOAA</a:t>
                      </a:r>
                      <a:r>
                        <a:rPr lang="en-US" sz="900" dirty="0">
                          <a:effectLst/>
                        </a:rPr>
                        <a:t>, </a:t>
                      </a:r>
                      <a:r>
                        <a:rPr lang="en-US" sz="900" b="1" kern="1200" dirty="0">
                          <a:solidFill>
                            <a:schemeClr val="dk1"/>
                          </a:solidFill>
                          <a:effectLst/>
                          <a:latin typeface="+mn-lt"/>
                          <a:ea typeface="+mn-ea"/>
                          <a:cs typeface="+mn-cs"/>
                        </a:rPr>
                        <a:t>USACE</a:t>
                      </a:r>
                      <a:r>
                        <a:rPr lang="en-US" sz="900" dirty="0">
                          <a:effectLst/>
                        </a:rPr>
                        <a:t>, FWS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b="0" dirty="0">
                          <a:solidFill>
                            <a:schemeClr val="tx1"/>
                          </a:solidFill>
                          <a:effectLst/>
                        </a:rPr>
                        <a:t>Forage Fish</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VA, DC, PA,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NOAA,FWS</a:t>
                      </a:r>
                      <a:r>
                        <a:rPr lang="en-US" sz="900" dirty="0">
                          <a:effectLst/>
                        </a:rPr>
                        <a:t> </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53691">
                <a:tc>
                  <a:txBody>
                    <a:bodyPr/>
                    <a:lstStyle/>
                    <a:p>
                      <a:pPr marL="0" marR="0">
                        <a:spcBef>
                          <a:spcPts val="0"/>
                        </a:spcBef>
                        <a:spcAft>
                          <a:spcPts val="0"/>
                        </a:spcAft>
                      </a:pPr>
                      <a:r>
                        <a:rPr lang="en-US" sz="900" b="0" dirty="0">
                          <a:solidFill>
                            <a:schemeClr val="tx1"/>
                          </a:solidFill>
                          <a:effectLst/>
                        </a:rPr>
                        <a:t>Fish Habitat </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VA, DC, DE, PA, NY, CBC </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NOAA</a:t>
                      </a:r>
                      <a:r>
                        <a:rPr lang="en-US" sz="900" dirty="0">
                          <a:effectLst/>
                        </a:rPr>
                        <a:t>,  </a:t>
                      </a:r>
                      <a:r>
                        <a:rPr lang="en-US" sz="900" b="1" kern="1200" dirty="0">
                          <a:solidFill>
                            <a:schemeClr val="dk1"/>
                          </a:solidFill>
                          <a:effectLst/>
                          <a:latin typeface="+mn-lt"/>
                          <a:ea typeface="+mn-ea"/>
                          <a:cs typeface="+mn-cs"/>
                        </a:rPr>
                        <a:t>DOI</a:t>
                      </a:r>
                      <a:r>
                        <a:rPr lang="en-US" sz="900" dirty="0">
                          <a:effectLst/>
                        </a:rPr>
                        <a:t> (FWS/USGS), USACE, NRCS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Vital Habitats Goal</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138451">
                <a:tc>
                  <a:txBody>
                    <a:bodyPr/>
                    <a:lstStyle/>
                    <a:p>
                      <a:pPr marL="0" marR="0">
                        <a:spcBef>
                          <a:spcPts val="0"/>
                        </a:spcBef>
                        <a:spcAft>
                          <a:spcPts val="0"/>
                        </a:spcAft>
                      </a:pPr>
                      <a:r>
                        <a:rPr lang="en-US" sz="900" b="0" dirty="0">
                          <a:solidFill>
                            <a:schemeClr val="tx1"/>
                          </a:solidFill>
                          <a:effectLst/>
                        </a:rPr>
                        <a:t>Wetlands</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DOI</a:t>
                      </a:r>
                      <a:r>
                        <a:rPr lang="en-US" sz="900" dirty="0">
                          <a:effectLst/>
                        </a:rPr>
                        <a:t> (FWS/USGS), NOAA, EPA, USACE, NRCS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b="0" dirty="0">
                          <a:solidFill>
                            <a:schemeClr val="tx1"/>
                          </a:solidFill>
                          <a:effectLst/>
                        </a:rPr>
                        <a:t>   Black Duck</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VA,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DOI</a:t>
                      </a:r>
                      <a:r>
                        <a:rPr lang="en-US" sz="900" dirty="0">
                          <a:effectLst/>
                        </a:rPr>
                        <a:t> (FWS/USGS), USACE, NRCS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54982">
                <a:tc>
                  <a:txBody>
                    <a:bodyPr/>
                    <a:lstStyle/>
                    <a:p>
                      <a:pPr marL="0" marR="0">
                        <a:spcBef>
                          <a:spcPts val="0"/>
                        </a:spcBef>
                        <a:spcAft>
                          <a:spcPts val="0"/>
                        </a:spcAft>
                      </a:pPr>
                      <a:r>
                        <a:rPr lang="en-US" sz="900" b="0" dirty="0">
                          <a:solidFill>
                            <a:schemeClr val="tx1"/>
                          </a:solidFill>
                          <a:effectLst/>
                        </a:rPr>
                        <a:t>Stream Health</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PA, VA, NY, DE, CBC, </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DOI</a:t>
                      </a:r>
                      <a:r>
                        <a:rPr lang="en-US" sz="900" dirty="0">
                          <a:effectLst/>
                        </a:rPr>
                        <a:t> (FWS/USGS), EPA, USACE, NPS, NRCS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52400">
                <a:tc>
                  <a:txBody>
                    <a:bodyPr/>
                    <a:lstStyle/>
                    <a:p>
                      <a:pPr marL="0" marR="0">
                        <a:spcBef>
                          <a:spcPts val="0"/>
                        </a:spcBef>
                        <a:spcAft>
                          <a:spcPts val="0"/>
                        </a:spcAft>
                      </a:pPr>
                      <a:r>
                        <a:rPr lang="en-US" sz="900" b="0" dirty="0">
                          <a:solidFill>
                            <a:schemeClr val="tx1"/>
                          </a:solidFill>
                          <a:effectLst/>
                        </a:rPr>
                        <a:t>   Brook Trout</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PA, VA,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DOI</a:t>
                      </a:r>
                      <a:r>
                        <a:rPr lang="en-US" sz="900" dirty="0">
                          <a:effectLst/>
                        </a:rPr>
                        <a:t> (FWS/USGS), NPS, FS, USACE, NRCS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b="0" dirty="0">
                          <a:solidFill>
                            <a:schemeClr val="tx1"/>
                          </a:solidFill>
                          <a:effectLst/>
                        </a:rPr>
                        <a:t>Fish Passage</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PA, VA,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FWS</a:t>
                      </a:r>
                      <a:r>
                        <a:rPr lang="en-US" sz="900" dirty="0">
                          <a:effectLst/>
                        </a:rPr>
                        <a:t>, NOAA, USGS, USACE</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b="0" dirty="0">
                          <a:solidFill>
                            <a:schemeClr val="tx1"/>
                          </a:solidFill>
                          <a:effectLst/>
                        </a:rPr>
                        <a:t>Submerged Aquatic Vegetation</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VA,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FWS</a:t>
                      </a:r>
                      <a:r>
                        <a:rPr lang="en-US" sz="900" dirty="0">
                          <a:effectLst/>
                        </a:rPr>
                        <a:t>, EPA, USGS, USACE</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9338">
                <a:tc>
                  <a:txBody>
                    <a:bodyPr/>
                    <a:lstStyle/>
                    <a:p>
                      <a:pPr marL="0" marR="0">
                        <a:spcBef>
                          <a:spcPts val="0"/>
                        </a:spcBef>
                        <a:spcAft>
                          <a:spcPts val="0"/>
                        </a:spcAft>
                      </a:pPr>
                      <a:r>
                        <a:rPr lang="en-US" sz="900" b="0" dirty="0">
                          <a:solidFill>
                            <a:schemeClr val="tx1"/>
                          </a:solidFill>
                          <a:effectLst/>
                        </a:rPr>
                        <a:t>Forest Buffer</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WV,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dirty="0">
                          <a:effectLst/>
                        </a:rPr>
                        <a:t>FS, EPA, FWS, NPS, NRCS, USACE, </a:t>
                      </a:r>
                      <a:r>
                        <a:rPr lang="en-US" sz="900" dirty="0" err="1">
                          <a:effectLst/>
                        </a:rPr>
                        <a:t>DoD</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63767">
                <a:tc>
                  <a:txBody>
                    <a:bodyPr/>
                    <a:lstStyle/>
                    <a:p>
                      <a:pPr marL="0" marR="0">
                        <a:spcBef>
                          <a:spcPts val="0"/>
                        </a:spcBef>
                        <a:spcAft>
                          <a:spcPts val="0"/>
                        </a:spcAft>
                      </a:pPr>
                      <a:r>
                        <a:rPr lang="en-US" sz="900" b="0" dirty="0">
                          <a:solidFill>
                            <a:schemeClr val="tx1"/>
                          </a:solidFill>
                          <a:effectLst/>
                        </a:rPr>
                        <a:t>Tree Canopy</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WV,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FS</a:t>
                      </a:r>
                      <a:r>
                        <a:rPr lang="en-US" sz="900" dirty="0">
                          <a:effectLst/>
                        </a:rPr>
                        <a:t>, NPS, </a:t>
                      </a:r>
                      <a:r>
                        <a:rPr lang="en-US" sz="900" dirty="0" err="1">
                          <a:effectLst/>
                        </a:rPr>
                        <a:t>DoD</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Water Quality Goal</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113135">
                <a:tc>
                  <a:txBody>
                    <a:bodyPr/>
                    <a:lstStyle/>
                    <a:p>
                      <a:pPr marL="0" marR="0">
                        <a:spcBef>
                          <a:spcPts val="0"/>
                        </a:spcBef>
                        <a:spcAft>
                          <a:spcPts val="0"/>
                        </a:spcAft>
                      </a:pPr>
                      <a:r>
                        <a:rPr lang="en-US" sz="900" b="0" dirty="0">
                          <a:solidFill>
                            <a:schemeClr val="tx1"/>
                          </a:solidFill>
                          <a:effectLst/>
                        </a:rPr>
                        <a:t>2017 Watershed Implementation Plans</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WV,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EPA</a:t>
                      </a:r>
                      <a:r>
                        <a:rPr lang="en-US" sz="900" dirty="0">
                          <a:effectLst/>
                        </a:rPr>
                        <a:t>, DHS, USACE, NRCS, </a:t>
                      </a:r>
                      <a:r>
                        <a:rPr lang="en-US" sz="900" dirty="0" err="1">
                          <a:effectLst/>
                        </a:rPr>
                        <a:t>DoD</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4426">
                <a:tc>
                  <a:txBody>
                    <a:bodyPr/>
                    <a:lstStyle/>
                    <a:p>
                      <a:pPr marL="0" marR="0">
                        <a:spcBef>
                          <a:spcPts val="0"/>
                        </a:spcBef>
                        <a:spcAft>
                          <a:spcPts val="0"/>
                        </a:spcAft>
                      </a:pPr>
                      <a:r>
                        <a:rPr lang="en-US" sz="900" b="0" dirty="0">
                          <a:solidFill>
                            <a:schemeClr val="tx1"/>
                          </a:solidFill>
                          <a:effectLst/>
                        </a:rPr>
                        <a:t>2025 WIP</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WV,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EPA</a:t>
                      </a:r>
                      <a:r>
                        <a:rPr lang="en-US" sz="900" dirty="0">
                          <a:effectLst/>
                        </a:rPr>
                        <a:t>, DHS, USACE, NRCS, </a:t>
                      </a:r>
                      <a:r>
                        <a:rPr lang="en-US" sz="900" dirty="0" err="1">
                          <a:effectLst/>
                        </a:rPr>
                        <a:t>DoD</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227309">
                <a:tc>
                  <a:txBody>
                    <a:bodyPr/>
                    <a:lstStyle/>
                    <a:p>
                      <a:pPr marL="0" marR="0">
                        <a:spcBef>
                          <a:spcPts val="0"/>
                        </a:spcBef>
                        <a:spcAft>
                          <a:spcPts val="0"/>
                        </a:spcAft>
                      </a:pPr>
                      <a:r>
                        <a:rPr lang="en-US" sz="900" b="0" dirty="0">
                          <a:solidFill>
                            <a:schemeClr val="tx1"/>
                          </a:solidFill>
                          <a:effectLst/>
                        </a:rPr>
                        <a:t>Water Quality Standards Attainment and Monitoring</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WV,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EPA</a:t>
                      </a:r>
                      <a:r>
                        <a:rPr lang="en-US" sz="900" dirty="0">
                          <a:effectLst/>
                        </a:rPr>
                        <a:t>, USGS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Toxic Contaminants Goal</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113654">
                <a:tc>
                  <a:txBody>
                    <a:bodyPr/>
                    <a:lstStyle/>
                    <a:p>
                      <a:pPr marL="0" marR="0">
                        <a:spcBef>
                          <a:spcPts val="0"/>
                        </a:spcBef>
                        <a:spcAft>
                          <a:spcPts val="0"/>
                        </a:spcAft>
                      </a:pPr>
                      <a:r>
                        <a:rPr lang="en-US" sz="900" b="0" dirty="0">
                          <a:solidFill>
                            <a:schemeClr val="tx1"/>
                          </a:solidFill>
                          <a:effectLst/>
                        </a:rPr>
                        <a:t>Toxic Contaminant Research</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WV,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DOI</a:t>
                      </a:r>
                      <a:r>
                        <a:rPr lang="en-US" sz="900" dirty="0">
                          <a:effectLst/>
                        </a:rPr>
                        <a:t> (USGS/FWS), EPA, DHS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227309">
                <a:tc>
                  <a:txBody>
                    <a:bodyPr/>
                    <a:lstStyle/>
                    <a:p>
                      <a:pPr marL="0" marR="0">
                        <a:spcBef>
                          <a:spcPts val="0"/>
                        </a:spcBef>
                        <a:spcAft>
                          <a:spcPts val="0"/>
                        </a:spcAft>
                      </a:pPr>
                      <a:r>
                        <a:rPr lang="en-US" sz="900" b="0" dirty="0">
                          <a:solidFill>
                            <a:schemeClr val="tx1"/>
                          </a:solidFill>
                          <a:effectLst/>
                        </a:rPr>
                        <a:t>Toxic Contaminant Policy and Prevention</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a:effectLst/>
                        </a:rPr>
                        <a:t>MD, DC, DE, PA, VA, WV, NY, CBC</a:t>
                      </a:r>
                      <a:endPar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EPA</a:t>
                      </a:r>
                      <a:r>
                        <a:rPr lang="en-US" sz="900" dirty="0">
                          <a:effectLst/>
                        </a:rPr>
                        <a:t>, NOAA, DHS, FWS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Healthy Watersheds Goal</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227309">
                <a:tc>
                  <a:txBody>
                    <a:bodyPr/>
                    <a:lstStyle/>
                    <a:p>
                      <a:pPr marL="0" marR="0">
                        <a:spcBef>
                          <a:spcPts val="0"/>
                        </a:spcBef>
                        <a:spcAft>
                          <a:spcPts val="0"/>
                        </a:spcAft>
                      </a:pPr>
                      <a:r>
                        <a:rPr lang="en-US" sz="900" b="0" dirty="0">
                          <a:solidFill>
                            <a:schemeClr val="tx1"/>
                          </a:solidFill>
                          <a:effectLst/>
                        </a:rPr>
                        <a:t>Healthy </a:t>
                      </a:r>
                      <a:r>
                        <a:rPr lang="en-US" sz="900" b="0" dirty="0" smtClean="0">
                          <a:solidFill>
                            <a:schemeClr val="tx1"/>
                          </a:solidFill>
                          <a:effectLst/>
                        </a:rPr>
                        <a:t>Watersheds Outcome</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WV,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EPA</a:t>
                      </a:r>
                      <a:r>
                        <a:rPr lang="en-US" sz="900" dirty="0">
                          <a:effectLst/>
                        </a:rPr>
                        <a:t>, DOI (USGS/FWS), NOAA, EPA, FS, USACE</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Stewardship Goal</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113654">
                <a:tc>
                  <a:txBody>
                    <a:bodyPr/>
                    <a:lstStyle/>
                    <a:p>
                      <a:pPr marL="0" marR="0">
                        <a:spcBef>
                          <a:spcPts val="0"/>
                        </a:spcBef>
                        <a:spcAft>
                          <a:spcPts val="0"/>
                        </a:spcAft>
                      </a:pPr>
                      <a:r>
                        <a:rPr lang="en-US" sz="900" b="0" dirty="0">
                          <a:solidFill>
                            <a:schemeClr val="tx1"/>
                          </a:solidFill>
                          <a:effectLst/>
                        </a:rPr>
                        <a:t>Citizen Stewardship</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NPS</a:t>
                      </a:r>
                      <a:r>
                        <a:rPr lang="en-US" sz="900" dirty="0">
                          <a:effectLst/>
                        </a:rPr>
                        <a:t>, NOAA, EPA, NPS, FWS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09262">
                <a:tc>
                  <a:txBody>
                    <a:bodyPr/>
                    <a:lstStyle/>
                    <a:p>
                      <a:pPr marL="0" marR="0">
                        <a:spcBef>
                          <a:spcPts val="0"/>
                        </a:spcBef>
                        <a:spcAft>
                          <a:spcPts val="0"/>
                        </a:spcAft>
                      </a:pPr>
                      <a:r>
                        <a:rPr lang="en-US" sz="900" b="0" dirty="0">
                          <a:solidFill>
                            <a:schemeClr val="tx1"/>
                          </a:solidFill>
                          <a:effectLst/>
                        </a:rPr>
                        <a:t>Local Leadership</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a:effectLst/>
                        </a:rPr>
                        <a:t>MD, DC, DE, PA, VA, CBC</a:t>
                      </a:r>
                      <a:endPar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EPA</a:t>
                      </a:r>
                      <a:r>
                        <a:rPr lang="en-US" sz="900" dirty="0">
                          <a:effectLst/>
                        </a:rPr>
                        <a:t>, NOAA, EPA, USACE, NRCS, FWS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b="0" dirty="0">
                          <a:solidFill>
                            <a:schemeClr val="tx1"/>
                          </a:solidFill>
                          <a:effectLst/>
                        </a:rPr>
                        <a:t>Diversity</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a:effectLst/>
                        </a:rPr>
                        <a:t>MD, DC, DE, PA, VA, CBC</a:t>
                      </a:r>
                      <a:endPar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EPA</a:t>
                      </a:r>
                      <a:r>
                        <a:rPr lang="en-US" sz="900" dirty="0">
                          <a:effectLst/>
                        </a:rPr>
                        <a:t>, DOI, NOAA, NRCS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Land Conservation Goal</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227309">
                <a:tc>
                  <a:txBody>
                    <a:bodyPr/>
                    <a:lstStyle/>
                    <a:p>
                      <a:pPr marL="0" marR="0">
                        <a:spcBef>
                          <a:spcPts val="0"/>
                        </a:spcBef>
                        <a:spcAft>
                          <a:spcPts val="0"/>
                        </a:spcAft>
                      </a:pPr>
                      <a:r>
                        <a:rPr lang="en-US" sz="900" b="0" dirty="0">
                          <a:solidFill>
                            <a:schemeClr val="tx1"/>
                          </a:solidFill>
                          <a:effectLst/>
                        </a:rPr>
                        <a:t>Protected Lands </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NPS</a:t>
                      </a:r>
                      <a:r>
                        <a:rPr lang="en-US" sz="900" dirty="0">
                          <a:effectLst/>
                        </a:rPr>
                        <a:t>, EPA, DOT, USGS, </a:t>
                      </a:r>
                      <a:r>
                        <a:rPr lang="en-US" sz="900" dirty="0" err="1">
                          <a:effectLst/>
                        </a:rPr>
                        <a:t>DoD</a:t>
                      </a:r>
                      <a:r>
                        <a:rPr lang="en-US" sz="900" dirty="0">
                          <a:effectLst/>
                        </a:rPr>
                        <a:t>, FS, NRCS, FWS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dirty="0">
                          <a:solidFill>
                            <a:schemeClr val="tx1"/>
                          </a:solidFill>
                          <a:effectLst/>
                        </a:rPr>
                        <a:t>Land Use Methods and Metrics Development</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a:effectLst/>
                        </a:rPr>
                        <a:t>MD, DC, DE, PA, VA, CBC</a:t>
                      </a:r>
                      <a:endPar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USGS</a:t>
                      </a:r>
                      <a:r>
                        <a:rPr lang="en-US" sz="900" dirty="0">
                          <a:effectLst/>
                        </a:rPr>
                        <a:t>, EPA, FWS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b="0" dirty="0">
                          <a:solidFill>
                            <a:schemeClr val="tx1"/>
                          </a:solidFill>
                          <a:effectLst/>
                        </a:rPr>
                        <a:t>Land Use Options Evaluation</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a:effectLst/>
                        </a:rPr>
                        <a:t>MD, DC, DE, PA, VA, CBC</a:t>
                      </a:r>
                      <a:endPar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EPA</a:t>
                      </a:r>
                      <a:r>
                        <a:rPr lang="en-US" sz="900" dirty="0">
                          <a:effectLst/>
                        </a:rPr>
                        <a:t>, USGS, NRCS, FWS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Public Access Goal</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113654">
                <a:tc>
                  <a:txBody>
                    <a:bodyPr/>
                    <a:lstStyle/>
                    <a:p>
                      <a:pPr marL="0" marR="0">
                        <a:spcBef>
                          <a:spcPts val="0"/>
                        </a:spcBef>
                        <a:spcAft>
                          <a:spcPts val="0"/>
                        </a:spcAft>
                      </a:pPr>
                      <a:r>
                        <a:rPr lang="en-US" sz="900" b="0" dirty="0">
                          <a:solidFill>
                            <a:schemeClr val="tx1"/>
                          </a:solidFill>
                          <a:effectLst/>
                        </a:rPr>
                        <a:t>Public Access Site Development </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NY,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NPS</a:t>
                      </a:r>
                      <a:r>
                        <a:rPr lang="en-US" sz="900" dirty="0">
                          <a:effectLst/>
                        </a:rPr>
                        <a:t>, FWS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Environmental Literacy</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227309">
                <a:tc>
                  <a:txBody>
                    <a:bodyPr/>
                    <a:lstStyle/>
                    <a:p>
                      <a:pPr marL="0" marR="0">
                        <a:spcBef>
                          <a:spcPts val="0"/>
                        </a:spcBef>
                        <a:spcAft>
                          <a:spcPts val="0"/>
                        </a:spcAft>
                      </a:pPr>
                      <a:r>
                        <a:rPr lang="en-US" sz="900" b="0" dirty="0">
                          <a:solidFill>
                            <a:schemeClr val="tx1"/>
                          </a:solidFill>
                          <a:effectLst/>
                        </a:rPr>
                        <a:t>Student </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CBC</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NOAA</a:t>
                      </a:r>
                      <a:r>
                        <a:rPr lang="en-US" sz="900" dirty="0">
                          <a:effectLst/>
                        </a:rPr>
                        <a:t>, DOI (FWS/NPS/USGS), EPA, FS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b="0" dirty="0">
                          <a:solidFill>
                            <a:schemeClr val="tx1"/>
                          </a:solidFill>
                          <a:effectLst/>
                        </a:rPr>
                        <a:t>Sustainable Schools</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a:effectLst/>
                        </a:rPr>
                        <a:t>MD, DC, DE, PA, VA, CBC </a:t>
                      </a:r>
                      <a:endPar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NOAA</a:t>
                      </a:r>
                      <a:r>
                        <a:rPr lang="en-US" sz="900" dirty="0">
                          <a:effectLst/>
                        </a:rPr>
                        <a:t>, EPA</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a:txBody>
                    <a:bodyPr/>
                    <a:lstStyle/>
                    <a:p>
                      <a:pPr marL="0" marR="0">
                        <a:spcBef>
                          <a:spcPts val="0"/>
                        </a:spcBef>
                        <a:spcAft>
                          <a:spcPts val="0"/>
                        </a:spcAft>
                      </a:pPr>
                      <a:r>
                        <a:rPr lang="en-US" sz="900" b="0" dirty="0">
                          <a:solidFill>
                            <a:schemeClr val="tx1"/>
                          </a:solidFill>
                          <a:effectLst/>
                        </a:rPr>
                        <a:t>Environmental Literacy Planning</a:t>
                      </a:r>
                      <a:endParaRPr lang="en-US"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a:effectLst/>
                        </a:rPr>
                        <a:t>MD, DC, DE, PA, VA, CBC</a:t>
                      </a:r>
                      <a:endPar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dirty="0">
                          <a:effectLst/>
                        </a:rPr>
                        <a:t>NOAA, NPS, EPA</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113654">
                <a:tc gridSpan="3">
                  <a:txBody>
                    <a:bodyPr/>
                    <a:lstStyle/>
                    <a:p>
                      <a:pPr marL="0" marR="0">
                        <a:spcBef>
                          <a:spcPts val="0"/>
                        </a:spcBef>
                        <a:spcAft>
                          <a:spcPts val="0"/>
                        </a:spcAft>
                      </a:pPr>
                      <a:r>
                        <a:rPr lang="en-US" sz="900" dirty="0">
                          <a:solidFill>
                            <a:schemeClr val="tx1"/>
                          </a:solidFill>
                          <a:effectLst/>
                        </a:rPr>
                        <a:t>Climate Resiliency </a:t>
                      </a:r>
                      <a:r>
                        <a:rPr lang="en-US" sz="900" dirty="0" smtClean="0">
                          <a:solidFill>
                            <a:schemeClr val="tx1"/>
                          </a:solidFill>
                          <a:effectLst/>
                        </a:rPr>
                        <a:t>Goal </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hMerge="1">
                  <a:txBody>
                    <a:bodyPr/>
                    <a:lstStyle/>
                    <a:p>
                      <a:endParaRPr lang="en-US"/>
                    </a:p>
                  </a:txBody>
                  <a:tcPr/>
                </a:tc>
                <a:tc hMerge="1">
                  <a:txBody>
                    <a:bodyPr/>
                    <a:lstStyle/>
                    <a:p>
                      <a:endParaRPr lang="en-US"/>
                    </a:p>
                  </a:txBody>
                  <a:tcPr/>
                </a:tc>
              </a:tr>
              <a:tr h="227309">
                <a:tc>
                  <a:txBody>
                    <a:bodyPr/>
                    <a:lstStyle/>
                    <a:p>
                      <a:pPr marL="0" marR="0">
                        <a:spcBef>
                          <a:spcPts val="0"/>
                        </a:spcBef>
                        <a:spcAft>
                          <a:spcPts val="0"/>
                        </a:spcAft>
                      </a:pPr>
                      <a:r>
                        <a:rPr lang="en-US" sz="900" dirty="0">
                          <a:solidFill>
                            <a:schemeClr val="tx1"/>
                          </a:solidFill>
                          <a:effectLst/>
                        </a:rPr>
                        <a:t>Monitoring and </a:t>
                      </a:r>
                      <a:r>
                        <a:rPr lang="en-US" sz="900" dirty="0" smtClean="0">
                          <a:solidFill>
                            <a:schemeClr val="tx1"/>
                          </a:solidFill>
                          <a:effectLst/>
                        </a:rPr>
                        <a:t>Assessment Outcome</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dirty="0">
                          <a:effectLst/>
                        </a:rPr>
                        <a:t>MD, DC, DE, PA, VA, CBC </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DOI</a:t>
                      </a:r>
                      <a:r>
                        <a:rPr lang="en-US" sz="900" dirty="0">
                          <a:effectLst/>
                        </a:rPr>
                        <a:t> (USGS/FWS), NOAA, EPA, NPS, USACE</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r h="227309">
                <a:tc>
                  <a:txBody>
                    <a:bodyPr/>
                    <a:lstStyle/>
                    <a:p>
                      <a:pPr marL="0" marR="0">
                        <a:spcBef>
                          <a:spcPts val="0"/>
                        </a:spcBef>
                        <a:spcAft>
                          <a:spcPts val="0"/>
                        </a:spcAft>
                      </a:pPr>
                      <a:r>
                        <a:rPr lang="en-US" sz="900" dirty="0">
                          <a:solidFill>
                            <a:schemeClr val="tx1"/>
                          </a:solidFill>
                          <a:effectLst/>
                        </a:rPr>
                        <a:t>Adaptation </a:t>
                      </a:r>
                      <a:endParaRPr lang="en-US" sz="1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solidFill>
                      <a:schemeClr val="accent1">
                        <a:lumMod val="40000"/>
                        <a:lumOff val="60000"/>
                      </a:schemeClr>
                    </a:solidFill>
                  </a:tcPr>
                </a:tc>
                <a:tc>
                  <a:txBody>
                    <a:bodyPr/>
                    <a:lstStyle/>
                    <a:p>
                      <a:pPr marL="0" marR="0">
                        <a:spcBef>
                          <a:spcPts val="0"/>
                        </a:spcBef>
                        <a:spcAft>
                          <a:spcPts val="0"/>
                        </a:spcAft>
                      </a:pPr>
                      <a:r>
                        <a:rPr lang="en-US" sz="900">
                          <a:effectLst/>
                        </a:rPr>
                        <a:t>MD, DC, DE, PA, VA, NY, CBC</a:t>
                      </a:r>
                      <a:endPar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c>
                  <a:txBody>
                    <a:bodyPr/>
                    <a:lstStyle/>
                    <a:p>
                      <a:pPr marL="0" marR="0">
                        <a:spcBef>
                          <a:spcPts val="0"/>
                        </a:spcBef>
                        <a:spcAft>
                          <a:spcPts val="0"/>
                        </a:spcAft>
                      </a:pPr>
                      <a:r>
                        <a:rPr lang="en-US" sz="900" b="1" kern="1200" dirty="0">
                          <a:solidFill>
                            <a:schemeClr val="dk1"/>
                          </a:solidFill>
                          <a:effectLst/>
                          <a:latin typeface="+mn-lt"/>
                          <a:ea typeface="+mn-ea"/>
                          <a:cs typeface="+mn-cs"/>
                        </a:rPr>
                        <a:t>USACE</a:t>
                      </a:r>
                      <a:r>
                        <a:rPr lang="en-US" sz="900" dirty="0">
                          <a:effectLst/>
                        </a:rPr>
                        <a:t>, </a:t>
                      </a:r>
                      <a:r>
                        <a:rPr lang="en-US" sz="900" b="1" kern="1200" dirty="0">
                          <a:solidFill>
                            <a:schemeClr val="dk1"/>
                          </a:solidFill>
                          <a:effectLst/>
                          <a:latin typeface="+mn-lt"/>
                          <a:ea typeface="+mn-ea"/>
                          <a:cs typeface="+mn-cs"/>
                        </a:rPr>
                        <a:t>NOAA</a:t>
                      </a:r>
                      <a:r>
                        <a:rPr lang="en-US" sz="900" dirty="0">
                          <a:effectLst/>
                        </a:rPr>
                        <a:t>, </a:t>
                      </a:r>
                      <a:r>
                        <a:rPr lang="en-US" sz="900" b="1" kern="1200" dirty="0">
                          <a:solidFill>
                            <a:schemeClr val="dk1"/>
                          </a:solidFill>
                          <a:effectLst/>
                          <a:latin typeface="+mn-lt"/>
                          <a:ea typeface="+mn-ea"/>
                          <a:cs typeface="+mn-cs"/>
                        </a:rPr>
                        <a:t>FWS</a:t>
                      </a:r>
                      <a:r>
                        <a:rPr lang="en-US" sz="900" dirty="0">
                          <a:effectLst/>
                        </a:rPr>
                        <a:t>, EPA, DOT, DOI (FWS/NPS/USGS)</a:t>
                      </a:r>
                      <a:endPar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1608" marR="31608" marT="0" marB="0"/>
                </a:tc>
              </a:tr>
            </a:tbl>
          </a:graphicData>
        </a:graphic>
      </p:graphicFrame>
      <p:sp>
        <p:nvSpPr>
          <p:cNvPr id="2" name="TextBox 1"/>
          <p:cNvSpPr txBox="1"/>
          <p:nvPr/>
        </p:nvSpPr>
        <p:spPr>
          <a:xfrm>
            <a:off x="568758" y="1181105"/>
            <a:ext cx="3313356" cy="3416320"/>
          </a:xfrm>
          <a:prstGeom prst="rect">
            <a:avLst/>
          </a:prstGeom>
          <a:noFill/>
        </p:spPr>
        <p:txBody>
          <a:bodyPr wrap="square" rtlCol="0">
            <a:spAutoFit/>
          </a:bodyPr>
          <a:lstStyle/>
          <a:p>
            <a:r>
              <a:rPr lang="en-US" sz="3600" dirty="0" smtClean="0">
                <a:solidFill>
                  <a:srgbClr val="993300"/>
                </a:solidFill>
              </a:rPr>
              <a:t>Participation in Management Strategy </a:t>
            </a:r>
          </a:p>
          <a:p>
            <a:r>
              <a:rPr lang="en-US" sz="3600" dirty="0" smtClean="0">
                <a:solidFill>
                  <a:srgbClr val="993300"/>
                </a:solidFill>
              </a:rPr>
              <a:t>Development –</a:t>
            </a:r>
          </a:p>
          <a:p>
            <a:endParaRPr lang="en-US" sz="3600" dirty="0" smtClean="0">
              <a:solidFill>
                <a:srgbClr val="993300"/>
              </a:solidFill>
            </a:endParaRPr>
          </a:p>
          <a:p>
            <a:r>
              <a:rPr lang="en-US" sz="3600" dirty="0" smtClean="0">
                <a:solidFill>
                  <a:srgbClr val="993300"/>
                </a:solidFill>
              </a:rPr>
              <a:t>Signatory Reps</a:t>
            </a:r>
            <a:endParaRPr lang="en-US" sz="3600" dirty="0">
              <a:solidFill>
                <a:srgbClr val="993300"/>
              </a:solidFill>
            </a:endParaRPr>
          </a:p>
        </p:txBody>
      </p:sp>
    </p:spTree>
    <p:extLst>
      <p:ext uri="{BB962C8B-B14F-4D97-AF65-F5344CB8AC3E}">
        <p14:creationId xmlns:p14="http://schemas.microsoft.com/office/powerpoint/2010/main" val="188076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2675" t="9394" r="33340" b="40241"/>
          <a:stretch/>
        </p:blipFill>
        <p:spPr>
          <a:xfrm>
            <a:off x="4270308" y="121920"/>
            <a:ext cx="7768403" cy="6595872"/>
          </a:xfrm>
          <a:prstGeom prst="rect">
            <a:avLst/>
          </a:prstGeom>
        </p:spPr>
      </p:pic>
      <p:sp>
        <p:nvSpPr>
          <p:cNvPr id="6" name="TextBox 5"/>
          <p:cNvSpPr txBox="1"/>
          <p:nvPr/>
        </p:nvSpPr>
        <p:spPr>
          <a:xfrm>
            <a:off x="774551" y="602428"/>
            <a:ext cx="4130936" cy="3970318"/>
          </a:xfrm>
          <a:prstGeom prst="rect">
            <a:avLst/>
          </a:prstGeom>
          <a:noFill/>
        </p:spPr>
        <p:txBody>
          <a:bodyPr wrap="square" rtlCol="0">
            <a:spAutoFit/>
          </a:bodyPr>
          <a:lstStyle/>
          <a:p>
            <a:r>
              <a:rPr lang="en-US" sz="3600" dirty="0" smtClean="0">
                <a:solidFill>
                  <a:srgbClr val="993300"/>
                </a:solidFill>
              </a:rPr>
              <a:t>Participation in Management Strategy Development – </a:t>
            </a:r>
          </a:p>
          <a:p>
            <a:endParaRPr lang="en-US" sz="3600" dirty="0">
              <a:solidFill>
                <a:srgbClr val="993300"/>
              </a:solidFill>
            </a:endParaRPr>
          </a:p>
          <a:p>
            <a:r>
              <a:rPr lang="en-US" sz="3600" dirty="0" smtClean="0">
                <a:solidFill>
                  <a:srgbClr val="993300"/>
                </a:solidFill>
              </a:rPr>
              <a:t>Self-Identified Stakeholders</a:t>
            </a:r>
            <a:endParaRPr lang="en-US" sz="3600" dirty="0">
              <a:solidFill>
                <a:srgbClr val="993300"/>
              </a:solidFill>
            </a:endParaRPr>
          </a:p>
        </p:txBody>
      </p:sp>
    </p:spTree>
    <p:extLst>
      <p:ext uri="{BB962C8B-B14F-4D97-AF65-F5344CB8AC3E}">
        <p14:creationId xmlns:p14="http://schemas.microsoft.com/office/powerpoint/2010/main" val="3636033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3140" y="1427656"/>
            <a:ext cx="4608885" cy="1200329"/>
          </a:xfrm>
          <a:prstGeom prst="rect">
            <a:avLst/>
          </a:prstGeom>
          <a:noFill/>
        </p:spPr>
        <p:txBody>
          <a:bodyPr wrap="square" rtlCol="0">
            <a:spAutoFit/>
          </a:bodyPr>
          <a:lstStyle/>
          <a:p>
            <a:r>
              <a:rPr lang="en-US" sz="3600" dirty="0" smtClean="0">
                <a:solidFill>
                  <a:srgbClr val="993300"/>
                </a:solidFill>
              </a:rPr>
              <a:t>Management Strategy </a:t>
            </a:r>
          </a:p>
          <a:p>
            <a:r>
              <a:rPr lang="en-US" sz="3600" dirty="0" smtClean="0">
                <a:solidFill>
                  <a:srgbClr val="993300"/>
                </a:solidFill>
              </a:rPr>
              <a:t>Meetings Calendar</a:t>
            </a:r>
          </a:p>
        </p:txBody>
      </p:sp>
      <p:sp>
        <p:nvSpPr>
          <p:cNvPr id="2" name="Rectangle 1"/>
          <p:cNvSpPr/>
          <p:nvPr/>
        </p:nvSpPr>
        <p:spPr>
          <a:xfrm>
            <a:off x="1029194" y="3756326"/>
            <a:ext cx="4492831" cy="707886"/>
          </a:xfrm>
          <a:prstGeom prst="rect">
            <a:avLst/>
          </a:prstGeom>
        </p:spPr>
        <p:txBody>
          <a:bodyPr wrap="square">
            <a:spAutoFit/>
          </a:bodyPr>
          <a:lstStyle/>
          <a:p>
            <a:r>
              <a:rPr lang="en-US" sz="2000" u="sng" dirty="0">
                <a:solidFill>
                  <a:srgbClr val="0070C0"/>
                </a:solidFill>
                <a:hlinkClick r:id="rId2"/>
              </a:rPr>
              <a:t>https://www.chesapeakebay.net</a:t>
            </a:r>
            <a:r>
              <a:rPr lang="en-US" sz="2000" u="sng" dirty="0" smtClean="0">
                <a:solidFill>
                  <a:srgbClr val="0070C0"/>
                </a:solidFill>
                <a:hlinkClick r:id="rId2"/>
              </a:rPr>
              <a:t>/</a:t>
            </a:r>
            <a:endParaRPr lang="en-US" sz="2000" u="sng" dirty="0" smtClean="0">
              <a:solidFill>
                <a:srgbClr val="0070C0"/>
              </a:solidFill>
            </a:endParaRPr>
          </a:p>
          <a:p>
            <a:r>
              <a:rPr lang="en-US" sz="2000" u="sng" dirty="0" err="1" smtClean="0">
                <a:solidFill>
                  <a:srgbClr val="0070C0"/>
                </a:solidFill>
              </a:rPr>
              <a:t>managementstrategies</a:t>
            </a:r>
            <a:r>
              <a:rPr lang="en-US" sz="2000" u="sng" dirty="0" smtClean="0">
                <a:solidFill>
                  <a:srgbClr val="0070C0"/>
                </a:solidFill>
              </a:rPr>
              <a:t>/</a:t>
            </a:r>
            <a:r>
              <a:rPr lang="en-US" sz="2000" u="sng" dirty="0" err="1" smtClean="0">
                <a:solidFill>
                  <a:srgbClr val="0070C0"/>
                </a:solidFill>
              </a:rPr>
              <a:t>baybriefmeetings</a:t>
            </a:r>
            <a:endParaRPr lang="en-US" sz="2000" u="sng" dirty="0">
              <a:solidFill>
                <a:srgbClr val="0070C0"/>
              </a:solidFill>
            </a:endParaRPr>
          </a:p>
        </p:txBody>
      </p:sp>
      <p:grpSp>
        <p:nvGrpSpPr>
          <p:cNvPr id="8" name="Group 7"/>
          <p:cNvGrpSpPr/>
          <p:nvPr/>
        </p:nvGrpSpPr>
        <p:grpSpPr>
          <a:xfrm>
            <a:off x="6400800" y="106882"/>
            <a:ext cx="5575757" cy="6086475"/>
            <a:chOff x="-2032000" y="-1306286"/>
            <a:chExt cx="9000253" cy="9710519"/>
          </a:xfrm>
        </p:grpSpPr>
        <p:pic>
          <p:nvPicPr>
            <p:cNvPr id="9" name="Picture 8"/>
            <p:cNvPicPr>
              <a:picLocks noChangeAspect="1"/>
            </p:cNvPicPr>
            <p:nvPr/>
          </p:nvPicPr>
          <p:blipFill rotWithShape="1">
            <a:blip r:embed="rId3"/>
            <a:srcRect l="5557" t="8571" r="45237" b="18066"/>
            <a:stretch/>
          </p:blipFill>
          <p:spPr>
            <a:xfrm>
              <a:off x="-2032000" y="-1306286"/>
              <a:ext cx="8998857" cy="8385512"/>
            </a:xfrm>
            <a:prstGeom prst="rect">
              <a:avLst/>
            </a:prstGeom>
          </p:spPr>
        </p:pic>
        <p:pic>
          <p:nvPicPr>
            <p:cNvPr id="10" name="Picture 9"/>
            <p:cNvPicPr>
              <a:picLocks noChangeAspect="1"/>
            </p:cNvPicPr>
            <p:nvPr/>
          </p:nvPicPr>
          <p:blipFill rotWithShape="1">
            <a:blip r:embed="rId4"/>
            <a:srcRect l="5661" t="20590" r="45212" b="29419"/>
            <a:stretch/>
          </p:blipFill>
          <p:spPr>
            <a:xfrm>
              <a:off x="-2016089" y="2690375"/>
              <a:ext cx="8984342" cy="5713858"/>
            </a:xfrm>
            <a:prstGeom prst="rect">
              <a:avLst/>
            </a:prstGeom>
          </p:spPr>
        </p:pic>
      </p:grpSp>
    </p:spTree>
    <p:extLst>
      <p:ext uri="{BB962C8B-B14F-4D97-AF65-F5344CB8AC3E}">
        <p14:creationId xmlns:p14="http://schemas.microsoft.com/office/powerpoint/2010/main" val="928773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descr="Fly fisherman.jpg"/>
          <p:cNvPicPr>
            <a:picLocks noChangeAspect="1"/>
          </p:cNvPicPr>
          <p:nvPr/>
        </p:nvPicPr>
        <p:blipFill rotWithShape="1">
          <a:blip r:embed="rId3" cstate="screen"/>
          <a:srcRect r="5948"/>
          <a:stretch/>
        </p:blipFill>
        <p:spPr bwMode="auto">
          <a:xfrm>
            <a:off x="1524000" y="0"/>
            <a:ext cx="9677400" cy="6858000"/>
          </a:xfrm>
          <a:prstGeom prst="rect">
            <a:avLst/>
          </a:prstGeom>
          <a:noFill/>
          <a:ln w="9525">
            <a:solidFill>
              <a:srgbClr val="CCECFF"/>
            </a:solidFill>
            <a:miter lim="800000"/>
            <a:headEnd/>
            <a:tailEnd/>
          </a:ln>
        </p:spPr>
      </p:pic>
      <p:sp>
        <p:nvSpPr>
          <p:cNvPr id="8" name="Slide Number Placeholder 12"/>
          <p:cNvSpPr>
            <a:spLocks noGrp="1"/>
          </p:cNvSpPr>
          <p:nvPr>
            <p:ph type="sldNum" sz="quarter" idx="12"/>
          </p:nvPr>
        </p:nvSpPr>
        <p:spPr>
          <a:xfrm>
            <a:off x="8382000" y="6248400"/>
            <a:ext cx="2133600" cy="457200"/>
          </a:xfrm>
          <a:prstGeom prst="rect">
            <a:avLst/>
          </a:prstGeom>
        </p:spPr>
        <p:txBody>
          <a:bodyPr/>
          <a:lstStyle/>
          <a:p>
            <a:pPr>
              <a:defRPr/>
            </a:pPr>
            <a:fld id="{214C7237-299A-4B3F-B9BC-45510088565F}" type="slidenum">
              <a:rPr lang="en-US" smtClean="0"/>
              <a:pPr>
                <a:defRPr/>
              </a:pPr>
              <a:t>2</a:t>
            </a:fld>
            <a:endParaRPr lang="en-US" dirty="0"/>
          </a:p>
        </p:txBody>
      </p:sp>
      <p:sp>
        <p:nvSpPr>
          <p:cNvPr id="12292" name="Rectangle 3"/>
          <p:cNvSpPr>
            <a:spLocks noChangeArrowheads="1"/>
          </p:cNvSpPr>
          <p:nvPr/>
        </p:nvSpPr>
        <p:spPr bwMode="auto">
          <a:xfrm>
            <a:off x="6396692" y="1190888"/>
            <a:ext cx="4347509" cy="5133713"/>
          </a:xfrm>
          <a:prstGeom prst="rect">
            <a:avLst/>
          </a:prstGeom>
          <a:solidFill>
            <a:schemeClr val="bg2">
              <a:lumMod val="25000"/>
              <a:alpha val="60000"/>
            </a:schemeClr>
          </a:solidFill>
          <a:ln w="9525">
            <a:noFill/>
            <a:miter lim="800000"/>
            <a:headEnd/>
            <a:tailEnd/>
          </a:ln>
        </p:spPr>
        <p:txBody>
          <a:bodyPr wrap="square">
            <a:spAutoFit/>
          </a:bodyPr>
          <a:lstStyle/>
          <a:p>
            <a:pPr marL="457200" indent="-225425" eaLnBrk="0" hangingPunct="0">
              <a:lnSpc>
                <a:spcPct val="90000"/>
              </a:lnSpc>
              <a:tabLst>
                <a:tab pos="231775" algn="l"/>
              </a:tabLst>
            </a:pPr>
            <a:r>
              <a:rPr lang="en-US" sz="2800" b="1" dirty="0">
                <a:solidFill>
                  <a:schemeClr val="bg1"/>
                </a:solidFill>
                <a:latin typeface="Calibri Light" pitchFamily="34" charset="0"/>
              </a:rPr>
              <a:t>Clarity</a:t>
            </a:r>
          </a:p>
          <a:p>
            <a:pPr lvl="1" indent="-225425" eaLnBrk="0" hangingPunct="0">
              <a:lnSpc>
                <a:spcPct val="90000"/>
              </a:lnSpc>
              <a:buFont typeface="Arial" charset="0"/>
              <a:buChar char="•"/>
              <a:tabLst>
                <a:tab pos="231775" algn="l"/>
              </a:tabLst>
            </a:pPr>
            <a:r>
              <a:rPr lang="en-US" sz="2000" dirty="0">
                <a:solidFill>
                  <a:schemeClr val="bg1"/>
                </a:solidFill>
                <a:latin typeface="Calibri Light" pitchFamily="34" charset="0"/>
              </a:rPr>
              <a:t>Clearer goals and more well - defined outcomes than previous agreements</a:t>
            </a:r>
          </a:p>
          <a:p>
            <a:pPr marL="457200" indent="-225425" eaLnBrk="0" hangingPunct="0">
              <a:lnSpc>
                <a:spcPct val="90000"/>
              </a:lnSpc>
              <a:tabLst>
                <a:tab pos="231775" algn="l"/>
              </a:tabLst>
            </a:pPr>
            <a:endParaRPr lang="en-US" sz="2400" dirty="0">
              <a:solidFill>
                <a:schemeClr val="bg1"/>
              </a:solidFill>
              <a:latin typeface="Calibri Light" pitchFamily="34" charset="0"/>
            </a:endParaRPr>
          </a:p>
          <a:p>
            <a:pPr marL="457200" indent="-225425" eaLnBrk="0" hangingPunct="0">
              <a:lnSpc>
                <a:spcPct val="90000"/>
              </a:lnSpc>
              <a:tabLst>
                <a:tab pos="231775" algn="l"/>
              </a:tabLst>
            </a:pPr>
            <a:r>
              <a:rPr lang="en-US" sz="2800" b="1" dirty="0">
                <a:solidFill>
                  <a:schemeClr val="bg1"/>
                </a:solidFill>
                <a:latin typeface="Calibri Light" pitchFamily="34" charset="0"/>
              </a:rPr>
              <a:t>Flexibility</a:t>
            </a:r>
            <a:endParaRPr lang="en-US" sz="2800" dirty="0">
              <a:solidFill>
                <a:schemeClr val="bg1"/>
              </a:solidFill>
              <a:latin typeface="Calibri Light" pitchFamily="34" charset="0"/>
            </a:endParaRPr>
          </a:p>
          <a:p>
            <a:pPr lvl="1" indent="-225425" eaLnBrk="0" hangingPunct="0">
              <a:lnSpc>
                <a:spcPct val="90000"/>
              </a:lnSpc>
              <a:buFont typeface="Arial" charset="0"/>
              <a:buChar char="•"/>
              <a:tabLst>
                <a:tab pos="231775" algn="l"/>
              </a:tabLst>
            </a:pPr>
            <a:r>
              <a:rPr lang="en-US" sz="2000" dirty="0">
                <a:solidFill>
                  <a:schemeClr val="bg1"/>
                </a:solidFill>
                <a:latin typeface="Calibri Light" pitchFamily="34" charset="0"/>
              </a:rPr>
              <a:t>Allow us to adapt our thinking and management decisions to adjust to changing conditions and circumstances</a:t>
            </a:r>
          </a:p>
          <a:p>
            <a:pPr marL="457200" indent="-225425" eaLnBrk="0" hangingPunct="0">
              <a:lnSpc>
                <a:spcPct val="90000"/>
              </a:lnSpc>
              <a:tabLst>
                <a:tab pos="231775" algn="l"/>
              </a:tabLst>
            </a:pPr>
            <a:endParaRPr lang="en-US" sz="2800" dirty="0">
              <a:solidFill>
                <a:schemeClr val="bg1"/>
              </a:solidFill>
              <a:latin typeface="Calibri Light" pitchFamily="34" charset="0"/>
            </a:endParaRPr>
          </a:p>
          <a:p>
            <a:pPr marL="457200" indent="-225425" eaLnBrk="0" hangingPunct="0">
              <a:lnSpc>
                <a:spcPct val="90000"/>
              </a:lnSpc>
              <a:tabLst>
                <a:tab pos="231775" algn="l"/>
              </a:tabLst>
            </a:pPr>
            <a:r>
              <a:rPr lang="en-US" sz="2800" b="1" dirty="0">
                <a:solidFill>
                  <a:schemeClr val="bg1"/>
                </a:solidFill>
                <a:latin typeface="Calibri Light" pitchFamily="34" charset="0"/>
              </a:rPr>
              <a:t>Transparency &amp; Accountability</a:t>
            </a:r>
          </a:p>
          <a:p>
            <a:pPr lvl="1" indent="-225425" eaLnBrk="0" hangingPunct="0">
              <a:lnSpc>
                <a:spcPct val="90000"/>
              </a:lnSpc>
              <a:buFont typeface="Arial" charset="0"/>
              <a:buChar char="•"/>
              <a:tabLst>
                <a:tab pos="231775" algn="l"/>
              </a:tabLst>
            </a:pPr>
            <a:r>
              <a:rPr lang="en-US" sz="2000" dirty="0">
                <a:solidFill>
                  <a:schemeClr val="bg1"/>
                </a:solidFill>
                <a:latin typeface="Calibri Light" pitchFamily="34" charset="0"/>
              </a:rPr>
              <a:t>Partners set priorities &amp; commit resources through management strategies</a:t>
            </a:r>
          </a:p>
        </p:txBody>
      </p:sp>
      <p:sp>
        <p:nvSpPr>
          <p:cNvPr id="2" name="Rectangle 1"/>
          <p:cNvSpPr/>
          <p:nvPr/>
        </p:nvSpPr>
        <p:spPr>
          <a:xfrm>
            <a:off x="2057401" y="304800"/>
            <a:ext cx="3788601" cy="707886"/>
          </a:xfrm>
          <a:prstGeom prst="rect">
            <a:avLst/>
          </a:prstGeom>
        </p:spPr>
        <p:txBody>
          <a:bodyPr wrap="none">
            <a:spAutoFit/>
          </a:bodyPr>
          <a:lstStyle/>
          <a:p>
            <a:r>
              <a:rPr lang="en-US" sz="4000" b="1" dirty="0">
                <a:solidFill>
                  <a:schemeClr val="bg1"/>
                </a:solidFill>
                <a:latin typeface="Calibri Light" pitchFamily="34" charset="0"/>
              </a:rPr>
              <a:t>What’s different? </a:t>
            </a:r>
            <a:endParaRPr lang="en-US" sz="4000" dirty="0"/>
          </a:p>
        </p:txBody>
      </p:sp>
    </p:spTree>
    <p:extLst>
      <p:ext uri="{BB962C8B-B14F-4D97-AF65-F5344CB8AC3E}">
        <p14:creationId xmlns:p14="http://schemas.microsoft.com/office/powerpoint/2010/main" val="1175238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993300"/>
                </a:solidFill>
                <a:effectLst>
                  <a:outerShdw blurRad="38100" dist="38100" dir="2700000" algn="tl">
                    <a:srgbClr val="000000">
                      <a:alpha val="43137"/>
                    </a:srgbClr>
                  </a:outerShdw>
                </a:effectLst>
              </a:rPr>
              <a:t>Process for Developing the Management Strategies</a:t>
            </a:r>
            <a:endParaRPr lang="en-US" sz="3600" dirty="0">
              <a:solidFill>
                <a:srgbClr val="9933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dirty="0" smtClean="0"/>
              <a:t>2</a:t>
            </a:r>
            <a:r>
              <a:rPr lang="en-US" baseline="30000" dirty="0" smtClean="0"/>
              <a:t>nd</a:t>
            </a:r>
            <a:r>
              <a:rPr lang="en-US" dirty="0" smtClean="0"/>
              <a:t> stage – Research/information collection - Each is slightly different.  </a:t>
            </a:r>
          </a:p>
          <a:p>
            <a:pPr lvl="1"/>
            <a:r>
              <a:rPr lang="en-US" dirty="0" smtClean="0"/>
              <a:t>Where there is a lot of history with a particular outcome in the CBP partnership, often use more traditional established workgroups to get the work done (e.g. SAV)</a:t>
            </a:r>
          </a:p>
          <a:p>
            <a:pPr lvl="1"/>
            <a:r>
              <a:rPr lang="en-US" dirty="0" smtClean="0"/>
              <a:t>Where the MS requires more investment from stakeholders traditionally outside the CBP partnership (diversity, local leadership), more research and investment in up front understanding may be necessary (focus groups, workshops, </a:t>
            </a:r>
            <a:r>
              <a:rPr lang="en-US" dirty="0" err="1" smtClean="0"/>
              <a:t>etc</a:t>
            </a:r>
            <a:r>
              <a:rPr lang="en-US" dirty="0" smtClean="0"/>
              <a:t>)</a:t>
            </a:r>
          </a:p>
          <a:p>
            <a:r>
              <a:rPr lang="en-US" dirty="0" smtClean="0"/>
              <a:t>3</a:t>
            </a:r>
            <a:r>
              <a:rPr lang="en-US" baseline="30000" dirty="0" smtClean="0"/>
              <a:t>rd</a:t>
            </a:r>
            <a:r>
              <a:rPr lang="en-US" dirty="0" smtClean="0"/>
              <a:t> stage – Writing – Who holds the pen?  Who is involved?</a:t>
            </a:r>
          </a:p>
          <a:p>
            <a:r>
              <a:rPr lang="en-US" dirty="0" smtClean="0"/>
              <a:t>4</a:t>
            </a:r>
            <a:r>
              <a:rPr lang="en-US" baseline="30000" dirty="0" smtClean="0"/>
              <a:t>th</a:t>
            </a:r>
            <a:r>
              <a:rPr lang="en-US" dirty="0" smtClean="0"/>
              <a:t> stage – Review – MB/public</a:t>
            </a:r>
          </a:p>
          <a:p>
            <a:r>
              <a:rPr lang="en-US" dirty="0" smtClean="0"/>
              <a:t>5</a:t>
            </a:r>
            <a:r>
              <a:rPr lang="en-US" baseline="30000" dirty="0" smtClean="0"/>
              <a:t>th</a:t>
            </a:r>
            <a:r>
              <a:rPr lang="en-US" dirty="0" smtClean="0"/>
              <a:t> stage – Edit/improve/release “finalize”</a:t>
            </a:r>
          </a:p>
          <a:p>
            <a:endParaRPr lang="en-US" dirty="0"/>
          </a:p>
        </p:txBody>
      </p:sp>
      <p:cxnSp>
        <p:nvCxnSpPr>
          <p:cNvPr id="4" name="Straight Connector 3"/>
          <p:cNvCxnSpPr/>
          <p:nvPr/>
        </p:nvCxnSpPr>
        <p:spPr>
          <a:xfrm>
            <a:off x="1304544" y="1207008"/>
            <a:ext cx="9546336"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090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92" y="84140"/>
            <a:ext cx="10515600" cy="1325563"/>
          </a:xfrm>
        </p:spPr>
        <p:txBody>
          <a:bodyPr>
            <a:normAutofit/>
          </a:bodyPr>
          <a:lstStyle/>
          <a:p>
            <a:pPr algn="ctr"/>
            <a:r>
              <a:rPr lang="en-US" sz="3600" dirty="0" smtClean="0">
                <a:solidFill>
                  <a:srgbClr val="993300"/>
                </a:solidFill>
                <a:effectLst>
                  <a:outerShdw blurRad="38100" dist="38100" dir="2700000" algn="tl">
                    <a:srgbClr val="000000">
                      <a:alpha val="43137"/>
                    </a:srgbClr>
                  </a:outerShdw>
                </a:effectLst>
              </a:rPr>
              <a:t>Decision-Making Process</a:t>
            </a:r>
            <a:endParaRPr lang="en-US" sz="3600" dirty="0">
              <a:solidFill>
                <a:srgbClr val="99330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683" y="1616263"/>
            <a:ext cx="5239959" cy="401031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8811" y="3745735"/>
            <a:ext cx="1503802" cy="1503802"/>
          </a:xfrm>
          <a:prstGeom prst="rect">
            <a:avLst/>
          </a:prstGeom>
        </p:spPr>
      </p:pic>
      <p:sp>
        <p:nvSpPr>
          <p:cNvPr id="6" name="TextBox 5"/>
          <p:cNvSpPr txBox="1"/>
          <p:nvPr/>
        </p:nvSpPr>
        <p:spPr>
          <a:xfrm>
            <a:off x="6499953" y="2421092"/>
            <a:ext cx="3314607" cy="1200329"/>
          </a:xfrm>
          <a:prstGeom prst="rect">
            <a:avLst/>
          </a:prstGeom>
          <a:noFill/>
        </p:spPr>
        <p:txBody>
          <a:bodyPr wrap="square" rtlCol="0">
            <a:spAutoFit/>
          </a:bodyPr>
          <a:lstStyle/>
          <a:p>
            <a:r>
              <a:rPr lang="en-US" sz="2400" dirty="0" smtClean="0"/>
              <a:t>OR, </a:t>
            </a:r>
            <a:r>
              <a:rPr lang="en-US" sz="2400" u="sng" dirty="0" smtClean="0"/>
              <a:t>after substantial negotiations </a:t>
            </a:r>
            <a:r>
              <a:rPr lang="en-US" sz="2400" dirty="0" smtClean="0"/>
              <a:t>consensus can not be reached…</a:t>
            </a:r>
            <a:endParaRPr lang="en-US" sz="2400" dirty="0"/>
          </a:p>
        </p:txBody>
      </p:sp>
      <p:cxnSp>
        <p:nvCxnSpPr>
          <p:cNvPr id="7" name="Straight Connector 6"/>
          <p:cNvCxnSpPr/>
          <p:nvPr/>
        </p:nvCxnSpPr>
        <p:spPr>
          <a:xfrm>
            <a:off x="3864864" y="910243"/>
            <a:ext cx="4535424" cy="4435"/>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30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body" idx="4294967295"/>
          </p:nvPr>
        </p:nvSpPr>
        <p:spPr>
          <a:xfrm>
            <a:off x="2209800" y="362766"/>
            <a:ext cx="8001000" cy="627834"/>
          </a:xfrm>
          <a:prstGeom prst="rect">
            <a:avLst/>
          </a:prstGeom>
          <a:noFill/>
          <a:ln>
            <a:noFill/>
          </a:ln>
        </p:spPr>
        <p:txBody>
          <a:bodyPr vert="horz" wrap="square" lIns="91425" tIns="91425" rIns="91425" bIns="91425" rtlCol="0" anchor="ctr" anchorCtr="0">
            <a:spAutoFit/>
          </a:bodyPr>
          <a:lstStyle/>
          <a:p>
            <a:pPr>
              <a:spcBef>
                <a:spcPts val="0"/>
              </a:spcBef>
              <a:buNone/>
            </a:pPr>
            <a:r>
              <a:rPr lang="en" sz="3200" b="1" dirty="0">
                <a:solidFill>
                  <a:srgbClr val="993300"/>
                </a:solidFill>
                <a:effectLst>
                  <a:outerShdw blurRad="38100" dist="38100" dir="2700000" algn="tl">
                    <a:srgbClr val="000000">
                      <a:alpha val="43137"/>
                    </a:srgbClr>
                  </a:outerShdw>
                </a:effectLst>
                <a:latin typeface="+mj-lt"/>
                <a:ea typeface="+mj-ea"/>
                <a:cs typeface="+mj-cs"/>
                <a:sym typeface="Oswald"/>
              </a:rPr>
              <a:t>Tracking Progress</a:t>
            </a:r>
          </a:p>
        </p:txBody>
      </p:sp>
      <p:pic>
        <p:nvPicPr>
          <p:cNvPr id="3" name="Picture 2"/>
          <p:cNvPicPr>
            <a:picLocks noChangeAspect="1" noChangeArrowheads="1"/>
          </p:cNvPicPr>
          <p:nvPr/>
        </p:nvPicPr>
        <p:blipFill>
          <a:blip r:embed="rId3" cstate="screen"/>
          <a:srcRect/>
          <a:stretch>
            <a:fillRect/>
          </a:stretch>
        </p:blipFill>
        <p:spPr bwMode="auto">
          <a:xfrm>
            <a:off x="2362200" y="1066801"/>
            <a:ext cx="6172200" cy="5326183"/>
          </a:xfrm>
          <a:prstGeom prst="rect">
            <a:avLst/>
          </a:prstGeom>
          <a:noFill/>
          <a:ln w="9525">
            <a:noFill/>
            <a:miter lim="800000"/>
            <a:headEnd/>
            <a:tailEnd/>
          </a:ln>
        </p:spPr>
      </p:pic>
      <p:sp>
        <p:nvSpPr>
          <p:cNvPr id="4" name="TextBox 3"/>
          <p:cNvSpPr txBox="1"/>
          <p:nvPr/>
        </p:nvSpPr>
        <p:spPr>
          <a:xfrm>
            <a:off x="6400800" y="1066801"/>
            <a:ext cx="3810000" cy="954107"/>
          </a:xfrm>
          <a:prstGeom prst="rect">
            <a:avLst/>
          </a:prstGeom>
          <a:solidFill>
            <a:schemeClr val="bg1"/>
          </a:solidFill>
        </p:spPr>
        <p:txBody>
          <a:bodyPr wrap="square" rtlCol="0">
            <a:spAutoFit/>
          </a:bodyPr>
          <a:lstStyle/>
          <a:p>
            <a:pPr algn="ctr"/>
            <a:r>
              <a:rPr lang="en-US" sz="2800" dirty="0">
                <a:latin typeface="Calibri Light" pitchFamily="34" charset="0"/>
                <a:hlinkClick r:id="rId4"/>
              </a:rPr>
              <a:t>chesapeakebay.net/</a:t>
            </a:r>
            <a:br>
              <a:rPr lang="en-US" sz="2800" dirty="0">
                <a:latin typeface="Calibri Light" pitchFamily="34" charset="0"/>
                <a:hlinkClick r:id="rId4"/>
              </a:rPr>
            </a:br>
            <a:r>
              <a:rPr lang="en-US" sz="2800" dirty="0" err="1">
                <a:latin typeface="Calibri Light" pitchFamily="34" charset="0"/>
                <a:hlinkClick r:id="rId4"/>
              </a:rPr>
              <a:t>managementstrategies</a:t>
            </a:r>
            <a:r>
              <a:rPr lang="en-US" sz="2800" dirty="0">
                <a:latin typeface="Calibri Light" pitchFamily="34" charset="0"/>
              </a:rPr>
              <a:t> </a:t>
            </a:r>
          </a:p>
        </p:txBody>
      </p:sp>
      <p:cxnSp>
        <p:nvCxnSpPr>
          <p:cNvPr id="5" name="Straight Connector 4"/>
          <p:cNvCxnSpPr/>
          <p:nvPr/>
        </p:nvCxnSpPr>
        <p:spPr>
          <a:xfrm>
            <a:off x="2286000" y="838200"/>
            <a:ext cx="7543800"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023293"/>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14600" y="112132"/>
            <a:ext cx="7467600" cy="6720486"/>
          </a:xfrm>
          <a:prstGeom prst="rect">
            <a:avLst/>
          </a:prstGeom>
        </p:spPr>
      </p:pic>
    </p:spTree>
    <p:extLst>
      <p:ext uri="{BB962C8B-B14F-4D97-AF65-F5344CB8AC3E}">
        <p14:creationId xmlns:p14="http://schemas.microsoft.com/office/powerpoint/2010/main" val="278770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993300"/>
                </a:solidFill>
                <a:effectLst>
                  <a:outerShdw blurRad="38100" dist="38100" dir="2700000" algn="tl">
                    <a:srgbClr val="000000">
                      <a:alpha val="43137"/>
                    </a:srgbClr>
                  </a:outerShdw>
                </a:effectLst>
              </a:rPr>
              <a:t>Review and Adoption</a:t>
            </a:r>
            <a:endParaRPr lang="en-US" sz="3600" dirty="0">
              <a:solidFill>
                <a:srgbClr val="99330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080" y="1771162"/>
            <a:ext cx="2011680" cy="13716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5033" y="2826228"/>
            <a:ext cx="3170780" cy="18118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5087" y="3142762"/>
            <a:ext cx="4246809" cy="3437261"/>
          </a:xfrm>
          <a:prstGeom prst="rect">
            <a:avLst/>
          </a:prstGeom>
        </p:spPr>
      </p:pic>
    </p:spTree>
    <p:extLst>
      <p:ext uri="{BB962C8B-B14F-4D97-AF65-F5344CB8AC3E}">
        <p14:creationId xmlns:p14="http://schemas.microsoft.com/office/powerpoint/2010/main" val="68492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body" idx="4294967295"/>
          </p:nvPr>
        </p:nvSpPr>
        <p:spPr>
          <a:xfrm>
            <a:off x="1981200" y="542190"/>
            <a:ext cx="8229600" cy="4173420"/>
          </a:xfrm>
          <a:prstGeom prst="rect">
            <a:avLst/>
          </a:prstGeom>
          <a:noFill/>
          <a:ln>
            <a:noFill/>
          </a:ln>
        </p:spPr>
        <p:txBody>
          <a:bodyPr vert="horz" wrap="square" lIns="91425" tIns="91425" rIns="91425" bIns="91425" rtlCol="0" anchor="ctr" anchorCtr="0">
            <a:spAutoFit/>
          </a:bodyPr>
          <a:lstStyle/>
          <a:p>
            <a:pPr algn="ctr">
              <a:spcBef>
                <a:spcPts val="0"/>
              </a:spcBef>
              <a:buNone/>
            </a:pPr>
            <a:r>
              <a:rPr lang="en" sz="3600" dirty="0">
                <a:latin typeface="Calibri Light" pitchFamily="34" charset="0"/>
                <a:ea typeface="Oswald"/>
                <a:cs typeface="Oswald"/>
                <a:sym typeface="Oswald"/>
              </a:rPr>
              <a:t>Learn more at </a:t>
            </a:r>
          </a:p>
          <a:p>
            <a:pPr algn="ctr">
              <a:spcBef>
                <a:spcPts val="0"/>
              </a:spcBef>
              <a:buNone/>
            </a:pPr>
            <a:r>
              <a:rPr lang="en" sz="3600" u="sng" dirty="0">
                <a:solidFill>
                  <a:schemeClr val="hlink"/>
                </a:solidFill>
                <a:latin typeface="Calibri Light" pitchFamily="34" charset="0"/>
                <a:ea typeface="Oswald"/>
                <a:cs typeface="Oswald"/>
                <a:sym typeface="Oswald"/>
                <a:hlinkClick r:id=""/>
              </a:rPr>
              <a:t>www.chesapeakebay.net/</a:t>
            </a:r>
          </a:p>
          <a:p>
            <a:pPr algn="ctr">
              <a:spcBef>
                <a:spcPts val="0"/>
              </a:spcBef>
              <a:buNone/>
            </a:pPr>
            <a:r>
              <a:rPr lang="en" sz="3600" u="sng" dirty="0">
                <a:solidFill>
                  <a:schemeClr val="hlink"/>
                </a:solidFill>
                <a:latin typeface="Calibri Light" pitchFamily="34" charset="0"/>
                <a:ea typeface="Oswald"/>
                <a:cs typeface="Oswald"/>
                <a:sym typeface="Oswald"/>
                <a:hlinkClick r:id=""/>
              </a:rPr>
              <a:t>watershedagreement</a:t>
            </a:r>
            <a:r>
              <a:rPr lang="en" sz="3600" dirty="0">
                <a:latin typeface="Calibri Light" pitchFamily="34" charset="0"/>
                <a:ea typeface="Oswald"/>
                <a:cs typeface="Oswald"/>
                <a:sym typeface="Oswald"/>
              </a:rPr>
              <a:t> </a:t>
            </a:r>
          </a:p>
          <a:p>
            <a:pPr algn="ctr">
              <a:spcBef>
                <a:spcPts val="0"/>
              </a:spcBef>
              <a:buNone/>
            </a:pPr>
            <a:r>
              <a:rPr lang="en" sz="3600" dirty="0">
                <a:latin typeface="Calibri Light" pitchFamily="34" charset="0"/>
                <a:ea typeface="Oswald"/>
                <a:cs typeface="Oswald"/>
                <a:sym typeface="Oswald"/>
              </a:rPr>
              <a:t/>
            </a:r>
            <a:br>
              <a:rPr lang="en" sz="3600" dirty="0">
                <a:latin typeface="Calibri Light" pitchFamily="34" charset="0"/>
                <a:ea typeface="Oswald"/>
                <a:cs typeface="Oswald"/>
                <a:sym typeface="Oswald"/>
              </a:rPr>
            </a:br>
            <a:r>
              <a:rPr lang="en" sz="3600" dirty="0">
                <a:latin typeface="Calibri Light" pitchFamily="34" charset="0"/>
                <a:ea typeface="Oswald"/>
                <a:cs typeface="Oswald"/>
                <a:sym typeface="Oswald"/>
              </a:rPr>
              <a:t>Join the discussions at</a:t>
            </a:r>
          </a:p>
          <a:p>
            <a:pPr algn="ctr">
              <a:spcBef>
                <a:spcPts val="0"/>
              </a:spcBef>
              <a:buNone/>
            </a:pPr>
            <a:r>
              <a:rPr lang="en" sz="3600" dirty="0">
                <a:latin typeface="Calibri Light" pitchFamily="34" charset="0"/>
                <a:ea typeface="Oswald"/>
                <a:cs typeface="Oswald"/>
                <a:sym typeface="Oswald"/>
                <a:hlinkClick r:id="rId3"/>
              </a:rPr>
              <a:t>www.chesapeakebay.net/</a:t>
            </a:r>
            <a:br>
              <a:rPr lang="en" sz="3600" dirty="0">
                <a:latin typeface="Calibri Light" pitchFamily="34" charset="0"/>
                <a:ea typeface="Oswald"/>
                <a:cs typeface="Oswald"/>
                <a:sym typeface="Oswald"/>
                <a:hlinkClick r:id="rId3"/>
              </a:rPr>
            </a:br>
            <a:r>
              <a:rPr lang="en" sz="3600" dirty="0">
                <a:latin typeface="Calibri Light" pitchFamily="34" charset="0"/>
                <a:ea typeface="Oswald"/>
                <a:cs typeface="Oswald"/>
                <a:sym typeface="Oswald"/>
                <a:hlinkClick r:id="rId3"/>
              </a:rPr>
              <a:t>managementstrategies</a:t>
            </a:r>
            <a:r>
              <a:rPr lang="en" sz="3600" dirty="0">
                <a:latin typeface="Calibri Light" pitchFamily="34" charset="0"/>
                <a:ea typeface="Oswald"/>
                <a:cs typeface="Oswald"/>
                <a:sym typeface="Oswald"/>
              </a:rPr>
              <a:t> </a:t>
            </a:r>
          </a:p>
          <a:p>
            <a:pPr algn="ctr">
              <a:spcBef>
                <a:spcPts val="0"/>
              </a:spcBef>
              <a:buNone/>
            </a:pPr>
            <a:endParaRPr lang="en" sz="3600" dirty="0">
              <a:latin typeface="Calibri Light" pitchFamily="34" charset="0"/>
              <a:ea typeface="Oswald"/>
              <a:cs typeface="Oswald"/>
              <a:sym typeface="Oswald"/>
            </a:endParaRPr>
          </a:p>
        </p:txBody>
      </p:sp>
      <p:pic>
        <p:nvPicPr>
          <p:cNvPr id="196" name="Shape 196"/>
          <p:cNvPicPr preferRelativeResize="0"/>
          <p:nvPr/>
        </p:nvPicPr>
        <p:blipFill>
          <a:blip r:embed="rId4" cstate="screen">
            <a:alphaModFix/>
          </a:blip>
          <a:stretch>
            <a:fillRect/>
          </a:stretch>
        </p:blipFill>
        <p:spPr>
          <a:xfrm>
            <a:off x="4876251" y="4518500"/>
            <a:ext cx="2439499" cy="1882300"/>
          </a:xfrm>
          <a:prstGeom prst="rect">
            <a:avLst/>
          </a:prstGeom>
          <a:noFill/>
          <a:ln>
            <a:noFill/>
          </a:ln>
        </p:spPr>
      </p:pic>
    </p:spTree>
    <p:extLst>
      <p:ext uri="{BB962C8B-B14F-4D97-AF65-F5344CB8AC3E}">
        <p14:creationId xmlns:p14="http://schemas.microsoft.com/office/powerpoint/2010/main" val="3103407992"/>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Rectangle 3"/>
          <p:cNvSpPr txBox="1">
            <a:spLocks noChangeArrowheads="1"/>
          </p:cNvSpPr>
          <p:nvPr/>
        </p:nvSpPr>
        <p:spPr>
          <a:xfrm>
            <a:off x="2057400" y="177800"/>
            <a:ext cx="8229600" cy="762000"/>
          </a:xfrm>
          <a:prstGeom prst="rect">
            <a:avLst/>
          </a:prstGeom>
        </p:spPr>
        <p:txBody>
          <a:bodyPr rtlCol="0">
            <a:noAutofit/>
          </a:bodyPr>
          <a:lstStyle/>
          <a:p>
            <a:pPr>
              <a:defRPr/>
            </a:pPr>
            <a:r>
              <a:rPr lang="en-US" sz="3600" b="1" dirty="0">
                <a:solidFill>
                  <a:srgbClr val="993300"/>
                </a:solidFill>
                <a:effectLst>
                  <a:outerShdw blurRad="38100" dist="38100" dir="2700000" algn="tl">
                    <a:srgbClr val="000000">
                      <a:alpha val="43137"/>
                    </a:srgbClr>
                  </a:outerShdw>
                </a:effectLst>
                <a:latin typeface="+mj-lt"/>
                <a:ea typeface="+mj-ea"/>
                <a:cs typeface="+mj-cs"/>
                <a:sym typeface="Arial"/>
              </a:rPr>
              <a:t>How partners are working. . .</a:t>
            </a:r>
          </a:p>
        </p:txBody>
      </p:sp>
      <p:sp>
        <p:nvSpPr>
          <p:cNvPr id="5" name="Text Box 2"/>
          <p:cNvSpPr txBox="1">
            <a:spLocks noChangeArrowheads="1"/>
          </p:cNvSpPr>
          <p:nvPr/>
        </p:nvSpPr>
        <p:spPr bwMode="auto">
          <a:xfrm>
            <a:off x="2041525" y="2017713"/>
            <a:ext cx="184150" cy="366712"/>
          </a:xfrm>
          <a:prstGeom prst="rect">
            <a:avLst/>
          </a:prstGeom>
          <a:noFill/>
          <a:ln w="257175" algn="ctr">
            <a:noFill/>
            <a:miter lim="800000"/>
            <a:headEnd/>
            <a:tailEnd/>
          </a:ln>
        </p:spPr>
        <p:txBody>
          <a:bodyPr wrap="none">
            <a:spAutoFit/>
          </a:bodyPr>
          <a:lstStyle/>
          <a:p>
            <a:pPr algn="ctr"/>
            <a:endParaRPr lang="en-US"/>
          </a:p>
        </p:txBody>
      </p:sp>
      <p:sp>
        <p:nvSpPr>
          <p:cNvPr id="6" name="Rectangle 6"/>
          <p:cNvSpPr>
            <a:spLocks noChangeArrowheads="1"/>
          </p:cNvSpPr>
          <p:nvPr/>
        </p:nvSpPr>
        <p:spPr bwMode="auto">
          <a:xfrm>
            <a:off x="2041525" y="1066800"/>
            <a:ext cx="1654885" cy="1295400"/>
          </a:xfrm>
          <a:prstGeom prst="rect">
            <a:avLst/>
          </a:prstGeom>
          <a:noFill/>
          <a:ln w="9525">
            <a:noFill/>
            <a:miter lim="800000"/>
            <a:headEnd/>
            <a:tailEnd/>
          </a:ln>
        </p:spPr>
        <p:txBody>
          <a:bodyPr/>
          <a:lstStyle/>
          <a:p>
            <a:pPr marL="342900" indent="-342900" algn="ctr">
              <a:spcBef>
                <a:spcPct val="20000"/>
              </a:spcBef>
              <a:buClr>
                <a:schemeClr val="bg2"/>
              </a:buClr>
              <a:buSzPct val="75000"/>
            </a:pPr>
            <a:r>
              <a:rPr lang="en-US" sz="2200" b="1" dirty="0" smtClean="0">
                <a:solidFill>
                  <a:srgbClr val="333399"/>
                </a:solidFill>
                <a:latin typeface="Calibri" pitchFamily="34" charset="0"/>
              </a:rPr>
              <a:t>Vision</a:t>
            </a:r>
          </a:p>
          <a:p>
            <a:pPr marL="342900" indent="-342900" algn="ctr">
              <a:spcBef>
                <a:spcPct val="20000"/>
              </a:spcBef>
              <a:buClr>
                <a:schemeClr val="bg2"/>
              </a:buClr>
              <a:buSzPct val="75000"/>
            </a:pPr>
            <a:r>
              <a:rPr lang="en-US" sz="2200" b="1" dirty="0" smtClean="0">
                <a:solidFill>
                  <a:srgbClr val="333399"/>
                </a:solidFill>
                <a:latin typeface="Calibri" pitchFamily="34" charset="0"/>
              </a:rPr>
              <a:t>Principles</a:t>
            </a:r>
          </a:p>
          <a:p>
            <a:pPr marL="342900" indent="-342900" algn="ctr">
              <a:spcBef>
                <a:spcPct val="20000"/>
              </a:spcBef>
              <a:buClr>
                <a:schemeClr val="bg2"/>
              </a:buClr>
              <a:buSzPct val="75000"/>
            </a:pPr>
            <a:r>
              <a:rPr lang="en-US" sz="2200" b="1" dirty="0" smtClean="0">
                <a:solidFill>
                  <a:srgbClr val="333399"/>
                </a:solidFill>
                <a:latin typeface="Calibri" pitchFamily="34" charset="0"/>
              </a:rPr>
              <a:t> GOALS</a:t>
            </a:r>
            <a:endParaRPr lang="en-US" sz="2200" b="1" dirty="0">
              <a:solidFill>
                <a:srgbClr val="333399"/>
              </a:solidFill>
              <a:latin typeface="Calibri" pitchFamily="34" charset="0"/>
            </a:endParaRPr>
          </a:p>
        </p:txBody>
      </p:sp>
      <p:sp>
        <p:nvSpPr>
          <p:cNvPr id="7" name="Rectangle 6"/>
          <p:cNvSpPr>
            <a:spLocks noChangeArrowheads="1"/>
          </p:cNvSpPr>
          <p:nvPr/>
        </p:nvSpPr>
        <p:spPr bwMode="auto">
          <a:xfrm>
            <a:off x="7696200" y="914400"/>
            <a:ext cx="3200400" cy="2514600"/>
          </a:xfrm>
          <a:prstGeom prst="rect">
            <a:avLst/>
          </a:prstGeom>
          <a:noFill/>
          <a:ln w="9525">
            <a:noFill/>
            <a:miter lim="800000"/>
            <a:headEnd/>
            <a:tailEnd/>
          </a:ln>
        </p:spPr>
        <p:txBody>
          <a:bodyPr/>
          <a:lstStyle/>
          <a:p>
            <a:pPr marL="342900" indent="-342900">
              <a:spcBef>
                <a:spcPct val="20000"/>
              </a:spcBef>
              <a:buClr>
                <a:schemeClr val="bg2"/>
              </a:buClr>
              <a:buSzPct val="75000"/>
            </a:pPr>
            <a:endParaRPr lang="en-US" sz="1000">
              <a:solidFill>
                <a:srgbClr val="333399"/>
              </a:solidFill>
            </a:endParaRPr>
          </a:p>
        </p:txBody>
      </p:sp>
      <p:sp>
        <p:nvSpPr>
          <p:cNvPr id="8" name="Rectangle 6"/>
          <p:cNvSpPr>
            <a:spLocks noChangeArrowheads="1"/>
          </p:cNvSpPr>
          <p:nvPr/>
        </p:nvSpPr>
        <p:spPr bwMode="auto">
          <a:xfrm>
            <a:off x="1828800" y="2971800"/>
            <a:ext cx="1524000" cy="457200"/>
          </a:xfrm>
          <a:prstGeom prst="rect">
            <a:avLst/>
          </a:prstGeom>
          <a:noFill/>
          <a:ln w="9525">
            <a:noFill/>
            <a:miter lim="800000"/>
            <a:headEnd/>
            <a:tailEnd/>
          </a:ln>
        </p:spPr>
        <p:txBody>
          <a:bodyPr/>
          <a:lstStyle/>
          <a:p>
            <a:pPr marL="342900" indent="-342900">
              <a:spcBef>
                <a:spcPct val="20000"/>
              </a:spcBef>
              <a:buClr>
                <a:schemeClr val="bg2"/>
              </a:buClr>
              <a:buSzPct val="75000"/>
            </a:pPr>
            <a:r>
              <a:rPr lang="en-US" sz="2200" b="1" dirty="0">
                <a:solidFill>
                  <a:srgbClr val="0070C0"/>
                </a:solidFill>
                <a:latin typeface="Calibri" pitchFamily="34" charset="0"/>
              </a:rPr>
              <a:t>OUTCOME</a:t>
            </a:r>
          </a:p>
        </p:txBody>
      </p:sp>
      <p:sp>
        <p:nvSpPr>
          <p:cNvPr id="9" name="Rectangle 6"/>
          <p:cNvSpPr>
            <a:spLocks noChangeArrowheads="1"/>
          </p:cNvSpPr>
          <p:nvPr/>
        </p:nvSpPr>
        <p:spPr bwMode="auto">
          <a:xfrm>
            <a:off x="4495800" y="3657600"/>
            <a:ext cx="1524000" cy="457200"/>
          </a:xfrm>
          <a:prstGeom prst="rect">
            <a:avLst/>
          </a:prstGeom>
          <a:noFill/>
          <a:ln w="9525">
            <a:noFill/>
            <a:miter lim="800000"/>
            <a:headEnd/>
            <a:tailEnd/>
          </a:ln>
        </p:spPr>
        <p:txBody>
          <a:bodyPr/>
          <a:lstStyle/>
          <a:p>
            <a:pPr marL="342900" indent="-342900">
              <a:spcBef>
                <a:spcPct val="20000"/>
              </a:spcBef>
              <a:buClr>
                <a:schemeClr val="bg2"/>
              </a:buClr>
              <a:buSzPct val="75000"/>
            </a:pPr>
            <a:r>
              <a:rPr lang="en-US" sz="2200" b="1" dirty="0">
                <a:solidFill>
                  <a:srgbClr val="0070C0"/>
                </a:solidFill>
                <a:latin typeface="Calibri" pitchFamily="34" charset="0"/>
              </a:rPr>
              <a:t>OUTCOME</a:t>
            </a:r>
          </a:p>
        </p:txBody>
      </p:sp>
      <p:sp>
        <p:nvSpPr>
          <p:cNvPr id="10" name="Rectangle 6"/>
          <p:cNvSpPr>
            <a:spLocks noChangeArrowheads="1"/>
          </p:cNvSpPr>
          <p:nvPr/>
        </p:nvSpPr>
        <p:spPr bwMode="auto">
          <a:xfrm>
            <a:off x="3200400" y="3352800"/>
            <a:ext cx="1524000" cy="457200"/>
          </a:xfrm>
          <a:prstGeom prst="rect">
            <a:avLst/>
          </a:prstGeom>
          <a:noFill/>
          <a:ln w="9525">
            <a:noFill/>
            <a:miter lim="800000"/>
            <a:headEnd/>
            <a:tailEnd/>
          </a:ln>
        </p:spPr>
        <p:txBody>
          <a:bodyPr/>
          <a:lstStyle/>
          <a:p>
            <a:pPr marL="342900" indent="-342900">
              <a:spcBef>
                <a:spcPct val="20000"/>
              </a:spcBef>
              <a:buClr>
                <a:schemeClr val="bg2"/>
              </a:buClr>
              <a:buSzPct val="75000"/>
            </a:pPr>
            <a:r>
              <a:rPr lang="en-US" sz="2200" b="1" dirty="0">
                <a:solidFill>
                  <a:srgbClr val="0070C0"/>
                </a:solidFill>
                <a:latin typeface="Calibri" pitchFamily="34" charset="0"/>
              </a:rPr>
              <a:t>OUTCOME</a:t>
            </a:r>
          </a:p>
        </p:txBody>
      </p:sp>
      <p:sp>
        <p:nvSpPr>
          <p:cNvPr id="11" name="TextBox 10"/>
          <p:cNvSpPr txBox="1"/>
          <p:nvPr/>
        </p:nvSpPr>
        <p:spPr>
          <a:xfrm>
            <a:off x="6248400" y="1828801"/>
            <a:ext cx="3886200" cy="1323439"/>
          </a:xfrm>
          <a:prstGeom prst="rect">
            <a:avLst/>
          </a:prstGeom>
          <a:gradFill flip="none" rotWithShape="1">
            <a:gsLst>
              <a:gs pos="50000">
                <a:schemeClr val="accent1">
                  <a:tint val="44500"/>
                  <a:satMod val="160000"/>
                </a:schemeClr>
              </a:gs>
              <a:gs pos="100000">
                <a:schemeClr val="accent1">
                  <a:tint val="23500"/>
                  <a:satMod val="160000"/>
                </a:schemeClr>
              </a:gs>
            </a:gsLst>
            <a:lin ang="13500000" scaled="1"/>
            <a:tileRect/>
          </a:gradFill>
          <a:ln w="28575">
            <a:solidFill>
              <a:srgbClr val="333399"/>
            </a:solidFill>
          </a:ln>
        </p:spPr>
        <p:txBody>
          <a:bodyPr wrap="square" anchor="ctr">
            <a:spAutoFit/>
          </a:bodyPr>
          <a:lstStyle/>
          <a:p>
            <a:pPr algn="ctr" eaLnBrk="0" hangingPunct="0">
              <a:defRPr/>
            </a:pPr>
            <a:r>
              <a:rPr lang="en-US" sz="2000" i="1" dirty="0">
                <a:solidFill>
                  <a:srgbClr val="333399"/>
                </a:solidFill>
                <a:latin typeface="Calibri Light" pitchFamily="34" charset="0"/>
              </a:rPr>
              <a:t>CBP’s Executive Council (EC) </a:t>
            </a:r>
            <a:br>
              <a:rPr lang="en-US" sz="2000" i="1" dirty="0">
                <a:solidFill>
                  <a:srgbClr val="333399"/>
                </a:solidFill>
                <a:latin typeface="Calibri Light" pitchFamily="34" charset="0"/>
              </a:rPr>
            </a:br>
            <a:r>
              <a:rPr lang="en-US" sz="2000" i="1" dirty="0">
                <a:solidFill>
                  <a:srgbClr val="333399"/>
                </a:solidFill>
                <a:latin typeface="Calibri Light" pitchFamily="34" charset="0"/>
              </a:rPr>
              <a:t>agreed to</a:t>
            </a:r>
          </a:p>
          <a:p>
            <a:pPr algn="ctr" eaLnBrk="0" hangingPunct="0">
              <a:defRPr/>
            </a:pPr>
            <a:r>
              <a:rPr lang="en-US" sz="2000" b="1" i="1" dirty="0">
                <a:solidFill>
                  <a:srgbClr val="333399"/>
                </a:solidFill>
                <a:latin typeface="Calibri Light" pitchFamily="34" charset="0"/>
              </a:rPr>
              <a:t>Watershed Agreement</a:t>
            </a:r>
          </a:p>
          <a:p>
            <a:pPr algn="ctr" eaLnBrk="0" hangingPunct="0">
              <a:defRPr/>
            </a:pPr>
            <a:r>
              <a:rPr lang="en-US" sz="2000" b="1" i="1" dirty="0">
                <a:solidFill>
                  <a:srgbClr val="333399"/>
                </a:solidFill>
                <a:latin typeface="Calibri Light" pitchFamily="34" charset="0"/>
              </a:rPr>
              <a:t>GOALS </a:t>
            </a:r>
            <a:r>
              <a:rPr lang="en-US" sz="2000" i="1" dirty="0">
                <a:solidFill>
                  <a:srgbClr val="333399"/>
                </a:solidFill>
                <a:latin typeface="Calibri Light" pitchFamily="34" charset="0"/>
              </a:rPr>
              <a:t>&amp; initial </a:t>
            </a:r>
            <a:r>
              <a:rPr lang="en-US" sz="2000" b="1" i="1" dirty="0">
                <a:solidFill>
                  <a:srgbClr val="333399"/>
                </a:solidFill>
                <a:latin typeface="Calibri Light" pitchFamily="34" charset="0"/>
              </a:rPr>
              <a:t>OUTCOMES</a:t>
            </a:r>
            <a:r>
              <a:rPr lang="en-US" sz="2000" i="1" dirty="0">
                <a:solidFill>
                  <a:srgbClr val="333399"/>
                </a:solidFill>
                <a:latin typeface="Calibri Light" pitchFamily="34" charset="0"/>
              </a:rPr>
              <a:t> </a:t>
            </a:r>
          </a:p>
        </p:txBody>
      </p:sp>
      <p:cxnSp>
        <p:nvCxnSpPr>
          <p:cNvPr id="12" name="Straight Arrow Connector 11"/>
          <p:cNvCxnSpPr>
            <a:stCxn id="6" idx="2"/>
            <a:endCxn id="8" idx="0"/>
          </p:cNvCxnSpPr>
          <p:nvPr/>
        </p:nvCxnSpPr>
        <p:spPr>
          <a:xfrm flipH="1">
            <a:off x="2590800" y="2362200"/>
            <a:ext cx="278168"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a:endCxn id="10" idx="0"/>
          </p:cNvCxnSpPr>
          <p:nvPr/>
        </p:nvCxnSpPr>
        <p:spPr>
          <a:xfrm>
            <a:off x="2868968" y="2362200"/>
            <a:ext cx="1093432"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2"/>
            <a:endCxn id="9" idx="0"/>
          </p:cNvCxnSpPr>
          <p:nvPr/>
        </p:nvCxnSpPr>
        <p:spPr>
          <a:xfrm>
            <a:off x="2868968" y="2362200"/>
            <a:ext cx="2388832"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6"/>
          <p:cNvSpPr>
            <a:spLocks noChangeArrowheads="1"/>
          </p:cNvSpPr>
          <p:nvPr/>
        </p:nvSpPr>
        <p:spPr bwMode="auto">
          <a:xfrm>
            <a:off x="1981200" y="4419600"/>
            <a:ext cx="1219200" cy="685800"/>
          </a:xfrm>
          <a:prstGeom prst="rect">
            <a:avLst/>
          </a:prstGeom>
          <a:noFill/>
          <a:ln w="9525">
            <a:noFill/>
            <a:miter lim="800000"/>
            <a:headEnd/>
            <a:tailEnd/>
          </a:ln>
          <a:effectLst/>
        </p:spPr>
        <p:txBody>
          <a:bodyPr/>
          <a:lstStyle/>
          <a:p>
            <a:pPr marL="342900" indent="-342900" algn="ctr">
              <a:spcBef>
                <a:spcPct val="20000"/>
              </a:spcBef>
              <a:buClr>
                <a:schemeClr val="bg2"/>
              </a:buClr>
              <a:buSzPct val="75000"/>
              <a:defRPr/>
            </a:pPr>
            <a:r>
              <a:rPr lang="en-US" b="1" dirty="0">
                <a:solidFill>
                  <a:srgbClr val="C00000"/>
                </a:solidFill>
                <a:latin typeface="Calibri" pitchFamily="34" charset="0"/>
              </a:rPr>
              <a:t>Mgmt. </a:t>
            </a:r>
          </a:p>
          <a:p>
            <a:pPr marL="342900" indent="-342900" algn="ctr">
              <a:spcBef>
                <a:spcPct val="20000"/>
              </a:spcBef>
              <a:buClr>
                <a:schemeClr val="bg2"/>
              </a:buClr>
              <a:buSzPct val="75000"/>
              <a:defRPr/>
            </a:pPr>
            <a:r>
              <a:rPr lang="en-US" b="1" dirty="0">
                <a:solidFill>
                  <a:srgbClr val="C00000"/>
                </a:solidFill>
                <a:latin typeface="Calibri" pitchFamily="34" charset="0"/>
              </a:rPr>
              <a:t>Strategy</a:t>
            </a:r>
          </a:p>
        </p:txBody>
      </p:sp>
      <p:sp>
        <p:nvSpPr>
          <p:cNvPr id="17" name="TextBox 16"/>
          <p:cNvSpPr txBox="1"/>
          <p:nvPr/>
        </p:nvSpPr>
        <p:spPr>
          <a:xfrm>
            <a:off x="6248400" y="3276601"/>
            <a:ext cx="3886200" cy="1138773"/>
          </a:xfrm>
          <a:prstGeom prst="rect">
            <a:avLst/>
          </a:prstGeom>
          <a:gradFill flip="none" rotWithShape="1">
            <a:gsLst>
              <a:gs pos="50000">
                <a:schemeClr val="accent1">
                  <a:tint val="44500"/>
                  <a:satMod val="160000"/>
                </a:schemeClr>
              </a:gs>
              <a:gs pos="100000">
                <a:schemeClr val="accent1">
                  <a:tint val="23500"/>
                  <a:satMod val="160000"/>
                </a:schemeClr>
              </a:gs>
            </a:gsLst>
            <a:lin ang="13500000" scaled="1"/>
            <a:tileRect/>
          </a:gradFill>
          <a:ln w="28575">
            <a:solidFill>
              <a:srgbClr val="0070C0"/>
            </a:solidFill>
          </a:ln>
        </p:spPr>
        <p:txBody>
          <a:bodyPr>
            <a:spAutoFit/>
          </a:bodyPr>
          <a:lstStyle/>
          <a:p>
            <a:pPr algn="ctr" eaLnBrk="0" hangingPunct="0">
              <a:defRPr/>
            </a:pPr>
            <a:r>
              <a:rPr lang="en-US" sz="1600" i="1" dirty="0">
                <a:solidFill>
                  <a:srgbClr val="0070C0"/>
                </a:solidFill>
                <a:latin typeface="Arial" pitchFamily="34" charset="0"/>
              </a:rPr>
              <a:t>CBP’s Principals’ Staff Committee (PSC) tracks </a:t>
            </a:r>
            <a:r>
              <a:rPr lang="en-US" sz="1600" b="1" i="1" dirty="0">
                <a:solidFill>
                  <a:srgbClr val="0070C0"/>
                </a:solidFill>
                <a:latin typeface="Arial" pitchFamily="34" charset="0"/>
              </a:rPr>
              <a:t>OUTCOMES</a:t>
            </a:r>
            <a:r>
              <a:rPr lang="en-US" sz="1600" i="1" dirty="0">
                <a:solidFill>
                  <a:srgbClr val="0070C0"/>
                </a:solidFill>
                <a:latin typeface="Arial" pitchFamily="34" charset="0"/>
              </a:rPr>
              <a:t> , </a:t>
            </a:r>
          </a:p>
          <a:p>
            <a:pPr algn="ctr" eaLnBrk="0" hangingPunct="0">
              <a:defRPr/>
            </a:pPr>
            <a:r>
              <a:rPr lang="en-US" sz="1600" i="1" dirty="0">
                <a:solidFill>
                  <a:srgbClr val="0070C0"/>
                </a:solidFill>
                <a:latin typeface="Arial" pitchFamily="34" charset="0"/>
              </a:rPr>
              <a:t>ensuring they </a:t>
            </a:r>
            <a:r>
              <a:rPr lang="en-US" sz="2000" i="1" dirty="0">
                <a:solidFill>
                  <a:srgbClr val="0070C0"/>
                </a:solidFill>
                <a:latin typeface="Calibri Light" pitchFamily="34" charset="0"/>
              </a:rPr>
              <a:t>are</a:t>
            </a:r>
            <a:r>
              <a:rPr lang="en-US" sz="1600" i="1" dirty="0">
                <a:solidFill>
                  <a:srgbClr val="0070C0"/>
                </a:solidFill>
                <a:latin typeface="Arial" pitchFamily="34" charset="0"/>
              </a:rPr>
              <a:t> measureable &amp; achievable; adapting as needed</a:t>
            </a:r>
          </a:p>
        </p:txBody>
      </p:sp>
      <p:sp>
        <p:nvSpPr>
          <p:cNvPr id="18" name="TextBox 17"/>
          <p:cNvSpPr txBox="1"/>
          <p:nvPr/>
        </p:nvSpPr>
        <p:spPr>
          <a:xfrm>
            <a:off x="6248400" y="4543962"/>
            <a:ext cx="3886200" cy="1323439"/>
          </a:xfrm>
          <a:prstGeom prst="rect">
            <a:avLst/>
          </a:prstGeom>
          <a:gradFill flip="none" rotWithShape="1">
            <a:gsLst>
              <a:gs pos="50000">
                <a:schemeClr val="accent1">
                  <a:tint val="44500"/>
                  <a:satMod val="160000"/>
                </a:schemeClr>
              </a:gs>
              <a:gs pos="100000">
                <a:schemeClr val="accent1">
                  <a:tint val="23500"/>
                  <a:satMod val="160000"/>
                </a:schemeClr>
              </a:gs>
            </a:gsLst>
            <a:lin ang="13500000" scaled="1"/>
            <a:tileRect/>
          </a:gradFill>
          <a:ln w="28575" cmpd="dbl">
            <a:solidFill>
              <a:srgbClr val="CCECFF"/>
            </a:solidFill>
          </a:ln>
        </p:spPr>
        <p:txBody>
          <a:bodyPr>
            <a:spAutoFit/>
          </a:bodyPr>
          <a:lstStyle/>
          <a:p>
            <a:pPr algn="ctr" eaLnBrk="0" hangingPunct="0">
              <a:defRPr/>
            </a:pPr>
            <a:r>
              <a:rPr lang="en-US" sz="2000" i="1" dirty="0">
                <a:solidFill>
                  <a:schemeClr val="bg2">
                    <a:lumMod val="10000"/>
                  </a:schemeClr>
                </a:solidFill>
                <a:latin typeface="Calibri Light" pitchFamily="34" charset="0"/>
              </a:rPr>
              <a:t>CBP’s Management Board (MB) to manage and track the </a:t>
            </a:r>
            <a:r>
              <a:rPr lang="en-US" sz="2000" b="1" i="1" dirty="0">
                <a:solidFill>
                  <a:schemeClr val="bg2">
                    <a:lumMod val="10000"/>
                  </a:schemeClr>
                </a:solidFill>
                <a:latin typeface="Calibri Light" pitchFamily="34" charset="0"/>
              </a:rPr>
              <a:t>STRATEGIES, </a:t>
            </a:r>
            <a:r>
              <a:rPr lang="en-US" sz="2000" i="1" dirty="0">
                <a:solidFill>
                  <a:schemeClr val="bg2">
                    <a:lumMod val="10000"/>
                  </a:schemeClr>
                </a:solidFill>
                <a:latin typeface="Calibri Light" pitchFamily="34" charset="0"/>
              </a:rPr>
              <a:t>adapting them as necessary  over time for success</a:t>
            </a:r>
          </a:p>
        </p:txBody>
      </p:sp>
      <p:cxnSp>
        <p:nvCxnSpPr>
          <p:cNvPr id="19" name="Straight Arrow Connector 18"/>
          <p:cNvCxnSpPr>
            <a:stCxn id="8" idx="2"/>
            <a:endCxn id="15" idx="0"/>
          </p:cNvCxnSpPr>
          <p:nvPr/>
        </p:nvCxnSpPr>
        <p:spPr>
          <a:xfrm>
            <a:off x="2590800" y="3429000"/>
            <a:ext cx="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6"/>
          <p:cNvSpPr>
            <a:spLocks noChangeArrowheads="1"/>
          </p:cNvSpPr>
          <p:nvPr/>
        </p:nvSpPr>
        <p:spPr bwMode="auto">
          <a:xfrm>
            <a:off x="3352800" y="4800600"/>
            <a:ext cx="1219200" cy="685800"/>
          </a:xfrm>
          <a:prstGeom prst="rect">
            <a:avLst/>
          </a:prstGeom>
          <a:noFill/>
          <a:ln w="9525">
            <a:noFill/>
            <a:miter lim="800000"/>
            <a:headEnd/>
            <a:tailEnd/>
          </a:ln>
          <a:effectLst/>
        </p:spPr>
        <p:txBody>
          <a:bodyPr/>
          <a:lstStyle/>
          <a:p>
            <a:pPr marL="342900" indent="-342900" algn="ctr">
              <a:spcBef>
                <a:spcPct val="20000"/>
              </a:spcBef>
              <a:buClr>
                <a:schemeClr val="bg2"/>
              </a:buClr>
              <a:buSzPct val="75000"/>
            </a:pPr>
            <a:r>
              <a:rPr lang="en-US" b="1" dirty="0">
                <a:solidFill>
                  <a:srgbClr val="C00000"/>
                </a:solidFill>
                <a:latin typeface="Calibri" pitchFamily="34" charset="0"/>
              </a:rPr>
              <a:t>Mgmt. </a:t>
            </a:r>
          </a:p>
          <a:p>
            <a:pPr marL="342900" indent="-342900" algn="ctr">
              <a:spcBef>
                <a:spcPct val="20000"/>
              </a:spcBef>
              <a:buClr>
                <a:schemeClr val="bg2"/>
              </a:buClr>
              <a:buSzPct val="75000"/>
            </a:pPr>
            <a:r>
              <a:rPr lang="en-US" b="1" dirty="0">
                <a:solidFill>
                  <a:srgbClr val="C00000"/>
                </a:solidFill>
                <a:latin typeface="Calibri" pitchFamily="34" charset="0"/>
              </a:rPr>
              <a:t>Strategy</a:t>
            </a:r>
          </a:p>
        </p:txBody>
      </p:sp>
      <p:sp>
        <p:nvSpPr>
          <p:cNvPr id="21" name="Rectangle 6"/>
          <p:cNvSpPr>
            <a:spLocks noChangeArrowheads="1"/>
          </p:cNvSpPr>
          <p:nvPr/>
        </p:nvSpPr>
        <p:spPr bwMode="auto">
          <a:xfrm>
            <a:off x="4648200" y="5181600"/>
            <a:ext cx="1219200" cy="685800"/>
          </a:xfrm>
          <a:prstGeom prst="rect">
            <a:avLst/>
          </a:prstGeom>
          <a:noFill/>
          <a:ln w="9525">
            <a:noFill/>
            <a:miter lim="800000"/>
            <a:headEnd/>
            <a:tailEnd/>
          </a:ln>
          <a:effectLst/>
        </p:spPr>
        <p:txBody>
          <a:bodyPr/>
          <a:lstStyle/>
          <a:p>
            <a:pPr marL="342900" indent="-342900" algn="ctr">
              <a:spcBef>
                <a:spcPct val="20000"/>
              </a:spcBef>
              <a:buClr>
                <a:schemeClr val="bg2"/>
              </a:buClr>
              <a:buSzPct val="75000"/>
            </a:pPr>
            <a:r>
              <a:rPr lang="en-US" b="1" dirty="0">
                <a:solidFill>
                  <a:srgbClr val="C00000"/>
                </a:solidFill>
                <a:latin typeface="Calibri" pitchFamily="34" charset="0"/>
              </a:rPr>
              <a:t>Mgmt. </a:t>
            </a:r>
          </a:p>
          <a:p>
            <a:pPr marL="342900" indent="-342900" algn="ctr">
              <a:spcBef>
                <a:spcPct val="20000"/>
              </a:spcBef>
              <a:buClr>
                <a:schemeClr val="bg2"/>
              </a:buClr>
              <a:buSzPct val="75000"/>
            </a:pPr>
            <a:r>
              <a:rPr lang="en-US" b="1" dirty="0">
                <a:solidFill>
                  <a:srgbClr val="C00000"/>
                </a:solidFill>
                <a:latin typeface="Calibri" pitchFamily="34" charset="0"/>
              </a:rPr>
              <a:t>Strategy</a:t>
            </a:r>
          </a:p>
        </p:txBody>
      </p:sp>
      <p:cxnSp>
        <p:nvCxnSpPr>
          <p:cNvPr id="22" name="Straight Arrow Connector 21"/>
          <p:cNvCxnSpPr>
            <a:stCxn id="9" idx="2"/>
            <a:endCxn id="21" idx="0"/>
          </p:cNvCxnSpPr>
          <p:nvPr/>
        </p:nvCxnSpPr>
        <p:spPr>
          <a:xfrm>
            <a:off x="5257800" y="4114800"/>
            <a:ext cx="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 idx="2"/>
            <a:endCxn id="20" idx="0"/>
          </p:cNvCxnSpPr>
          <p:nvPr/>
        </p:nvCxnSpPr>
        <p:spPr>
          <a:xfrm>
            <a:off x="3962400" y="3810000"/>
            <a:ext cx="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ight Brace 23"/>
          <p:cNvSpPr/>
          <p:nvPr/>
        </p:nvSpPr>
        <p:spPr>
          <a:xfrm>
            <a:off x="5943600" y="3200400"/>
            <a:ext cx="304800" cy="1066800"/>
          </a:xfrm>
          <a:prstGeom prst="rightBrace">
            <a:avLst/>
          </a:prstGeom>
          <a:solidFill>
            <a:srgbClr val="0070C0"/>
          </a:solidFill>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dirty="0">
              <a:solidFill>
                <a:srgbClr val="993300"/>
              </a:solidFill>
            </a:endParaRPr>
          </a:p>
        </p:txBody>
      </p:sp>
      <p:sp>
        <p:nvSpPr>
          <p:cNvPr id="25" name="Right Brace 24"/>
          <p:cNvSpPr/>
          <p:nvPr/>
        </p:nvSpPr>
        <p:spPr>
          <a:xfrm>
            <a:off x="5943600" y="1828800"/>
            <a:ext cx="304800" cy="1447800"/>
          </a:xfrm>
          <a:prstGeom prst="rightBrace">
            <a:avLst>
              <a:gd name="adj1" fmla="val 8333"/>
              <a:gd name="adj2" fmla="val 36234"/>
            </a:avLst>
          </a:prstGeom>
          <a:solidFill>
            <a:srgbClr val="333399"/>
          </a:solidFill>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a:p>
        </p:txBody>
      </p:sp>
      <p:sp>
        <p:nvSpPr>
          <p:cNvPr id="26" name="Right Brace 25"/>
          <p:cNvSpPr/>
          <p:nvPr/>
        </p:nvSpPr>
        <p:spPr>
          <a:xfrm>
            <a:off x="5943600" y="4267200"/>
            <a:ext cx="304800" cy="1371600"/>
          </a:xfrm>
          <a:prstGeom prst="rightBrace">
            <a:avLst>
              <a:gd name="adj1" fmla="val 0"/>
              <a:gd name="adj2" fmla="val 50000"/>
            </a:avLst>
          </a:prstGeom>
          <a:solidFill>
            <a:schemeClr val="tx1">
              <a:lumMod val="75000"/>
            </a:schemeClr>
          </a:solidFill>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a:p>
        </p:txBody>
      </p:sp>
      <p:cxnSp>
        <p:nvCxnSpPr>
          <p:cNvPr id="27" name="Straight Connector 26"/>
          <p:cNvCxnSpPr/>
          <p:nvPr/>
        </p:nvCxnSpPr>
        <p:spPr>
          <a:xfrm>
            <a:off x="2057400" y="762000"/>
            <a:ext cx="7543800"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32018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heckerboard(across)">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0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0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ppt_x"/>
                                          </p:val>
                                        </p:tav>
                                        <p:tav tm="100000">
                                          <p:val>
                                            <p:strVal val="#ppt_x"/>
                                          </p:val>
                                        </p:tav>
                                      </p:tavLst>
                                    </p:anim>
                                    <p:anim calcmode="lin" valueType="num">
                                      <p:cBhvr additive="base">
                                        <p:cTn id="7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animBg="1"/>
      <p:bldP spid="15" grpId="0"/>
      <p:bldP spid="17" grpId="0" animBg="1"/>
      <p:bldP spid="18" grpId="0" animBg="1"/>
      <p:bldP spid="20" grpId="0"/>
      <p:bldP spid="21" grpId="0"/>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a:blip r:embed="rId3"/>
          <a:stretch>
            <a:fillRect/>
          </a:stretch>
        </p:blipFill>
        <p:spPr>
          <a:xfrm>
            <a:off x="1507672" y="0"/>
            <a:ext cx="9160329" cy="6858000"/>
          </a:xfrm>
          <a:prstGeom prst="rect">
            <a:avLst/>
          </a:prstGeom>
          <a:noFill/>
          <a:ln>
            <a:noFill/>
          </a:ln>
        </p:spPr>
      </p:pic>
      <p:sp>
        <p:nvSpPr>
          <p:cNvPr id="83" name="Shape 83"/>
          <p:cNvSpPr txBox="1">
            <a:spLocks noGrp="1"/>
          </p:cNvSpPr>
          <p:nvPr>
            <p:ph type="body" idx="1"/>
          </p:nvPr>
        </p:nvSpPr>
        <p:spPr>
          <a:xfrm>
            <a:off x="1905000" y="304802"/>
            <a:ext cx="3352800" cy="2590799"/>
          </a:xfrm>
          <a:prstGeom prst="rect">
            <a:avLst/>
          </a:prstGeom>
          <a:solidFill>
            <a:schemeClr val="accent4">
              <a:lumMod val="60000"/>
              <a:lumOff val="40000"/>
              <a:alpha val="82000"/>
            </a:schemeClr>
          </a:solidFill>
          <a:ln w="25400" cmpd="sng">
            <a:solidFill>
              <a:schemeClr val="bg2">
                <a:lumMod val="25000"/>
                <a:alpha val="36000"/>
              </a:schemeClr>
            </a:solidFill>
          </a:ln>
        </p:spPr>
        <p:txBody>
          <a:bodyPr vert="horz" lIns="91425" tIns="91425" rIns="91425" bIns="91425" rtlCol="0" anchor="t" anchorCtr="0">
            <a:noAutofit/>
          </a:bodyPr>
          <a:lstStyle/>
          <a:p>
            <a:pPr marL="115888" indent="-6350">
              <a:buNone/>
            </a:pPr>
            <a:r>
              <a:rPr lang="en" sz="2400" b="1" dirty="0">
                <a:solidFill>
                  <a:srgbClr val="002060"/>
                </a:solidFill>
                <a:effectLst>
                  <a:outerShdw blurRad="38100" dist="38100" dir="2700000" algn="tl">
                    <a:srgbClr val="000000">
                      <a:alpha val="43137"/>
                    </a:srgbClr>
                  </a:outerShdw>
                </a:effectLst>
                <a:latin typeface="Oswald"/>
                <a:ea typeface="Oswald"/>
                <a:cs typeface="Oswald"/>
                <a:sym typeface="Oswald"/>
              </a:rPr>
              <a:t>Our Plan</a:t>
            </a:r>
            <a:r>
              <a:rPr lang="en" sz="2400" b="1" dirty="0">
                <a:solidFill>
                  <a:schemeClr val="bg1"/>
                </a:solidFill>
                <a:effectLst>
                  <a:outerShdw blurRad="38100" dist="38100" dir="2700000" algn="tl">
                    <a:srgbClr val="000000">
                      <a:alpha val="43137"/>
                    </a:srgbClr>
                  </a:outerShdw>
                </a:effectLst>
                <a:latin typeface="Oswald"/>
                <a:ea typeface="Oswald"/>
                <a:cs typeface="Oswald"/>
                <a:sym typeface="Oswald"/>
              </a:rPr>
              <a:t>: </a:t>
            </a:r>
          </a:p>
          <a:p>
            <a:pPr marL="115888" indent="-6350">
              <a:buNone/>
            </a:pPr>
            <a:r>
              <a:rPr lang="en" sz="2400" dirty="0">
                <a:latin typeface="Oswald"/>
                <a:ea typeface="Oswald"/>
                <a:cs typeface="Oswald"/>
                <a:sym typeface="Oswald"/>
              </a:rPr>
              <a:t>Work toward </a:t>
            </a:r>
          </a:p>
          <a:p>
            <a:pPr marL="115888" indent="-6350">
              <a:buNone/>
            </a:pPr>
            <a:r>
              <a:rPr lang="en" sz="2400" dirty="0">
                <a:solidFill>
                  <a:srgbClr val="993300"/>
                </a:solidFill>
                <a:latin typeface="Oswald"/>
                <a:ea typeface="Oswald"/>
                <a:cs typeface="Oswald"/>
                <a:sym typeface="Oswald"/>
              </a:rPr>
              <a:t>10 interrelated goals </a:t>
            </a:r>
            <a:r>
              <a:rPr lang="en" sz="2400" dirty="0">
                <a:latin typeface="Oswald"/>
                <a:ea typeface="Oswald"/>
                <a:cs typeface="Oswald"/>
                <a:sym typeface="Oswald"/>
              </a:rPr>
              <a:t>and </a:t>
            </a:r>
            <a:r>
              <a:rPr lang="en" sz="2400" dirty="0">
                <a:solidFill>
                  <a:srgbClr val="993300"/>
                </a:solidFill>
                <a:latin typeface="Oswald"/>
                <a:ea typeface="Oswald"/>
                <a:cs typeface="Oswald"/>
                <a:sym typeface="Oswald"/>
              </a:rPr>
              <a:t>29 measurable, </a:t>
            </a:r>
            <a:r>
              <a:rPr lang="en" sz="2400" dirty="0">
                <a:latin typeface="Oswald"/>
                <a:ea typeface="Oswald"/>
                <a:cs typeface="Oswald"/>
                <a:sym typeface="Oswald"/>
              </a:rPr>
              <a:t>time-bound </a:t>
            </a:r>
            <a:r>
              <a:rPr lang="en" sz="2400" dirty="0">
                <a:solidFill>
                  <a:srgbClr val="993300"/>
                </a:solidFill>
                <a:latin typeface="Oswald"/>
                <a:ea typeface="Oswald"/>
                <a:cs typeface="Oswald"/>
                <a:sym typeface="Oswald"/>
              </a:rPr>
              <a:t>outcomes </a:t>
            </a:r>
            <a:r>
              <a:rPr lang="en" sz="2400" dirty="0">
                <a:latin typeface="Oswald"/>
                <a:ea typeface="Oswald"/>
                <a:cs typeface="Oswald"/>
                <a:sym typeface="Oswald"/>
              </a:rPr>
              <a:t>that will create a healthy watershed.</a:t>
            </a:r>
          </a:p>
        </p:txBody>
      </p:sp>
      <p:sp>
        <p:nvSpPr>
          <p:cNvPr id="2" name="Rectangle 1"/>
          <p:cNvSpPr/>
          <p:nvPr/>
        </p:nvSpPr>
        <p:spPr>
          <a:xfrm>
            <a:off x="5715000" y="4876800"/>
            <a:ext cx="4855542" cy="1631216"/>
          </a:xfrm>
          <a:prstGeom prst="rect">
            <a:avLst/>
          </a:prstGeom>
          <a:solidFill>
            <a:schemeClr val="accent4">
              <a:lumMod val="20000"/>
              <a:lumOff val="80000"/>
              <a:alpha val="72157"/>
            </a:schemeClr>
          </a:solidFill>
        </p:spPr>
        <p:txBody>
          <a:bodyPr wrap="square">
            <a:spAutoFit/>
          </a:bodyPr>
          <a:lstStyle/>
          <a:p>
            <a:pPr marL="342900" indent="-342900">
              <a:buFont typeface="Symbol" panose="05050102010706020507" pitchFamily="18" charset="2"/>
              <a:buChar char=""/>
            </a:pPr>
            <a:r>
              <a:rPr lang="en-US" sz="2000" b="1" dirty="0">
                <a:solidFill>
                  <a:srgbClr val="2D508F"/>
                </a:solidFill>
                <a:latin typeface="Calibri" panose="020F0502020204030204" pitchFamily="34" charset="0"/>
                <a:ea typeface="Times New Roman" panose="02020603050405020304" pitchFamily="18" charset="0"/>
                <a:cs typeface="Times New Roman" panose="02020603050405020304" pitchFamily="18" charset="0"/>
              </a:rPr>
              <a:t>Goals</a:t>
            </a:r>
            <a:r>
              <a:rPr lang="en-US" sz="2000" dirty="0">
                <a:solidFill>
                  <a:srgbClr val="2D508F"/>
                </a:solidFill>
                <a:latin typeface="Calibri" panose="020F0502020204030204" pitchFamily="34" charset="0"/>
                <a:ea typeface="Times New Roman" panose="02020603050405020304" pitchFamily="18" charset="0"/>
                <a:cs typeface="Times New Roman" panose="02020603050405020304" pitchFamily="18" charset="0"/>
              </a:rPr>
              <a:t> articulate the high level aspects of the partners’ vision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US" sz="2000" b="1" dirty="0">
                <a:solidFill>
                  <a:srgbClr val="2D508F"/>
                </a:solidFill>
                <a:latin typeface="Calibri" panose="020F0502020204030204" pitchFamily="34" charset="0"/>
                <a:ea typeface="Times New Roman" panose="02020603050405020304" pitchFamily="18" charset="0"/>
                <a:cs typeface="Times New Roman" panose="02020603050405020304" pitchFamily="18" charset="0"/>
              </a:rPr>
              <a:t>Outcomes</a:t>
            </a:r>
            <a:r>
              <a:rPr lang="en-US" sz="2000" dirty="0">
                <a:solidFill>
                  <a:srgbClr val="2D508F"/>
                </a:solidFill>
                <a:latin typeface="Calibri" panose="020F0502020204030204" pitchFamily="34" charset="0"/>
                <a:ea typeface="Times New Roman" panose="02020603050405020304" pitchFamily="18" charset="0"/>
                <a:cs typeface="Times New Roman" panose="02020603050405020304" pitchFamily="18" charset="0"/>
              </a:rPr>
              <a:t> express specific, time-bound, measureable targets that directly contribute to achieving each goal.</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0277378"/>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689100" y="1143001"/>
          <a:ext cx="8902700" cy="5553944"/>
        </p:xfrm>
        <a:graphic>
          <a:graphicData uri="http://schemas.openxmlformats.org/drawingml/2006/table">
            <a:tbl>
              <a:tblPr firstRow="1" firstCol="1" bandRow="1">
                <a:tableStyleId>{5C22544A-7EE6-4342-B048-85BDC9FD1C3A}</a:tableStyleId>
              </a:tblPr>
              <a:tblGrid>
                <a:gridCol w="4254500"/>
                <a:gridCol w="4648200"/>
              </a:tblGrid>
              <a:tr h="1677298">
                <a:tc>
                  <a:txBody>
                    <a:bodyPr/>
                    <a:lstStyle/>
                    <a:p>
                      <a:pPr marL="0" marR="0">
                        <a:spcBef>
                          <a:spcPts val="0"/>
                        </a:spcBef>
                        <a:spcAft>
                          <a:spcPts val="0"/>
                        </a:spcAft>
                      </a:pPr>
                      <a:r>
                        <a:rPr lang="en-US" sz="1800" dirty="0">
                          <a:solidFill>
                            <a:srgbClr val="002060"/>
                          </a:solidFill>
                          <a:effectLst/>
                        </a:rPr>
                        <a:t>Sustainable Fisheries Goal</a:t>
                      </a:r>
                    </a:p>
                    <a:p>
                      <a:pPr marL="1714500" marR="0" lvl="4" indent="-114300">
                        <a:spcBef>
                          <a:spcPts val="0"/>
                        </a:spcBef>
                        <a:spcAft>
                          <a:spcPts val="0"/>
                        </a:spcAft>
                        <a:buFont typeface="Symbol" panose="05050102010706020507" pitchFamily="18" charset="2"/>
                        <a:buChar char=""/>
                      </a:pPr>
                      <a:r>
                        <a:rPr lang="en-US" sz="1600" b="0" i="1" dirty="0">
                          <a:solidFill>
                            <a:schemeClr val="bg2">
                              <a:lumMod val="10000"/>
                            </a:schemeClr>
                          </a:solidFill>
                          <a:effectLst/>
                        </a:rPr>
                        <a:t>B</a:t>
                      </a:r>
                      <a:r>
                        <a:rPr lang="en-US" sz="1400" b="0" i="1" dirty="0">
                          <a:solidFill>
                            <a:schemeClr val="bg2">
                              <a:lumMod val="10000"/>
                            </a:schemeClr>
                          </a:solidFill>
                          <a:effectLst/>
                        </a:rPr>
                        <a:t>lue Crab Abundance Outcome</a:t>
                      </a:r>
                    </a:p>
                    <a:p>
                      <a:pPr marL="1714500" marR="0" lvl="4" indent="-114300">
                        <a:spcBef>
                          <a:spcPts val="0"/>
                        </a:spcBef>
                        <a:spcAft>
                          <a:spcPts val="0"/>
                        </a:spcAft>
                        <a:buFont typeface="Symbol" panose="05050102010706020507" pitchFamily="18" charset="2"/>
                        <a:buChar char=""/>
                      </a:pPr>
                      <a:r>
                        <a:rPr lang="en-US" sz="1400" b="0" i="1" dirty="0">
                          <a:solidFill>
                            <a:schemeClr val="bg2">
                              <a:lumMod val="10000"/>
                            </a:schemeClr>
                          </a:solidFill>
                          <a:effectLst/>
                        </a:rPr>
                        <a:t>Blue Crab Management Outcome</a:t>
                      </a:r>
                    </a:p>
                    <a:p>
                      <a:pPr marL="1714500" marR="0" lvl="4" indent="-114300">
                        <a:spcBef>
                          <a:spcPts val="0"/>
                        </a:spcBef>
                        <a:spcAft>
                          <a:spcPts val="0"/>
                        </a:spcAft>
                        <a:buFont typeface="Symbol" panose="05050102010706020507" pitchFamily="18" charset="2"/>
                        <a:buChar char=""/>
                      </a:pPr>
                      <a:r>
                        <a:rPr lang="en-US" sz="1400" b="0" i="1" dirty="0">
                          <a:solidFill>
                            <a:schemeClr val="bg2">
                              <a:lumMod val="10000"/>
                            </a:schemeClr>
                          </a:solidFill>
                          <a:effectLst/>
                        </a:rPr>
                        <a:t>Oyster Outcome</a:t>
                      </a:r>
                    </a:p>
                    <a:p>
                      <a:pPr marL="1714500" marR="0" lvl="4" indent="-114300">
                        <a:spcBef>
                          <a:spcPts val="0"/>
                        </a:spcBef>
                        <a:spcAft>
                          <a:spcPts val="0"/>
                        </a:spcAft>
                        <a:buFont typeface="Symbol" panose="05050102010706020507" pitchFamily="18" charset="2"/>
                        <a:buChar char=""/>
                      </a:pPr>
                      <a:r>
                        <a:rPr lang="en-US" sz="1400" b="0" i="1" dirty="0">
                          <a:solidFill>
                            <a:schemeClr val="bg2">
                              <a:lumMod val="10000"/>
                            </a:schemeClr>
                          </a:solidFill>
                          <a:effectLst/>
                        </a:rPr>
                        <a:t>Forage Fish Outcome</a:t>
                      </a:r>
                    </a:p>
                    <a:p>
                      <a:pPr marL="1714500" marR="0" lvl="4" indent="-114300">
                        <a:spcBef>
                          <a:spcPts val="0"/>
                        </a:spcBef>
                        <a:spcAft>
                          <a:spcPts val="0"/>
                        </a:spcAft>
                        <a:buFont typeface="Symbol" panose="05050102010706020507" pitchFamily="18" charset="2"/>
                        <a:buChar char=""/>
                      </a:pPr>
                      <a:r>
                        <a:rPr lang="en-US" sz="1400" b="0" i="1" dirty="0">
                          <a:solidFill>
                            <a:schemeClr val="bg2">
                              <a:lumMod val="10000"/>
                            </a:schemeClr>
                          </a:solidFill>
                          <a:effectLst/>
                        </a:rPr>
                        <a:t>Fish Habitat Outcome</a:t>
                      </a:r>
                      <a:endParaRPr lang="en-US" sz="1400" b="0" i="1" dirty="0">
                        <a:solidFill>
                          <a:schemeClr val="bg2">
                            <a:lumMod val="10000"/>
                          </a:schemeClr>
                        </a:solidFill>
                        <a:effectLst/>
                        <a:latin typeface="Verdana" panose="020B0604030504040204" pitchFamily="34" charset="0"/>
                        <a:ea typeface="Calibri" panose="020F0502020204030204" pitchFamily="34" charset="0"/>
                        <a:cs typeface="Verdana" panose="020B0604030504040204" pitchFamily="34" charset="0"/>
                      </a:endParaRPr>
                    </a:p>
                  </a:txBody>
                  <a:tcPr marL="38021" marR="38021" marT="0" marB="0">
                    <a:noFill/>
                  </a:tcPr>
                </a:tc>
                <a:tc>
                  <a:txBody>
                    <a:bodyPr/>
                    <a:lstStyle/>
                    <a:p>
                      <a:pPr marL="0" marR="0" algn="l" defTabSz="685800" rtl="0" eaLnBrk="1" latinLnBrk="0" hangingPunct="1">
                        <a:spcBef>
                          <a:spcPts val="0"/>
                        </a:spcBef>
                        <a:spcAft>
                          <a:spcPts val="0"/>
                        </a:spcAft>
                      </a:pPr>
                      <a:r>
                        <a:rPr lang="en-US" sz="1800" b="1" kern="1200" dirty="0">
                          <a:solidFill>
                            <a:srgbClr val="002060"/>
                          </a:solidFill>
                          <a:effectLst/>
                          <a:latin typeface="+mn-lt"/>
                          <a:ea typeface="+mn-ea"/>
                          <a:cs typeface="+mn-cs"/>
                        </a:rPr>
                        <a:t>Vital Habitat Goal</a:t>
                      </a:r>
                    </a:p>
                    <a:p>
                      <a:pPr marL="17780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Wetlands Outcome</a:t>
                      </a:r>
                    </a:p>
                    <a:p>
                      <a:pPr marL="1949450" marR="0" lvl="4" indent="-120650" algn="l" defTabSz="685800" rtl="0" eaLnBrk="1" latinLnBrk="0" hangingPunct="1">
                        <a:spcBef>
                          <a:spcPts val="0"/>
                        </a:spcBef>
                        <a:spcAft>
                          <a:spcPts val="0"/>
                        </a:spcAft>
                        <a:buFont typeface="Courier New" panose="02070309020205020404" pitchFamily="49" charset="0"/>
                        <a:buChar char="o"/>
                      </a:pPr>
                      <a:r>
                        <a:rPr lang="en-US" sz="1200" b="0" i="1" kern="1200" dirty="0">
                          <a:solidFill>
                            <a:schemeClr val="bg2">
                              <a:lumMod val="10000"/>
                            </a:schemeClr>
                          </a:solidFill>
                          <a:effectLst/>
                          <a:latin typeface="+mn-lt"/>
                          <a:ea typeface="+mn-ea"/>
                          <a:cs typeface="+mn-cs"/>
                        </a:rPr>
                        <a:t> Black Duck</a:t>
                      </a:r>
                    </a:p>
                    <a:p>
                      <a:pPr marL="17780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Stream Health Outcome</a:t>
                      </a:r>
                    </a:p>
                    <a:p>
                      <a:pPr marL="1949450" marR="0" lvl="4" indent="-120650" algn="l" defTabSz="685800" rtl="0" eaLnBrk="1" latinLnBrk="0" hangingPunct="1">
                        <a:spcBef>
                          <a:spcPts val="0"/>
                        </a:spcBef>
                        <a:spcAft>
                          <a:spcPts val="0"/>
                        </a:spcAft>
                        <a:buFont typeface="Courier New" panose="02070309020205020404" pitchFamily="49" charset="0"/>
                        <a:buChar char="o"/>
                      </a:pPr>
                      <a:r>
                        <a:rPr lang="en-US" sz="1200" b="0" i="1" kern="1200" dirty="0" smtClean="0">
                          <a:solidFill>
                            <a:schemeClr val="bg2">
                              <a:lumMod val="10000"/>
                            </a:schemeClr>
                          </a:solidFill>
                          <a:effectLst/>
                          <a:latin typeface="+mn-lt"/>
                          <a:ea typeface="+mn-ea"/>
                          <a:cs typeface="+mn-cs"/>
                        </a:rPr>
                        <a:t> Brook </a:t>
                      </a:r>
                      <a:r>
                        <a:rPr lang="en-US" sz="1200" b="0" i="1" kern="1200" dirty="0">
                          <a:solidFill>
                            <a:schemeClr val="bg2">
                              <a:lumMod val="10000"/>
                            </a:schemeClr>
                          </a:solidFill>
                          <a:effectLst/>
                          <a:latin typeface="+mn-lt"/>
                          <a:ea typeface="+mn-ea"/>
                          <a:cs typeface="+mn-cs"/>
                        </a:rPr>
                        <a:t>Trout</a:t>
                      </a:r>
                    </a:p>
                    <a:p>
                      <a:pPr marL="17780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Fish Passage Outcome</a:t>
                      </a:r>
                    </a:p>
                    <a:p>
                      <a:pPr marL="17780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smtClean="0">
                          <a:solidFill>
                            <a:schemeClr val="bg2">
                              <a:lumMod val="10000"/>
                            </a:schemeClr>
                          </a:solidFill>
                          <a:effectLst/>
                          <a:latin typeface="+mn-lt"/>
                          <a:ea typeface="+mn-ea"/>
                          <a:cs typeface="+mn-cs"/>
                        </a:rPr>
                        <a:t>SAV Outcome</a:t>
                      </a:r>
                      <a:endParaRPr lang="en-US" sz="1400" b="0" i="1" kern="1200" dirty="0">
                        <a:solidFill>
                          <a:schemeClr val="bg2">
                            <a:lumMod val="10000"/>
                          </a:schemeClr>
                        </a:solidFill>
                        <a:effectLst/>
                        <a:latin typeface="+mn-lt"/>
                        <a:ea typeface="+mn-ea"/>
                        <a:cs typeface="+mn-cs"/>
                      </a:endParaRPr>
                    </a:p>
                    <a:p>
                      <a:pPr marL="17780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Forest Buffer Outcome</a:t>
                      </a:r>
                    </a:p>
                    <a:p>
                      <a:pPr marL="17780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Tree Canopy </a:t>
                      </a:r>
                      <a:r>
                        <a:rPr lang="en-US" sz="1400" b="0" i="1" kern="1200" dirty="0" smtClean="0">
                          <a:solidFill>
                            <a:schemeClr val="bg2">
                              <a:lumMod val="10000"/>
                            </a:schemeClr>
                          </a:solidFill>
                          <a:effectLst/>
                          <a:latin typeface="+mn-lt"/>
                          <a:ea typeface="+mn-ea"/>
                          <a:cs typeface="+mn-cs"/>
                        </a:rPr>
                        <a:t>Outcome</a:t>
                      </a:r>
                    </a:p>
                  </a:txBody>
                  <a:tcPr marL="38021" marR="38021" marT="0" marB="0">
                    <a:noFill/>
                  </a:tcPr>
                </a:tc>
              </a:tr>
              <a:tr h="1411060">
                <a:tc>
                  <a:txBody>
                    <a:bodyPr/>
                    <a:lstStyle/>
                    <a:p>
                      <a:pPr marL="0" marR="0" algn="l" defTabSz="685800" rtl="0" eaLnBrk="1" latinLnBrk="0" hangingPunct="1">
                        <a:spcBef>
                          <a:spcPts val="0"/>
                        </a:spcBef>
                        <a:spcAft>
                          <a:spcPts val="0"/>
                        </a:spcAft>
                      </a:pPr>
                      <a:endParaRPr lang="en-US" sz="1800" b="1" kern="1200" dirty="0" smtClean="0">
                        <a:solidFill>
                          <a:srgbClr val="002060"/>
                        </a:solidFill>
                        <a:effectLst/>
                        <a:latin typeface="+mn-lt"/>
                        <a:ea typeface="+mn-ea"/>
                        <a:cs typeface="+mn-cs"/>
                      </a:endParaRPr>
                    </a:p>
                    <a:p>
                      <a:pPr marL="0" marR="0" algn="l" defTabSz="685800" rtl="0" eaLnBrk="1" latinLnBrk="0" hangingPunct="1">
                        <a:spcBef>
                          <a:spcPts val="0"/>
                        </a:spcBef>
                        <a:spcAft>
                          <a:spcPts val="0"/>
                        </a:spcAft>
                      </a:pPr>
                      <a:r>
                        <a:rPr lang="en-US" sz="1800" b="1" kern="1200" dirty="0" smtClean="0">
                          <a:solidFill>
                            <a:srgbClr val="002060"/>
                          </a:solidFill>
                          <a:effectLst/>
                          <a:latin typeface="+mn-lt"/>
                          <a:ea typeface="+mn-ea"/>
                          <a:cs typeface="+mn-cs"/>
                        </a:rPr>
                        <a:t>Water </a:t>
                      </a:r>
                      <a:r>
                        <a:rPr lang="en-US" sz="1800" b="1" kern="1200" dirty="0">
                          <a:solidFill>
                            <a:srgbClr val="002060"/>
                          </a:solidFill>
                          <a:effectLst/>
                          <a:latin typeface="+mn-lt"/>
                          <a:ea typeface="+mn-ea"/>
                          <a:cs typeface="+mn-cs"/>
                        </a:rPr>
                        <a:t>Quality Goal</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2017 </a:t>
                      </a:r>
                      <a:r>
                        <a:rPr lang="en-US" sz="1400" b="0" i="1" kern="1200" dirty="0" smtClean="0">
                          <a:solidFill>
                            <a:schemeClr val="bg2">
                              <a:lumMod val="10000"/>
                            </a:schemeClr>
                          </a:solidFill>
                          <a:effectLst/>
                          <a:latin typeface="+mn-lt"/>
                          <a:ea typeface="+mn-ea"/>
                          <a:cs typeface="+mn-cs"/>
                        </a:rPr>
                        <a:t>WIP </a:t>
                      </a:r>
                      <a:r>
                        <a:rPr lang="en-US" sz="1400" b="0" i="1" kern="1200" dirty="0">
                          <a:solidFill>
                            <a:schemeClr val="bg2">
                              <a:lumMod val="10000"/>
                            </a:schemeClr>
                          </a:solidFill>
                          <a:effectLst/>
                          <a:latin typeface="+mn-lt"/>
                          <a:ea typeface="+mn-ea"/>
                          <a:cs typeface="+mn-cs"/>
                        </a:rPr>
                        <a:t>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2025 WIP 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Water Quality Standards Attainment and Monitoring </a:t>
                      </a:r>
                      <a:r>
                        <a:rPr lang="en-US" sz="1400" b="0" i="1" kern="1200" dirty="0" smtClean="0">
                          <a:solidFill>
                            <a:schemeClr val="bg2">
                              <a:lumMod val="10000"/>
                            </a:schemeClr>
                          </a:solidFill>
                          <a:effectLst/>
                          <a:latin typeface="+mn-lt"/>
                          <a:ea typeface="+mn-ea"/>
                          <a:cs typeface="+mn-cs"/>
                        </a:rPr>
                        <a:t>Outcome</a:t>
                      </a:r>
                    </a:p>
                  </a:txBody>
                  <a:tcPr marL="38021" marR="38021" marT="0" marB="0">
                    <a:noFill/>
                  </a:tcPr>
                </a:tc>
                <a:tc>
                  <a:txBody>
                    <a:bodyPr/>
                    <a:lstStyle/>
                    <a:p>
                      <a:pPr marL="0" marR="0" algn="l" defTabSz="685800" rtl="0" eaLnBrk="1" latinLnBrk="0" hangingPunct="1">
                        <a:spcBef>
                          <a:spcPts val="0"/>
                        </a:spcBef>
                        <a:spcAft>
                          <a:spcPts val="0"/>
                        </a:spcAft>
                      </a:pPr>
                      <a:endParaRPr lang="en-US" sz="1800" b="1" kern="1200" dirty="0" smtClean="0">
                        <a:solidFill>
                          <a:srgbClr val="002060"/>
                        </a:solidFill>
                        <a:effectLst/>
                        <a:latin typeface="+mn-lt"/>
                        <a:ea typeface="+mn-ea"/>
                        <a:cs typeface="+mn-cs"/>
                      </a:endParaRPr>
                    </a:p>
                    <a:p>
                      <a:pPr marL="0" marR="0" algn="l" defTabSz="685800" rtl="0" eaLnBrk="1" latinLnBrk="0" hangingPunct="1">
                        <a:spcBef>
                          <a:spcPts val="0"/>
                        </a:spcBef>
                        <a:spcAft>
                          <a:spcPts val="0"/>
                        </a:spcAft>
                      </a:pPr>
                      <a:r>
                        <a:rPr lang="en-US" sz="1800" b="1" kern="1200" dirty="0" smtClean="0">
                          <a:solidFill>
                            <a:srgbClr val="002060"/>
                          </a:solidFill>
                          <a:effectLst/>
                          <a:latin typeface="+mn-lt"/>
                          <a:ea typeface="+mn-ea"/>
                          <a:cs typeface="+mn-cs"/>
                        </a:rPr>
                        <a:t>Toxic </a:t>
                      </a:r>
                      <a:r>
                        <a:rPr lang="en-US" sz="1800" b="1" kern="1200" dirty="0">
                          <a:solidFill>
                            <a:srgbClr val="002060"/>
                          </a:solidFill>
                          <a:effectLst/>
                          <a:latin typeface="+mn-lt"/>
                          <a:ea typeface="+mn-ea"/>
                          <a:cs typeface="+mn-cs"/>
                        </a:rPr>
                        <a:t>Contaminants Goal</a:t>
                      </a:r>
                    </a:p>
                    <a:p>
                      <a:pPr marL="1714500" marR="0" lvl="4" indent="-114300" algn="l" defTabSz="685800" rtl="0" eaLnBrk="1" latinLnBrk="0" hangingPunct="1">
                        <a:spcBef>
                          <a:spcPts val="0"/>
                        </a:spcBef>
                        <a:spcAft>
                          <a:spcPts val="0"/>
                        </a:spcAft>
                        <a:buFont typeface="Symbol" panose="05050102010706020507" pitchFamily="18" charset="2"/>
                        <a:buChar char=""/>
                      </a:pPr>
                      <a:endParaRPr lang="en-US" sz="1400" b="0" i="1" kern="1200" dirty="0" smtClean="0">
                        <a:solidFill>
                          <a:schemeClr val="bg2">
                            <a:lumMod val="10000"/>
                          </a:schemeClr>
                        </a:solidFill>
                        <a:effectLst/>
                        <a:latin typeface="+mn-lt"/>
                        <a:ea typeface="+mn-ea"/>
                        <a:cs typeface="+mn-cs"/>
                      </a:endParaRP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smtClean="0">
                          <a:solidFill>
                            <a:schemeClr val="bg2">
                              <a:lumMod val="10000"/>
                            </a:schemeClr>
                          </a:solidFill>
                          <a:effectLst/>
                          <a:latin typeface="+mn-lt"/>
                          <a:ea typeface="+mn-ea"/>
                          <a:cs typeface="+mn-cs"/>
                        </a:rPr>
                        <a:t>Toxic </a:t>
                      </a:r>
                      <a:r>
                        <a:rPr lang="en-US" sz="1400" b="0" i="1" kern="1200" dirty="0">
                          <a:solidFill>
                            <a:schemeClr val="bg2">
                              <a:lumMod val="10000"/>
                            </a:schemeClr>
                          </a:solidFill>
                          <a:effectLst/>
                          <a:latin typeface="+mn-lt"/>
                          <a:ea typeface="+mn-ea"/>
                          <a:cs typeface="+mn-cs"/>
                        </a:rPr>
                        <a:t>Contaminant Research 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Toxic Contaminant Policy and </a:t>
                      </a:r>
                      <a:r>
                        <a:rPr lang="en-US" sz="1400" b="0" i="1" kern="1200" dirty="0" smtClean="0">
                          <a:solidFill>
                            <a:schemeClr val="bg2">
                              <a:lumMod val="10000"/>
                            </a:schemeClr>
                          </a:solidFill>
                          <a:effectLst/>
                          <a:latin typeface="+mn-lt"/>
                          <a:ea typeface="+mn-ea"/>
                          <a:cs typeface="+mn-cs"/>
                        </a:rPr>
                        <a:t>  </a:t>
                      </a:r>
                    </a:p>
                    <a:p>
                      <a:pPr marL="1600200" marR="0" lvl="4" indent="0" algn="l" defTabSz="685800" rtl="0" eaLnBrk="1" latinLnBrk="0" hangingPunct="1">
                        <a:spcBef>
                          <a:spcPts val="0"/>
                        </a:spcBef>
                        <a:spcAft>
                          <a:spcPts val="0"/>
                        </a:spcAft>
                        <a:buFont typeface="Symbol" panose="05050102010706020507" pitchFamily="18" charset="2"/>
                        <a:buNone/>
                      </a:pPr>
                      <a:r>
                        <a:rPr lang="en-US" sz="1400" b="0" i="1" kern="1200" dirty="0" smtClean="0">
                          <a:solidFill>
                            <a:schemeClr val="bg2">
                              <a:lumMod val="10000"/>
                            </a:schemeClr>
                          </a:solidFill>
                          <a:effectLst/>
                          <a:latin typeface="+mn-lt"/>
                          <a:ea typeface="+mn-ea"/>
                          <a:cs typeface="+mn-cs"/>
                        </a:rPr>
                        <a:t>    Prevention </a:t>
                      </a:r>
                      <a:r>
                        <a:rPr lang="en-US" sz="1400" b="0" i="1" kern="1200" dirty="0">
                          <a:solidFill>
                            <a:schemeClr val="bg2">
                              <a:lumMod val="10000"/>
                            </a:schemeClr>
                          </a:solidFill>
                          <a:effectLst/>
                          <a:latin typeface="+mn-lt"/>
                          <a:ea typeface="+mn-ea"/>
                          <a:cs typeface="+mn-cs"/>
                        </a:rPr>
                        <a:t>Outcome</a:t>
                      </a:r>
                    </a:p>
                    <a:p>
                      <a:pPr marL="0" marR="0" algn="l" defTabSz="685800" rtl="0" eaLnBrk="1" latinLnBrk="0" hangingPunct="1">
                        <a:spcBef>
                          <a:spcPts val="0"/>
                        </a:spcBef>
                        <a:spcAft>
                          <a:spcPts val="0"/>
                        </a:spcAft>
                      </a:pPr>
                      <a:r>
                        <a:rPr lang="en-US" sz="1800" b="1" kern="1200" dirty="0">
                          <a:solidFill>
                            <a:srgbClr val="002060"/>
                          </a:solidFill>
                          <a:effectLst/>
                          <a:latin typeface="+mn-lt"/>
                          <a:ea typeface="+mn-ea"/>
                          <a:cs typeface="+mn-cs"/>
                        </a:rPr>
                        <a:t> </a:t>
                      </a:r>
                    </a:p>
                  </a:txBody>
                  <a:tcPr marL="38021" marR="38021" marT="0" marB="0">
                    <a:noFill/>
                  </a:tcPr>
                </a:tc>
              </a:tr>
              <a:tr h="1277941">
                <a:tc>
                  <a:txBody>
                    <a:bodyPr/>
                    <a:lstStyle/>
                    <a:p>
                      <a:pPr marL="0" marR="0" algn="l" defTabSz="685800" rtl="0" eaLnBrk="1" latinLnBrk="0" hangingPunct="1">
                        <a:spcBef>
                          <a:spcPts val="0"/>
                        </a:spcBef>
                        <a:spcAft>
                          <a:spcPts val="0"/>
                        </a:spcAft>
                      </a:pPr>
                      <a:endParaRPr lang="en-US" sz="1800" b="1" kern="1200" dirty="0" smtClean="0">
                        <a:solidFill>
                          <a:srgbClr val="002060"/>
                        </a:solidFill>
                        <a:effectLst/>
                        <a:latin typeface="+mn-lt"/>
                        <a:ea typeface="+mn-ea"/>
                        <a:cs typeface="+mn-cs"/>
                      </a:endParaRPr>
                    </a:p>
                    <a:p>
                      <a:pPr marL="0" marR="0" algn="l" defTabSz="685800" rtl="0" eaLnBrk="1" latinLnBrk="0" hangingPunct="1">
                        <a:spcBef>
                          <a:spcPts val="0"/>
                        </a:spcBef>
                        <a:spcAft>
                          <a:spcPts val="0"/>
                        </a:spcAft>
                      </a:pPr>
                      <a:endParaRPr lang="en-US" sz="1800" b="1" kern="1200" dirty="0" smtClean="0">
                        <a:solidFill>
                          <a:srgbClr val="002060"/>
                        </a:solidFill>
                        <a:effectLst/>
                        <a:latin typeface="+mn-lt"/>
                        <a:ea typeface="+mn-ea"/>
                        <a:cs typeface="+mn-cs"/>
                      </a:endParaRPr>
                    </a:p>
                    <a:p>
                      <a:pPr marL="0" marR="0" algn="l" defTabSz="685800" rtl="0" eaLnBrk="1" latinLnBrk="0" hangingPunct="1">
                        <a:spcBef>
                          <a:spcPts val="0"/>
                        </a:spcBef>
                        <a:spcAft>
                          <a:spcPts val="0"/>
                        </a:spcAft>
                      </a:pPr>
                      <a:r>
                        <a:rPr lang="en-US" sz="1800" b="1" kern="1200" dirty="0" smtClean="0">
                          <a:solidFill>
                            <a:srgbClr val="002060"/>
                          </a:solidFill>
                          <a:effectLst/>
                          <a:latin typeface="+mn-lt"/>
                          <a:ea typeface="+mn-ea"/>
                          <a:cs typeface="+mn-cs"/>
                        </a:rPr>
                        <a:t>Healthy </a:t>
                      </a:r>
                      <a:r>
                        <a:rPr lang="en-US" sz="1800" b="1" kern="1200" dirty="0">
                          <a:solidFill>
                            <a:srgbClr val="002060"/>
                          </a:solidFill>
                          <a:effectLst/>
                          <a:latin typeface="+mn-lt"/>
                          <a:ea typeface="+mn-ea"/>
                          <a:cs typeface="+mn-cs"/>
                        </a:rPr>
                        <a:t>Watersheds Goal</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Healthy Watersheds Outcome</a:t>
                      </a:r>
                    </a:p>
                  </a:txBody>
                  <a:tcPr marL="38021" marR="38021" marT="0" marB="0">
                    <a:noFill/>
                  </a:tcPr>
                </a:tc>
                <a:tc>
                  <a:txBody>
                    <a:bodyPr/>
                    <a:lstStyle/>
                    <a:p>
                      <a:pPr marL="0" marR="0" algn="l" defTabSz="685800" rtl="0" eaLnBrk="1" latinLnBrk="0" hangingPunct="1">
                        <a:spcBef>
                          <a:spcPts val="0"/>
                        </a:spcBef>
                        <a:spcAft>
                          <a:spcPts val="0"/>
                        </a:spcAft>
                      </a:pPr>
                      <a:endParaRPr lang="en-US" sz="1800" b="1" kern="1200" dirty="0" smtClean="0">
                        <a:solidFill>
                          <a:srgbClr val="002060"/>
                        </a:solidFill>
                        <a:effectLst/>
                        <a:latin typeface="+mn-lt"/>
                        <a:ea typeface="+mn-ea"/>
                        <a:cs typeface="+mn-cs"/>
                      </a:endParaRPr>
                    </a:p>
                    <a:p>
                      <a:pPr marL="0" marR="0" algn="l" defTabSz="685800" rtl="0" eaLnBrk="1" latinLnBrk="0" hangingPunct="1">
                        <a:spcBef>
                          <a:spcPts val="0"/>
                        </a:spcBef>
                        <a:spcAft>
                          <a:spcPts val="0"/>
                        </a:spcAft>
                      </a:pPr>
                      <a:endParaRPr lang="en-US" sz="1800" b="1" kern="1200" dirty="0" smtClean="0">
                        <a:solidFill>
                          <a:srgbClr val="002060"/>
                        </a:solidFill>
                        <a:effectLst/>
                        <a:latin typeface="+mn-lt"/>
                        <a:ea typeface="+mn-ea"/>
                        <a:cs typeface="+mn-cs"/>
                      </a:endParaRPr>
                    </a:p>
                    <a:p>
                      <a:pPr marL="0" marR="0" algn="l" defTabSz="685800" rtl="0" eaLnBrk="1" latinLnBrk="0" hangingPunct="1">
                        <a:spcBef>
                          <a:spcPts val="0"/>
                        </a:spcBef>
                        <a:spcAft>
                          <a:spcPts val="0"/>
                        </a:spcAft>
                      </a:pPr>
                      <a:r>
                        <a:rPr lang="en-US" sz="1800" b="1" kern="1200" dirty="0" smtClean="0">
                          <a:solidFill>
                            <a:srgbClr val="002060"/>
                          </a:solidFill>
                          <a:effectLst/>
                          <a:latin typeface="+mn-lt"/>
                          <a:ea typeface="+mn-ea"/>
                          <a:cs typeface="+mn-cs"/>
                        </a:rPr>
                        <a:t>Stewardship </a:t>
                      </a:r>
                      <a:r>
                        <a:rPr lang="en-US" sz="1800" b="1" kern="1200" dirty="0">
                          <a:solidFill>
                            <a:srgbClr val="002060"/>
                          </a:solidFill>
                          <a:effectLst/>
                          <a:latin typeface="+mn-lt"/>
                          <a:ea typeface="+mn-ea"/>
                          <a:cs typeface="+mn-cs"/>
                        </a:rPr>
                        <a:t>Goal</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Citizen Stewardship 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Local Leadership 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Diversity Outcome</a:t>
                      </a:r>
                    </a:p>
                  </a:txBody>
                  <a:tcPr marL="38021" marR="38021" marT="0" marB="0">
                    <a:noFill/>
                  </a:tcPr>
                </a:tc>
              </a:tr>
              <a:tr h="494264">
                <a:tc>
                  <a:txBody>
                    <a:bodyPr/>
                    <a:lstStyle/>
                    <a:p>
                      <a:pPr marL="0" marR="0" algn="l" defTabSz="685800" rtl="0" eaLnBrk="1" latinLnBrk="0" hangingPunct="1">
                        <a:spcBef>
                          <a:spcPts val="0"/>
                        </a:spcBef>
                        <a:spcAft>
                          <a:spcPts val="0"/>
                        </a:spcAft>
                      </a:pPr>
                      <a:endParaRPr lang="en-US" sz="1400" b="0" i="1" kern="1200" dirty="0">
                        <a:solidFill>
                          <a:schemeClr val="bg2">
                            <a:lumMod val="10000"/>
                          </a:schemeClr>
                        </a:solidFill>
                        <a:effectLst/>
                        <a:latin typeface="+mn-lt"/>
                        <a:ea typeface="+mn-ea"/>
                        <a:cs typeface="+mn-cs"/>
                      </a:endParaRPr>
                    </a:p>
                  </a:txBody>
                  <a:tcPr marL="38021" marR="38021" marT="0" marB="0">
                    <a:noFill/>
                  </a:tcPr>
                </a:tc>
                <a:tc>
                  <a:txBody>
                    <a:bodyPr/>
                    <a:lstStyle/>
                    <a:p>
                      <a:pPr marL="0" marR="0" algn="l" defTabSz="685800" rtl="0" eaLnBrk="1" latinLnBrk="0" hangingPunct="1">
                        <a:spcBef>
                          <a:spcPts val="0"/>
                        </a:spcBef>
                        <a:spcAft>
                          <a:spcPts val="0"/>
                        </a:spcAft>
                      </a:pPr>
                      <a:endParaRPr lang="en-US" sz="1400" b="0" i="1" kern="1200" dirty="0">
                        <a:solidFill>
                          <a:schemeClr val="bg2">
                            <a:lumMod val="10000"/>
                          </a:schemeClr>
                        </a:solidFill>
                        <a:effectLst/>
                        <a:latin typeface="+mn-lt"/>
                        <a:ea typeface="+mn-ea"/>
                        <a:cs typeface="+mn-cs"/>
                      </a:endParaRPr>
                    </a:p>
                  </a:txBody>
                  <a:tcPr marL="38021" marR="38021" marT="0" marB="0">
                    <a:noFill/>
                  </a:tcPr>
                </a:tc>
              </a:tr>
            </a:tbl>
          </a:graphicData>
        </a:graphic>
      </p:graphicFrame>
      <p:sp>
        <p:nvSpPr>
          <p:cNvPr id="6" name="Rectangle 5"/>
          <p:cNvSpPr/>
          <p:nvPr/>
        </p:nvSpPr>
        <p:spPr>
          <a:xfrm>
            <a:off x="1600200" y="228601"/>
            <a:ext cx="4572000" cy="646331"/>
          </a:xfrm>
          <a:prstGeom prst="rect">
            <a:avLst/>
          </a:prstGeom>
        </p:spPr>
        <p:txBody>
          <a:bodyPr>
            <a:spAutoFit/>
          </a:bodyPr>
          <a:lstStyle/>
          <a:p>
            <a:pPr algn="ctr"/>
            <a:r>
              <a:rPr lang="en-US" sz="3600" b="1" dirty="0">
                <a:solidFill>
                  <a:srgbClr val="993300"/>
                </a:solidFill>
                <a:effectLst>
                  <a:outerShdw blurRad="38100" dist="38100" dir="2700000" algn="tl">
                    <a:srgbClr val="000000">
                      <a:alpha val="43137"/>
                    </a:srgbClr>
                  </a:outerShdw>
                </a:effectLst>
                <a:latin typeface="+mj-lt"/>
                <a:ea typeface="+mj-ea"/>
                <a:cs typeface="+mj-cs"/>
              </a:rPr>
              <a:t>Goals and Outcomes</a:t>
            </a:r>
          </a:p>
        </p:txBody>
      </p:sp>
      <p:cxnSp>
        <p:nvCxnSpPr>
          <p:cNvPr id="7" name="Straight Connector 6"/>
          <p:cNvCxnSpPr/>
          <p:nvPr/>
        </p:nvCxnSpPr>
        <p:spPr>
          <a:xfrm>
            <a:off x="2057400" y="762000"/>
            <a:ext cx="7543800"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pic>
        <p:nvPicPr>
          <p:cNvPr id="12" name="Picture 11" descr="5533219418_f47fdfcc2f_z[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1767988" y="5608320"/>
            <a:ext cx="1419807" cy="944880"/>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1771165" y="3702963"/>
            <a:ext cx="1413453" cy="968387"/>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1" y="3735620"/>
            <a:ext cx="1369119" cy="968387"/>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115" y="5638800"/>
            <a:ext cx="1374882" cy="914400"/>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1780808" y="1471833"/>
            <a:ext cx="1394164" cy="968387"/>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7"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5519" y="1484532"/>
            <a:ext cx="1448478" cy="953868"/>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335273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689100" y="1143000"/>
          <a:ext cx="8902700" cy="3331492"/>
        </p:xfrm>
        <a:graphic>
          <a:graphicData uri="http://schemas.openxmlformats.org/drawingml/2006/table">
            <a:tbl>
              <a:tblPr firstRow="1" firstCol="1" bandRow="1">
                <a:tableStyleId>{5C22544A-7EE6-4342-B048-85BDC9FD1C3A}</a:tableStyleId>
              </a:tblPr>
              <a:tblGrid>
                <a:gridCol w="4254500"/>
                <a:gridCol w="4648200"/>
              </a:tblGrid>
              <a:tr h="707759">
                <a:tc>
                  <a:txBody>
                    <a:bodyPr/>
                    <a:lstStyle/>
                    <a:p>
                      <a:pPr marL="0" marR="0" algn="l" defTabSz="685800" rtl="0" eaLnBrk="1" latinLnBrk="0" hangingPunct="1">
                        <a:spcBef>
                          <a:spcPts val="0"/>
                        </a:spcBef>
                        <a:spcAft>
                          <a:spcPts val="0"/>
                        </a:spcAft>
                      </a:pPr>
                      <a:r>
                        <a:rPr lang="en-US" sz="1800" b="1" kern="1200" dirty="0">
                          <a:solidFill>
                            <a:srgbClr val="002060"/>
                          </a:solidFill>
                          <a:effectLst/>
                          <a:latin typeface="+mn-lt"/>
                          <a:ea typeface="+mn-ea"/>
                          <a:cs typeface="+mn-cs"/>
                        </a:rPr>
                        <a:t>Land Conservation Goal</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Protected Lands 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Land Use Methods and Metrics Development 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Land Use Options Evaluation </a:t>
                      </a:r>
                      <a:r>
                        <a:rPr lang="en-US" sz="1400" b="0" i="1" kern="1200" dirty="0" smtClean="0">
                          <a:solidFill>
                            <a:schemeClr val="bg2">
                              <a:lumMod val="10000"/>
                            </a:schemeClr>
                          </a:solidFill>
                          <a:effectLst/>
                          <a:latin typeface="+mn-lt"/>
                          <a:ea typeface="+mn-ea"/>
                          <a:cs typeface="+mn-cs"/>
                        </a:rPr>
                        <a:t>Outcome</a:t>
                      </a:r>
                    </a:p>
                    <a:p>
                      <a:pPr marL="1714500" marR="0" lvl="4" indent="-114300" algn="l" defTabSz="685800" rtl="0" eaLnBrk="1" latinLnBrk="0" hangingPunct="1">
                        <a:spcBef>
                          <a:spcPts val="0"/>
                        </a:spcBef>
                        <a:spcAft>
                          <a:spcPts val="0"/>
                        </a:spcAft>
                        <a:buFont typeface="Symbol" panose="05050102010706020507" pitchFamily="18" charset="2"/>
                        <a:buChar char=""/>
                      </a:pPr>
                      <a:endParaRPr lang="en-US" sz="1200" b="0" i="1" kern="1200" dirty="0" smtClean="0">
                        <a:solidFill>
                          <a:schemeClr val="bg2">
                            <a:lumMod val="10000"/>
                          </a:schemeClr>
                        </a:solidFill>
                        <a:effectLst/>
                        <a:latin typeface="+mn-lt"/>
                        <a:ea typeface="+mn-ea"/>
                        <a:cs typeface="+mn-cs"/>
                      </a:endParaRPr>
                    </a:p>
                    <a:p>
                      <a:pPr marL="1714500" marR="0" lvl="4" indent="-114300" algn="l" defTabSz="685800" rtl="0" eaLnBrk="1" latinLnBrk="0" hangingPunct="1">
                        <a:spcBef>
                          <a:spcPts val="0"/>
                        </a:spcBef>
                        <a:spcAft>
                          <a:spcPts val="0"/>
                        </a:spcAft>
                        <a:buFont typeface="Symbol" panose="05050102010706020507" pitchFamily="18" charset="2"/>
                        <a:buChar char=""/>
                      </a:pPr>
                      <a:endParaRPr lang="en-US" sz="1200" b="0" i="1" kern="1200" dirty="0" smtClean="0">
                        <a:solidFill>
                          <a:schemeClr val="bg2">
                            <a:lumMod val="10000"/>
                          </a:schemeClr>
                        </a:solidFill>
                        <a:effectLst/>
                        <a:latin typeface="+mn-lt"/>
                        <a:ea typeface="+mn-ea"/>
                        <a:cs typeface="+mn-cs"/>
                      </a:endParaRPr>
                    </a:p>
                    <a:p>
                      <a:pPr marL="1714500" marR="0" lvl="4" indent="-114300" algn="l" defTabSz="685800" rtl="0" eaLnBrk="1" latinLnBrk="0" hangingPunct="1">
                        <a:spcBef>
                          <a:spcPts val="0"/>
                        </a:spcBef>
                        <a:spcAft>
                          <a:spcPts val="0"/>
                        </a:spcAft>
                        <a:buFont typeface="Symbol" panose="05050102010706020507" pitchFamily="18" charset="2"/>
                        <a:buChar char=""/>
                      </a:pPr>
                      <a:endParaRPr lang="en-US" sz="1200" b="0" i="1" kern="1200" dirty="0">
                        <a:solidFill>
                          <a:schemeClr val="bg2">
                            <a:lumMod val="10000"/>
                          </a:schemeClr>
                        </a:solidFill>
                        <a:effectLst/>
                        <a:latin typeface="+mn-lt"/>
                        <a:ea typeface="+mn-ea"/>
                        <a:cs typeface="+mn-cs"/>
                      </a:endParaRPr>
                    </a:p>
                  </a:txBody>
                  <a:tcPr marL="38021" marR="38021" marT="0" marB="0">
                    <a:noFill/>
                  </a:tcPr>
                </a:tc>
                <a:tc>
                  <a:txBody>
                    <a:bodyPr/>
                    <a:lstStyle/>
                    <a:p>
                      <a:pPr marL="0" marR="0" algn="l" defTabSz="685800" rtl="0" eaLnBrk="1" latinLnBrk="0" hangingPunct="1">
                        <a:spcBef>
                          <a:spcPts val="0"/>
                        </a:spcBef>
                        <a:spcAft>
                          <a:spcPts val="0"/>
                        </a:spcAft>
                      </a:pPr>
                      <a:r>
                        <a:rPr lang="en-US" sz="1800" b="1" kern="1200" dirty="0">
                          <a:solidFill>
                            <a:srgbClr val="002060"/>
                          </a:solidFill>
                          <a:effectLst/>
                          <a:latin typeface="+mn-lt"/>
                          <a:ea typeface="+mn-ea"/>
                          <a:cs typeface="+mn-cs"/>
                        </a:rPr>
                        <a:t>Public Access Goal</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Public Access Site Development Outcome</a:t>
                      </a:r>
                    </a:p>
                  </a:txBody>
                  <a:tcPr marL="38021" marR="38021" marT="0" marB="0">
                    <a:noFill/>
                  </a:tcPr>
                </a:tc>
              </a:tr>
              <a:tr h="1441732">
                <a:tc>
                  <a:txBody>
                    <a:bodyPr/>
                    <a:lstStyle/>
                    <a:p>
                      <a:pPr marL="0" marR="0" algn="l" defTabSz="685800" rtl="0" eaLnBrk="1" latinLnBrk="0" hangingPunct="1">
                        <a:spcBef>
                          <a:spcPts val="0"/>
                        </a:spcBef>
                        <a:spcAft>
                          <a:spcPts val="0"/>
                        </a:spcAft>
                      </a:pPr>
                      <a:r>
                        <a:rPr lang="en-US" sz="1800" b="1" kern="1200" dirty="0">
                          <a:solidFill>
                            <a:srgbClr val="002060"/>
                          </a:solidFill>
                          <a:effectLst/>
                          <a:latin typeface="+mn-lt"/>
                          <a:ea typeface="+mn-ea"/>
                          <a:cs typeface="+mn-cs"/>
                        </a:rPr>
                        <a:t>Environmental Literacy</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Student 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Sustainable Schools 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Environmental Literacy Planning </a:t>
                      </a:r>
                      <a:r>
                        <a:rPr lang="en-US" sz="1400" b="0" i="1" kern="1200" dirty="0" smtClean="0">
                          <a:solidFill>
                            <a:schemeClr val="bg2">
                              <a:lumMod val="10000"/>
                            </a:schemeClr>
                          </a:solidFill>
                          <a:effectLst/>
                          <a:latin typeface="+mn-lt"/>
                          <a:ea typeface="+mn-ea"/>
                          <a:cs typeface="+mn-cs"/>
                        </a:rPr>
                        <a:t>Outcome</a:t>
                      </a:r>
                      <a:endParaRPr lang="en-US" sz="1400" b="0" i="1" kern="1200" dirty="0">
                        <a:solidFill>
                          <a:schemeClr val="bg2">
                            <a:lumMod val="10000"/>
                          </a:schemeClr>
                        </a:solidFill>
                        <a:effectLst/>
                        <a:latin typeface="+mn-lt"/>
                        <a:ea typeface="+mn-ea"/>
                        <a:cs typeface="+mn-cs"/>
                      </a:endParaRPr>
                    </a:p>
                  </a:txBody>
                  <a:tcPr marL="38021" marR="38021" marT="0" marB="0">
                    <a:noFill/>
                  </a:tcPr>
                </a:tc>
                <a:tc>
                  <a:txBody>
                    <a:bodyPr/>
                    <a:lstStyle/>
                    <a:p>
                      <a:pPr marL="0" marR="0" algn="l" defTabSz="685800" rtl="0" eaLnBrk="1" latinLnBrk="0" hangingPunct="1">
                        <a:spcBef>
                          <a:spcPts val="0"/>
                        </a:spcBef>
                        <a:spcAft>
                          <a:spcPts val="0"/>
                        </a:spcAft>
                      </a:pPr>
                      <a:r>
                        <a:rPr lang="en-US" sz="1800" b="1" kern="1200" dirty="0">
                          <a:solidFill>
                            <a:srgbClr val="002060"/>
                          </a:solidFill>
                          <a:effectLst/>
                          <a:latin typeface="+mn-lt"/>
                          <a:ea typeface="+mn-ea"/>
                          <a:cs typeface="+mn-cs"/>
                        </a:rPr>
                        <a:t>Climate Resiliency</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Monitoring and Assessment Outcome</a:t>
                      </a:r>
                    </a:p>
                    <a:p>
                      <a:pPr marL="1714500" marR="0" lvl="4" indent="-114300" algn="l" defTabSz="685800" rtl="0" eaLnBrk="1" latinLnBrk="0" hangingPunct="1">
                        <a:spcBef>
                          <a:spcPts val="0"/>
                        </a:spcBef>
                        <a:spcAft>
                          <a:spcPts val="0"/>
                        </a:spcAft>
                        <a:buFont typeface="Symbol" panose="05050102010706020507" pitchFamily="18" charset="2"/>
                        <a:buChar char=""/>
                      </a:pPr>
                      <a:r>
                        <a:rPr lang="en-US" sz="1400" b="0" i="1" kern="1200" dirty="0">
                          <a:solidFill>
                            <a:schemeClr val="bg2">
                              <a:lumMod val="10000"/>
                            </a:schemeClr>
                          </a:solidFill>
                          <a:effectLst/>
                          <a:latin typeface="+mn-lt"/>
                          <a:ea typeface="+mn-ea"/>
                          <a:cs typeface="+mn-cs"/>
                        </a:rPr>
                        <a:t>Adaptation Outcome</a:t>
                      </a:r>
                    </a:p>
                    <a:p>
                      <a:pPr marL="0" marR="0">
                        <a:spcBef>
                          <a:spcPts val="0"/>
                        </a:spcBef>
                        <a:spcAft>
                          <a:spcPts val="0"/>
                        </a:spcAft>
                      </a:pPr>
                      <a:r>
                        <a:rPr lang="en-US" sz="1400" b="0" i="1" kern="1200" dirty="0">
                          <a:solidFill>
                            <a:schemeClr val="bg2">
                              <a:lumMod val="10000"/>
                            </a:schemeClr>
                          </a:solidFill>
                          <a:effectLst/>
                          <a:latin typeface="+mn-lt"/>
                          <a:ea typeface="+mn-ea"/>
                          <a:cs typeface="+mn-cs"/>
                        </a:rPr>
                        <a:t> </a:t>
                      </a:r>
                    </a:p>
                  </a:txBody>
                  <a:tcPr marL="38021" marR="38021" marT="0" marB="0">
                    <a:noFill/>
                  </a:tcPr>
                </a:tc>
              </a:tr>
            </a:tbl>
          </a:graphicData>
        </a:graphic>
      </p:graphicFrame>
      <p:sp>
        <p:nvSpPr>
          <p:cNvPr id="6" name="Rectangle 5"/>
          <p:cNvSpPr/>
          <p:nvPr/>
        </p:nvSpPr>
        <p:spPr>
          <a:xfrm>
            <a:off x="1600200" y="228601"/>
            <a:ext cx="4572000" cy="646331"/>
          </a:xfrm>
          <a:prstGeom prst="rect">
            <a:avLst/>
          </a:prstGeom>
        </p:spPr>
        <p:txBody>
          <a:bodyPr>
            <a:spAutoFit/>
          </a:bodyPr>
          <a:lstStyle/>
          <a:p>
            <a:pPr algn="ctr"/>
            <a:r>
              <a:rPr lang="en-US" sz="3600" b="1" dirty="0">
                <a:solidFill>
                  <a:srgbClr val="993300"/>
                </a:solidFill>
                <a:effectLst>
                  <a:outerShdw blurRad="38100" dist="38100" dir="2700000" algn="tl">
                    <a:srgbClr val="000000">
                      <a:alpha val="43137"/>
                    </a:srgbClr>
                  </a:outerShdw>
                </a:effectLst>
                <a:latin typeface="+mj-lt"/>
                <a:ea typeface="+mj-ea"/>
                <a:cs typeface="+mj-cs"/>
              </a:rPr>
              <a:t>Goals and Outcomes</a:t>
            </a:r>
          </a:p>
        </p:txBody>
      </p:sp>
      <p:cxnSp>
        <p:nvCxnSpPr>
          <p:cNvPr id="7" name="Straight Connector 6"/>
          <p:cNvCxnSpPr/>
          <p:nvPr/>
        </p:nvCxnSpPr>
        <p:spPr>
          <a:xfrm>
            <a:off x="2057400" y="762000"/>
            <a:ext cx="7543800"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1828801" y="1447801"/>
            <a:ext cx="1450049" cy="968387"/>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1828800" y="3352800"/>
            <a:ext cx="1457644" cy="971868"/>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6165" y="1447801"/>
            <a:ext cx="1537481" cy="971691"/>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1" name="Picture 20" descr="5159399554_1daedb92ea_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5831" y="3358440"/>
            <a:ext cx="1537814" cy="1024431"/>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389683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pic>
        <p:nvPicPr>
          <p:cNvPr id="40" name="Shape 40"/>
          <p:cNvPicPr preferRelativeResize="0"/>
          <p:nvPr/>
        </p:nvPicPr>
        <p:blipFill>
          <a:blip r:embed="rId3"/>
          <a:stretch>
            <a:fillRect/>
          </a:stretch>
        </p:blipFill>
        <p:spPr>
          <a:xfrm>
            <a:off x="-518840" y="-10758"/>
            <a:ext cx="13244240" cy="6858000"/>
          </a:xfrm>
          <a:prstGeom prst="rect">
            <a:avLst/>
          </a:prstGeom>
          <a:noFill/>
          <a:ln>
            <a:noFill/>
          </a:ln>
        </p:spPr>
      </p:pic>
      <p:sp>
        <p:nvSpPr>
          <p:cNvPr id="5" name="Shape 179"/>
          <p:cNvSpPr txBox="1">
            <a:spLocks noGrp="1"/>
          </p:cNvSpPr>
          <p:nvPr>
            <p:ph type="body" idx="1"/>
          </p:nvPr>
        </p:nvSpPr>
        <p:spPr>
          <a:xfrm>
            <a:off x="4510311" y="2662171"/>
            <a:ext cx="6201228" cy="3480923"/>
          </a:xfrm>
          <a:prstGeom prst="rect">
            <a:avLst/>
          </a:prstGeom>
          <a:solidFill>
            <a:srgbClr val="F3EFDA">
              <a:alpha val="60000"/>
            </a:srgbClr>
          </a:solidFill>
          <a:ln>
            <a:noFill/>
          </a:ln>
        </p:spPr>
        <p:txBody>
          <a:bodyPr vert="horz" wrap="square" lIns="91425" tIns="91425" rIns="91425" bIns="91425" rtlCol="0" anchor="t" anchorCtr="0">
            <a:spAutoFit/>
          </a:bodyPr>
          <a:lstStyle/>
          <a:p>
            <a:pPr lvl="0">
              <a:buNone/>
            </a:pPr>
            <a:r>
              <a:rPr lang="en" sz="3600" b="1" dirty="0">
                <a:solidFill>
                  <a:srgbClr val="993300"/>
                </a:solidFill>
                <a:latin typeface="Calibri Light" pitchFamily="34" charset="0"/>
                <a:ea typeface="Oswald"/>
                <a:cs typeface="Oswald"/>
                <a:sym typeface="Oswald"/>
              </a:rPr>
              <a:t>Management strategy </a:t>
            </a:r>
            <a:r>
              <a:rPr lang="en" sz="3200" b="1" dirty="0">
                <a:solidFill>
                  <a:srgbClr val="993300"/>
                </a:solidFill>
                <a:latin typeface="Calibri Light" pitchFamily="34" charset="0"/>
                <a:ea typeface="Oswald"/>
                <a:cs typeface="Oswald"/>
                <a:sym typeface="Oswald"/>
              </a:rPr>
              <a:t>–</a:t>
            </a:r>
          </a:p>
          <a:p>
            <a:pPr lvl="0">
              <a:buNone/>
            </a:pPr>
            <a:r>
              <a:rPr lang="en-US" sz="3200" dirty="0">
                <a:solidFill>
                  <a:schemeClr val="tx1">
                    <a:lumMod val="65000"/>
                    <a:lumOff val="35000"/>
                  </a:schemeClr>
                </a:solidFill>
                <a:latin typeface="Calibri" panose="020F0502020204030204" pitchFamily="34" charset="0"/>
                <a:ea typeface="Times New Roman" panose="02020603050405020304" pitchFamily="18" charset="0"/>
                <a:cs typeface="Times New Roman" panose="02020603050405020304" pitchFamily="18" charset="0"/>
              </a:rPr>
              <a:t>  A single document that summarizes the Partnership’s management process and the collective thinking for each outcome or related group of outcomes.  </a:t>
            </a:r>
            <a:endParaRPr lang="en" sz="3200" b="1" dirty="0">
              <a:solidFill>
                <a:srgbClr val="993300"/>
              </a:solidFill>
              <a:latin typeface="Calibri Light" pitchFamily="34" charset="0"/>
              <a:ea typeface="Oswald"/>
              <a:cs typeface="Oswald"/>
              <a:sym typeface="Oswald"/>
            </a:endParaRPr>
          </a:p>
          <a:p>
            <a:pPr>
              <a:buNone/>
            </a:pPr>
            <a:endParaRPr lang="en" sz="1000" dirty="0">
              <a:solidFill>
                <a:srgbClr val="002060"/>
              </a:solidFill>
              <a:latin typeface="Calibri Light" pitchFamily="34" charset="0"/>
              <a:ea typeface="Oswald"/>
              <a:cs typeface="Oswald"/>
              <a:sym typeface="Oswald"/>
            </a:endParaRPr>
          </a:p>
        </p:txBody>
      </p:sp>
      <p:sp>
        <p:nvSpPr>
          <p:cNvPr id="3" name="Rectangle 2"/>
          <p:cNvSpPr/>
          <p:nvPr/>
        </p:nvSpPr>
        <p:spPr>
          <a:xfrm>
            <a:off x="1661880" y="304801"/>
            <a:ext cx="3277692" cy="769441"/>
          </a:xfrm>
          <a:prstGeom prst="rect">
            <a:avLst/>
          </a:prstGeom>
        </p:spPr>
        <p:txBody>
          <a:bodyPr wrap="none">
            <a:spAutoFit/>
          </a:bodyPr>
          <a:lstStyle/>
          <a:p>
            <a:r>
              <a:rPr lang="en-US" sz="4400" b="1" dirty="0">
                <a:solidFill>
                  <a:srgbClr val="993300"/>
                </a:solidFill>
                <a:effectLst>
                  <a:outerShdw blurRad="38100" dist="38100" dir="2700000" algn="tl">
                    <a:srgbClr val="000000">
                      <a:alpha val="43137"/>
                    </a:srgbClr>
                  </a:outerShdw>
                </a:effectLst>
                <a:latin typeface="+mj-lt"/>
                <a:ea typeface="+mj-ea"/>
                <a:cs typeface="+mj-cs"/>
              </a:rPr>
              <a:t>What’s Next? </a:t>
            </a:r>
          </a:p>
        </p:txBody>
      </p:sp>
      <p:cxnSp>
        <p:nvCxnSpPr>
          <p:cNvPr id="8" name="Straight Connector 7"/>
          <p:cNvCxnSpPr/>
          <p:nvPr/>
        </p:nvCxnSpPr>
        <p:spPr>
          <a:xfrm>
            <a:off x="1567539" y="914400"/>
            <a:ext cx="3429000"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833921"/>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9486"/>
            <a:ext cx="12192000" cy="646331"/>
          </a:xfrm>
          <a:prstGeom prst="rect">
            <a:avLst/>
          </a:prstGeom>
          <a:noFill/>
        </p:spPr>
        <p:txBody>
          <a:bodyPr wrap="square" rtlCol="0">
            <a:spAutoFit/>
          </a:bodyPr>
          <a:lstStyle/>
          <a:p>
            <a:pPr algn="ctr"/>
            <a:r>
              <a:rPr lang="en-US" sz="3600" b="1" dirty="0">
                <a:solidFill>
                  <a:srgbClr val="993300"/>
                </a:solidFill>
                <a:effectLst>
                  <a:outerShdw blurRad="38100" dist="38100" dir="2700000" algn="tl">
                    <a:srgbClr val="000000">
                      <a:alpha val="43137"/>
                    </a:srgbClr>
                  </a:outerShdw>
                </a:effectLst>
                <a:latin typeface="+mj-lt"/>
                <a:ea typeface="+mj-ea"/>
                <a:cs typeface="+mj-cs"/>
              </a:rPr>
              <a:t>Key Elements of Management Strategies</a:t>
            </a:r>
          </a:p>
        </p:txBody>
      </p:sp>
      <p:graphicFrame>
        <p:nvGraphicFramePr>
          <p:cNvPr id="4" name="Table 3"/>
          <p:cNvGraphicFramePr>
            <a:graphicFrameLocks noGrp="1"/>
          </p:cNvGraphicFramePr>
          <p:nvPr>
            <p:extLst>
              <p:ext uri="{D42A27DB-BD31-4B8C-83A1-F6EECF244321}">
                <p14:modId xmlns:p14="http://schemas.microsoft.com/office/powerpoint/2010/main" val="3638161207"/>
              </p:ext>
            </p:extLst>
          </p:nvPr>
        </p:nvGraphicFramePr>
        <p:xfrm>
          <a:off x="1001486" y="873759"/>
          <a:ext cx="10595428" cy="5600700"/>
        </p:xfrm>
        <a:graphic>
          <a:graphicData uri="http://schemas.openxmlformats.org/drawingml/2006/table">
            <a:tbl>
              <a:tblPr firstRow="1" bandRow="1">
                <a:effectLst>
                  <a:outerShdw blurRad="127000" dist="38100" dir="3000000" algn="tl" rotWithShape="0">
                    <a:prstClr val="black">
                      <a:alpha val="40000"/>
                    </a:prstClr>
                  </a:outerShdw>
                </a:effectLst>
                <a:tableStyleId>{5C22544A-7EE6-4342-B048-85BDC9FD1C3A}</a:tableStyleId>
              </a:tblPr>
              <a:tblGrid>
                <a:gridCol w="5394037"/>
                <a:gridCol w="5201391"/>
              </a:tblGrid>
              <a:tr h="4830355">
                <a:tc>
                  <a:txBody>
                    <a:bodyPr/>
                    <a:lstStyle/>
                    <a:p>
                      <a:pPr marL="342900" indent="-342900">
                        <a:lnSpc>
                          <a:spcPct val="200000"/>
                        </a:lnSpc>
                        <a:buFont typeface="+mj-lt"/>
                        <a:buAutoNum type="arabicPeriod"/>
                      </a:pPr>
                      <a:r>
                        <a:rPr lang="en-US" sz="2400" dirty="0" smtClean="0">
                          <a:solidFill>
                            <a:srgbClr val="993300"/>
                          </a:solidFill>
                        </a:rPr>
                        <a:t>Executive Summary</a:t>
                      </a:r>
                    </a:p>
                    <a:p>
                      <a:pPr marL="342900" indent="-342900">
                        <a:lnSpc>
                          <a:spcPct val="200000"/>
                        </a:lnSpc>
                        <a:buFont typeface="+mj-lt"/>
                        <a:buAutoNum type="arabicPeriod"/>
                      </a:pPr>
                      <a:r>
                        <a:rPr lang="en-US" sz="2400" dirty="0" smtClean="0">
                          <a:solidFill>
                            <a:srgbClr val="002060"/>
                          </a:solidFill>
                        </a:rPr>
                        <a:t>Outcomes and Baselines</a:t>
                      </a:r>
                    </a:p>
                    <a:p>
                      <a:pPr marL="0" indent="0">
                        <a:lnSpc>
                          <a:spcPct val="150000"/>
                        </a:lnSpc>
                        <a:buFont typeface="+mj-lt"/>
                        <a:buNone/>
                      </a:pPr>
                      <a:endParaRPr lang="en-US" sz="900" dirty="0" smtClean="0">
                        <a:solidFill>
                          <a:srgbClr val="002060"/>
                        </a:solidFill>
                      </a:endParaRPr>
                    </a:p>
                    <a:p>
                      <a:pPr marL="342900" indent="-342900">
                        <a:lnSpc>
                          <a:spcPct val="100000"/>
                        </a:lnSpc>
                        <a:buFont typeface="+mj-lt"/>
                        <a:buAutoNum type="arabicPeriod" startAt="3"/>
                      </a:pPr>
                      <a:r>
                        <a:rPr lang="en-US" sz="2400" dirty="0" smtClean="0">
                          <a:solidFill>
                            <a:srgbClr val="002060"/>
                          </a:solidFill>
                        </a:rPr>
                        <a:t>Jurisdictions and agencies               participating in the strategy</a:t>
                      </a:r>
                    </a:p>
                    <a:p>
                      <a:pPr marL="800100" lvl="1" indent="-342900">
                        <a:lnSpc>
                          <a:spcPct val="100000"/>
                        </a:lnSpc>
                        <a:buFont typeface="Arial" panose="020B0604020202020204" pitchFamily="34" charset="0"/>
                        <a:buChar char="•"/>
                      </a:pPr>
                      <a:r>
                        <a:rPr lang="en-US" sz="2400" dirty="0" smtClean="0">
                          <a:solidFill>
                            <a:srgbClr val="993300"/>
                          </a:solidFill>
                        </a:rPr>
                        <a:t>Local engagement</a:t>
                      </a:r>
                    </a:p>
                    <a:p>
                      <a:pPr marL="342900" indent="-342900">
                        <a:lnSpc>
                          <a:spcPct val="100000"/>
                        </a:lnSpc>
                        <a:buFont typeface="+mj-lt"/>
                        <a:buAutoNum type="arabicPeriod" startAt="3"/>
                      </a:pPr>
                      <a:endParaRPr lang="en-US" sz="2400" dirty="0" smtClean="0">
                        <a:solidFill>
                          <a:srgbClr val="002060"/>
                        </a:solidFill>
                      </a:endParaRPr>
                    </a:p>
                    <a:p>
                      <a:pPr marL="342900" indent="-342900">
                        <a:lnSpc>
                          <a:spcPct val="100000"/>
                        </a:lnSpc>
                        <a:buFont typeface="+mj-lt"/>
                        <a:buAutoNum type="arabicPeriod" startAt="3"/>
                      </a:pPr>
                      <a:r>
                        <a:rPr lang="en-US" sz="2400" dirty="0" smtClean="0">
                          <a:solidFill>
                            <a:srgbClr val="002060"/>
                          </a:solidFill>
                        </a:rPr>
                        <a:t>Factors influencing ability to meet</a:t>
                      </a:r>
                      <a:r>
                        <a:rPr lang="en-US" sz="2400" baseline="0" dirty="0" smtClean="0">
                          <a:solidFill>
                            <a:srgbClr val="002060"/>
                          </a:solidFill>
                        </a:rPr>
                        <a:t> the</a:t>
                      </a:r>
                      <a:r>
                        <a:rPr lang="en-US" sz="2400" dirty="0" smtClean="0">
                          <a:solidFill>
                            <a:srgbClr val="002060"/>
                          </a:solidFill>
                        </a:rPr>
                        <a:t> goal/outcome</a:t>
                      </a:r>
                    </a:p>
                    <a:p>
                      <a:pPr marL="342900" indent="-342900">
                        <a:lnSpc>
                          <a:spcPct val="200000"/>
                        </a:lnSpc>
                        <a:buFont typeface="+mj-lt"/>
                        <a:buAutoNum type="arabicPeriod" startAt="3"/>
                      </a:pPr>
                      <a:r>
                        <a:rPr lang="en-US" sz="2400" dirty="0" smtClean="0">
                          <a:solidFill>
                            <a:srgbClr val="002060"/>
                          </a:solidFill>
                        </a:rPr>
                        <a:t>Current</a:t>
                      </a:r>
                      <a:r>
                        <a:rPr lang="en-US" sz="2400" baseline="0" dirty="0" smtClean="0">
                          <a:solidFill>
                            <a:srgbClr val="002060"/>
                          </a:solidFill>
                        </a:rPr>
                        <a:t> efforts and gaps</a:t>
                      </a:r>
                    </a:p>
                    <a:p>
                      <a:pPr marL="800100" lvl="1" indent="-342900">
                        <a:buFont typeface="Arial" panose="020B0604020202020204" pitchFamily="34" charset="0"/>
                        <a:buChar char="•"/>
                      </a:pPr>
                      <a:r>
                        <a:rPr lang="en-US" sz="2000" baseline="0" dirty="0" smtClean="0">
                          <a:solidFill>
                            <a:srgbClr val="993300"/>
                          </a:solidFill>
                        </a:rPr>
                        <a:t>Actions, tools or technical </a:t>
                      </a:r>
                    </a:p>
                    <a:p>
                      <a:pPr marL="457200" lvl="1" indent="0">
                        <a:buFont typeface="Arial" panose="020B0604020202020204" pitchFamily="34" charset="0"/>
                        <a:buNone/>
                      </a:pPr>
                      <a:r>
                        <a:rPr lang="en-US" sz="2000" baseline="0" dirty="0" smtClean="0">
                          <a:solidFill>
                            <a:srgbClr val="993300"/>
                          </a:solidFill>
                        </a:rPr>
                        <a:t>       support needed to empower </a:t>
                      </a:r>
                    </a:p>
                    <a:p>
                      <a:pPr marL="457200" lvl="1" indent="0">
                        <a:buFont typeface="Arial" panose="020B0604020202020204" pitchFamily="34" charset="0"/>
                        <a:buNone/>
                      </a:pPr>
                      <a:r>
                        <a:rPr lang="en-US" sz="2000" baseline="0" dirty="0" smtClean="0">
                          <a:solidFill>
                            <a:srgbClr val="993300"/>
                          </a:solidFill>
                        </a:rPr>
                        <a:t>       local government and others</a:t>
                      </a:r>
                      <a:endParaRPr lang="en-US" sz="2000" dirty="0" smtClean="0">
                        <a:solidFill>
                          <a:srgbClr val="993300"/>
                        </a:solidFill>
                      </a:endParaRPr>
                    </a:p>
                  </a:txBody>
                  <a:tcPr>
                    <a:noFill/>
                  </a:tcPr>
                </a:tc>
                <a:tc>
                  <a:txBody>
                    <a:bodyPr/>
                    <a:lstStyle/>
                    <a:p>
                      <a:pPr marL="342900" indent="-342900">
                        <a:buFont typeface="+mj-lt"/>
                        <a:buAutoNum type="arabicPeriod" startAt="6"/>
                      </a:pPr>
                      <a:endParaRPr lang="en-US" sz="2000" dirty="0" smtClean="0">
                        <a:solidFill>
                          <a:srgbClr val="002060"/>
                        </a:solidFill>
                      </a:endParaRPr>
                    </a:p>
                    <a:p>
                      <a:pPr marL="342900" indent="-342900">
                        <a:buFont typeface="+mj-lt"/>
                        <a:buAutoNum type="arabicPeriod" startAt="6"/>
                      </a:pPr>
                      <a:r>
                        <a:rPr lang="en-US" sz="2400" dirty="0" smtClean="0">
                          <a:solidFill>
                            <a:srgbClr val="002060"/>
                          </a:solidFill>
                        </a:rPr>
                        <a:t>Management</a:t>
                      </a:r>
                      <a:r>
                        <a:rPr lang="en-US" sz="2400" baseline="0" dirty="0" smtClean="0">
                          <a:solidFill>
                            <a:srgbClr val="002060"/>
                          </a:solidFill>
                        </a:rPr>
                        <a:t> Approach</a:t>
                      </a:r>
                    </a:p>
                    <a:p>
                      <a:pPr marL="800100" lvl="1" indent="-342900">
                        <a:buFont typeface="Arial" panose="020B0604020202020204" pitchFamily="34" charset="0"/>
                        <a:buChar char="•"/>
                      </a:pPr>
                      <a:r>
                        <a:rPr lang="en-US" sz="2400" baseline="0" dirty="0" smtClean="0">
                          <a:solidFill>
                            <a:srgbClr val="993300"/>
                          </a:solidFill>
                        </a:rPr>
                        <a:t>Local engagement</a:t>
                      </a:r>
                    </a:p>
                    <a:p>
                      <a:pPr marL="342900" indent="-342900">
                        <a:lnSpc>
                          <a:spcPct val="200000"/>
                        </a:lnSpc>
                        <a:buFont typeface="+mj-lt"/>
                        <a:buAutoNum type="arabicPeriod" startAt="6"/>
                      </a:pPr>
                      <a:r>
                        <a:rPr lang="en-US" sz="2400" baseline="0" dirty="0" smtClean="0">
                          <a:solidFill>
                            <a:srgbClr val="002060"/>
                          </a:solidFill>
                        </a:rPr>
                        <a:t>Monitoring Progress</a:t>
                      </a:r>
                    </a:p>
                    <a:p>
                      <a:pPr marL="342900" indent="-342900">
                        <a:lnSpc>
                          <a:spcPct val="200000"/>
                        </a:lnSpc>
                        <a:buFont typeface="+mj-lt"/>
                        <a:buAutoNum type="arabicPeriod" startAt="6"/>
                      </a:pPr>
                      <a:r>
                        <a:rPr lang="en-US" sz="2400" baseline="0" dirty="0" smtClean="0">
                          <a:solidFill>
                            <a:srgbClr val="002060"/>
                          </a:solidFill>
                        </a:rPr>
                        <a:t>Assessing Progress</a:t>
                      </a:r>
                    </a:p>
                    <a:p>
                      <a:pPr marL="342900" indent="-342900">
                        <a:lnSpc>
                          <a:spcPct val="200000"/>
                        </a:lnSpc>
                        <a:buFont typeface="+mj-lt"/>
                        <a:buAutoNum type="arabicPeriod" startAt="6"/>
                      </a:pPr>
                      <a:r>
                        <a:rPr lang="en-US" sz="2400" baseline="0" dirty="0" smtClean="0">
                          <a:solidFill>
                            <a:srgbClr val="002060"/>
                          </a:solidFill>
                        </a:rPr>
                        <a:t>Adaptively Manage</a:t>
                      </a:r>
                    </a:p>
                    <a:p>
                      <a:pPr marL="342900" indent="-342900">
                        <a:lnSpc>
                          <a:spcPct val="200000"/>
                        </a:lnSpc>
                        <a:buFont typeface="+mj-lt"/>
                        <a:buAutoNum type="arabicPeriod" startAt="6"/>
                      </a:pPr>
                      <a:r>
                        <a:rPr lang="en-US" sz="2400" baseline="0" dirty="0" smtClean="0">
                          <a:solidFill>
                            <a:srgbClr val="993300"/>
                          </a:solidFill>
                        </a:rPr>
                        <a:t> Biennial Workplan</a:t>
                      </a:r>
                      <a:endParaRPr lang="en-US" sz="2400" b="1" kern="1200" baseline="0" dirty="0" smtClean="0">
                        <a:solidFill>
                          <a:srgbClr val="993300"/>
                        </a:solidFill>
                        <a:latin typeface="+mn-lt"/>
                        <a:ea typeface="+mn-ea"/>
                        <a:cs typeface="+mn-cs"/>
                      </a:endParaRPr>
                    </a:p>
                    <a:p>
                      <a:pPr marL="628650" lvl="1" indent="-285750">
                        <a:lnSpc>
                          <a:spcPct val="100000"/>
                        </a:lnSpc>
                        <a:buFont typeface="Arial" panose="020B0604020202020204" pitchFamily="34" charset="0"/>
                        <a:buChar char="•"/>
                      </a:pPr>
                      <a:r>
                        <a:rPr lang="en-US" sz="2000" b="1" kern="1200" baseline="0" dirty="0" smtClean="0">
                          <a:solidFill>
                            <a:srgbClr val="993300"/>
                          </a:solidFill>
                          <a:latin typeface="+mn-lt"/>
                          <a:ea typeface="+mn-ea"/>
                          <a:cs typeface="+mn-cs"/>
                        </a:rPr>
                        <a:t>A summary of specific commitments, actions and resources each signatory and stakeholder will do to reach the two-year target for an outcome</a:t>
                      </a:r>
                    </a:p>
                  </a:txBody>
                  <a:tcPr>
                    <a:noFill/>
                  </a:tcPr>
                </a:tc>
              </a:tr>
            </a:tbl>
          </a:graphicData>
        </a:graphic>
      </p:graphicFrame>
      <p:cxnSp>
        <p:nvCxnSpPr>
          <p:cNvPr id="6" name="Straight Connector 5"/>
          <p:cNvCxnSpPr/>
          <p:nvPr/>
        </p:nvCxnSpPr>
        <p:spPr>
          <a:xfrm>
            <a:off x="2409372" y="772885"/>
            <a:ext cx="7543800"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069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446" y="304070"/>
            <a:ext cx="12189553" cy="81615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3600" b="1" dirty="0">
                <a:solidFill>
                  <a:srgbClr val="993300"/>
                </a:solidFill>
                <a:effectLst>
                  <a:outerShdw blurRad="38100" dist="38100" dir="2700000" algn="tl">
                    <a:srgbClr val="000000">
                      <a:alpha val="43137"/>
                    </a:srgbClr>
                  </a:outerShdw>
                </a:effectLst>
                <a:latin typeface="+mj-lt"/>
                <a:ea typeface="+mj-ea"/>
                <a:cs typeface="+mj-cs"/>
              </a:rPr>
              <a:t>Management Strategy Framework</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26237">
            <a:off x="6816475" y="1293930"/>
            <a:ext cx="437260" cy="50819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171" y="1120226"/>
            <a:ext cx="5899916" cy="5415701"/>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714637">
            <a:off x="4064166" y="4340320"/>
            <a:ext cx="437260" cy="50819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17623">
            <a:off x="7914019" y="4719623"/>
            <a:ext cx="490674" cy="45287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76783">
            <a:off x="8218572" y="3415003"/>
            <a:ext cx="437260" cy="50819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097" y="1997274"/>
            <a:ext cx="437260" cy="50819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18202">
            <a:off x="5413550" y="5648522"/>
            <a:ext cx="437260" cy="50819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583787">
            <a:off x="4068430" y="2577721"/>
            <a:ext cx="490674" cy="45287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268292">
            <a:off x="5117456" y="1415622"/>
            <a:ext cx="490674" cy="45287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37470">
            <a:off x="5139984" y="6125726"/>
            <a:ext cx="441043" cy="679241"/>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Text Box 14"/>
          <p:cNvSpPr txBox="1">
            <a:spLocks noChangeArrowheads="1"/>
          </p:cNvSpPr>
          <p:nvPr/>
        </p:nvSpPr>
        <p:spPr bwMode="auto">
          <a:xfrm>
            <a:off x="3686629" y="6153161"/>
            <a:ext cx="1043047" cy="70483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993300"/>
                </a:solidFill>
                <a:effectLst/>
                <a:latin typeface="Times New Roman" panose="02020603050405020304" pitchFamily="18" charset="0"/>
              </a:rPr>
              <a:t>2 Year Workplan</a:t>
            </a:r>
            <a:endParaRPr kumimoji="0" lang="en-US" sz="1100" b="0" i="0" u="none" strike="noStrike" cap="none" normalizeH="0" baseline="0" dirty="0" smtClean="0">
              <a:ln>
                <a:noFill/>
              </a:ln>
              <a:solidFill>
                <a:srgbClr val="993300"/>
              </a:solidFill>
              <a:effectLst/>
              <a:latin typeface="Arial" panose="020B0604020202020204" pitchFamily="34" charset="0"/>
            </a:endParaRPr>
          </a:p>
        </p:txBody>
      </p:sp>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16282">
            <a:off x="3615892" y="5250665"/>
            <a:ext cx="374079" cy="7607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94606">
            <a:off x="4664442" y="5341663"/>
            <a:ext cx="383617" cy="747434"/>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7" name="Straight Connector 16"/>
          <p:cNvCxnSpPr/>
          <p:nvPr/>
        </p:nvCxnSpPr>
        <p:spPr>
          <a:xfrm>
            <a:off x="2409372" y="801914"/>
            <a:ext cx="7543800"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46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TotalTime>
  <Words>2713</Words>
  <Application>Microsoft Office PowerPoint</Application>
  <PresentationFormat>Widescreen</PresentationFormat>
  <Paragraphs>482</Paragraphs>
  <Slides>25</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Arial Black</vt:lpstr>
      <vt:lpstr>Calibri</vt:lpstr>
      <vt:lpstr>Calibri Light</vt:lpstr>
      <vt:lpstr>Courier New</vt:lpstr>
      <vt:lpstr>Oswald</vt:lpstr>
      <vt:lpstr>Symbol</vt:lpstr>
      <vt:lpstr>Times New Roman</vt:lpstr>
      <vt:lpstr>Verdana</vt:lpstr>
      <vt:lpstr>Wingdings</vt:lpstr>
      <vt:lpstr>Office Theme</vt:lpstr>
      <vt:lpstr>  The Bay’s Health &amp; Future: How it’s doing and What’s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Assessing Progress</vt:lpstr>
      <vt:lpstr>Adapting</vt:lpstr>
      <vt:lpstr>PowerPoint Presentation</vt:lpstr>
      <vt:lpstr>Process for Developing the Management Strategies</vt:lpstr>
      <vt:lpstr>PowerPoint Presentation</vt:lpstr>
      <vt:lpstr>CBP Structure and Outcome Lead Placement 9-15-14</vt:lpstr>
      <vt:lpstr>PowerPoint Presentation</vt:lpstr>
      <vt:lpstr>PowerPoint Presentation</vt:lpstr>
      <vt:lpstr>PowerPoint Presentation</vt:lpstr>
      <vt:lpstr>PowerPoint Presentation</vt:lpstr>
      <vt:lpstr>Process for Developing the Management Strategies</vt:lpstr>
      <vt:lpstr>Decision-Making Process</vt:lpstr>
      <vt:lpstr>PowerPoint Presentation</vt:lpstr>
      <vt:lpstr>PowerPoint Presentation</vt:lpstr>
      <vt:lpstr>Review and Adoption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Strategies</dc:title>
  <dc:creator>Bisland, Carin</dc:creator>
  <cp:lastModifiedBy>ACB VA2</cp:lastModifiedBy>
  <cp:revision>36</cp:revision>
  <cp:lastPrinted>2014-11-05T19:15:07Z</cp:lastPrinted>
  <dcterms:created xsi:type="dcterms:W3CDTF">2014-11-04T22:17:22Z</dcterms:created>
  <dcterms:modified xsi:type="dcterms:W3CDTF">2014-11-18T18:36:05Z</dcterms:modified>
</cp:coreProperties>
</file>