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24"/>
  </p:sldMasterIdLst>
  <p:notesMasterIdLst>
    <p:notesMasterId r:id="rId67"/>
  </p:notesMasterIdLst>
  <p:sldIdLst>
    <p:sldId id="257" r:id="rId25"/>
    <p:sldId id="258" r:id="rId26"/>
    <p:sldId id="259" r:id="rId27"/>
    <p:sldId id="260" r:id="rId28"/>
    <p:sldId id="261" r:id="rId29"/>
    <p:sldId id="262" r:id="rId30"/>
    <p:sldId id="263" r:id="rId31"/>
    <p:sldId id="265" r:id="rId32"/>
    <p:sldId id="291" r:id="rId33"/>
    <p:sldId id="292" r:id="rId34"/>
    <p:sldId id="293" r:id="rId35"/>
    <p:sldId id="266" r:id="rId36"/>
    <p:sldId id="267" r:id="rId37"/>
    <p:sldId id="268" r:id="rId38"/>
    <p:sldId id="269" r:id="rId39"/>
    <p:sldId id="271" r:id="rId40"/>
    <p:sldId id="294" r:id="rId41"/>
    <p:sldId id="284" r:id="rId42"/>
    <p:sldId id="287" r:id="rId43"/>
    <p:sldId id="295" r:id="rId44"/>
    <p:sldId id="288" r:id="rId45"/>
    <p:sldId id="289" r:id="rId46"/>
    <p:sldId id="296" r:id="rId47"/>
    <p:sldId id="298" r:id="rId48"/>
    <p:sldId id="299" r:id="rId49"/>
    <p:sldId id="300" r:id="rId50"/>
    <p:sldId id="319" r:id="rId51"/>
    <p:sldId id="320" r:id="rId52"/>
    <p:sldId id="321" r:id="rId53"/>
    <p:sldId id="306" r:id="rId54"/>
    <p:sldId id="307" r:id="rId55"/>
    <p:sldId id="310" r:id="rId56"/>
    <p:sldId id="322" r:id="rId57"/>
    <p:sldId id="275" r:id="rId58"/>
    <p:sldId id="311" r:id="rId59"/>
    <p:sldId id="312" r:id="rId60"/>
    <p:sldId id="313" r:id="rId61"/>
    <p:sldId id="314" r:id="rId62"/>
    <p:sldId id="315" r:id="rId63"/>
    <p:sldId id="316" r:id="rId64"/>
    <p:sldId id="317" r:id="rId65"/>
    <p:sldId id="318" r:id="rId66"/>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1" autoAdjust="0"/>
    <p:restoredTop sz="77354" autoAdjust="0"/>
  </p:normalViewPr>
  <p:slideViewPr>
    <p:cSldViewPr snapToGrid="0">
      <p:cViewPr varScale="1">
        <p:scale>
          <a:sx n="39" d="100"/>
          <a:sy n="39" d="100"/>
        </p:scale>
        <p:origin x="21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customXml" Target="../customXml/item18.xml"/><Relationship Id="rId26" Type="http://schemas.openxmlformats.org/officeDocument/2006/relationships/slide" Target="slides/slide2.xml"/><Relationship Id="rId39" Type="http://schemas.openxmlformats.org/officeDocument/2006/relationships/slide" Target="slides/slide15.xml"/><Relationship Id="rId21" Type="http://schemas.openxmlformats.org/officeDocument/2006/relationships/customXml" Target="../customXml/item21.xml"/><Relationship Id="rId34" Type="http://schemas.openxmlformats.org/officeDocument/2006/relationships/slide" Target="slides/slide10.xml"/><Relationship Id="rId42" Type="http://schemas.openxmlformats.org/officeDocument/2006/relationships/slide" Target="slides/slide18.xml"/><Relationship Id="rId47" Type="http://schemas.openxmlformats.org/officeDocument/2006/relationships/slide" Target="slides/slide23.xml"/><Relationship Id="rId50" Type="http://schemas.openxmlformats.org/officeDocument/2006/relationships/slide" Target="slides/slide26.xml"/><Relationship Id="rId55" Type="http://schemas.openxmlformats.org/officeDocument/2006/relationships/slide" Target="slides/slide31.xml"/><Relationship Id="rId63" Type="http://schemas.openxmlformats.org/officeDocument/2006/relationships/slide" Target="slides/slide39.xml"/><Relationship Id="rId68" Type="http://schemas.openxmlformats.org/officeDocument/2006/relationships/presProps" Target="presProps.xml"/><Relationship Id="rId7" Type="http://schemas.openxmlformats.org/officeDocument/2006/relationships/customXml" Target="../customXml/item7.xml"/><Relationship Id="rId71"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customXml" Target="../customXml/item16.xml"/><Relationship Id="rId29" Type="http://schemas.openxmlformats.org/officeDocument/2006/relationships/slide" Target="slides/slide5.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Master" Target="slideMasters/slideMaster1.xml"/><Relationship Id="rId32" Type="http://schemas.openxmlformats.org/officeDocument/2006/relationships/slide" Target="slides/slide8.xml"/><Relationship Id="rId37" Type="http://schemas.openxmlformats.org/officeDocument/2006/relationships/slide" Target="slides/slide13.xml"/><Relationship Id="rId40" Type="http://schemas.openxmlformats.org/officeDocument/2006/relationships/slide" Target="slides/slide16.xml"/><Relationship Id="rId45" Type="http://schemas.openxmlformats.org/officeDocument/2006/relationships/slide" Target="slides/slide21.xml"/><Relationship Id="rId53" Type="http://schemas.openxmlformats.org/officeDocument/2006/relationships/slide" Target="slides/slide29.xml"/><Relationship Id="rId58" Type="http://schemas.openxmlformats.org/officeDocument/2006/relationships/slide" Target="slides/slide34.xml"/><Relationship Id="rId66" Type="http://schemas.openxmlformats.org/officeDocument/2006/relationships/slide" Target="slides/slide42.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slide" Target="slides/slide4.xml"/><Relationship Id="rId36" Type="http://schemas.openxmlformats.org/officeDocument/2006/relationships/slide" Target="slides/slide12.xml"/><Relationship Id="rId49" Type="http://schemas.openxmlformats.org/officeDocument/2006/relationships/slide" Target="slides/slide25.xml"/><Relationship Id="rId57" Type="http://schemas.openxmlformats.org/officeDocument/2006/relationships/slide" Target="slides/slide33.xml"/><Relationship Id="rId61" Type="http://schemas.openxmlformats.org/officeDocument/2006/relationships/slide" Target="slides/slide37.xml"/><Relationship Id="rId10" Type="http://schemas.openxmlformats.org/officeDocument/2006/relationships/customXml" Target="../customXml/item10.xml"/><Relationship Id="rId19" Type="http://schemas.openxmlformats.org/officeDocument/2006/relationships/customXml" Target="../customXml/item19.xml"/><Relationship Id="rId31" Type="http://schemas.openxmlformats.org/officeDocument/2006/relationships/slide" Target="slides/slide7.xml"/><Relationship Id="rId44" Type="http://schemas.openxmlformats.org/officeDocument/2006/relationships/slide" Target="slides/slide20.xml"/><Relationship Id="rId52" Type="http://schemas.openxmlformats.org/officeDocument/2006/relationships/slide" Target="slides/slide28.xml"/><Relationship Id="rId60" Type="http://schemas.openxmlformats.org/officeDocument/2006/relationships/slide" Target="slides/slide36.xml"/><Relationship Id="rId65" Type="http://schemas.openxmlformats.org/officeDocument/2006/relationships/slide" Target="slides/slide4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slide" Target="slides/slide3.xml"/><Relationship Id="rId30" Type="http://schemas.openxmlformats.org/officeDocument/2006/relationships/slide" Target="slides/slide6.xml"/><Relationship Id="rId35" Type="http://schemas.openxmlformats.org/officeDocument/2006/relationships/slide" Target="slides/slide11.xml"/><Relationship Id="rId43" Type="http://schemas.openxmlformats.org/officeDocument/2006/relationships/slide" Target="slides/slide19.xml"/><Relationship Id="rId48" Type="http://schemas.openxmlformats.org/officeDocument/2006/relationships/slide" Target="slides/slide24.xml"/><Relationship Id="rId56" Type="http://schemas.openxmlformats.org/officeDocument/2006/relationships/slide" Target="slides/slide32.xml"/><Relationship Id="rId64" Type="http://schemas.openxmlformats.org/officeDocument/2006/relationships/slide" Target="slides/slide40.xml"/><Relationship Id="rId69" Type="http://schemas.openxmlformats.org/officeDocument/2006/relationships/viewProps" Target="viewProps.xml"/><Relationship Id="rId8" Type="http://schemas.openxmlformats.org/officeDocument/2006/relationships/customXml" Target="../customXml/item8.xml"/><Relationship Id="rId51" Type="http://schemas.openxmlformats.org/officeDocument/2006/relationships/slide" Target="slides/slide27.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slide" Target="slides/slide1.xml"/><Relationship Id="rId33" Type="http://schemas.openxmlformats.org/officeDocument/2006/relationships/slide" Target="slides/slide9.xml"/><Relationship Id="rId38" Type="http://schemas.openxmlformats.org/officeDocument/2006/relationships/slide" Target="slides/slide14.xml"/><Relationship Id="rId46" Type="http://schemas.openxmlformats.org/officeDocument/2006/relationships/slide" Target="slides/slide22.xml"/><Relationship Id="rId59" Type="http://schemas.openxmlformats.org/officeDocument/2006/relationships/slide" Target="slides/slide35.xml"/><Relationship Id="rId67" Type="http://schemas.openxmlformats.org/officeDocument/2006/relationships/notesMaster" Target="notesMasters/notesMaster1.xml"/><Relationship Id="rId20" Type="http://schemas.openxmlformats.org/officeDocument/2006/relationships/customXml" Target="../customXml/item20.xml"/><Relationship Id="rId41" Type="http://schemas.openxmlformats.org/officeDocument/2006/relationships/slide" Target="slides/slide17.xml"/><Relationship Id="rId54" Type="http://schemas.openxmlformats.org/officeDocument/2006/relationships/slide" Target="slides/slide30.xml"/><Relationship Id="rId62" Type="http://schemas.openxmlformats.org/officeDocument/2006/relationships/slide" Target="slides/slide38.xml"/><Relationship Id="rId7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DEEF0791-67DA-40E6-8685-FFD4C2E6979F}" type="datetimeFigureOut">
              <a:rPr lang="en-US" smtClean="0"/>
              <a:t>8/30/2016</a:t>
            </a:fld>
            <a:endParaRPr lang="en-US"/>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B5D82B68-80A0-4DA0-9944-4A2313441325}" type="slidenum">
              <a:rPr lang="en-US" smtClean="0"/>
              <a:t>‹#›</a:t>
            </a:fld>
            <a:endParaRPr lang="en-US"/>
          </a:p>
        </p:txBody>
      </p:sp>
    </p:spTree>
    <p:extLst>
      <p:ext uri="{BB962C8B-B14F-4D97-AF65-F5344CB8AC3E}">
        <p14:creationId xmlns:p14="http://schemas.microsoft.com/office/powerpoint/2010/main" val="4205862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9DF203-298A-4901-B77D-A368055AF4AF}" type="slidenum">
              <a:rPr lang="en-US" smtClean="0"/>
              <a:t>1</a:t>
            </a:fld>
            <a:endParaRPr lang="en-US" dirty="0"/>
          </a:p>
        </p:txBody>
      </p:sp>
    </p:spTree>
    <p:extLst>
      <p:ext uri="{BB962C8B-B14F-4D97-AF65-F5344CB8AC3E}">
        <p14:creationId xmlns:p14="http://schemas.microsoft.com/office/powerpoint/2010/main" val="24798868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r>
              <a:rPr lang="en-US" dirty="0" smtClean="0"/>
              <a:t>*Pull</a:t>
            </a:r>
            <a:r>
              <a:rPr lang="en-US" baseline="0" dirty="0" smtClean="0"/>
              <a:t> up the draft profile and mention that these questions where influenced by and adapted from Green 2.0. The profile will be disseminated through Survey Monkey and the data would be collected anonymously.  </a:t>
            </a:r>
            <a:endParaRPr lang="en-US" dirty="0"/>
          </a:p>
        </p:txBody>
      </p:sp>
      <p:sp>
        <p:nvSpPr>
          <p:cNvPr id="4" name="Slide Number Placeholder 3"/>
          <p:cNvSpPr>
            <a:spLocks noGrp="1"/>
          </p:cNvSpPr>
          <p:nvPr>
            <p:ph type="sldNum" sz="quarter" idx="10"/>
          </p:nvPr>
        </p:nvSpPr>
        <p:spPr/>
        <p:txBody>
          <a:bodyPr/>
          <a:lstStyle/>
          <a:p>
            <a:fld id="{D79DF203-298A-4901-B77D-A368055AF4AF}" type="slidenum">
              <a:rPr lang="en-US" smtClean="0"/>
              <a:t>21</a:t>
            </a:fld>
            <a:endParaRPr lang="en-US" dirty="0"/>
          </a:p>
        </p:txBody>
      </p:sp>
    </p:spTree>
    <p:extLst>
      <p:ext uri="{BB962C8B-B14F-4D97-AF65-F5344CB8AC3E}">
        <p14:creationId xmlns:p14="http://schemas.microsoft.com/office/powerpoint/2010/main" val="39530752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9DF203-298A-4901-B77D-A368055AF4AF}" type="slidenum">
              <a:rPr lang="en-US" smtClean="0"/>
              <a:t>22</a:t>
            </a:fld>
            <a:endParaRPr lang="en-US" dirty="0"/>
          </a:p>
        </p:txBody>
      </p:sp>
    </p:spTree>
    <p:extLst>
      <p:ext uri="{BB962C8B-B14F-4D97-AF65-F5344CB8AC3E}">
        <p14:creationId xmlns:p14="http://schemas.microsoft.com/office/powerpoint/2010/main" val="41556255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9DF203-298A-4901-B77D-A368055AF4AF}" type="slidenum">
              <a:rPr lang="en-US" smtClean="0"/>
              <a:t>2</a:t>
            </a:fld>
            <a:endParaRPr lang="en-US" dirty="0"/>
          </a:p>
        </p:txBody>
      </p:sp>
    </p:spTree>
    <p:extLst>
      <p:ext uri="{BB962C8B-B14F-4D97-AF65-F5344CB8AC3E}">
        <p14:creationId xmlns:p14="http://schemas.microsoft.com/office/powerpoint/2010/main" val="2576157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r>
              <a:rPr lang="en-US" dirty="0" smtClean="0"/>
              <a:t>(1) IN GENERAL.—Not later than 30 days after the date of submission of nominees by the Chesapeake Executive Council, the Independent Evaluator shall be appointed by the Administrator from among nominees submitted by the Chesapeake Executive Council with the consultation of the scientific community.</a:t>
            </a:r>
            <a:endParaRPr lang="en-US" dirty="0" smtClean="0">
              <a:effectLst/>
            </a:endParaRPr>
          </a:p>
          <a:p>
            <a:r>
              <a:rPr lang="en-US" dirty="0" smtClean="0"/>
              <a:t>(2) NOMINATIONS.—The Chesapeake Executive Council may nominate for consideration as Independent Evaluator a science-based institution of higher education.</a:t>
            </a:r>
            <a:endParaRPr lang="en-US" dirty="0" smtClean="0">
              <a:effectLst/>
            </a:endParaRPr>
          </a:p>
          <a:p>
            <a:r>
              <a:rPr lang="en-US" dirty="0" smtClean="0"/>
              <a:t>(3) REQUIREMENTS.—The Administrator shall only select as Independent Evaluator a nominee that the Administrator determines demonstrates excellence in marine science, policy evaluation, or other studies relating to complex environmental restoration activities.</a:t>
            </a:r>
            <a:endParaRPr lang="en-US" dirty="0" smtClean="0">
              <a:effectLst/>
            </a:endParaRPr>
          </a:p>
          <a:p>
            <a:r>
              <a:rPr lang="en-US" dirty="0" smtClean="0"/>
              <a:t>(c) REPORTS.—Not later than 180 days after the date of appointment and once every 2 years thereafter, the Independent Evaluator shall submit to Congress a report describing the findings and recommendations of reviews conducted under subsection (a).</a:t>
            </a:r>
            <a:endParaRPr lang="en-US" dirty="0" smtClean="0">
              <a:effectLst/>
            </a:endParaRPr>
          </a:p>
          <a:p>
            <a:r>
              <a:rPr lang="en-US" u="none" strike="noStrike" dirty="0" smtClean="0">
                <a:effectLst/>
              </a:rPr>
              <a:t> </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6E2EE694-ADA1-49E2-8FD7-4DDB8798FB42}" type="slidenum">
              <a:rPr lang="en-US" smtClean="0"/>
              <a:t>5</a:t>
            </a:fld>
            <a:endParaRPr lang="en-US"/>
          </a:p>
        </p:txBody>
      </p:sp>
    </p:spTree>
    <p:extLst>
      <p:ext uri="{BB962C8B-B14F-4D97-AF65-F5344CB8AC3E}">
        <p14:creationId xmlns:p14="http://schemas.microsoft.com/office/powerpoint/2010/main" val="2785081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t>What are the highest priority issues/challenges identified in the review of these recommendations </a:t>
            </a:r>
            <a:r>
              <a:rPr lang="en-US" dirty="0" smtClean="0"/>
              <a:t>that have not been fully addressed, remain relevant to the restoration effort and, if addressed, would improve the likelihood of achieving the restoration goals as articulated in the 2014 Chesapeake Bay Watershed Agreement?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Given that many of the audits and evaluations were conducted prior to the signing of the 2014 Watershed Agreement, </a:t>
            </a:r>
            <a:r>
              <a:rPr lang="en-US" b="1" dirty="0" smtClean="0"/>
              <a:t>what new issues and challenges are missing from this body of recommendations in the context of the 2014 Agreement?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B5D82B68-80A0-4DA0-9944-4A2313441325}" type="slidenum">
              <a:rPr lang="en-US" smtClean="0"/>
              <a:t>9</a:t>
            </a:fld>
            <a:endParaRPr lang="en-US"/>
          </a:p>
        </p:txBody>
      </p:sp>
    </p:spTree>
    <p:extLst>
      <p:ext uri="{BB962C8B-B14F-4D97-AF65-F5344CB8AC3E}">
        <p14:creationId xmlns:p14="http://schemas.microsoft.com/office/powerpoint/2010/main" val="3804428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r>
              <a:rPr lang="en-US" dirty="0" err="1" smtClean="0"/>
              <a:t>Workplans</a:t>
            </a:r>
            <a:r>
              <a:rPr lang="en-US" dirty="0" smtClean="0"/>
              <a:t>, </a:t>
            </a:r>
            <a:r>
              <a:rPr lang="en-US" dirty="0" err="1" smtClean="0"/>
              <a:t>ChesapeakeProgress</a:t>
            </a:r>
            <a:r>
              <a:rPr lang="en-US" dirty="0" smtClean="0"/>
              <a:t>, EO accounting, Budget and Finance Workgroup</a:t>
            </a:r>
            <a:endParaRPr lang="en-US" dirty="0"/>
          </a:p>
        </p:txBody>
      </p:sp>
      <p:sp>
        <p:nvSpPr>
          <p:cNvPr id="4" name="Slide Number Placeholder 3"/>
          <p:cNvSpPr>
            <a:spLocks noGrp="1"/>
          </p:cNvSpPr>
          <p:nvPr>
            <p:ph type="sldNum" sz="quarter" idx="10"/>
          </p:nvPr>
        </p:nvSpPr>
        <p:spPr/>
        <p:txBody>
          <a:bodyPr/>
          <a:lstStyle/>
          <a:p>
            <a:fld id="{6E2EE694-ADA1-49E2-8FD7-4DDB8798FB42}" type="slidenum">
              <a:rPr lang="en-US" smtClean="0"/>
              <a:t>12</a:t>
            </a:fld>
            <a:endParaRPr lang="en-US"/>
          </a:p>
        </p:txBody>
      </p:sp>
    </p:spTree>
    <p:extLst>
      <p:ext uri="{BB962C8B-B14F-4D97-AF65-F5344CB8AC3E}">
        <p14:creationId xmlns:p14="http://schemas.microsoft.com/office/powerpoint/2010/main" val="23450419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2EE694-ADA1-49E2-8FD7-4DDB8798FB42}" type="slidenum">
              <a:rPr lang="en-US" smtClean="0"/>
              <a:t>15</a:t>
            </a:fld>
            <a:endParaRPr lang="en-US"/>
          </a:p>
        </p:txBody>
      </p:sp>
    </p:spTree>
    <p:extLst>
      <p:ext uri="{BB962C8B-B14F-4D97-AF65-F5344CB8AC3E}">
        <p14:creationId xmlns:p14="http://schemas.microsoft.com/office/powerpoint/2010/main" val="41995767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r>
              <a:rPr lang="en-US" dirty="0" smtClean="0"/>
              <a:t>Working with Federal partners, setting up a meeting with OMB, first task of the new</a:t>
            </a:r>
            <a:r>
              <a:rPr lang="en-US" baseline="0" dirty="0" smtClean="0"/>
              <a:t> Budget and Finance workgroup</a:t>
            </a:r>
            <a:endParaRPr lang="en-US" dirty="0"/>
          </a:p>
        </p:txBody>
      </p:sp>
      <p:sp>
        <p:nvSpPr>
          <p:cNvPr id="4" name="Slide Number Placeholder 3"/>
          <p:cNvSpPr>
            <a:spLocks noGrp="1"/>
          </p:cNvSpPr>
          <p:nvPr>
            <p:ph type="sldNum" sz="quarter" idx="10"/>
          </p:nvPr>
        </p:nvSpPr>
        <p:spPr/>
        <p:txBody>
          <a:bodyPr/>
          <a:lstStyle/>
          <a:p>
            <a:fld id="{6E2EE694-ADA1-49E2-8FD7-4DDB8798FB42}" type="slidenum">
              <a:rPr lang="en-US" smtClean="0"/>
              <a:t>16</a:t>
            </a:fld>
            <a:endParaRPr lang="en-US"/>
          </a:p>
        </p:txBody>
      </p:sp>
    </p:spTree>
    <p:extLst>
      <p:ext uri="{BB962C8B-B14F-4D97-AF65-F5344CB8AC3E}">
        <p14:creationId xmlns:p14="http://schemas.microsoft.com/office/powerpoint/2010/main" val="115494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r>
              <a:rPr lang="en-US" dirty="0" smtClean="0"/>
              <a:t>Mention Green 2.0’s ground breaking</a:t>
            </a:r>
            <a:r>
              <a:rPr lang="en-US" baseline="0" dirty="0" smtClean="0"/>
              <a:t> report http://www.diversegreen.org/about-us/</a:t>
            </a:r>
            <a:endParaRPr lang="en-US" dirty="0"/>
          </a:p>
        </p:txBody>
      </p:sp>
      <p:sp>
        <p:nvSpPr>
          <p:cNvPr id="4" name="Slide Number Placeholder 3"/>
          <p:cNvSpPr>
            <a:spLocks noGrp="1"/>
          </p:cNvSpPr>
          <p:nvPr>
            <p:ph type="sldNum" sz="quarter" idx="10"/>
          </p:nvPr>
        </p:nvSpPr>
        <p:spPr/>
        <p:txBody>
          <a:bodyPr/>
          <a:lstStyle/>
          <a:p>
            <a:fld id="{D79DF203-298A-4901-B77D-A368055AF4AF}" type="slidenum">
              <a:rPr lang="en-US" smtClean="0"/>
              <a:t>18</a:t>
            </a:fld>
            <a:endParaRPr lang="en-US" dirty="0"/>
          </a:p>
        </p:txBody>
      </p:sp>
    </p:spTree>
    <p:extLst>
      <p:ext uri="{BB962C8B-B14F-4D97-AF65-F5344CB8AC3E}">
        <p14:creationId xmlns:p14="http://schemas.microsoft.com/office/powerpoint/2010/main" val="32179913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0963" y="1162050"/>
            <a:ext cx="4179887" cy="3136900"/>
          </a:xfrm>
        </p:spPr>
      </p:sp>
      <p:sp>
        <p:nvSpPr>
          <p:cNvPr id="3" name="Notes Placeholder 2"/>
          <p:cNvSpPr>
            <a:spLocks noGrp="1"/>
          </p:cNvSpPr>
          <p:nvPr>
            <p:ph type="body" idx="1"/>
          </p:nvPr>
        </p:nvSpPr>
        <p:spPr/>
        <p:txBody>
          <a:bodyPr/>
          <a:lstStyle/>
          <a:p>
            <a:r>
              <a:rPr lang="en-US" dirty="0" smtClean="0"/>
              <a:t>The report found that</a:t>
            </a:r>
            <a:r>
              <a:rPr lang="en-US" baseline="0" dirty="0" smtClean="0"/>
              <a:t> “</a:t>
            </a:r>
            <a:r>
              <a:rPr lang="en-US" dirty="0"/>
              <a:t>Despite increasing racial diversity in the United States, the racial composition in environmental organizations and agencies has not broken the 12% to 16% “green ceiling” that has been in place for decades”. </a:t>
            </a:r>
          </a:p>
        </p:txBody>
      </p:sp>
      <p:sp>
        <p:nvSpPr>
          <p:cNvPr id="4" name="Slide Number Placeholder 3"/>
          <p:cNvSpPr>
            <a:spLocks noGrp="1"/>
          </p:cNvSpPr>
          <p:nvPr>
            <p:ph type="sldNum" sz="quarter" idx="10"/>
          </p:nvPr>
        </p:nvSpPr>
        <p:spPr/>
        <p:txBody>
          <a:bodyPr/>
          <a:lstStyle/>
          <a:p>
            <a:fld id="{D79DF203-298A-4901-B77D-A368055AF4AF}" type="slidenum">
              <a:rPr lang="en-US" smtClean="0"/>
              <a:t>19</a:t>
            </a:fld>
            <a:endParaRPr lang="en-US" dirty="0"/>
          </a:p>
        </p:txBody>
      </p:sp>
    </p:spTree>
    <p:extLst>
      <p:ext uri="{BB962C8B-B14F-4D97-AF65-F5344CB8AC3E}">
        <p14:creationId xmlns:p14="http://schemas.microsoft.com/office/powerpoint/2010/main" val="1226837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EE17BF5-2A04-4856-A23C-FDFAB635F3B8}" type="datetimeFigureOut">
              <a:rPr lang="en-US" smtClean="0"/>
              <a:t>8/30/2016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547325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E17BF5-2A04-4856-A23C-FDFAB635F3B8}" type="datetimeFigureOut">
              <a:rPr lang="en-US" smtClean="0"/>
              <a:t>8/30/2016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3946787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E17BF5-2A04-4856-A23C-FDFAB635F3B8}" type="datetimeFigureOut">
              <a:rPr lang="en-US" smtClean="0"/>
              <a:t>8/30/2016</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F5B9801-FAD9-4495-A23B-DB38114F053D}"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62998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FEE17BF5-2A04-4856-A23C-FDFAB635F3B8}" type="datetimeFigureOut">
              <a:rPr lang="en-US" smtClean="0"/>
              <a:t>8/30/2016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329566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FEE17BF5-2A04-4856-A23C-FDFAB635F3B8}" type="datetimeFigureOut">
              <a:rPr lang="en-US" smtClean="0"/>
              <a:t>8/30/2016</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F5B9801-FAD9-4495-A23B-DB38114F053D}"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581731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FEE17BF5-2A04-4856-A23C-FDFAB635F3B8}" type="datetimeFigureOut">
              <a:rPr lang="en-US" smtClean="0"/>
              <a:t>8/30/2016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42611261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E17BF5-2A04-4856-A23C-FDFAB635F3B8}" type="datetimeFigureOut">
              <a:rPr lang="en-US" smtClean="0"/>
              <a:t>8/30/2016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2158046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E17BF5-2A04-4856-A23C-FDFAB635F3B8}" type="datetimeFigureOut">
              <a:rPr lang="en-US" smtClean="0"/>
              <a:t>8/30/2016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1794113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E17BF5-2A04-4856-A23C-FDFAB635F3B8}" type="datetimeFigureOut">
              <a:rPr lang="en-US" smtClean="0"/>
              <a:t>8/30/2016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3510073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E17BF5-2A04-4856-A23C-FDFAB635F3B8}" type="datetimeFigureOut">
              <a:rPr lang="en-US" smtClean="0"/>
              <a:t>8/30/2016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2727536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EE17BF5-2A04-4856-A23C-FDFAB635F3B8}" type="datetimeFigureOut">
              <a:rPr lang="en-US" smtClean="0"/>
              <a:t>8/30/2016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2143489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EE17BF5-2A04-4856-A23C-FDFAB635F3B8}" type="datetimeFigureOut">
              <a:rPr lang="en-US" smtClean="0"/>
              <a:t>8/30/2016</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889568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EE17BF5-2A04-4856-A23C-FDFAB635F3B8}" type="datetimeFigureOut">
              <a:rPr lang="en-US" smtClean="0"/>
              <a:t>8/30/2016</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866858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E17BF5-2A04-4856-A23C-FDFAB635F3B8}" type="datetimeFigureOut">
              <a:rPr lang="en-US" smtClean="0"/>
              <a:t>8/30/2016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1639708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E17BF5-2A04-4856-A23C-FDFAB635F3B8}" type="datetimeFigureOut">
              <a:rPr lang="en-US" smtClean="0"/>
              <a:t>8/30/2016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670655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E17BF5-2A04-4856-A23C-FDFAB635F3B8}" type="datetimeFigureOut">
              <a:rPr lang="en-US" smtClean="0"/>
              <a:t>8/30/2016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1F5B9801-FAD9-4495-A23B-DB38114F053D}" type="slidenum">
              <a:rPr lang="en-US" smtClean="0"/>
              <a:t>‹#›</a:t>
            </a:fld>
            <a:endParaRPr lang="en-US"/>
          </a:p>
        </p:txBody>
      </p:sp>
    </p:spTree>
    <p:extLst>
      <p:ext uri="{BB962C8B-B14F-4D97-AF65-F5344CB8AC3E}">
        <p14:creationId xmlns:p14="http://schemas.microsoft.com/office/powerpoint/2010/main" val="2151139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FEE17BF5-2A04-4856-A23C-FDFAB635F3B8}" type="datetimeFigureOut">
              <a:rPr lang="en-US" smtClean="0"/>
              <a:t>8/30/2016</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1F5B9801-FAD9-4495-A23B-DB38114F053D}" type="slidenum">
              <a:rPr lang="en-US" smtClean="0"/>
              <a:t>‹#›</a:t>
            </a:fld>
            <a:endParaRPr lang="en-US"/>
          </a:p>
        </p:txBody>
      </p:sp>
    </p:spTree>
    <p:extLst>
      <p:ext uri="{BB962C8B-B14F-4D97-AF65-F5344CB8AC3E}">
        <p14:creationId xmlns:p14="http://schemas.microsoft.com/office/powerpoint/2010/main" val="316877869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hesapeakebay.net/"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14450" y="1333500"/>
            <a:ext cx="6629400" cy="2557861"/>
          </a:xfrm>
          <a:ln>
            <a:noFill/>
          </a:ln>
          <a:effectLst>
            <a:outerShdw blurRad="44450" dist="27940" dir="5400000" algn="ctr">
              <a:srgbClr val="000000">
                <a:alpha val="32000"/>
              </a:srgbClr>
            </a:outerShdw>
          </a:effectLst>
        </p:spPr>
        <p:txBody>
          <a:bodyPr>
            <a:noAutofit/>
            <a:scene3d>
              <a:camera prst="orthographicFront"/>
              <a:lightRig rig="soft" dir="t"/>
            </a:scene3d>
            <a:sp3d prstMaterial="softEdge">
              <a:bevelT w="25400" h="25400"/>
            </a:sp3d>
          </a:bodyPr>
          <a:lstStyle/>
          <a:p>
            <a:pPr algn="ctr"/>
            <a:r>
              <a:rPr lang="en-US" b="1" dirty="0">
                <a:solidFill>
                  <a:schemeClr val="accent6">
                    <a:lumMod val="75000"/>
                  </a:schemeClr>
                </a:solidFill>
              </a:rPr>
              <a:t/>
            </a:r>
            <a:br>
              <a:rPr lang="en-US" b="1" dirty="0">
                <a:solidFill>
                  <a:schemeClr val="accent6">
                    <a:lumMod val="75000"/>
                  </a:schemeClr>
                </a:solidFill>
              </a:rPr>
            </a:br>
            <a:r>
              <a:rPr lang="en-US" b="1" dirty="0">
                <a:solidFill>
                  <a:schemeClr val="accent6">
                    <a:lumMod val="75000"/>
                  </a:schemeClr>
                </a:solidFill>
              </a:rPr>
              <a:t>EPA Program Update</a:t>
            </a:r>
            <a:br>
              <a:rPr lang="en-US" b="1" dirty="0">
                <a:solidFill>
                  <a:schemeClr val="accent6">
                    <a:lumMod val="75000"/>
                  </a:schemeClr>
                </a:solidFill>
              </a:rPr>
            </a:br>
            <a:r>
              <a:rPr lang="en-US" b="1" dirty="0">
                <a:solidFill>
                  <a:schemeClr val="accent6">
                    <a:lumMod val="75000"/>
                  </a:schemeClr>
                </a:solidFill>
              </a:rPr>
              <a:t/>
            </a:r>
            <a:br>
              <a:rPr lang="en-US" b="1" dirty="0">
                <a:solidFill>
                  <a:schemeClr val="accent6">
                    <a:lumMod val="75000"/>
                  </a:schemeClr>
                </a:solidFill>
              </a:rPr>
            </a:br>
            <a:endParaRPr lang="en-US" b="1" i="1" dirty="0">
              <a:solidFill>
                <a:schemeClr val="accent6">
                  <a:lumMod val="75000"/>
                </a:schemeClr>
              </a:solidFill>
            </a:endParaRPr>
          </a:p>
        </p:txBody>
      </p:sp>
      <p:sp>
        <p:nvSpPr>
          <p:cNvPr id="3" name="Subtitle 2"/>
          <p:cNvSpPr>
            <a:spLocks noGrp="1"/>
          </p:cNvSpPr>
          <p:nvPr>
            <p:ph type="subTitle" idx="1"/>
          </p:nvPr>
        </p:nvSpPr>
        <p:spPr>
          <a:xfrm>
            <a:off x="1384301" y="3695701"/>
            <a:ext cx="6908799" cy="1993899"/>
          </a:xfrm>
          <a:effectLst>
            <a:glow rad="127000">
              <a:schemeClr val="accent1">
                <a:satMod val="175000"/>
                <a:alpha val="40000"/>
              </a:schemeClr>
            </a:glow>
          </a:effectLst>
        </p:spPr>
        <p:txBody>
          <a:bodyPr>
            <a:normAutofit fontScale="55000" lnSpcReduction="20000"/>
          </a:bodyPr>
          <a:lstStyle/>
          <a:p>
            <a:pPr algn="ctr"/>
            <a:r>
              <a:rPr lang="en-US" sz="3825" b="1" dirty="0">
                <a:solidFill>
                  <a:schemeClr val="bg2">
                    <a:lumMod val="50000"/>
                  </a:schemeClr>
                </a:solidFill>
              </a:rPr>
              <a:t>Jim Edward, Deputy Director</a:t>
            </a:r>
          </a:p>
          <a:p>
            <a:pPr algn="ctr"/>
            <a:r>
              <a:rPr lang="en-US" sz="3825" b="1" dirty="0">
                <a:solidFill>
                  <a:schemeClr val="bg2">
                    <a:lumMod val="50000"/>
                  </a:schemeClr>
                </a:solidFill>
              </a:rPr>
              <a:t>EPA, Chesapeake Bay Program Office</a:t>
            </a:r>
          </a:p>
          <a:p>
            <a:pPr algn="ctr"/>
            <a:endParaRPr lang="en-US" sz="3825" b="1" dirty="0">
              <a:solidFill>
                <a:schemeClr val="bg2">
                  <a:lumMod val="50000"/>
                </a:schemeClr>
              </a:solidFill>
            </a:endParaRPr>
          </a:p>
          <a:p>
            <a:pPr algn="ctr"/>
            <a:r>
              <a:rPr lang="en-US" sz="3825" b="1" dirty="0">
                <a:solidFill>
                  <a:schemeClr val="bg2">
                    <a:lumMod val="50000"/>
                  </a:schemeClr>
                </a:solidFill>
              </a:rPr>
              <a:t>CAC Meeting</a:t>
            </a:r>
          </a:p>
          <a:p>
            <a:pPr algn="ctr"/>
            <a:r>
              <a:rPr lang="en-US" sz="3825" b="1" dirty="0" smtClean="0">
                <a:solidFill>
                  <a:schemeClr val="bg2">
                    <a:lumMod val="50000"/>
                  </a:schemeClr>
                </a:solidFill>
              </a:rPr>
              <a:t>September 8</a:t>
            </a:r>
            <a:r>
              <a:rPr lang="en-US" sz="3825" b="1" dirty="0">
                <a:solidFill>
                  <a:schemeClr val="bg2">
                    <a:lumMod val="50000"/>
                  </a:schemeClr>
                </a:solidFill>
              </a:rPr>
              <a:t>, 2016</a:t>
            </a:r>
          </a:p>
          <a:p>
            <a:pPr algn="ctr"/>
            <a:endParaRPr lang="en-US" dirty="0">
              <a:solidFill>
                <a:schemeClr val="accent4">
                  <a:lumMod val="75000"/>
                </a:schemeClr>
              </a:solidFill>
            </a:endParaRPr>
          </a:p>
        </p:txBody>
      </p:sp>
    </p:spTree>
    <p:extLst>
      <p:ext uri="{BB962C8B-B14F-4D97-AF65-F5344CB8AC3E}">
        <p14:creationId xmlns:p14="http://schemas.microsoft.com/office/powerpoint/2010/main" val="14609637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solidFill>
              </a:rPr>
              <a:t>Proposed Charge (</a:t>
            </a:r>
            <a:r>
              <a:rPr lang="en-US" b="1" dirty="0" err="1" smtClean="0">
                <a:solidFill>
                  <a:schemeClr val="accent6"/>
                </a:solidFill>
              </a:rPr>
              <a:t>con’t</a:t>
            </a:r>
            <a:r>
              <a:rPr lang="en-US" b="1" dirty="0" smtClean="0">
                <a:solidFill>
                  <a:schemeClr val="accent6"/>
                </a:solidFill>
              </a:rPr>
              <a:t>)</a:t>
            </a:r>
            <a:endParaRPr lang="en-US" b="1" dirty="0">
              <a:solidFill>
                <a:schemeClr val="accent6"/>
              </a:solidFill>
            </a:endParaRPr>
          </a:p>
        </p:txBody>
      </p:sp>
      <p:sp>
        <p:nvSpPr>
          <p:cNvPr id="3" name="Content Placeholder 2"/>
          <p:cNvSpPr>
            <a:spLocks noGrp="1"/>
          </p:cNvSpPr>
          <p:nvPr>
            <p:ph idx="1"/>
          </p:nvPr>
        </p:nvSpPr>
        <p:spPr>
          <a:xfrm>
            <a:off x="1666993" y="1593774"/>
            <a:ext cx="6591985" cy="3777622"/>
          </a:xfrm>
        </p:spPr>
        <p:txBody>
          <a:bodyPr/>
          <a:lstStyle/>
          <a:p>
            <a:endParaRPr lang="en-US" dirty="0" smtClean="0"/>
          </a:p>
          <a:p>
            <a:endParaRPr lang="en-US" dirty="0"/>
          </a:p>
          <a:p>
            <a:r>
              <a:rPr lang="en-US" dirty="0" smtClean="0"/>
              <a:t>The </a:t>
            </a:r>
            <a:r>
              <a:rPr lang="en-US" dirty="0"/>
              <a:t>Independent Evaluator </a:t>
            </a:r>
            <a:r>
              <a:rPr lang="en-US" b="1" dirty="0"/>
              <a:t>Panel will report on their findings and recommend focal topics for the next two- year independent evaluation.  </a:t>
            </a:r>
            <a:r>
              <a:rPr lang="en-US" dirty="0"/>
              <a:t>This report will not make specific recommendations for changes to the Chesapeake Bay Program but will identify topical areas that merit further in-depth evaluation. </a:t>
            </a:r>
          </a:p>
          <a:p>
            <a:endParaRPr lang="en-US" dirty="0"/>
          </a:p>
        </p:txBody>
      </p:sp>
    </p:spTree>
    <p:extLst>
      <p:ext uri="{BB962C8B-B14F-4D97-AF65-F5344CB8AC3E}">
        <p14:creationId xmlns:p14="http://schemas.microsoft.com/office/powerpoint/2010/main" val="1813836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524957"/>
            <a:ext cx="6589199" cy="1280890"/>
          </a:xfrm>
        </p:spPr>
        <p:txBody>
          <a:bodyPr/>
          <a:lstStyle/>
          <a:p>
            <a:r>
              <a:rPr lang="en-US" b="1" dirty="0" smtClean="0">
                <a:solidFill>
                  <a:schemeClr val="accent6"/>
                </a:solidFill>
              </a:rPr>
              <a:t>      Estimated Costs for      	Agreement Signatories</a:t>
            </a:r>
            <a:endParaRPr lang="en-US" b="1" dirty="0">
              <a:solidFill>
                <a:schemeClr val="accent6"/>
              </a:solidFill>
            </a:endParaRPr>
          </a:p>
        </p:txBody>
      </p:sp>
      <p:sp>
        <p:nvSpPr>
          <p:cNvPr id="3" name="Content Placeholder 2"/>
          <p:cNvSpPr>
            <a:spLocks noGrp="1"/>
          </p:cNvSpPr>
          <p:nvPr>
            <p:ph idx="1"/>
          </p:nvPr>
        </p:nvSpPr>
        <p:spPr>
          <a:xfrm>
            <a:off x="1942415" y="1935293"/>
            <a:ext cx="6591985" cy="4256183"/>
          </a:xfrm>
        </p:spPr>
        <p:txBody>
          <a:bodyPr>
            <a:normAutofit fontScale="92500" lnSpcReduction="10000"/>
          </a:bodyPr>
          <a:lstStyle/>
          <a:p>
            <a:r>
              <a:rPr lang="en-US" dirty="0" smtClean="0"/>
              <a:t>It </a:t>
            </a:r>
            <a:r>
              <a:rPr lang="en-US" dirty="0"/>
              <a:t>is anticipated that the </a:t>
            </a:r>
            <a:r>
              <a:rPr lang="en-US" b="1" dirty="0"/>
              <a:t>cost of this initial 180-day report </a:t>
            </a:r>
            <a:r>
              <a:rPr lang="en-US" dirty="0"/>
              <a:t>would be within the </a:t>
            </a:r>
            <a:r>
              <a:rPr lang="en-US" b="1" dirty="0">
                <a:solidFill>
                  <a:schemeClr val="accent1"/>
                </a:solidFill>
              </a:rPr>
              <a:t>range of $125,000 and $250,000</a:t>
            </a:r>
            <a:r>
              <a:rPr lang="en-US" dirty="0"/>
              <a:t>.  The </a:t>
            </a:r>
            <a:r>
              <a:rPr lang="en-US" b="1" dirty="0"/>
              <a:t>Proposed Allocation Methodology </a:t>
            </a:r>
            <a:r>
              <a:rPr lang="en-US" dirty="0"/>
              <a:t>(based on CBIG Allocations) would be:</a:t>
            </a:r>
            <a:r>
              <a:rPr lang="en-US" b="1" dirty="0"/>
              <a:t> </a:t>
            </a:r>
            <a:endParaRPr lang="en-US" dirty="0"/>
          </a:p>
          <a:p>
            <a:r>
              <a:rPr lang="en-US" b="1" dirty="0"/>
              <a:t> </a:t>
            </a:r>
            <a:r>
              <a:rPr lang="en-US" b="1" dirty="0" smtClean="0"/>
              <a:t>7</a:t>
            </a:r>
            <a:r>
              <a:rPr lang="en-US" b="1" dirty="0"/>
              <a:t>% for DC, DE, NY and WV </a:t>
            </a:r>
            <a:r>
              <a:rPr lang="en-US" dirty="0"/>
              <a:t>=  $8,750/year (@$125K) to $17,500/year (@$250K) </a:t>
            </a:r>
          </a:p>
          <a:p>
            <a:r>
              <a:rPr lang="en-US" dirty="0"/>
              <a:t> </a:t>
            </a:r>
            <a:r>
              <a:rPr lang="en-US" b="1" dirty="0" smtClean="0"/>
              <a:t>18</a:t>
            </a:r>
            <a:r>
              <a:rPr lang="en-US" b="1" dirty="0"/>
              <a:t>% each for MD, PA, VA and EPA </a:t>
            </a:r>
            <a:r>
              <a:rPr lang="en-US" dirty="0"/>
              <a:t>= $22,500/year (@$125k) to $45,000/year (@$250K) </a:t>
            </a:r>
          </a:p>
          <a:p>
            <a:r>
              <a:rPr lang="en-US" dirty="0"/>
              <a:t> </a:t>
            </a:r>
            <a:r>
              <a:rPr lang="en-US" dirty="0" smtClean="0"/>
              <a:t>The </a:t>
            </a:r>
            <a:r>
              <a:rPr lang="en-US" dirty="0"/>
              <a:t>annual </a:t>
            </a:r>
            <a:r>
              <a:rPr lang="en-US" b="1" dirty="0"/>
              <a:t>cost and allocation for subsequent 2-year evaluations would </a:t>
            </a:r>
            <a:r>
              <a:rPr lang="en-US" b="1" dirty="0">
                <a:solidFill>
                  <a:schemeClr val="accent1"/>
                </a:solidFill>
              </a:rPr>
              <a:t>range from $250,000 - $375,000 </a:t>
            </a:r>
            <a:r>
              <a:rPr lang="en-US" b="1" u="sng" dirty="0">
                <a:solidFill>
                  <a:schemeClr val="accent1"/>
                </a:solidFill>
              </a:rPr>
              <a:t>per year</a:t>
            </a:r>
            <a:r>
              <a:rPr lang="en-US" b="1" dirty="0">
                <a:solidFill>
                  <a:schemeClr val="accent1"/>
                </a:solidFill>
              </a:rPr>
              <a:t> </a:t>
            </a:r>
            <a:r>
              <a:rPr lang="en-US" dirty="0"/>
              <a:t>for each 2-year study</a:t>
            </a:r>
          </a:p>
          <a:p>
            <a:r>
              <a:rPr lang="en-US" b="1" dirty="0"/>
              <a:t> </a:t>
            </a:r>
            <a:r>
              <a:rPr lang="en-US" dirty="0" smtClean="0"/>
              <a:t>7</a:t>
            </a:r>
            <a:r>
              <a:rPr lang="en-US" dirty="0"/>
              <a:t>% for DC, DE, NY and WV = </a:t>
            </a:r>
            <a:r>
              <a:rPr lang="en-US" b="1" dirty="0"/>
              <a:t>$17,500/year (@$250K) to $26,250/year (@$375K)</a:t>
            </a:r>
          </a:p>
          <a:p>
            <a:r>
              <a:rPr lang="en-US" dirty="0"/>
              <a:t> </a:t>
            </a:r>
            <a:r>
              <a:rPr lang="en-US" dirty="0" smtClean="0"/>
              <a:t>18</a:t>
            </a:r>
            <a:r>
              <a:rPr lang="en-US" dirty="0"/>
              <a:t>% each for MD, PA, VA and EPA = </a:t>
            </a:r>
            <a:r>
              <a:rPr lang="en-US" b="1" dirty="0"/>
              <a:t>$45,000/year (@$250K) to $67,500/year (@ $375K)</a:t>
            </a:r>
          </a:p>
          <a:p>
            <a:endParaRPr lang="en-US" dirty="0"/>
          </a:p>
        </p:txBody>
      </p:sp>
    </p:spTree>
    <p:extLst>
      <p:ext uri="{BB962C8B-B14F-4D97-AF65-F5344CB8AC3E}">
        <p14:creationId xmlns:p14="http://schemas.microsoft.com/office/powerpoint/2010/main" val="804518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801" y="628209"/>
            <a:ext cx="6683765" cy="960668"/>
          </a:xfrm>
        </p:spPr>
        <p:txBody>
          <a:bodyPr/>
          <a:lstStyle/>
          <a:p>
            <a:pPr algn="ctr"/>
            <a:r>
              <a:rPr lang="en-US" b="1" dirty="0" smtClean="0">
                <a:solidFill>
                  <a:schemeClr val="accent6">
                    <a:lumMod val="75000"/>
                  </a:schemeClr>
                </a:solidFill>
              </a:rPr>
              <a:t>Budget Accounting</a:t>
            </a:r>
            <a:endParaRPr lang="en-US" b="1" dirty="0">
              <a:solidFill>
                <a:schemeClr val="accent6">
                  <a:lumMod val="75000"/>
                </a:schemeClr>
              </a:solidFill>
            </a:endParaRPr>
          </a:p>
        </p:txBody>
      </p:sp>
      <p:pic>
        <p:nvPicPr>
          <p:cNvPr id="6" name="Content Placehold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117794" y="2300667"/>
            <a:ext cx="2639775" cy="2411222"/>
          </a:xfrm>
        </p:spPr>
      </p:pic>
      <p:cxnSp>
        <p:nvCxnSpPr>
          <p:cNvPr id="5" name="Straight Connector 4"/>
          <p:cNvCxnSpPr/>
          <p:nvPr/>
        </p:nvCxnSpPr>
        <p:spPr>
          <a:xfrm flipV="1">
            <a:off x="2509174" y="1339999"/>
            <a:ext cx="3857017"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17020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75000"/>
                  </a:schemeClr>
                </a:solidFill>
              </a:rPr>
              <a:t>CBARA Budget Accounting</a:t>
            </a:r>
            <a:endParaRPr lang="en-US" b="1" dirty="0">
              <a:solidFill>
                <a:schemeClr val="accent6">
                  <a:lumMod val="75000"/>
                </a:schemeClr>
              </a:solidFill>
            </a:endParaRPr>
          </a:p>
        </p:txBody>
      </p:sp>
      <p:sp>
        <p:nvSpPr>
          <p:cNvPr id="3" name="Content Placeholder 2"/>
          <p:cNvSpPr>
            <a:spLocks noGrp="1"/>
          </p:cNvSpPr>
          <p:nvPr>
            <p:ph idx="1"/>
          </p:nvPr>
        </p:nvSpPr>
        <p:spPr>
          <a:xfrm>
            <a:off x="1945201" y="1718733"/>
            <a:ext cx="6326732" cy="3852333"/>
          </a:xfrm>
        </p:spPr>
        <p:txBody>
          <a:bodyPr>
            <a:normAutofit/>
          </a:bodyPr>
          <a:lstStyle/>
          <a:p>
            <a:pPr marL="0" indent="0">
              <a:buNone/>
            </a:pPr>
            <a:r>
              <a:rPr lang="en-US" sz="2000" b="1" dirty="0" smtClean="0">
                <a:solidFill>
                  <a:schemeClr val="tx1"/>
                </a:solidFill>
              </a:rPr>
              <a:t>Definition </a:t>
            </a:r>
            <a:r>
              <a:rPr lang="en-US" sz="2000" b="1" dirty="0">
                <a:solidFill>
                  <a:schemeClr val="tx1"/>
                </a:solidFill>
              </a:rPr>
              <a:t>of </a:t>
            </a:r>
            <a:r>
              <a:rPr lang="en-US" sz="2000" b="1" dirty="0" smtClean="0">
                <a:solidFill>
                  <a:schemeClr val="tx1"/>
                </a:solidFill>
              </a:rPr>
              <a:t>“restoration activity:” </a:t>
            </a:r>
            <a:r>
              <a:rPr lang="en-US" sz="2000" dirty="0" smtClean="0">
                <a:solidFill>
                  <a:schemeClr val="tx1"/>
                </a:solidFill>
              </a:rPr>
              <a:t> </a:t>
            </a:r>
          </a:p>
          <a:p>
            <a:pPr marL="0" indent="0">
              <a:buNone/>
            </a:pPr>
            <a:r>
              <a:rPr lang="en-US" sz="2000" dirty="0" smtClean="0">
                <a:solidFill>
                  <a:schemeClr val="tx1"/>
                </a:solidFill>
              </a:rPr>
              <a:t>A </a:t>
            </a:r>
            <a:r>
              <a:rPr lang="en-US" sz="2000" b="1" dirty="0">
                <a:solidFill>
                  <a:schemeClr val="tx1"/>
                </a:solidFill>
              </a:rPr>
              <a:t>program or project </a:t>
            </a:r>
            <a:r>
              <a:rPr lang="en-US" sz="2000" dirty="0">
                <a:solidFill>
                  <a:schemeClr val="tx1"/>
                </a:solidFill>
              </a:rPr>
              <a:t>carried out with the “</a:t>
            </a:r>
            <a:r>
              <a:rPr lang="en-US" sz="2000" i="1" dirty="0">
                <a:solidFill>
                  <a:schemeClr val="tx1"/>
                </a:solidFill>
              </a:rPr>
              <a:t>express intent to </a:t>
            </a:r>
            <a:r>
              <a:rPr lang="en-US" sz="2000" b="1" i="1" dirty="0" smtClean="0">
                <a:solidFill>
                  <a:schemeClr val="tx1"/>
                </a:solidFill>
              </a:rPr>
              <a:t>directly*</a:t>
            </a:r>
            <a:r>
              <a:rPr lang="en-US" sz="2000" i="1" dirty="0" smtClean="0">
                <a:solidFill>
                  <a:schemeClr val="tx1"/>
                </a:solidFill>
              </a:rPr>
              <a:t> </a:t>
            </a:r>
            <a:r>
              <a:rPr lang="en-US" sz="2000" b="1" i="1" dirty="0" smtClean="0">
                <a:solidFill>
                  <a:schemeClr val="tx1"/>
                </a:solidFill>
              </a:rPr>
              <a:t>protect</a:t>
            </a:r>
            <a:r>
              <a:rPr lang="en-US" sz="2000" b="1" i="1" dirty="0">
                <a:solidFill>
                  <a:schemeClr val="tx1"/>
                </a:solidFill>
              </a:rPr>
              <a:t>, conserve, or restore living resources, habitat, water resources, or water quality </a:t>
            </a:r>
            <a:r>
              <a:rPr lang="en-US" sz="2000" i="1" dirty="0">
                <a:solidFill>
                  <a:schemeClr val="tx1"/>
                </a:solidFill>
              </a:rPr>
              <a:t>in the Chesapeake Bay watershed, including programs or projects that </a:t>
            </a:r>
            <a:r>
              <a:rPr lang="en-US" sz="2000" b="1" i="1" dirty="0">
                <a:solidFill>
                  <a:schemeClr val="tx1"/>
                </a:solidFill>
              </a:rPr>
              <a:t>provide financial and technical assistance</a:t>
            </a:r>
            <a:r>
              <a:rPr lang="en-US" sz="2000" i="1" dirty="0">
                <a:solidFill>
                  <a:schemeClr val="tx1"/>
                </a:solidFill>
              </a:rPr>
              <a:t> to promote responsible </a:t>
            </a:r>
            <a:r>
              <a:rPr lang="en-US" sz="2000" b="1" i="1" dirty="0">
                <a:solidFill>
                  <a:schemeClr val="tx1"/>
                </a:solidFill>
              </a:rPr>
              <a:t>land use, stewardship, and community engagement </a:t>
            </a:r>
            <a:r>
              <a:rPr lang="en-US" sz="2000" i="1" dirty="0">
                <a:solidFill>
                  <a:schemeClr val="tx1"/>
                </a:solidFill>
              </a:rPr>
              <a:t>in the Chesapeake Bay </a:t>
            </a:r>
            <a:r>
              <a:rPr lang="en-US" sz="2000" i="1" dirty="0" smtClean="0">
                <a:solidFill>
                  <a:schemeClr val="tx1"/>
                </a:solidFill>
              </a:rPr>
              <a:t>watershed.</a:t>
            </a:r>
            <a:r>
              <a:rPr lang="en-US" sz="2000" dirty="0" smtClean="0">
                <a:solidFill>
                  <a:schemeClr val="tx1"/>
                </a:solidFill>
              </a:rPr>
              <a:t>”</a:t>
            </a:r>
          </a:p>
          <a:p>
            <a:pPr marL="0" indent="0">
              <a:buNone/>
            </a:pPr>
            <a:endParaRPr lang="en-US" dirty="0">
              <a:solidFill>
                <a:schemeClr val="tx1"/>
              </a:solidFill>
            </a:endParaRPr>
          </a:p>
          <a:p>
            <a:pPr marL="0" indent="0">
              <a:buNone/>
            </a:pPr>
            <a:endParaRPr lang="en-US" dirty="0" smtClean="0">
              <a:solidFill>
                <a:schemeClr val="tx1"/>
              </a:solidFill>
            </a:endParaRPr>
          </a:p>
          <a:p>
            <a:pPr marL="0" indent="0">
              <a:buNone/>
            </a:pPr>
            <a:endParaRPr lang="en-US" dirty="0" smtClean="0"/>
          </a:p>
          <a:p>
            <a:endParaRPr lang="en-US" dirty="0"/>
          </a:p>
        </p:txBody>
      </p:sp>
      <p:cxnSp>
        <p:nvCxnSpPr>
          <p:cNvPr id="4" name="Straight Connector 3"/>
          <p:cNvCxnSpPr/>
          <p:nvPr/>
        </p:nvCxnSpPr>
        <p:spPr>
          <a:xfrm flipV="1">
            <a:off x="2737776" y="1260185"/>
            <a:ext cx="3857017"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68351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75000"/>
                  </a:schemeClr>
                </a:solidFill>
              </a:rPr>
              <a:t>Categories May Include:</a:t>
            </a:r>
            <a:endParaRPr lang="en-US" b="1" dirty="0">
              <a:solidFill>
                <a:schemeClr val="accent6">
                  <a:lumMod val="75000"/>
                </a:schemeClr>
              </a:solidFill>
            </a:endParaRPr>
          </a:p>
        </p:txBody>
      </p:sp>
      <p:sp>
        <p:nvSpPr>
          <p:cNvPr id="3" name="Content Placeholder 2"/>
          <p:cNvSpPr>
            <a:spLocks noGrp="1"/>
          </p:cNvSpPr>
          <p:nvPr>
            <p:ph idx="1"/>
          </p:nvPr>
        </p:nvSpPr>
        <p:spPr>
          <a:xfrm>
            <a:off x="2212841" y="1744133"/>
            <a:ext cx="6177625" cy="4588934"/>
          </a:xfrm>
        </p:spPr>
        <p:txBody>
          <a:bodyPr>
            <a:noAutofit/>
          </a:bodyPr>
          <a:lstStyle/>
          <a:p>
            <a:r>
              <a:rPr lang="en-US" sz="2100" dirty="0"/>
              <a:t>physical restoration, </a:t>
            </a:r>
          </a:p>
          <a:p>
            <a:r>
              <a:rPr lang="en-US" sz="2100" dirty="0"/>
              <a:t>planning, </a:t>
            </a:r>
          </a:p>
          <a:p>
            <a:r>
              <a:rPr lang="en-US" sz="2100" dirty="0"/>
              <a:t>feasibility studies, </a:t>
            </a:r>
          </a:p>
          <a:p>
            <a:r>
              <a:rPr lang="en-US" sz="2100" dirty="0"/>
              <a:t>scientific research, </a:t>
            </a:r>
          </a:p>
          <a:p>
            <a:r>
              <a:rPr lang="en-US" sz="2100" dirty="0"/>
              <a:t>monitoring, </a:t>
            </a:r>
          </a:p>
          <a:p>
            <a:r>
              <a:rPr lang="en-US" sz="2100" dirty="0"/>
              <a:t>education, </a:t>
            </a:r>
          </a:p>
          <a:p>
            <a:r>
              <a:rPr lang="en-US" sz="2100" dirty="0"/>
              <a:t>infrastructure development</a:t>
            </a:r>
          </a:p>
        </p:txBody>
      </p:sp>
      <p:cxnSp>
        <p:nvCxnSpPr>
          <p:cNvPr id="4" name="Straight Connector 3"/>
          <p:cNvCxnSpPr/>
          <p:nvPr/>
        </p:nvCxnSpPr>
        <p:spPr>
          <a:xfrm flipV="1">
            <a:off x="2703910" y="1363134"/>
            <a:ext cx="4179491" cy="945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83983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6641" y="673289"/>
            <a:ext cx="6237816" cy="632674"/>
          </a:xfrm>
        </p:spPr>
        <p:txBody>
          <a:bodyPr>
            <a:normAutofit fontScale="90000"/>
          </a:bodyPr>
          <a:lstStyle/>
          <a:p>
            <a:r>
              <a:rPr lang="en-US" b="1" dirty="0">
                <a:solidFill>
                  <a:schemeClr val="accent6">
                    <a:lumMod val="75000"/>
                  </a:schemeClr>
                </a:solidFill>
              </a:rPr>
              <a:t>Interagency Cross-cut </a:t>
            </a:r>
            <a:r>
              <a:rPr lang="en-US" b="1" dirty="0" smtClean="0">
                <a:solidFill>
                  <a:schemeClr val="accent6">
                    <a:lumMod val="75000"/>
                  </a:schemeClr>
                </a:solidFill>
              </a:rPr>
              <a:t>Budget</a:t>
            </a:r>
            <a:endParaRPr lang="en-US" dirty="0">
              <a:solidFill>
                <a:schemeClr val="accent6">
                  <a:lumMod val="75000"/>
                </a:schemeClr>
              </a:solidFill>
            </a:endParaRPr>
          </a:p>
        </p:txBody>
      </p:sp>
      <p:sp>
        <p:nvSpPr>
          <p:cNvPr id="3" name="Content Placeholder 2"/>
          <p:cNvSpPr>
            <a:spLocks noGrp="1"/>
          </p:cNvSpPr>
          <p:nvPr>
            <p:ph idx="1"/>
          </p:nvPr>
        </p:nvSpPr>
        <p:spPr>
          <a:xfrm>
            <a:off x="1290674" y="2421414"/>
            <a:ext cx="6949948" cy="3263504"/>
          </a:xfrm>
        </p:spPr>
        <p:txBody>
          <a:bodyPr>
            <a:normAutofit/>
          </a:bodyPr>
          <a:lstStyle/>
          <a:p>
            <a:pPr lvl="1"/>
            <a:endParaRPr lang="en-US" sz="2100" dirty="0">
              <a:solidFill>
                <a:schemeClr val="tx1"/>
              </a:solidFill>
            </a:endParaRPr>
          </a:p>
          <a:p>
            <a:pPr lvl="1"/>
            <a:r>
              <a:rPr lang="en-US" sz="2000" dirty="0">
                <a:solidFill>
                  <a:schemeClr val="tx1"/>
                </a:solidFill>
              </a:rPr>
              <a:t>Expenditures for Federal, and to the extent available, State restoration activities for </a:t>
            </a:r>
            <a:r>
              <a:rPr lang="en-US" sz="2000" b="1" dirty="0">
                <a:solidFill>
                  <a:schemeClr val="tx1"/>
                </a:solidFill>
              </a:rPr>
              <a:t>preceding 2 fiscal years, current fiscal year, and succeeding fiscal year </a:t>
            </a:r>
            <a:endParaRPr lang="en-US" sz="2000" b="1" dirty="0" smtClean="0">
              <a:solidFill>
                <a:schemeClr val="tx1"/>
              </a:solidFill>
            </a:endParaRPr>
          </a:p>
          <a:p>
            <a:pPr lvl="1"/>
            <a:endParaRPr lang="en-US" sz="2000" b="1" dirty="0" smtClean="0">
              <a:solidFill>
                <a:schemeClr val="tx1"/>
              </a:solidFill>
            </a:endParaRPr>
          </a:p>
          <a:p>
            <a:pPr lvl="1"/>
            <a:r>
              <a:rPr lang="en-US" sz="2000" b="1" dirty="0" smtClean="0">
                <a:solidFill>
                  <a:schemeClr val="tx1"/>
                </a:solidFill>
              </a:rPr>
              <a:t>(FY 2014, 15, 16 &amp; </a:t>
            </a:r>
            <a:r>
              <a:rPr lang="en-US" sz="2000" b="1" dirty="0">
                <a:solidFill>
                  <a:schemeClr val="tx1"/>
                </a:solidFill>
              </a:rPr>
              <a:t>17)</a:t>
            </a:r>
            <a:endParaRPr lang="en-US" sz="2000" dirty="0">
              <a:solidFill>
                <a:schemeClr val="tx1"/>
              </a:solidFill>
            </a:endParaRPr>
          </a:p>
          <a:p>
            <a:pPr lvl="1"/>
            <a:endParaRPr lang="en-US" sz="2100" dirty="0">
              <a:solidFill>
                <a:srgbClr val="002060"/>
              </a:solidFill>
            </a:endParaRPr>
          </a:p>
          <a:p>
            <a:pPr marL="0" indent="0">
              <a:buNone/>
            </a:pPr>
            <a:endParaRPr lang="en-US" dirty="0"/>
          </a:p>
        </p:txBody>
      </p:sp>
      <p:sp>
        <p:nvSpPr>
          <p:cNvPr id="5" name="TextBox 4"/>
          <p:cNvSpPr txBox="1"/>
          <p:nvPr/>
        </p:nvSpPr>
        <p:spPr>
          <a:xfrm>
            <a:off x="1383297" y="1624554"/>
            <a:ext cx="6758173" cy="707886"/>
          </a:xfrm>
          <a:prstGeom prst="rect">
            <a:avLst/>
          </a:prstGeom>
          <a:noFill/>
        </p:spPr>
        <p:txBody>
          <a:bodyPr wrap="square" rtlCol="0">
            <a:spAutoFit/>
          </a:bodyPr>
          <a:lstStyle/>
          <a:p>
            <a:pPr lvl="1"/>
            <a:r>
              <a:rPr lang="en-US" sz="2000" b="1" dirty="0"/>
              <a:t>OMB Director, in consultation with the EC, </a:t>
            </a:r>
            <a:r>
              <a:rPr lang="en-US" sz="2000" dirty="0"/>
              <a:t>shall submit to Congress a financial report containing:</a:t>
            </a:r>
          </a:p>
        </p:txBody>
      </p:sp>
      <p:cxnSp>
        <p:nvCxnSpPr>
          <p:cNvPr id="6" name="Straight Connector 5"/>
          <p:cNvCxnSpPr/>
          <p:nvPr/>
        </p:nvCxnSpPr>
        <p:spPr>
          <a:xfrm flipV="1">
            <a:off x="2278321" y="1372953"/>
            <a:ext cx="5118101"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78014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8868" y="636810"/>
            <a:ext cx="6589199" cy="1280890"/>
          </a:xfrm>
        </p:spPr>
        <p:txBody>
          <a:bodyPr/>
          <a:lstStyle/>
          <a:p>
            <a:r>
              <a:rPr lang="en-US" b="1" dirty="0" smtClean="0">
                <a:solidFill>
                  <a:schemeClr val="accent6">
                    <a:lumMod val="75000"/>
                  </a:schemeClr>
                </a:solidFill>
              </a:rPr>
              <a:t>Funding Levels and Timeline</a:t>
            </a:r>
            <a:endParaRPr lang="en-US" b="1" dirty="0">
              <a:solidFill>
                <a:schemeClr val="accent6">
                  <a:lumMod val="75000"/>
                </a:schemeClr>
              </a:solidFill>
            </a:endParaRPr>
          </a:p>
        </p:txBody>
      </p:sp>
      <p:sp>
        <p:nvSpPr>
          <p:cNvPr id="3" name="Content Placeholder 2"/>
          <p:cNvSpPr>
            <a:spLocks noGrp="1"/>
          </p:cNvSpPr>
          <p:nvPr>
            <p:ph idx="1"/>
          </p:nvPr>
        </p:nvSpPr>
        <p:spPr>
          <a:xfrm>
            <a:off x="1896533" y="1718733"/>
            <a:ext cx="6671734" cy="4267200"/>
          </a:xfrm>
        </p:spPr>
        <p:txBody>
          <a:bodyPr/>
          <a:lstStyle/>
          <a:p>
            <a:r>
              <a:rPr lang="en-US" sz="1800" b="1" dirty="0">
                <a:solidFill>
                  <a:schemeClr val="tx1"/>
                </a:solidFill>
              </a:rPr>
              <a:t>Funding Levels</a:t>
            </a:r>
          </a:p>
          <a:p>
            <a:pPr marL="0" indent="0">
              <a:buNone/>
            </a:pPr>
            <a:r>
              <a:rPr lang="en-US" sz="1800" dirty="0">
                <a:solidFill>
                  <a:schemeClr val="tx1"/>
                </a:solidFill>
              </a:rPr>
              <a:t>	- 	For the first 3 years, </a:t>
            </a:r>
            <a:r>
              <a:rPr lang="en-US" sz="1800" dirty="0">
                <a:solidFill>
                  <a:schemeClr val="accent1"/>
                </a:solidFill>
              </a:rPr>
              <a:t>funding </a:t>
            </a:r>
            <a:r>
              <a:rPr lang="en-US" sz="1800" u="sng" dirty="0">
                <a:solidFill>
                  <a:schemeClr val="accent1"/>
                </a:solidFill>
              </a:rPr>
              <a:t>&gt;</a:t>
            </a:r>
            <a:r>
              <a:rPr lang="en-US" sz="1800" dirty="0">
                <a:solidFill>
                  <a:schemeClr val="accent1"/>
                </a:solidFill>
              </a:rPr>
              <a:t> $300,000</a:t>
            </a:r>
          </a:p>
          <a:p>
            <a:pPr marL="0" indent="0">
              <a:buNone/>
            </a:pPr>
            <a:r>
              <a:rPr lang="en-US" sz="1800" dirty="0">
                <a:solidFill>
                  <a:schemeClr val="tx1"/>
                </a:solidFill>
              </a:rPr>
              <a:t>	-	After that, funding </a:t>
            </a:r>
            <a:r>
              <a:rPr lang="en-US" sz="1800" u="sng" dirty="0">
                <a:solidFill>
                  <a:schemeClr val="tx1"/>
                </a:solidFill>
              </a:rPr>
              <a:t>&gt; </a:t>
            </a:r>
            <a:r>
              <a:rPr lang="en-US" sz="1800" dirty="0">
                <a:solidFill>
                  <a:schemeClr val="tx1"/>
                </a:solidFill>
              </a:rPr>
              <a:t>$</a:t>
            </a:r>
            <a:r>
              <a:rPr lang="en-US" sz="1800" dirty="0" smtClean="0">
                <a:solidFill>
                  <a:schemeClr val="tx1"/>
                </a:solidFill>
              </a:rPr>
              <a:t>100,000</a:t>
            </a:r>
          </a:p>
          <a:p>
            <a:pPr marL="0" indent="0">
              <a:buNone/>
            </a:pPr>
            <a:endParaRPr lang="en-US" sz="1800" dirty="0">
              <a:solidFill>
                <a:schemeClr val="tx1"/>
              </a:solidFill>
            </a:endParaRPr>
          </a:p>
          <a:p>
            <a:pPr marL="0" indent="0">
              <a:buNone/>
            </a:pPr>
            <a:r>
              <a:rPr lang="en-US" sz="1800" dirty="0">
                <a:solidFill>
                  <a:schemeClr val="tx1"/>
                </a:solidFill>
              </a:rPr>
              <a:t> </a:t>
            </a:r>
            <a:r>
              <a:rPr lang="en-US" sz="1800" b="1" dirty="0" smtClean="0">
                <a:solidFill>
                  <a:schemeClr val="tx1"/>
                </a:solidFill>
              </a:rPr>
              <a:t>Timeline</a:t>
            </a:r>
            <a:r>
              <a:rPr lang="en-US" sz="1800" dirty="0" smtClean="0">
                <a:solidFill>
                  <a:schemeClr val="tx1"/>
                </a:solidFill>
              </a:rPr>
              <a:t> </a:t>
            </a:r>
            <a:r>
              <a:rPr lang="en-US" sz="1800" dirty="0">
                <a:solidFill>
                  <a:schemeClr val="tx1"/>
                </a:solidFill>
              </a:rPr>
              <a:t>– </a:t>
            </a:r>
            <a:r>
              <a:rPr lang="en-US" sz="1800" dirty="0">
                <a:solidFill>
                  <a:schemeClr val="accent1"/>
                </a:solidFill>
              </a:rPr>
              <a:t>Due Sept. 30, 2016 </a:t>
            </a:r>
            <a:r>
              <a:rPr lang="en-US" sz="1800" dirty="0">
                <a:solidFill>
                  <a:schemeClr val="tx1"/>
                </a:solidFill>
              </a:rPr>
              <a:t>and each year there </a:t>
            </a:r>
            <a:r>
              <a:rPr lang="en-US" sz="1800" dirty="0" smtClean="0">
                <a:solidFill>
                  <a:schemeClr val="tx1"/>
                </a:solidFill>
              </a:rPr>
              <a:t>after</a:t>
            </a:r>
          </a:p>
          <a:p>
            <a:pPr marL="0" indent="0">
              <a:buNone/>
            </a:pPr>
            <a:endParaRPr lang="en-US" sz="1800" dirty="0" smtClean="0">
              <a:solidFill>
                <a:schemeClr val="tx1"/>
              </a:solidFill>
            </a:endParaRPr>
          </a:p>
          <a:p>
            <a:r>
              <a:rPr lang="en-US" b="1" dirty="0" smtClean="0">
                <a:solidFill>
                  <a:schemeClr val="tx1"/>
                </a:solidFill>
              </a:rPr>
              <a:t>Federal Agencies Reporting</a:t>
            </a:r>
            <a:r>
              <a:rPr lang="en-US" dirty="0" smtClean="0">
                <a:solidFill>
                  <a:schemeClr val="tx1"/>
                </a:solidFill>
              </a:rPr>
              <a:t>: EPA, USDA, DOD, DOC (NOAA), DHS, DOI, Army Corps </a:t>
            </a:r>
            <a:r>
              <a:rPr lang="en-US" dirty="0" smtClean="0">
                <a:solidFill>
                  <a:schemeClr val="accent1"/>
                </a:solidFill>
              </a:rPr>
              <a:t>(Not DHS or DOT)</a:t>
            </a:r>
          </a:p>
          <a:p>
            <a:endParaRPr lang="en-US" sz="1800" dirty="0">
              <a:solidFill>
                <a:schemeClr val="tx1"/>
              </a:solidFill>
            </a:endParaRPr>
          </a:p>
          <a:p>
            <a:r>
              <a:rPr lang="en-US" b="1" dirty="0" smtClean="0"/>
              <a:t>Jurisdictions Reporting</a:t>
            </a:r>
            <a:r>
              <a:rPr lang="en-US" dirty="0" smtClean="0"/>
              <a:t>: DE, DC, MD, PA, VA, WV,       (Not NY)</a:t>
            </a:r>
            <a:endParaRPr lang="en-US" dirty="0"/>
          </a:p>
        </p:txBody>
      </p:sp>
      <p:cxnSp>
        <p:nvCxnSpPr>
          <p:cNvPr id="4" name="Straight Connector 3"/>
          <p:cNvCxnSpPr/>
          <p:nvPr/>
        </p:nvCxnSpPr>
        <p:spPr>
          <a:xfrm flipV="1">
            <a:off x="2407577" y="1341966"/>
            <a:ext cx="4693841" cy="310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84947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solidFill>
              </a:rPr>
              <a:t>		Diversity Workgroup 							Activities</a:t>
            </a:r>
            <a:endParaRPr lang="en-US" b="1" dirty="0">
              <a:solidFill>
                <a:schemeClr val="accent6"/>
              </a:solidFill>
            </a:endParaRPr>
          </a:p>
        </p:txBody>
      </p:sp>
      <p:sp>
        <p:nvSpPr>
          <p:cNvPr id="3" name="Content Placeholder 2"/>
          <p:cNvSpPr>
            <a:spLocks noGrp="1"/>
          </p:cNvSpPr>
          <p:nvPr>
            <p:ph idx="1"/>
          </p:nvPr>
        </p:nvSpPr>
        <p:spPr/>
        <p:txBody>
          <a:bodyPr>
            <a:normAutofit/>
          </a:bodyPr>
          <a:lstStyle/>
          <a:p>
            <a:r>
              <a:rPr lang="en-US" sz="2400" dirty="0" smtClean="0"/>
              <a:t>Preliminary Results of CBP Demographic Profile</a:t>
            </a:r>
          </a:p>
          <a:p>
            <a:r>
              <a:rPr lang="en-US" sz="2400" dirty="0" smtClean="0"/>
              <a:t>EJ Screen GIT Funding Project</a:t>
            </a:r>
          </a:p>
          <a:p>
            <a:r>
              <a:rPr lang="en-US" sz="2400" dirty="0" smtClean="0"/>
              <a:t>Chesapeake </a:t>
            </a:r>
            <a:r>
              <a:rPr lang="en-US" sz="2400" dirty="0"/>
              <a:t>Bay Funders Network and Choose Clean Water </a:t>
            </a:r>
            <a:r>
              <a:rPr lang="en-US" sz="2400" dirty="0" smtClean="0"/>
              <a:t>Coalition SOW for a </a:t>
            </a:r>
            <a:r>
              <a:rPr lang="en-US" sz="2400" b="1" dirty="0" smtClean="0"/>
              <a:t>Diversity</a:t>
            </a:r>
            <a:r>
              <a:rPr lang="en-US" sz="2400" b="1" dirty="0"/>
              <a:t>, Equity and Inclusion Strategy</a:t>
            </a:r>
          </a:p>
          <a:p>
            <a:r>
              <a:rPr lang="en-US" sz="2400" dirty="0" smtClean="0"/>
              <a:t>October Diversity Workgroup Meeting (TBD)</a:t>
            </a:r>
            <a:endParaRPr lang="en-US" sz="2400" dirty="0"/>
          </a:p>
        </p:txBody>
      </p:sp>
    </p:spTree>
    <p:extLst>
      <p:ext uri="{BB962C8B-B14F-4D97-AF65-F5344CB8AC3E}">
        <p14:creationId xmlns:p14="http://schemas.microsoft.com/office/powerpoint/2010/main" val="877961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7217" y="663718"/>
            <a:ext cx="6546850" cy="708422"/>
          </a:xfrm>
        </p:spPr>
        <p:txBody>
          <a:bodyPr>
            <a:noAutofit/>
          </a:bodyPr>
          <a:lstStyle/>
          <a:p>
            <a:pPr algn="ctr"/>
            <a:r>
              <a:rPr lang="en-US" b="1" dirty="0">
                <a:solidFill>
                  <a:schemeClr val="accent6">
                    <a:lumMod val="75000"/>
                  </a:schemeClr>
                </a:solidFill>
              </a:rPr>
              <a:t>Why a demographic profile?</a:t>
            </a:r>
          </a:p>
        </p:txBody>
      </p:sp>
      <p:cxnSp>
        <p:nvCxnSpPr>
          <p:cNvPr id="5" name="Straight Connector 4"/>
          <p:cNvCxnSpPr/>
          <p:nvPr/>
        </p:nvCxnSpPr>
        <p:spPr>
          <a:xfrm>
            <a:off x="1600201" y="1382723"/>
            <a:ext cx="605790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Content Placeholder 2"/>
          <p:cNvSpPr txBox="1">
            <a:spLocks/>
          </p:cNvSpPr>
          <p:nvPr/>
        </p:nvSpPr>
        <p:spPr>
          <a:xfrm>
            <a:off x="1675482" y="1539911"/>
            <a:ext cx="6231466" cy="4157133"/>
          </a:xfrm>
          <a:prstGeom prst="rect">
            <a:avLst/>
          </a:prstGeom>
        </p:spPr>
        <p:txBody>
          <a:bodyPr vert="horz">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339328" indent="-257175"/>
            <a:endParaRPr lang="en-US" sz="1800" dirty="0"/>
          </a:p>
          <a:p>
            <a:pPr marL="339328" indent="-257175"/>
            <a:r>
              <a:rPr lang="en-US" sz="2400" dirty="0"/>
              <a:t>An important aspect of tracking and assessment is to collect baseline data in order to measure progress towards the goal/outcome.</a:t>
            </a:r>
          </a:p>
          <a:p>
            <a:pPr marL="339328" indent="-257175"/>
            <a:endParaRPr lang="en-US" sz="2400" dirty="0"/>
          </a:p>
          <a:p>
            <a:pPr marL="339328" indent="-257175"/>
            <a:r>
              <a:rPr lang="en-US" sz="2400" dirty="0"/>
              <a:t>Green 2.0 made a national call to environmental organizations to share their diversity data in order to begin improving diversity at all levels. </a:t>
            </a:r>
          </a:p>
          <a:p>
            <a:pPr marL="82153" indent="0">
              <a:buNone/>
            </a:pPr>
            <a:endParaRPr lang="en-US" sz="2400" dirty="0"/>
          </a:p>
          <a:p>
            <a:pPr marL="82296" indent="0">
              <a:buNone/>
            </a:pPr>
            <a:endParaRPr lang="en-US" sz="1800" dirty="0"/>
          </a:p>
        </p:txBody>
      </p:sp>
    </p:spTree>
    <p:extLst>
      <p:ext uri="{BB962C8B-B14F-4D97-AF65-F5344CB8AC3E}">
        <p14:creationId xmlns:p14="http://schemas.microsoft.com/office/powerpoint/2010/main" val="5420618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63133" y="694268"/>
            <a:ext cx="6629400" cy="1286932"/>
          </a:xfrm>
        </p:spPr>
        <p:txBody>
          <a:bodyPr>
            <a:normAutofit/>
          </a:bodyPr>
          <a:lstStyle/>
          <a:p>
            <a:pPr algn="ctr"/>
            <a:r>
              <a:rPr lang="en-US" sz="2800" b="1" dirty="0" smtClean="0">
                <a:solidFill>
                  <a:schemeClr val="accent6">
                    <a:lumMod val="75000"/>
                  </a:schemeClr>
                </a:solidFill>
              </a:rPr>
              <a:t>What is the CBP Diversities Profile?</a:t>
            </a:r>
            <a:endParaRPr lang="en-US" sz="2800" b="1" dirty="0">
              <a:solidFill>
                <a:schemeClr val="accent6">
                  <a:lumMod val="75000"/>
                </a:schemeClr>
              </a:solidFill>
            </a:endParaRPr>
          </a:p>
        </p:txBody>
      </p:sp>
      <p:sp>
        <p:nvSpPr>
          <p:cNvPr id="2" name="Content Placeholder 1"/>
          <p:cNvSpPr>
            <a:spLocks noGrp="1"/>
          </p:cNvSpPr>
          <p:nvPr>
            <p:ph idx="1"/>
          </p:nvPr>
        </p:nvSpPr>
        <p:spPr>
          <a:xfrm>
            <a:off x="2047914" y="1644675"/>
            <a:ext cx="5757333" cy="3496734"/>
          </a:xfrm>
        </p:spPr>
        <p:txBody>
          <a:bodyPr>
            <a:normAutofit/>
          </a:bodyPr>
          <a:lstStyle/>
          <a:p>
            <a:r>
              <a:rPr lang="en-US" sz="2400" dirty="0" smtClean="0"/>
              <a:t>11 </a:t>
            </a:r>
            <a:r>
              <a:rPr lang="en-US" sz="2400" dirty="0"/>
              <a:t>Simple Questions</a:t>
            </a:r>
          </a:p>
          <a:p>
            <a:r>
              <a:rPr lang="en-US" sz="2400" dirty="0"/>
              <a:t>Voluntary</a:t>
            </a:r>
          </a:p>
          <a:p>
            <a:r>
              <a:rPr lang="en-US" sz="2400" dirty="0"/>
              <a:t>“Self-Identify” responses</a:t>
            </a:r>
          </a:p>
          <a:p>
            <a:r>
              <a:rPr lang="en-US" sz="2400" dirty="0"/>
              <a:t>Includes questions </a:t>
            </a:r>
            <a:r>
              <a:rPr lang="en-US" sz="2400" dirty="0" smtClean="0"/>
              <a:t>on management/leadership roles  due </a:t>
            </a:r>
            <a:r>
              <a:rPr lang="en-US" sz="2400" dirty="0"/>
              <a:t>to outcome language</a:t>
            </a:r>
          </a:p>
          <a:p>
            <a:pPr marL="0" indent="0">
              <a:buNone/>
            </a:pPr>
            <a:endParaRPr lang="en-US" sz="1800" dirty="0"/>
          </a:p>
        </p:txBody>
      </p:sp>
    </p:spTree>
    <p:extLst>
      <p:ext uri="{BB962C8B-B14F-4D97-AF65-F5344CB8AC3E}">
        <p14:creationId xmlns:p14="http://schemas.microsoft.com/office/powerpoint/2010/main" val="30491002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558404"/>
            <a:ext cx="6172200" cy="708422"/>
          </a:xfrm>
        </p:spPr>
        <p:txBody>
          <a:bodyPr>
            <a:noAutofit/>
          </a:bodyPr>
          <a:lstStyle/>
          <a:p>
            <a:pPr algn="ctr"/>
            <a:r>
              <a:rPr lang="en-US" b="1" dirty="0">
                <a:solidFill>
                  <a:schemeClr val="accent6">
                    <a:lumMod val="75000"/>
                  </a:schemeClr>
                </a:solidFill>
              </a:rPr>
              <a:t>Chesapeake Bay Program Updates</a:t>
            </a:r>
          </a:p>
        </p:txBody>
      </p:sp>
      <p:sp>
        <p:nvSpPr>
          <p:cNvPr id="3" name="Content Placeholder 2"/>
          <p:cNvSpPr>
            <a:spLocks noGrp="1"/>
          </p:cNvSpPr>
          <p:nvPr>
            <p:ph idx="1"/>
          </p:nvPr>
        </p:nvSpPr>
        <p:spPr>
          <a:xfrm>
            <a:off x="1543049" y="1943099"/>
            <a:ext cx="6618818" cy="4068234"/>
          </a:xfrm>
        </p:spPr>
        <p:txBody>
          <a:bodyPr>
            <a:normAutofit/>
          </a:bodyPr>
          <a:lstStyle/>
          <a:p>
            <a:pPr marL="467915" indent="-385763">
              <a:lnSpc>
                <a:spcPct val="110000"/>
              </a:lnSpc>
              <a:spcAft>
                <a:spcPts val="900"/>
              </a:spcAft>
              <a:buFont typeface="+mj-lt"/>
              <a:buAutoNum type="arabicPeriod"/>
            </a:pPr>
            <a:r>
              <a:rPr lang="en-US" sz="1800" dirty="0">
                <a:latin typeface="Century Gothic" panose="020B0502020202020204" pitchFamily="34" charset="0"/>
                <a:cs typeface="Arial" panose="020B0604020202020204" pitchFamily="34" charset="0"/>
              </a:rPr>
              <a:t>Elements of the Chesapeake Bay Accountability and Recovery Act</a:t>
            </a:r>
          </a:p>
          <a:p>
            <a:pPr marL="1025128" lvl="2" indent="-257175">
              <a:lnSpc>
                <a:spcPct val="110000"/>
              </a:lnSpc>
              <a:spcAft>
                <a:spcPts val="900"/>
              </a:spcAft>
            </a:pPr>
            <a:r>
              <a:rPr lang="en-US" sz="1800" dirty="0" smtClean="0">
                <a:latin typeface="Century Gothic" panose="020B0502020202020204" pitchFamily="34" charset="0"/>
                <a:cs typeface="Arial" panose="020B0604020202020204" pitchFamily="34" charset="0"/>
              </a:rPr>
              <a:t>Independent Evaluator</a:t>
            </a:r>
          </a:p>
          <a:p>
            <a:pPr marL="1025128" lvl="2" indent="-257175">
              <a:lnSpc>
                <a:spcPct val="110000"/>
              </a:lnSpc>
              <a:spcAft>
                <a:spcPts val="900"/>
              </a:spcAft>
            </a:pPr>
            <a:r>
              <a:rPr lang="en-US" sz="1800" dirty="0" smtClean="0">
                <a:latin typeface="Century Gothic" panose="020B0502020202020204" pitchFamily="34" charset="0"/>
                <a:cs typeface="Arial" panose="020B0604020202020204" pitchFamily="34" charset="0"/>
              </a:rPr>
              <a:t>Federal and State Crosscut Budget</a:t>
            </a:r>
            <a:endParaRPr lang="en-US" sz="1800" dirty="0">
              <a:latin typeface="Century Gothic" panose="020B0502020202020204" pitchFamily="34" charset="0"/>
              <a:cs typeface="Arial" panose="020B0604020202020204" pitchFamily="34" charset="0"/>
            </a:endParaRPr>
          </a:p>
          <a:p>
            <a:pPr marL="467915" indent="-385763">
              <a:lnSpc>
                <a:spcPct val="110000"/>
              </a:lnSpc>
              <a:spcAft>
                <a:spcPts val="900"/>
              </a:spcAft>
              <a:buFont typeface="+mj-lt"/>
              <a:buAutoNum type="arabicPeriod"/>
            </a:pPr>
            <a:r>
              <a:rPr lang="en-US" sz="1800" dirty="0" smtClean="0">
                <a:latin typeface="Century Gothic" panose="020B0502020202020204" pitchFamily="34" charset="0"/>
                <a:cs typeface="Arial" panose="020B0604020202020204" pitchFamily="34" charset="0"/>
              </a:rPr>
              <a:t>Diversity Workgroup Activities</a:t>
            </a:r>
            <a:endParaRPr lang="en-US" sz="1800" dirty="0">
              <a:latin typeface="Century Gothic" panose="020B0502020202020204" pitchFamily="34" charset="0"/>
              <a:cs typeface="Arial" panose="020B0604020202020204" pitchFamily="34" charset="0"/>
            </a:endParaRPr>
          </a:p>
          <a:p>
            <a:pPr marL="467915" indent="-385763">
              <a:lnSpc>
                <a:spcPct val="110000"/>
              </a:lnSpc>
              <a:spcAft>
                <a:spcPts val="900"/>
              </a:spcAft>
              <a:buFont typeface="+mj-lt"/>
              <a:buAutoNum type="arabicPeriod"/>
            </a:pPr>
            <a:r>
              <a:rPr lang="en-US" sz="1800" dirty="0" smtClean="0">
                <a:latin typeface="Century Gothic" panose="020B0502020202020204" pitchFamily="34" charset="0"/>
                <a:cs typeface="Arial" panose="020B0604020202020204" pitchFamily="34" charset="0"/>
              </a:rPr>
              <a:t>2014-2015 EPA  Grant Funding for Local Governments</a:t>
            </a:r>
            <a:endParaRPr lang="en-US" sz="1800" dirty="0">
              <a:latin typeface="Century Gothic" panose="020B0502020202020204" pitchFamily="34" charset="0"/>
              <a:cs typeface="Arial" panose="020B0604020202020204" pitchFamily="34" charset="0"/>
            </a:endParaRPr>
          </a:p>
          <a:p>
            <a:pPr marL="467915" indent="-385763">
              <a:lnSpc>
                <a:spcPct val="110000"/>
              </a:lnSpc>
              <a:spcAft>
                <a:spcPts val="900"/>
              </a:spcAft>
              <a:buFont typeface="+mj-lt"/>
              <a:buAutoNum type="arabicPeriod"/>
            </a:pPr>
            <a:r>
              <a:rPr lang="en-US" sz="1800" dirty="0" smtClean="0">
                <a:latin typeface="Century Gothic" panose="020B0502020202020204" pitchFamily="34" charset="0"/>
                <a:cs typeface="Arial" panose="020B0604020202020204" pitchFamily="34" charset="0"/>
              </a:rPr>
              <a:t>Small Watershed and Innovative Nutrient and Sediment Grant Funding for Local Entities</a:t>
            </a:r>
            <a:endParaRPr lang="en-US" sz="1800" dirty="0">
              <a:latin typeface="Century Gothic" panose="020B0502020202020204" pitchFamily="34" charset="0"/>
              <a:cs typeface="Arial" panose="020B0604020202020204" pitchFamily="34" charset="0"/>
            </a:endParaRPr>
          </a:p>
          <a:p>
            <a:pPr marL="425196" indent="-342900">
              <a:buFont typeface="+mj-lt"/>
              <a:buAutoNum type="arabicPeriod"/>
            </a:pPr>
            <a:endParaRPr lang="en-US" sz="1800" dirty="0">
              <a:latin typeface="Calibri" panose="020F0502020204030204" pitchFamily="34" charset="0"/>
            </a:endParaRPr>
          </a:p>
          <a:p>
            <a:pPr marL="425196" indent="-342900">
              <a:buFont typeface="+mj-lt"/>
              <a:buAutoNum type="arabicPeriod"/>
            </a:pPr>
            <a:endParaRPr lang="en-US" sz="1800" dirty="0">
              <a:latin typeface="Calibri" panose="020F0502020204030204" pitchFamily="34" charset="0"/>
            </a:endParaRPr>
          </a:p>
          <a:p>
            <a:pPr marL="82296" indent="0">
              <a:buNone/>
            </a:pPr>
            <a:endParaRPr lang="en-US" sz="1800" dirty="0">
              <a:latin typeface="Calibri" panose="020F0502020204030204" pitchFamily="34" charset="0"/>
            </a:endParaRPr>
          </a:p>
          <a:p>
            <a:pPr lvl="1"/>
            <a:endParaRPr lang="en-US" dirty="0">
              <a:latin typeface="Calibri" panose="020F0502020204030204" pitchFamily="34" charset="0"/>
            </a:endParaRPr>
          </a:p>
        </p:txBody>
      </p:sp>
      <p:cxnSp>
        <p:nvCxnSpPr>
          <p:cNvPr id="5" name="Straight Connector 4"/>
          <p:cNvCxnSpPr/>
          <p:nvPr/>
        </p:nvCxnSpPr>
        <p:spPr>
          <a:xfrm>
            <a:off x="1543050" y="1800226"/>
            <a:ext cx="60579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05419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546991"/>
            <a:ext cx="6589199" cy="1280890"/>
          </a:xfrm>
        </p:spPr>
        <p:txBody>
          <a:bodyPr>
            <a:normAutofit fontScale="90000"/>
          </a:bodyPr>
          <a:lstStyle/>
          <a:p>
            <a:r>
              <a:rPr lang="en-US" b="1" dirty="0" smtClean="0"/>
              <a:t>   </a:t>
            </a:r>
            <a:r>
              <a:rPr lang="en-US" b="1" dirty="0" smtClean="0">
                <a:solidFill>
                  <a:schemeClr val="accent6"/>
                </a:solidFill>
              </a:rPr>
              <a:t>Chesapeake </a:t>
            </a:r>
            <a:r>
              <a:rPr lang="en-US" b="1" dirty="0">
                <a:solidFill>
                  <a:schemeClr val="accent6"/>
                </a:solidFill>
              </a:rPr>
              <a:t>Bay Program Demographic </a:t>
            </a:r>
            <a:r>
              <a:rPr lang="en-US" b="1" dirty="0" smtClean="0">
                <a:solidFill>
                  <a:schemeClr val="accent6"/>
                </a:solidFill>
              </a:rPr>
              <a:t>Profile Questions</a:t>
            </a:r>
            <a:r>
              <a:rPr lang="en-US" dirty="0">
                <a:solidFill>
                  <a:schemeClr val="accent6"/>
                </a:solidFill>
              </a:rPr>
              <a:t/>
            </a:r>
            <a:br>
              <a:rPr lang="en-US" dirty="0">
                <a:solidFill>
                  <a:schemeClr val="accent6"/>
                </a:solidFill>
              </a:rPr>
            </a:br>
            <a:endParaRPr lang="en-US" dirty="0">
              <a:solidFill>
                <a:schemeClr val="accent6"/>
              </a:solidFill>
            </a:endParaRPr>
          </a:p>
        </p:txBody>
      </p:sp>
      <p:sp>
        <p:nvSpPr>
          <p:cNvPr id="3" name="Content Placeholder 2"/>
          <p:cNvSpPr>
            <a:spLocks noGrp="1"/>
          </p:cNvSpPr>
          <p:nvPr>
            <p:ph idx="1"/>
          </p:nvPr>
        </p:nvSpPr>
        <p:spPr>
          <a:xfrm>
            <a:off x="1839817" y="1761779"/>
            <a:ext cx="6995711" cy="4639019"/>
          </a:xfrm>
        </p:spPr>
        <p:txBody>
          <a:bodyPr bIns="0">
            <a:normAutofit fontScale="77500" lnSpcReduction="20000"/>
          </a:bodyPr>
          <a:lstStyle/>
          <a:p>
            <a:pPr indent="-457200"/>
            <a:r>
              <a:rPr lang="en-US" sz="2200" b="1" dirty="0" smtClean="0"/>
              <a:t>1. What type of organization do you currently work for?  </a:t>
            </a:r>
            <a:endParaRPr lang="en-US" sz="2200" dirty="0" smtClean="0"/>
          </a:p>
          <a:p>
            <a:pPr indent="-457200"/>
            <a:r>
              <a:rPr lang="en-US" sz="2200" b="1" dirty="0" smtClean="0"/>
              <a:t>2</a:t>
            </a:r>
            <a:r>
              <a:rPr lang="en-US" sz="2200" b="1" dirty="0"/>
              <a:t>. Within your organization, what is your role? Please choose one.</a:t>
            </a:r>
            <a:endParaRPr lang="en-US" sz="2200" dirty="0"/>
          </a:p>
          <a:p>
            <a:pPr indent="-457200"/>
            <a:r>
              <a:rPr lang="en-US" sz="2200" b="1" dirty="0"/>
              <a:t>3. Do you self-identify as a member of CBP leadership? If yes, please select all that apply.</a:t>
            </a:r>
            <a:endParaRPr lang="en-US" sz="2200" dirty="0"/>
          </a:p>
          <a:p>
            <a:pPr indent="-457200"/>
            <a:r>
              <a:rPr lang="en-US" sz="2200" b="1" dirty="0"/>
              <a:t>4</a:t>
            </a:r>
            <a:r>
              <a:rPr lang="en-US" sz="2200" dirty="0"/>
              <a:t>. </a:t>
            </a:r>
            <a:r>
              <a:rPr lang="en-US" sz="2200" b="1" dirty="0"/>
              <a:t>How long have you been affiliated with the CBP</a:t>
            </a:r>
            <a:r>
              <a:rPr lang="en-US" sz="2200" dirty="0"/>
              <a:t>? </a:t>
            </a:r>
          </a:p>
          <a:p>
            <a:pPr indent="-457200"/>
            <a:r>
              <a:rPr lang="en-US" sz="2200" b="1" dirty="0"/>
              <a:t>5. What is your gender?</a:t>
            </a:r>
            <a:endParaRPr lang="en-US" sz="2200" dirty="0"/>
          </a:p>
          <a:p>
            <a:pPr indent="-457200"/>
            <a:r>
              <a:rPr lang="en-US" sz="2200" b="1" dirty="0"/>
              <a:t>6. What is your age?</a:t>
            </a:r>
            <a:endParaRPr lang="en-US" sz="2200" dirty="0"/>
          </a:p>
          <a:p>
            <a:pPr indent="-457200"/>
            <a:r>
              <a:rPr lang="en-US" sz="2200" b="1" dirty="0"/>
              <a:t>7. Which categories best describe you? </a:t>
            </a:r>
            <a:endParaRPr lang="en-US" sz="2200" dirty="0"/>
          </a:p>
          <a:p>
            <a:pPr indent="-457200"/>
            <a:r>
              <a:rPr lang="en-US" sz="2200" b="1" dirty="0"/>
              <a:t>8. Do you identify as a member of the Lesbian, Gay, Bisexual, Transgender or Gender Nonconforming community? </a:t>
            </a:r>
            <a:endParaRPr lang="en-US" sz="2200" dirty="0"/>
          </a:p>
          <a:p>
            <a:pPr indent="-457200"/>
            <a:r>
              <a:rPr lang="en-US" sz="2200" b="1" dirty="0"/>
              <a:t>9. Do you identify as a person who is disabled? </a:t>
            </a:r>
            <a:endParaRPr lang="en-US" sz="2200" dirty="0"/>
          </a:p>
          <a:p>
            <a:pPr indent="-457200"/>
            <a:r>
              <a:rPr lang="en-US" sz="2200" b="1" dirty="0"/>
              <a:t>10. In order to understand which Chesapeake watershed jurisdictions are represented, where do you live?</a:t>
            </a:r>
            <a:endParaRPr lang="en-US" sz="2200" dirty="0"/>
          </a:p>
          <a:p>
            <a:pPr indent="-457200"/>
            <a:r>
              <a:rPr lang="en-US" sz="2200" b="1" dirty="0"/>
              <a:t>11. </a:t>
            </a:r>
            <a:r>
              <a:rPr lang="en-US" sz="2200" b="1" dirty="0" smtClean="0"/>
              <a:t>What landscape do you currently reside in?</a:t>
            </a:r>
            <a:endParaRPr lang="en-US" sz="2200" dirty="0"/>
          </a:p>
        </p:txBody>
      </p:sp>
    </p:spTree>
    <p:extLst>
      <p:ext uri="{BB962C8B-B14F-4D97-AF65-F5344CB8AC3E}">
        <p14:creationId xmlns:p14="http://schemas.microsoft.com/office/powerpoint/2010/main" val="28289668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045219" y="683982"/>
            <a:ext cx="4941899" cy="617768"/>
          </a:xfrm>
        </p:spPr>
        <p:txBody>
          <a:bodyPr>
            <a:normAutofit fontScale="90000"/>
          </a:bodyPr>
          <a:lstStyle/>
          <a:p>
            <a:pPr algn="ctr"/>
            <a:r>
              <a:rPr lang="en-US" b="1" dirty="0" smtClean="0">
                <a:solidFill>
                  <a:schemeClr val="accent6">
                    <a:lumMod val="75000"/>
                  </a:schemeClr>
                </a:solidFill>
              </a:rPr>
              <a:t>The Process </a:t>
            </a:r>
            <a:endParaRPr lang="en-US" b="1" dirty="0">
              <a:solidFill>
                <a:schemeClr val="accent6">
                  <a:lumMod val="75000"/>
                </a:schemeClr>
              </a:solidFill>
            </a:endParaRPr>
          </a:p>
        </p:txBody>
      </p:sp>
      <p:sp>
        <p:nvSpPr>
          <p:cNvPr id="2" name="Content Placeholder 1"/>
          <p:cNvSpPr>
            <a:spLocks noGrp="1"/>
          </p:cNvSpPr>
          <p:nvPr>
            <p:ph idx="1"/>
          </p:nvPr>
        </p:nvSpPr>
        <p:spPr>
          <a:xfrm>
            <a:off x="2295012" y="1457211"/>
            <a:ext cx="4943989" cy="5086808"/>
          </a:xfrm>
        </p:spPr>
        <p:txBody>
          <a:bodyPr>
            <a:noAutofit/>
          </a:bodyPr>
          <a:lstStyle/>
          <a:p>
            <a:r>
              <a:rPr lang="en-US" sz="1800" dirty="0"/>
              <a:t>The Alliance for the Chesapeake Bay </a:t>
            </a:r>
            <a:r>
              <a:rPr lang="en-US" sz="1800" dirty="0" smtClean="0"/>
              <a:t> conducted </a:t>
            </a:r>
            <a:r>
              <a:rPr lang="en-US" sz="1800" dirty="0"/>
              <a:t>the profile on behalf of the Chesapeake Bay Program</a:t>
            </a:r>
          </a:p>
          <a:p>
            <a:pPr marL="82296" indent="0">
              <a:buNone/>
            </a:pPr>
            <a:endParaRPr lang="en-US" sz="750" dirty="0"/>
          </a:p>
          <a:p>
            <a:r>
              <a:rPr lang="en-US" sz="1800" dirty="0"/>
              <a:t>The profile </a:t>
            </a:r>
            <a:r>
              <a:rPr lang="en-US" dirty="0" smtClean="0"/>
              <a:t>was</a:t>
            </a:r>
            <a:r>
              <a:rPr lang="en-US" sz="1800" dirty="0" smtClean="0"/>
              <a:t> </a:t>
            </a:r>
            <a:r>
              <a:rPr lang="en-US" sz="1800" dirty="0"/>
              <a:t>sent to the Principals Staff Committee, Management Board, Advisory Committees, GITs, and workgroup members. Encourage Chairs to incorporate in ongoing meeting agendas.</a:t>
            </a:r>
          </a:p>
          <a:p>
            <a:pPr marL="0" indent="0">
              <a:buNone/>
            </a:pPr>
            <a:endParaRPr lang="en-US" sz="750" dirty="0"/>
          </a:p>
          <a:p>
            <a:r>
              <a:rPr lang="en-US" sz="1800" dirty="0"/>
              <a:t>Demographic Profile analysis based on participant response</a:t>
            </a:r>
            <a:r>
              <a:rPr lang="en-US" sz="1800" dirty="0" smtClean="0"/>
              <a:t>.</a:t>
            </a:r>
          </a:p>
          <a:p>
            <a:r>
              <a:rPr lang="en-US" dirty="0" smtClean="0"/>
              <a:t>Sent to over 750 CBP program partners.</a:t>
            </a:r>
          </a:p>
          <a:p>
            <a:r>
              <a:rPr lang="en-US" sz="1800" dirty="0" smtClean="0"/>
              <a:t>40-50% response Rate!  </a:t>
            </a:r>
            <a:endParaRPr lang="en-US" sz="1800" dirty="0">
              <a:latin typeface="Century Gothic" panose="020B0502020202020204" pitchFamily="34" charset="0"/>
            </a:endParaRPr>
          </a:p>
        </p:txBody>
      </p:sp>
    </p:spTree>
    <p:extLst>
      <p:ext uri="{BB962C8B-B14F-4D97-AF65-F5344CB8AC3E}">
        <p14:creationId xmlns:p14="http://schemas.microsoft.com/office/powerpoint/2010/main" val="4702570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0" y="608087"/>
            <a:ext cx="6172200" cy="708422"/>
          </a:xfrm>
        </p:spPr>
        <p:txBody>
          <a:bodyPr>
            <a:noAutofit/>
          </a:bodyPr>
          <a:lstStyle/>
          <a:p>
            <a:pPr algn="ctr"/>
            <a:r>
              <a:rPr lang="en-US" b="1" dirty="0">
                <a:solidFill>
                  <a:schemeClr val="accent6">
                    <a:lumMod val="75000"/>
                  </a:schemeClr>
                </a:solidFill>
              </a:rPr>
              <a:t>Timeline </a:t>
            </a:r>
          </a:p>
        </p:txBody>
      </p:sp>
      <p:sp>
        <p:nvSpPr>
          <p:cNvPr id="3" name="Content Placeholder 2"/>
          <p:cNvSpPr>
            <a:spLocks noGrp="1"/>
          </p:cNvSpPr>
          <p:nvPr>
            <p:ph idx="1"/>
          </p:nvPr>
        </p:nvSpPr>
        <p:spPr>
          <a:xfrm>
            <a:off x="2000249" y="1324814"/>
            <a:ext cx="6119181" cy="5153104"/>
          </a:xfrm>
        </p:spPr>
        <p:txBody>
          <a:bodyPr>
            <a:noAutofit/>
          </a:bodyPr>
          <a:lstStyle/>
          <a:p>
            <a:pPr marL="82296" indent="0">
              <a:spcBef>
                <a:spcPts val="0"/>
              </a:spcBef>
              <a:buNone/>
            </a:pPr>
            <a:endParaRPr lang="en-US" sz="1650" dirty="0">
              <a:latin typeface="Calibri" panose="020F0502020204030204" pitchFamily="34" charset="0"/>
            </a:endParaRPr>
          </a:p>
          <a:p>
            <a:pPr>
              <a:spcBef>
                <a:spcPts val="0"/>
              </a:spcBef>
            </a:pPr>
            <a:r>
              <a:rPr lang="en-US" dirty="0"/>
              <a:t>May:  Develop simple </a:t>
            </a:r>
            <a:r>
              <a:rPr lang="en-US" dirty="0" smtClean="0"/>
              <a:t>Survey Monkey </a:t>
            </a:r>
            <a:r>
              <a:rPr lang="en-US" dirty="0"/>
              <a:t>instrument</a:t>
            </a:r>
          </a:p>
          <a:p>
            <a:pPr>
              <a:spcBef>
                <a:spcPts val="0"/>
              </a:spcBef>
            </a:pPr>
            <a:endParaRPr lang="en-US" dirty="0"/>
          </a:p>
          <a:p>
            <a:pPr>
              <a:spcBef>
                <a:spcPts val="0"/>
              </a:spcBef>
            </a:pPr>
            <a:r>
              <a:rPr lang="en-US" dirty="0"/>
              <a:t>Early </a:t>
            </a:r>
            <a:r>
              <a:rPr lang="en-US" dirty="0" smtClean="0"/>
              <a:t>July: </a:t>
            </a:r>
            <a:r>
              <a:rPr lang="en-US" dirty="0"/>
              <a:t>Email from Al Todd to CBP membership</a:t>
            </a:r>
          </a:p>
          <a:p>
            <a:pPr marL="82296" indent="0">
              <a:spcBef>
                <a:spcPts val="0"/>
              </a:spcBef>
              <a:buNone/>
            </a:pPr>
            <a:endParaRPr lang="en-US" dirty="0"/>
          </a:p>
          <a:p>
            <a:pPr>
              <a:spcBef>
                <a:spcPts val="0"/>
              </a:spcBef>
            </a:pPr>
            <a:r>
              <a:rPr lang="en-US" dirty="0" smtClean="0"/>
              <a:t>Have until August 31to </a:t>
            </a:r>
            <a:r>
              <a:rPr lang="en-US" dirty="0"/>
              <a:t>complete the profile</a:t>
            </a:r>
          </a:p>
          <a:p>
            <a:pPr marL="82296" indent="0">
              <a:spcBef>
                <a:spcPts val="0"/>
              </a:spcBef>
              <a:buNone/>
            </a:pPr>
            <a:endParaRPr lang="en-US" dirty="0"/>
          </a:p>
          <a:p>
            <a:pPr>
              <a:spcBef>
                <a:spcPts val="0"/>
              </a:spcBef>
            </a:pPr>
            <a:r>
              <a:rPr lang="en-US" dirty="0" smtClean="0"/>
              <a:t>July/August: </a:t>
            </a:r>
            <a:r>
              <a:rPr lang="en-US" dirty="0"/>
              <a:t>Follow-up email from CBP leadership (MB chair, GIT chairs, etc.)</a:t>
            </a:r>
          </a:p>
          <a:p>
            <a:pPr marL="0" indent="0">
              <a:spcBef>
                <a:spcPts val="0"/>
              </a:spcBef>
              <a:buNone/>
            </a:pPr>
            <a:endParaRPr lang="en-US" dirty="0"/>
          </a:p>
          <a:p>
            <a:pPr>
              <a:spcBef>
                <a:spcPts val="0"/>
              </a:spcBef>
            </a:pPr>
            <a:r>
              <a:rPr lang="en-US" dirty="0" smtClean="0">
                <a:solidFill>
                  <a:schemeClr val="accent1"/>
                </a:solidFill>
              </a:rPr>
              <a:t>September 2016:</a:t>
            </a:r>
            <a:r>
              <a:rPr lang="en-US" dirty="0" smtClean="0"/>
              <a:t> Conduct Analysis and present </a:t>
            </a:r>
            <a:r>
              <a:rPr lang="en-US" dirty="0"/>
              <a:t>results to Management Board </a:t>
            </a:r>
          </a:p>
          <a:p>
            <a:pPr marL="82296" indent="0">
              <a:spcBef>
                <a:spcPts val="0"/>
              </a:spcBef>
              <a:buNone/>
            </a:pPr>
            <a:endParaRPr lang="en-US" dirty="0"/>
          </a:p>
          <a:p>
            <a:pPr>
              <a:spcBef>
                <a:spcPts val="0"/>
              </a:spcBef>
            </a:pPr>
            <a:r>
              <a:rPr lang="en-US" dirty="0" smtClean="0">
                <a:solidFill>
                  <a:schemeClr val="accent1"/>
                </a:solidFill>
              </a:rPr>
              <a:t>September/October 2016</a:t>
            </a:r>
            <a:r>
              <a:rPr lang="en-US" dirty="0">
                <a:solidFill>
                  <a:schemeClr val="accent1"/>
                </a:solidFill>
              </a:rPr>
              <a:t>:</a:t>
            </a:r>
            <a:r>
              <a:rPr lang="en-US" dirty="0"/>
              <a:t> Post results on CBP </a:t>
            </a:r>
            <a:r>
              <a:rPr lang="en-US" dirty="0" smtClean="0"/>
              <a:t>website and present at Forum</a:t>
            </a:r>
            <a:endParaRPr lang="en-US" dirty="0"/>
          </a:p>
          <a:p>
            <a:pPr lvl="1">
              <a:spcBef>
                <a:spcPts val="0"/>
              </a:spcBef>
            </a:pPr>
            <a:r>
              <a:rPr lang="en-US" sz="1800" dirty="0"/>
              <a:t>Press release and web story </a:t>
            </a:r>
          </a:p>
          <a:p>
            <a:pPr>
              <a:spcBef>
                <a:spcPts val="0"/>
              </a:spcBef>
            </a:pPr>
            <a:endParaRPr lang="en-US" sz="1650" dirty="0"/>
          </a:p>
        </p:txBody>
      </p:sp>
      <p:cxnSp>
        <p:nvCxnSpPr>
          <p:cNvPr id="5" name="Straight Connector 4"/>
          <p:cNvCxnSpPr/>
          <p:nvPr/>
        </p:nvCxnSpPr>
        <p:spPr>
          <a:xfrm>
            <a:off x="1800806" y="1303648"/>
            <a:ext cx="5727700" cy="21167"/>
          </a:xfrm>
          <a:prstGeom prst="line">
            <a:avLst/>
          </a:prstGeom>
        </p:spPr>
        <p:style>
          <a:lnRef idx="1">
            <a:schemeClr val="accent1"/>
          </a:lnRef>
          <a:fillRef idx="0">
            <a:schemeClr val="accent1"/>
          </a:fillRef>
          <a:effectRef idx="0">
            <a:schemeClr val="accent1"/>
          </a:effectRef>
          <a:fontRef idx="minor">
            <a:schemeClr val="tx1"/>
          </a:fontRef>
        </p:style>
      </p:cxnSp>
      <p:sp>
        <p:nvSpPr>
          <p:cNvPr id="7" name="Content Placeholder 2"/>
          <p:cNvSpPr txBox="1">
            <a:spLocks/>
          </p:cNvSpPr>
          <p:nvPr/>
        </p:nvSpPr>
        <p:spPr>
          <a:xfrm>
            <a:off x="1485900" y="1899592"/>
            <a:ext cx="6042606" cy="3485606"/>
          </a:xfrm>
          <a:prstGeom prst="rect">
            <a:avLst/>
          </a:prstGeom>
        </p:spPr>
        <p:txBody>
          <a:bodyPr vert="horz">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lvl="1" indent="0">
              <a:buNone/>
            </a:pPr>
            <a:endParaRPr lang="en-US" sz="1500" dirty="0">
              <a:latin typeface="Calibri" panose="020F0502020204030204" pitchFamily="34" charset="0"/>
            </a:endParaRPr>
          </a:p>
          <a:p>
            <a:pPr marL="257175" lvl="1" indent="-257175">
              <a:buFont typeface="Arial" pitchFamily="34" charset="0"/>
              <a:buChar char="•"/>
            </a:pPr>
            <a:endParaRPr lang="en-US" sz="1725" b="1" dirty="0"/>
          </a:p>
          <a:p>
            <a:pPr marL="0" indent="0">
              <a:buNone/>
            </a:pPr>
            <a:endParaRPr lang="en-US" sz="1800" dirty="0"/>
          </a:p>
        </p:txBody>
      </p:sp>
    </p:spTree>
    <p:extLst>
      <p:ext uri="{BB962C8B-B14F-4D97-AF65-F5344CB8AC3E}">
        <p14:creationId xmlns:p14="http://schemas.microsoft.com/office/powerpoint/2010/main" val="19700208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solidFill>
              </a:rPr>
              <a:t>EJ Screen FY 2016 Project</a:t>
            </a:r>
            <a:endParaRPr lang="en-US" b="1" dirty="0">
              <a:solidFill>
                <a:schemeClr val="accent6"/>
              </a:solidFill>
            </a:endParaRPr>
          </a:p>
        </p:txBody>
      </p:sp>
      <p:sp>
        <p:nvSpPr>
          <p:cNvPr id="3" name="Content Placeholder 2"/>
          <p:cNvSpPr>
            <a:spLocks noGrp="1"/>
          </p:cNvSpPr>
          <p:nvPr>
            <p:ph idx="1"/>
          </p:nvPr>
        </p:nvSpPr>
        <p:spPr>
          <a:xfrm>
            <a:off x="1942415" y="1516655"/>
            <a:ext cx="6591985" cy="4729909"/>
          </a:xfrm>
        </p:spPr>
        <p:txBody>
          <a:bodyPr>
            <a:normAutofit lnSpcReduction="10000"/>
          </a:bodyPr>
          <a:lstStyle/>
          <a:p>
            <a:r>
              <a:rPr lang="en-US" dirty="0"/>
              <a:t>This project will kick start the development of a </a:t>
            </a:r>
            <a:r>
              <a:rPr lang="en-US" dirty="0">
                <a:solidFill>
                  <a:schemeClr val="accent1"/>
                </a:solidFill>
              </a:rPr>
              <a:t>comprehensive </a:t>
            </a:r>
            <a:r>
              <a:rPr lang="en-US" dirty="0" smtClean="0">
                <a:solidFill>
                  <a:schemeClr val="accent1"/>
                </a:solidFill>
              </a:rPr>
              <a:t> </a:t>
            </a:r>
            <a:r>
              <a:rPr lang="en-US" dirty="0">
                <a:solidFill>
                  <a:schemeClr val="accent1"/>
                </a:solidFill>
              </a:rPr>
              <a:t>Bay watershed Environmental Justice Screening tool </a:t>
            </a:r>
            <a:r>
              <a:rPr lang="en-US" dirty="0"/>
              <a:t>to provide jurisdictional, sub-watershed, and community level information on demographics and environmental conditions, and their relationship to selected Agreement outcomes. </a:t>
            </a:r>
            <a:endParaRPr lang="en-US" dirty="0" smtClean="0"/>
          </a:p>
          <a:p>
            <a:r>
              <a:rPr lang="en-US" dirty="0" smtClean="0"/>
              <a:t>The </a:t>
            </a:r>
            <a:r>
              <a:rPr lang="en-US" dirty="0"/>
              <a:t>tool will assist CBP </a:t>
            </a:r>
            <a:r>
              <a:rPr lang="en-US" dirty="0" smtClean="0"/>
              <a:t>partners as </a:t>
            </a:r>
            <a:r>
              <a:rPr lang="en-US" dirty="0"/>
              <a:t>they identify </a:t>
            </a:r>
            <a:r>
              <a:rPr lang="en-US" dirty="0" err="1"/>
              <a:t>workplan</a:t>
            </a:r>
            <a:r>
              <a:rPr lang="en-US" dirty="0"/>
              <a:t> implementation priorities in relation to </a:t>
            </a:r>
            <a:r>
              <a:rPr lang="en-US" dirty="0">
                <a:solidFill>
                  <a:schemeClr val="accent1"/>
                </a:solidFill>
              </a:rPr>
              <a:t>the impact of these priorities on Bay communities, especially on diverse communities</a:t>
            </a:r>
            <a:r>
              <a:rPr lang="en-US" dirty="0"/>
              <a:t>. </a:t>
            </a:r>
            <a:r>
              <a:rPr lang="en-US" dirty="0" smtClean="0"/>
              <a:t> </a:t>
            </a:r>
          </a:p>
          <a:p>
            <a:r>
              <a:rPr lang="en-US" dirty="0" smtClean="0"/>
              <a:t>Will </a:t>
            </a:r>
            <a:r>
              <a:rPr lang="en-US" dirty="0" smtClean="0">
                <a:solidFill>
                  <a:schemeClr val="accent1"/>
                </a:solidFill>
              </a:rPr>
              <a:t>also help </a:t>
            </a:r>
            <a:r>
              <a:rPr lang="en-US" dirty="0">
                <a:solidFill>
                  <a:schemeClr val="accent1"/>
                </a:solidFill>
              </a:rPr>
              <a:t>community groups </a:t>
            </a:r>
            <a:r>
              <a:rPr lang="en-US" dirty="0"/>
              <a:t>(including underrepresented communities) as they engage in community based environmental restoration and sustainability projects. </a:t>
            </a:r>
            <a:endParaRPr lang="en-US" dirty="0" smtClean="0"/>
          </a:p>
          <a:p>
            <a:r>
              <a:rPr lang="en-US" dirty="0" smtClean="0"/>
              <a:t>This </a:t>
            </a:r>
            <a:r>
              <a:rPr lang="en-US" dirty="0"/>
              <a:t>project is designed as a pilot for </a:t>
            </a:r>
            <a:r>
              <a:rPr lang="en-US" dirty="0" smtClean="0"/>
              <a:t>expansion </a:t>
            </a:r>
            <a:r>
              <a:rPr lang="en-US" dirty="0"/>
              <a:t>and </a:t>
            </a:r>
            <a:r>
              <a:rPr lang="en-US" dirty="0" smtClean="0"/>
              <a:t>will </a:t>
            </a:r>
            <a:r>
              <a:rPr lang="en-US" dirty="0" smtClean="0">
                <a:solidFill>
                  <a:schemeClr val="accent1"/>
                </a:solidFill>
              </a:rPr>
              <a:t>focus initially </a:t>
            </a:r>
            <a:r>
              <a:rPr lang="en-US" dirty="0">
                <a:solidFill>
                  <a:schemeClr val="accent1"/>
                </a:solidFill>
              </a:rPr>
              <a:t>on </a:t>
            </a:r>
            <a:r>
              <a:rPr lang="en-US" dirty="0" smtClean="0">
                <a:solidFill>
                  <a:schemeClr val="accent1"/>
                </a:solidFill>
              </a:rPr>
              <a:t>public </a:t>
            </a:r>
            <a:r>
              <a:rPr lang="en-US" dirty="0">
                <a:solidFill>
                  <a:schemeClr val="accent1"/>
                </a:solidFill>
              </a:rPr>
              <a:t>access, toxic contaminants, and climate </a:t>
            </a:r>
            <a:r>
              <a:rPr lang="en-US" dirty="0" smtClean="0">
                <a:solidFill>
                  <a:schemeClr val="accent1"/>
                </a:solidFill>
              </a:rPr>
              <a:t>resiliency. </a:t>
            </a:r>
            <a:endParaRPr lang="en-US" dirty="0">
              <a:solidFill>
                <a:schemeClr val="accent1"/>
              </a:solidFill>
            </a:endParaRPr>
          </a:p>
        </p:txBody>
      </p:sp>
    </p:spTree>
    <p:extLst>
      <p:ext uri="{BB962C8B-B14F-4D97-AF65-F5344CB8AC3E}">
        <p14:creationId xmlns:p14="http://schemas.microsoft.com/office/powerpoint/2010/main" val="14687393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solidFill>
              </a:rPr>
              <a:t>EJ Screen Project (</a:t>
            </a:r>
            <a:r>
              <a:rPr lang="en-US" b="1" dirty="0" err="1" smtClean="0">
                <a:solidFill>
                  <a:schemeClr val="accent6"/>
                </a:solidFill>
              </a:rPr>
              <a:t>con’t</a:t>
            </a:r>
            <a:r>
              <a:rPr lang="en-US" b="1" dirty="0" smtClean="0">
                <a:solidFill>
                  <a:schemeClr val="accent6"/>
                </a:solidFill>
              </a:rPr>
              <a:t>)</a:t>
            </a:r>
            <a:endParaRPr lang="en-US" b="1" dirty="0">
              <a:solidFill>
                <a:schemeClr val="accent6"/>
              </a:solidFill>
            </a:endParaRPr>
          </a:p>
        </p:txBody>
      </p:sp>
      <p:sp>
        <p:nvSpPr>
          <p:cNvPr id="3" name="Content Placeholder 2"/>
          <p:cNvSpPr>
            <a:spLocks noGrp="1"/>
          </p:cNvSpPr>
          <p:nvPr>
            <p:ph idx="1"/>
          </p:nvPr>
        </p:nvSpPr>
        <p:spPr>
          <a:xfrm>
            <a:off x="1942415" y="1703937"/>
            <a:ext cx="6591985" cy="4157036"/>
          </a:xfrm>
        </p:spPr>
        <p:txBody>
          <a:bodyPr>
            <a:normAutofit/>
          </a:bodyPr>
          <a:lstStyle/>
          <a:p>
            <a:r>
              <a:rPr lang="en-US" dirty="0"/>
              <a:t>The project will build on demographic and environmental data pulled from the national EJ Screen tool to include Bay Program-specific indicators and greater localized data. </a:t>
            </a:r>
            <a:r>
              <a:rPr lang="en-US" dirty="0">
                <a:solidFill>
                  <a:schemeClr val="accent1"/>
                </a:solidFill>
              </a:rPr>
              <a:t>Cross-GIT and diversity stakeholder input will be used to design the </a:t>
            </a:r>
            <a:r>
              <a:rPr lang="en-US" dirty="0" smtClean="0">
                <a:solidFill>
                  <a:schemeClr val="accent1"/>
                </a:solidFill>
              </a:rPr>
              <a:t>EJ </a:t>
            </a:r>
            <a:r>
              <a:rPr lang="en-US" dirty="0">
                <a:solidFill>
                  <a:schemeClr val="accent1"/>
                </a:solidFill>
              </a:rPr>
              <a:t>tool</a:t>
            </a:r>
            <a:r>
              <a:rPr lang="en-US" dirty="0"/>
              <a:t> with regards to inputs and capabilities. </a:t>
            </a:r>
            <a:endParaRPr lang="en-US" dirty="0" smtClean="0"/>
          </a:p>
          <a:p>
            <a:endParaRPr lang="en-US" sz="1100" dirty="0" smtClean="0"/>
          </a:p>
          <a:p>
            <a:r>
              <a:rPr lang="en-US" dirty="0" smtClean="0"/>
              <a:t>The </a:t>
            </a:r>
            <a:r>
              <a:rPr lang="en-US" dirty="0"/>
              <a:t>project will fund a programmer to assist the CBP GIS staff in </a:t>
            </a:r>
            <a:r>
              <a:rPr lang="en-US" dirty="0">
                <a:solidFill>
                  <a:schemeClr val="accent1"/>
                </a:solidFill>
              </a:rPr>
              <a:t>designing a tool of the scale and detail necessary for use by GITs, with a customized reporting function.</a:t>
            </a:r>
            <a:r>
              <a:rPr lang="en-US" dirty="0"/>
              <a:t> Funding will also be used to explore the usability of the tool for both the Bay partners and community </a:t>
            </a:r>
            <a:r>
              <a:rPr lang="en-US" dirty="0" smtClean="0"/>
              <a:t>groups</a:t>
            </a:r>
            <a:r>
              <a:rPr lang="en-US" dirty="0"/>
              <a:t> </a:t>
            </a:r>
            <a:r>
              <a:rPr lang="en-US" dirty="0" smtClean="0"/>
              <a:t>and </a:t>
            </a:r>
            <a:r>
              <a:rPr lang="en-US" dirty="0" smtClean="0">
                <a:solidFill>
                  <a:schemeClr val="accent1"/>
                </a:solidFill>
              </a:rPr>
              <a:t>will serve as a template for other outcomes.</a:t>
            </a:r>
            <a:endParaRPr lang="en-US" dirty="0">
              <a:solidFill>
                <a:schemeClr val="accent1"/>
              </a:solidFill>
            </a:endParaRPr>
          </a:p>
        </p:txBody>
      </p:sp>
    </p:spTree>
    <p:extLst>
      <p:ext uri="{BB962C8B-B14F-4D97-AF65-F5344CB8AC3E}">
        <p14:creationId xmlns:p14="http://schemas.microsoft.com/office/powerpoint/2010/main" val="28375768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b="1" dirty="0" smtClean="0">
                <a:solidFill>
                  <a:schemeClr val="accent6"/>
                </a:solidFill>
              </a:rPr>
              <a:t>   CCW and CBFN </a:t>
            </a:r>
            <a:r>
              <a:rPr lang="en-US" sz="2700" b="1" dirty="0">
                <a:solidFill>
                  <a:schemeClr val="accent6"/>
                </a:solidFill>
              </a:rPr>
              <a:t>SOW to Develop a Diversity, Equity and Inclusion Strategy</a:t>
            </a:r>
            <a:r>
              <a:rPr lang="en-US" b="1" dirty="0">
                <a:solidFill>
                  <a:schemeClr val="accent6"/>
                </a:solidFill>
              </a:rPr>
              <a:t/>
            </a:r>
            <a:br>
              <a:rPr lang="en-US" b="1" dirty="0">
                <a:solidFill>
                  <a:schemeClr val="accent6"/>
                </a:solidFill>
              </a:rPr>
            </a:br>
            <a:endParaRPr lang="en-US" b="1" dirty="0">
              <a:solidFill>
                <a:schemeClr val="accent6"/>
              </a:solidFill>
            </a:endParaRPr>
          </a:p>
        </p:txBody>
      </p:sp>
      <p:sp>
        <p:nvSpPr>
          <p:cNvPr id="3" name="Content Placeholder 2"/>
          <p:cNvSpPr>
            <a:spLocks noGrp="1"/>
          </p:cNvSpPr>
          <p:nvPr>
            <p:ph idx="1"/>
          </p:nvPr>
        </p:nvSpPr>
        <p:spPr>
          <a:xfrm>
            <a:off x="1945201" y="1847318"/>
            <a:ext cx="6591985" cy="4300096"/>
          </a:xfrm>
        </p:spPr>
        <p:txBody>
          <a:bodyPr>
            <a:normAutofit fontScale="40000" lnSpcReduction="20000"/>
          </a:bodyPr>
          <a:lstStyle/>
          <a:p>
            <a:r>
              <a:rPr lang="en-US" sz="4000" dirty="0" smtClean="0"/>
              <a:t>The </a:t>
            </a:r>
            <a:r>
              <a:rPr lang="en-US" sz="4000" dirty="0"/>
              <a:t>Chesapeake Bay Trust, on behalf of CBFN and the </a:t>
            </a:r>
            <a:r>
              <a:rPr lang="en-US" sz="4000" dirty="0" smtClean="0"/>
              <a:t>CCWC </a:t>
            </a:r>
            <a:r>
              <a:rPr lang="en-US" sz="4000" dirty="0"/>
              <a:t>seek a qualified service provider to assist with the development of a Diversity, Equity </a:t>
            </a:r>
            <a:r>
              <a:rPr lang="en-US" sz="4000" dirty="0" smtClean="0"/>
              <a:t>and Inclusion </a:t>
            </a:r>
            <a:r>
              <a:rPr lang="en-US" sz="4000" dirty="0"/>
              <a:t>Plan to guide future actions</a:t>
            </a:r>
            <a:r>
              <a:rPr lang="en-US" sz="4000" dirty="0" smtClean="0"/>
              <a:t>.  </a:t>
            </a:r>
          </a:p>
          <a:p>
            <a:r>
              <a:rPr lang="en-US" sz="4000" dirty="0"/>
              <a:t>August </a:t>
            </a:r>
            <a:r>
              <a:rPr lang="en-US" sz="4000" dirty="0" smtClean="0"/>
              <a:t>- September2016: Select </a:t>
            </a:r>
            <a:r>
              <a:rPr lang="en-US" sz="4000" dirty="0"/>
              <a:t>contractor, hold kick off meeting , communicate to members on next steps</a:t>
            </a:r>
          </a:p>
          <a:p>
            <a:r>
              <a:rPr lang="en-US" sz="4000" dirty="0" smtClean="0">
                <a:solidFill>
                  <a:schemeClr val="accent1"/>
                </a:solidFill>
              </a:rPr>
              <a:t>October‐ December 2016:</a:t>
            </a:r>
            <a:r>
              <a:rPr lang="en-US" sz="4000" dirty="0" smtClean="0"/>
              <a:t> DEI/cultural </a:t>
            </a:r>
            <a:r>
              <a:rPr lang="en-US" sz="4000" dirty="0"/>
              <a:t>Competency workshops, planning meetings, member </a:t>
            </a:r>
            <a:r>
              <a:rPr lang="en-US" sz="4000" dirty="0">
                <a:solidFill>
                  <a:schemeClr val="accent1"/>
                </a:solidFill>
              </a:rPr>
              <a:t>outreach </a:t>
            </a:r>
            <a:r>
              <a:rPr lang="en-US" sz="4000" dirty="0" smtClean="0">
                <a:solidFill>
                  <a:schemeClr val="accent1"/>
                </a:solidFill>
              </a:rPr>
              <a:t>and engagement</a:t>
            </a:r>
            <a:endParaRPr lang="en-US" sz="4000" dirty="0">
              <a:solidFill>
                <a:schemeClr val="accent1"/>
              </a:solidFill>
            </a:endParaRPr>
          </a:p>
          <a:p>
            <a:r>
              <a:rPr lang="en-US" sz="4000" dirty="0"/>
              <a:t>January – </a:t>
            </a:r>
            <a:r>
              <a:rPr lang="en-US" sz="4000" dirty="0" smtClean="0"/>
              <a:t>March 2017: Continued </a:t>
            </a:r>
            <a:r>
              <a:rPr lang="en-US" sz="4000" dirty="0"/>
              <a:t>member engagement, DEI plan development and review </a:t>
            </a:r>
            <a:r>
              <a:rPr lang="en-US" sz="4000" dirty="0" smtClean="0"/>
              <a:t>by CBFN/CCWC </a:t>
            </a:r>
            <a:r>
              <a:rPr lang="en-US" sz="4000" dirty="0"/>
              <a:t>DEI </a:t>
            </a:r>
            <a:r>
              <a:rPr lang="en-US" sz="4000" dirty="0" smtClean="0"/>
              <a:t>committee.</a:t>
            </a:r>
          </a:p>
          <a:p>
            <a:r>
              <a:rPr lang="en-US" sz="4000" dirty="0" smtClean="0"/>
              <a:t>April‐May 2017: </a:t>
            </a:r>
            <a:r>
              <a:rPr lang="en-US" sz="4000" dirty="0"/>
              <a:t>Participate in CCWC/CBFN Spring membership meetings to assist with </a:t>
            </a:r>
            <a:r>
              <a:rPr lang="en-US" sz="4000" dirty="0" smtClean="0"/>
              <a:t>presentation of </a:t>
            </a:r>
            <a:r>
              <a:rPr lang="en-US" sz="4000" dirty="0"/>
              <a:t>plan, proposal of next steps, solicit feedback, etc.</a:t>
            </a:r>
          </a:p>
          <a:p>
            <a:r>
              <a:rPr lang="en-US" sz="4000" dirty="0"/>
              <a:t>June </a:t>
            </a:r>
            <a:r>
              <a:rPr lang="en-US" sz="4000" dirty="0" smtClean="0"/>
              <a:t>2017: </a:t>
            </a:r>
            <a:r>
              <a:rPr lang="en-US" sz="4000" dirty="0"/>
              <a:t>Final Plan submitted with report on the </a:t>
            </a:r>
            <a:r>
              <a:rPr lang="en-US" sz="4000" dirty="0" smtClean="0"/>
              <a:t>project</a:t>
            </a:r>
            <a:endParaRPr lang="en-US" dirty="0"/>
          </a:p>
        </p:txBody>
      </p:sp>
    </p:spTree>
    <p:extLst>
      <p:ext uri="{BB962C8B-B14F-4D97-AF65-F5344CB8AC3E}">
        <p14:creationId xmlns:p14="http://schemas.microsoft.com/office/powerpoint/2010/main" val="42510765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	</a:t>
            </a:r>
            <a:r>
              <a:rPr lang="en-US" sz="3200" b="1" dirty="0" smtClean="0">
                <a:solidFill>
                  <a:schemeClr val="accent6"/>
                </a:solidFill>
              </a:rPr>
              <a:t>October 2016 Diversity     	   			  Workgroup Meeting</a:t>
            </a:r>
            <a:endParaRPr lang="en-US" sz="3200" b="1" dirty="0">
              <a:solidFill>
                <a:schemeClr val="accent6"/>
              </a:solidFill>
            </a:endParaRPr>
          </a:p>
        </p:txBody>
      </p:sp>
      <p:sp>
        <p:nvSpPr>
          <p:cNvPr id="3" name="Content Placeholder 2"/>
          <p:cNvSpPr>
            <a:spLocks noGrp="1"/>
          </p:cNvSpPr>
          <p:nvPr>
            <p:ph idx="1"/>
          </p:nvPr>
        </p:nvSpPr>
        <p:spPr>
          <a:xfrm>
            <a:off x="1942415" y="2056481"/>
            <a:ext cx="6591985" cy="3777622"/>
          </a:xfrm>
        </p:spPr>
        <p:txBody>
          <a:bodyPr/>
          <a:lstStyle/>
          <a:p>
            <a:r>
              <a:rPr lang="en-US" dirty="0" smtClean="0"/>
              <a:t>Meeting of Jurisdictions, Federal agencies and other partners who are Workgroup members.</a:t>
            </a:r>
          </a:p>
          <a:p>
            <a:r>
              <a:rPr lang="en-US" dirty="0" smtClean="0"/>
              <a:t>Review of 2016 Biennial </a:t>
            </a:r>
            <a:r>
              <a:rPr lang="en-US" dirty="0" err="1" smtClean="0"/>
              <a:t>Workplan</a:t>
            </a:r>
            <a:r>
              <a:rPr lang="en-US" dirty="0" smtClean="0"/>
              <a:t> commitments and 2016 progress in meeting them.</a:t>
            </a:r>
          </a:p>
          <a:p>
            <a:r>
              <a:rPr lang="en-US" dirty="0" smtClean="0"/>
              <a:t>Get Input on EJ Screen Project</a:t>
            </a:r>
          </a:p>
          <a:p>
            <a:r>
              <a:rPr lang="en-US" dirty="0" smtClean="0"/>
              <a:t>Review Results of Demographic Profile Results and Next Steps</a:t>
            </a:r>
          </a:p>
          <a:p>
            <a:r>
              <a:rPr lang="en-US" dirty="0" smtClean="0"/>
              <a:t>Presentation and opportunity fro Input on  on CCW/CBFN DEI Strategy Development</a:t>
            </a:r>
          </a:p>
          <a:p>
            <a:r>
              <a:rPr lang="en-US" dirty="0" smtClean="0"/>
              <a:t>Other Issues?</a:t>
            </a:r>
            <a:endParaRPr lang="en-US" dirty="0"/>
          </a:p>
        </p:txBody>
      </p:sp>
    </p:spTree>
    <p:extLst>
      <p:ext uri="{BB962C8B-B14F-4D97-AF65-F5344CB8AC3E}">
        <p14:creationId xmlns:p14="http://schemas.microsoft.com/office/powerpoint/2010/main" val="17311945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solidFill>
              </a:rPr>
              <a:t>Local Government Funding</a:t>
            </a:r>
            <a:br>
              <a:rPr lang="en-US" b="1" dirty="0" smtClean="0">
                <a:solidFill>
                  <a:schemeClr val="accent6"/>
                </a:solidFill>
              </a:rPr>
            </a:br>
            <a:r>
              <a:rPr lang="en-US" b="1" dirty="0">
                <a:solidFill>
                  <a:schemeClr val="accent6"/>
                </a:solidFill>
              </a:rPr>
              <a:t> </a:t>
            </a:r>
            <a:r>
              <a:rPr lang="en-US" b="1" dirty="0" smtClean="0">
                <a:solidFill>
                  <a:schemeClr val="accent6"/>
                </a:solidFill>
              </a:rPr>
              <a:t>			FY 2014 - 2015</a:t>
            </a:r>
            <a:endParaRPr lang="en-US" b="1" dirty="0">
              <a:solidFill>
                <a:schemeClr val="accent6"/>
              </a:solidFill>
            </a:endParaRPr>
          </a:p>
        </p:txBody>
      </p:sp>
      <p:sp>
        <p:nvSpPr>
          <p:cNvPr id="3" name="Content Placeholder 2"/>
          <p:cNvSpPr>
            <a:spLocks noGrp="1"/>
          </p:cNvSpPr>
          <p:nvPr>
            <p:ph idx="1"/>
          </p:nvPr>
        </p:nvSpPr>
        <p:spPr/>
        <p:txBody>
          <a:bodyPr>
            <a:normAutofit/>
          </a:bodyPr>
          <a:lstStyle/>
          <a:p>
            <a:r>
              <a:rPr lang="en-US" sz="2400" dirty="0" smtClean="0"/>
              <a:t>EPA’s (managed by NFWF) </a:t>
            </a:r>
            <a:r>
              <a:rPr lang="en-US" sz="2400" dirty="0" smtClean="0">
                <a:latin typeface="Century Gothic" panose="020B0502020202020204" pitchFamily="34" charset="0"/>
                <a:cs typeface="Arial" panose="020B0604020202020204" pitchFamily="34" charset="0"/>
              </a:rPr>
              <a:t>Innovative </a:t>
            </a:r>
            <a:r>
              <a:rPr lang="en-US" sz="2400" dirty="0">
                <a:latin typeface="Century Gothic" panose="020B0502020202020204" pitchFamily="34" charset="0"/>
                <a:cs typeface="Arial" panose="020B0604020202020204" pitchFamily="34" charset="0"/>
              </a:rPr>
              <a:t>Nutrient and </a:t>
            </a:r>
            <a:r>
              <a:rPr lang="en-US" sz="2400" dirty="0" smtClean="0">
                <a:latin typeface="Century Gothic" panose="020B0502020202020204" pitchFamily="34" charset="0"/>
                <a:cs typeface="Arial" panose="020B0604020202020204" pitchFamily="34" charset="0"/>
              </a:rPr>
              <a:t>Sediment Reduction and Small Watershed Grants </a:t>
            </a:r>
            <a:r>
              <a:rPr lang="en-US" sz="2400" dirty="0">
                <a:latin typeface="Century Gothic" panose="020B0502020202020204" pitchFamily="34" charset="0"/>
                <a:cs typeface="Arial" panose="020B0604020202020204" pitchFamily="34" charset="0"/>
              </a:rPr>
              <a:t>Funding for Local </a:t>
            </a:r>
            <a:r>
              <a:rPr lang="en-US" sz="2400" dirty="0" smtClean="0">
                <a:latin typeface="Century Gothic" panose="020B0502020202020204" pitchFamily="34" charset="0"/>
                <a:cs typeface="Arial" panose="020B0604020202020204" pitchFamily="34" charset="0"/>
              </a:rPr>
              <a:t>Entities</a:t>
            </a:r>
          </a:p>
          <a:p>
            <a:r>
              <a:rPr lang="en-US" sz="2400" dirty="0" smtClean="0">
                <a:latin typeface="Century Gothic" panose="020B0502020202020204" pitchFamily="34" charset="0"/>
                <a:cs typeface="Arial" panose="020B0604020202020204" pitchFamily="34" charset="0"/>
              </a:rPr>
              <a:t>2014-2016 </a:t>
            </a:r>
            <a:r>
              <a:rPr lang="en-US" sz="2400" dirty="0">
                <a:latin typeface="Century Gothic" panose="020B0502020202020204" pitchFamily="34" charset="0"/>
                <a:cs typeface="Arial" panose="020B0604020202020204" pitchFamily="34" charset="0"/>
              </a:rPr>
              <a:t>EPA </a:t>
            </a:r>
            <a:r>
              <a:rPr lang="en-US" sz="2400" dirty="0" smtClean="0">
                <a:latin typeface="Century Gothic" panose="020B0502020202020204" pitchFamily="34" charset="0"/>
                <a:cs typeface="Arial" panose="020B0604020202020204" pitchFamily="34" charset="0"/>
              </a:rPr>
              <a:t>Grant </a:t>
            </a:r>
            <a:r>
              <a:rPr lang="en-US" sz="2400" dirty="0">
                <a:latin typeface="Century Gothic" panose="020B0502020202020204" pitchFamily="34" charset="0"/>
                <a:cs typeface="Arial" panose="020B0604020202020204" pitchFamily="34" charset="0"/>
              </a:rPr>
              <a:t>Funding for Local </a:t>
            </a:r>
            <a:r>
              <a:rPr lang="en-US" sz="2400" dirty="0" smtClean="0">
                <a:latin typeface="Century Gothic" panose="020B0502020202020204" pitchFamily="34" charset="0"/>
                <a:cs typeface="Arial" panose="020B0604020202020204" pitchFamily="34" charset="0"/>
              </a:rPr>
              <a:t>Governments</a:t>
            </a:r>
          </a:p>
          <a:p>
            <a:r>
              <a:rPr lang="en-US" sz="2400" dirty="0" smtClean="0">
                <a:latin typeface="Century Gothic" panose="020B0502020202020204" pitchFamily="34" charset="0"/>
                <a:cs typeface="Arial" panose="020B0604020202020204" pitchFamily="34" charset="0"/>
              </a:rPr>
              <a:t>2012-2016 Local Government Assistance provided through the Environmental Finance Center </a:t>
            </a:r>
            <a:endParaRPr lang="en-US" sz="2400" dirty="0">
              <a:latin typeface="Century Gothic" panose="020B0502020202020204" pitchFamily="34" charset="0"/>
              <a:cs typeface="Arial" panose="020B0604020202020204" pitchFamily="34" charset="0"/>
            </a:endParaRPr>
          </a:p>
          <a:p>
            <a:endParaRPr lang="en-US" sz="2400" dirty="0" smtClean="0">
              <a:latin typeface="Century Gothic" panose="020B0502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0182625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6"/>
                </a:solidFill>
              </a:rPr>
              <a:t>    2008-2016 INSR and SWG Funding to Local Governments </a:t>
            </a:r>
            <a:endParaRPr lang="en-US" b="1" dirty="0">
              <a:solidFill>
                <a:schemeClr val="accent6"/>
              </a:solidFill>
            </a:endParaRPr>
          </a:p>
        </p:txBody>
      </p:sp>
      <p:sp>
        <p:nvSpPr>
          <p:cNvPr id="3" name="Content Placeholder 2"/>
          <p:cNvSpPr>
            <a:spLocks noGrp="1"/>
          </p:cNvSpPr>
          <p:nvPr>
            <p:ph idx="1"/>
          </p:nvPr>
        </p:nvSpPr>
        <p:spPr/>
        <p:txBody>
          <a:bodyPr>
            <a:normAutofit/>
          </a:bodyPr>
          <a:lstStyle/>
          <a:p>
            <a:r>
              <a:rPr lang="en-US" sz="2000" dirty="0" smtClean="0"/>
              <a:t>$45 million to local governments and non-government organizations, with $15 million going directly to fund</a:t>
            </a:r>
          </a:p>
          <a:p>
            <a:endParaRPr lang="en-US" sz="1200" dirty="0" smtClean="0"/>
          </a:p>
          <a:p>
            <a:pPr lvl="1"/>
            <a:r>
              <a:rPr lang="en-US" sz="2000" dirty="0" smtClean="0"/>
              <a:t>Local government specified technical assistance needs</a:t>
            </a:r>
          </a:p>
          <a:p>
            <a:pPr lvl="1"/>
            <a:r>
              <a:rPr lang="en-US" sz="2000" dirty="0" smtClean="0"/>
              <a:t>Local government implementation and restoration projects</a:t>
            </a:r>
          </a:p>
          <a:p>
            <a:pPr lvl="1"/>
            <a:endParaRPr lang="en-US" dirty="0" smtClean="0"/>
          </a:p>
        </p:txBody>
      </p:sp>
    </p:spTree>
    <p:extLst>
      <p:ext uri="{BB962C8B-B14F-4D97-AF65-F5344CB8AC3E}">
        <p14:creationId xmlns:p14="http://schemas.microsoft.com/office/powerpoint/2010/main" val="33520339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6"/>
                </a:solidFill>
              </a:rPr>
              <a:t>  Outcomes of INSR </a:t>
            </a:r>
            <a:r>
              <a:rPr lang="en-US" b="1" dirty="0">
                <a:solidFill>
                  <a:schemeClr val="accent6"/>
                </a:solidFill>
              </a:rPr>
              <a:t>and SWG Funding to Local Governments </a:t>
            </a:r>
          </a:p>
        </p:txBody>
      </p:sp>
      <p:sp>
        <p:nvSpPr>
          <p:cNvPr id="3" name="Content Placeholder 2"/>
          <p:cNvSpPr>
            <a:spLocks noGrp="1"/>
          </p:cNvSpPr>
          <p:nvPr>
            <p:ph idx="1"/>
          </p:nvPr>
        </p:nvSpPr>
        <p:spPr>
          <a:xfrm>
            <a:off x="1945201" y="1990379"/>
            <a:ext cx="6591985" cy="4322285"/>
          </a:xfrm>
        </p:spPr>
        <p:txBody>
          <a:bodyPr>
            <a:normAutofit fontScale="77500" lnSpcReduction="20000"/>
          </a:bodyPr>
          <a:lstStyle/>
          <a:p>
            <a:r>
              <a:rPr lang="en-US" sz="2100" dirty="0"/>
              <a:t>Outcomes of these projects </a:t>
            </a:r>
            <a:r>
              <a:rPr lang="en-US" sz="2100" dirty="0" smtClean="0"/>
              <a:t>included:</a:t>
            </a:r>
            <a:endParaRPr lang="en-US" sz="2100" dirty="0"/>
          </a:p>
          <a:p>
            <a:pPr lvl="1"/>
            <a:r>
              <a:rPr lang="en-US" sz="1800" dirty="0" smtClean="0"/>
              <a:t>2.8 </a:t>
            </a:r>
            <a:r>
              <a:rPr lang="en-US" sz="1800" dirty="0"/>
              <a:t>million square feet of rain gardens and bio retention installed</a:t>
            </a:r>
          </a:p>
          <a:p>
            <a:pPr lvl="1"/>
            <a:r>
              <a:rPr lang="en-US" sz="1800" dirty="0" smtClean="0"/>
              <a:t>1.7 </a:t>
            </a:r>
            <a:r>
              <a:rPr lang="en-US" sz="1800" dirty="0"/>
              <a:t>million square feet of impervious surfaces removed</a:t>
            </a:r>
          </a:p>
          <a:p>
            <a:pPr lvl="1"/>
            <a:r>
              <a:rPr lang="en-US" sz="1800" dirty="0" smtClean="0"/>
              <a:t>13,946 </a:t>
            </a:r>
            <a:r>
              <a:rPr lang="en-US" sz="1800" dirty="0"/>
              <a:t>acres with improved storm water management</a:t>
            </a:r>
          </a:p>
          <a:p>
            <a:pPr lvl="1"/>
            <a:r>
              <a:rPr lang="en-US" sz="1800" dirty="0" smtClean="0"/>
              <a:t>6,612 </a:t>
            </a:r>
            <a:r>
              <a:rPr lang="en-US" sz="1800" dirty="0"/>
              <a:t>acres of wetlands restored</a:t>
            </a:r>
          </a:p>
          <a:p>
            <a:pPr lvl="1"/>
            <a:r>
              <a:rPr lang="en-US" sz="1800" dirty="0" smtClean="0"/>
              <a:t>1,695 </a:t>
            </a:r>
            <a:r>
              <a:rPr lang="en-US" sz="1800" dirty="0"/>
              <a:t>miles of riparian forest </a:t>
            </a:r>
            <a:r>
              <a:rPr lang="en-US" sz="1800" dirty="0" smtClean="0"/>
              <a:t>restored</a:t>
            </a:r>
          </a:p>
          <a:p>
            <a:endParaRPr lang="en-US" sz="1000" dirty="0" smtClean="0"/>
          </a:p>
          <a:p>
            <a:r>
              <a:rPr lang="en-US" sz="2100" dirty="0" smtClean="0"/>
              <a:t>Pay for hosting of annual networking (bay-wide and regional) forums to bring together</a:t>
            </a:r>
          </a:p>
          <a:p>
            <a:pPr lvl="1"/>
            <a:r>
              <a:rPr lang="en-US" sz="1800" dirty="0" smtClean="0"/>
              <a:t>local stormwater practioners (from municipalities) </a:t>
            </a:r>
          </a:p>
          <a:p>
            <a:pPr lvl="1"/>
            <a:r>
              <a:rPr lang="en-US" sz="1800" dirty="0" smtClean="0"/>
              <a:t>The ag community</a:t>
            </a:r>
          </a:p>
          <a:p>
            <a:pPr lvl="1"/>
            <a:r>
              <a:rPr lang="en-US" sz="1800" dirty="0" smtClean="0"/>
              <a:t>regional gatherings of local governments, watershed organizations, technical experts from the private sector and universities</a:t>
            </a:r>
          </a:p>
          <a:p>
            <a:pPr lvl="1"/>
            <a:r>
              <a:rPr lang="en-US" sz="1800" dirty="0" smtClean="0"/>
              <a:t>all local watershed organizations at the Chesapeake Watershed Forum</a:t>
            </a:r>
            <a:endParaRPr lang="en-US" sz="1800" dirty="0"/>
          </a:p>
          <a:p>
            <a:endParaRPr lang="en-US" dirty="0"/>
          </a:p>
        </p:txBody>
      </p:sp>
    </p:spTree>
    <p:extLst>
      <p:ext uri="{BB962C8B-B14F-4D97-AF65-F5344CB8AC3E}">
        <p14:creationId xmlns:p14="http://schemas.microsoft.com/office/powerpoint/2010/main" val="1230571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7061" y="540199"/>
            <a:ext cx="6683765" cy="960668"/>
          </a:xfrm>
        </p:spPr>
        <p:txBody>
          <a:bodyPr>
            <a:normAutofit fontScale="90000"/>
          </a:bodyPr>
          <a:lstStyle/>
          <a:p>
            <a:pPr algn="ctr"/>
            <a:r>
              <a:rPr lang="en-US" b="1" dirty="0" smtClean="0">
                <a:solidFill>
                  <a:schemeClr val="accent6">
                    <a:lumMod val="75000"/>
                  </a:schemeClr>
                </a:solidFill>
              </a:rPr>
              <a:t>Chesapeake Bay Accountability and Recovery Act (2014)</a:t>
            </a:r>
            <a:endParaRPr lang="en-US" b="1" dirty="0">
              <a:solidFill>
                <a:schemeClr val="accent6">
                  <a:lumMod val="75000"/>
                </a:schemeClr>
              </a:solidFill>
            </a:endParaRPr>
          </a:p>
        </p:txBody>
      </p:sp>
      <p:sp>
        <p:nvSpPr>
          <p:cNvPr id="3" name="Content Placeholder 2"/>
          <p:cNvSpPr>
            <a:spLocks noGrp="1"/>
          </p:cNvSpPr>
          <p:nvPr>
            <p:ph idx="1"/>
          </p:nvPr>
        </p:nvSpPr>
        <p:spPr/>
        <p:txBody>
          <a:bodyPr>
            <a:normAutofit/>
          </a:bodyPr>
          <a:lstStyle/>
          <a:p>
            <a:endParaRPr lang="en-US" sz="2400" dirty="0"/>
          </a:p>
          <a:p>
            <a:r>
              <a:rPr lang="en-US" sz="2400" dirty="0">
                <a:solidFill>
                  <a:schemeClr val="tx1"/>
                </a:solidFill>
              </a:rPr>
              <a:t>Independent Evaluator</a:t>
            </a:r>
          </a:p>
          <a:p>
            <a:endParaRPr lang="en-US" sz="2400" dirty="0">
              <a:solidFill>
                <a:schemeClr val="tx1"/>
              </a:solidFill>
            </a:endParaRPr>
          </a:p>
          <a:p>
            <a:r>
              <a:rPr lang="en-US" sz="2400" dirty="0">
                <a:solidFill>
                  <a:schemeClr val="tx1"/>
                </a:solidFill>
              </a:rPr>
              <a:t>Chesapeake Bay Crosscut Budget</a:t>
            </a:r>
          </a:p>
        </p:txBody>
      </p:sp>
      <p:cxnSp>
        <p:nvCxnSpPr>
          <p:cNvPr id="4" name="Straight Connector 3"/>
          <p:cNvCxnSpPr/>
          <p:nvPr/>
        </p:nvCxnSpPr>
        <p:spPr>
          <a:xfrm>
            <a:off x="1557867" y="1684866"/>
            <a:ext cx="60579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31249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336" y="583384"/>
            <a:ext cx="8047664" cy="994172"/>
          </a:xfrm>
        </p:spPr>
        <p:txBody>
          <a:bodyPr>
            <a:normAutofit fontScale="90000"/>
          </a:bodyPr>
          <a:lstStyle/>
          <a:p>
            <a:pPr algn="ctr"/>
            <a:r>
              <a:rPr lang="en-US" b="1" dirty="0" smtClean="0">
                <a:solidFill>
                  <a:schemeClr val="accent6"/>
                </a:solidFill>
              </a:rPr>
              <a:t>$5 million per year in EPA Funding for Local Implementation - FY14 and FY15</a:t>
            </a:r>
            <a:endParaRPr lang="en-US" b="1" dirty="0">
              <a:solidFill>
                <a:schemeClr val="accent6"/>
              </a:solidFill>
            </a:endParaRPr>
          </a:p>
        </p:txBody>
      </p:sp>
      <p:sp>
        <p:nvSpPr>
          <p:cNvPr id="3" name="Content Placeholder 2"/>
          <p:cNvSpPr>
            <a:spLocks noGrp="1"/>
          </p:cNvSpPr>
          <p:nvPr>
            <p:ph idx="1"/>
          </p:nvPr>
        </p:nvSpPr>
        <p:spPr>
          <a:xfrm>
            <a:off x="2074617" y="1913263"/>
            <a:ext cx="6591985" cy="3777622"/>
          </a:xfrm>
        </p:spPr>
        <p:txBody>
          <a:bodyPr>
            <a:normAutofit fontScale="92500" lnSpcReduction="10000"/>
          </a:bodyPr>
          <a:lstStyle/>
          <a:p>
            <a:r>
              <a:rPr lang="en-US" sz="1900" dirty="0" smtClean="0">
                <a:ea typeface="Times New Roman" panose="02020603050405020304" pitchFamily="18" charset="0"/>
              </a:rPr>
              <a:t>For </a:t>
            </a:r>
            <a:r>
              <a:rPr lang="en-US" sz="1900" dirty="0">
                <a:ea typeface="Times New Roman" panose="02020603050405020304" pitchFamily="18" charset="0"/>
              </a:rPr>
              <a:t>local entities to reduce nitrogen, phosphorus and sediment loads to the Chesapeake Bay, consistent with the jurisdictions’ WIPs</a:t>
            </a:r>
            <a:r>
              <a:rPr lang="en-US" sz="1900" dirty="0" smtClean="0">
                <a:ea typeface="Times New Roman" panose="02020603050405020304" pitchFamily="18" charset="0"/>
              </a:rPr>
              <a:t>.</a:t>
            </a:r>
            <a:r>
              <a:rPr lang="en-US" sz="1900" dirty="0">
                <a:ea typeface="Times New Roman" panose="02020603050405020304" pitchFamily="18" charset="0"/>
              </a:rPr>
              <a:t> </a:t>
            </a:r>
            <a:endParaRPr lang="en-US" sz="1900" dirty="0" smtClean="0">
              <a:ea typeface="Times New Roman" panose="02020603050405020304" pitchFamily="18" charset="0"/>
            </a:endParaRPr>
          </a:p>
          <a:p>
            <a:endParaRPr lang="en-US" sz="1900" dirty="0" smtClean="0">
              <a:ea typeface="Times New Roman" panose="02020603050405020304" pitchFamily="18" charset="0"/>
            </a:endParaRPr>
          </a:p>
          <a:p>
            <a:r>
              <a:rPr lang="en-US" sz="1900" dirty="0" smtClean="0">
                <a:ea typeface="Times New Roman" panose="02020603050405020304" pitchFamily="18" charset="0"/>
              </a:rPr>
              <a:t>Direct </a:t>
            </a:r>
            <a:r>
              <a:rPr lang="en-US" sz="1900" dirty="0">
                <a:ea typeface="Times New Roman" panose="02020603050405020304" pitchFamily="18" charset="0"/>
              </a:rPr>
              <a:t>implementation of nutrient and sediment </a:t>
            </a:r>
            <a:r>
              <a:rPr lang="en-US" sz="1900" dirty="0" smtClean="0">
                <a:ea typeface="Times New Roman" panose="02020603050405020304" pitchFamily="18" charset="0"/>
              </a:rPr>
              <a:t>reduction</a:t>
            </a:r>
          </a:p>
          <a:p>
            <a:endParaRPr lang="en-US" sz="1900" dirty="0" smtClean="0">
              <a:ea typeface="Times New Roman" panose="02020603050405020304" pitchFamily="18" charset="0"/>
            </a:endParaRPr>
          </a:p>
          <a:p>
            <a:r>
              <a:rPr lang="en-US" sz="1900" dirty="0" smtClean="0">
                <a:ea typeface="Times New Roman" panose="02020603050405020304" pitchFamily="18" charset="0"/>
              </a:rPr>
              <a:t>Expansion of </a:t>
            </a:r>
            <a:r>
              <a:rPr lang="en-US" sz="1900" dirty="0">
                <a:ea typeface="Times New Roman" panose="02020603050405020304" pitchFamily="18" charset="0"/>
              </a:rPr>
              <a:t>their regulatory and accountability capabilities </a:t>
            </a:r>
            <a:endParaRPr lang="en-US" sz="1900" dirty="0" smtClean="0">
              <a:ea typeface="Times New Roman" panose="02020603050405020304" pitchFamily="18" charset="0"/>
            </a:endParaRPr>
          </a:p>
          <a:p>
            <a:endParaRPr lang="en-US" sz="1900" dirty="0" smtClean="0">
              <a:ea typeface="Times New Roman" panose="02020603050405020304" pitchFamily="18" charset="0"/>
            </a:endParaRPr>
          </a:p>
          <a:p>
            <a:r>
              <a:rPr lang="en-US" sz="1900" dirty="0" smtClean="0">
                <a:ea typeface="Times New Roman" panose="02020603050405020304" pitchFamily="18" charset="0"/>
              </a:rPr>
              <a:t>Training </a:t>
            </a:r>
            <a:r>
              <a:rPr lang="en-US" sz="1900" dirty="0">
                <a:ea typeface="Times New Roman" panose="02020603050405020304" pitchFamily="18" charset="0"/>
              </a:rPr>
              <a:t>requested by local </a:t>
            </a:r>
            <a:r>
              <a:rPr lang="en-US" sz="1900" dirty="0" smtClean="0">
                <a:ea typeface="Times New Roman" panose="02020603050405020304" pitchFamily="18" charset="0"/>
              </a:rPr>
              <a:t>entities</a:t>
            </a:r>
          </a:p>
          <a:p>
            <a:endParaRPr lang="en-US" dirty="0" smtClean="0">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9929593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483" y="670114"/>
            <a:ext cx="8596647" cy="994172"/>
          </a:xfrm>
        </p:spPr>
        <p:txBody>
          <a:bodyPr>
            <a:normAutofit/>
          </a:bodyPr>
          <a:lstStyle/>
          <a:p>
            <a:pPr algn="ctr"/>
            <a:r>
              <a:rPr lang="en-US" sz="3200" b="1" dirty="0">
                <a:solidFill>
                  <a:schemeClr val="accent6"/>
                </a:solidFill>
              </a:rPr>
              <a:t>Local Government Implementation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25464790"/>
              </p:ext>
            </p:extLst>
          </p:nvPr>
        </p:nvGraphicFramePr>
        <p:xfrm>
          <a:off x="1462832" y="1483033"/>
          <a:ext cx="7175948" cy="4091391"/>
        </p:xfrm>
        <a:graphic>
          <a:graphicData uri="http://schemas.openxmlformats.org/drawingml/2006/table">
            <a:tbl>
              <a:tblPr firstRow="1" firstCol="1" bandRow="1">
                <a:tableStyleId>{5C22544A-7EE6-4342-B048-85BDC9FD1C3A}</a:tableStyleId>
              </a:tblPr>
              <a:tblGrid>
                <a:gridCol w="2773007"/>
                <a:gridCol w="1386503"/>
                <a:gridCol w="1386503"/>
                <a:gridCol w="1629935"/>
              </a:tblGrid>
              <a:tr h="418958">
                <a:tc rowSpan="2">
                  <a:txBody>
                    <a:bodyPr/>
                    <a:lstStyle/>
                    <a:p>
                      <a:pPr marL="0" marR="0" algn="ctr">
                        <a:lnSpc>
                          <a:spcPct val="107000"/>
                        </a:lnSpc>
                        <a:spcBef>
                          <a:spcPts val="0"/>
                        </a:spcBef>
                        <a:spcAft>
                          <a:spcPts val="0"/>
                        </a:spcAft>
                      </a:pPr>
                      <a:r>
                        <a:rPr lang="en-US" sz="1500" dirty="0">
                          <a:effectLst/>
                        </a:rPr>
                        <a:t>Jurisdiction</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b"/>
                </a:tc>
                <a:tc gridSpan="2">
                  <a:txBody>
                    <a:bodyPr/>
                    <a:lstStyle/>
                    <a:p>
                      <a:pPr marL="0" marR="0" algn="ctr">
                        <a:lnSpc>
                          <a:spcPct val="107000"/>
                        </a:lnSpc>
                        <a:spcBef>
                          <a:spcPts val="0"/>
                        </a:spcBef>
                        <a:spcAft>
                          <a:spcPts val="0"/>
                        </a:spcAft>
                      </a:pPr>
                      <a:r>
                        <a:rPr lang="en-US" sz="1500" dirty="0">
                          <a:effectLst/>
                        </a:rPr>
                        <a:t> Local Funding Amount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b">
                    <a:solidFill>
                      <a:srgbClr val="5B9BD5"/>
                    </a:solidFill>
                  </a:tcPr>
                </a:tc>
                <a:tc hMerge="1">
                  <a:txBody>
                    <a:bodyPr/>
                    <a:lstStyle/>
                    <a:p>
                      <a:endParaRPr lang="en-US"/>
                    </a:p>
                  </a:txBody>
                  <a:tcPr/>
                </a:tc>
                <a:tc rowSpan="2">
                  <a:txBody>
                    <a:bodyPr/>
                    <a:lstStyle/>
                    <a:p>
                      <a:pPr marL="0" marR="0" algn="ctr">
                        <a:lnSpc>
                          <a:spcPct val="107000"/>
                        </a:lnSpc>
                        <a:spcBef>
                          <a:spcPts val="0"/>
                        </a:spcBef>
                        <a:spcAft>
                          <a:spcPts val="0"/>
                        </a:spcAft>
                      </a:pPr>
                      <a:r>
                        <a:rPr lang="en-US" sz="1500" dirty="0">
                          <a:effectLst/>
                        </a:rPr>
                        <a:t>CBRAP or CBIG</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b"/>
                </a:tc>
              </a:tr>
              <a:tr h="244602">
                <a:tc vMerge="1">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500" b="1" kern="1200" dirty="0" smtClean="0">
                          <a:solidFill>
                            <a:schemeClr val="lt1"/>
                          </a:solidFill>
                          <a:effectLst/>
                          <a:latin typeface="+mn-lt"/>
                          <a:ea typeface="+mn-ea"/>
                          <a:cs typeface="+mn-cs"/>
                        </a:rPr>
                        <a:t>FY14</a:t>
                      </a:r>
                      <a:endParaRPr lang="en-US" sz="1500" b="1" kern="1200" dirty="0">
                        <a:solidFill>
                          <a:schemeClr val="lt1"/>
                        </a:solidFill>
                        <a:effectLst/>
                        <a:latin typeface="+mn-lt"/>
                        <a:ea typeface="+mn-ea"/>
                        <a:cs typeface="+mn-cs"/>
                      </a:endParaRPr>
                    </a:p>
                  </a:txBody>
                  <a:tcPr marL="51435" marR="51435" marT="0" marB="0" anchor="ctr">
                    <a:solidFill>
                      <a:srgbClr val="5B9BD5"/>
                    </a:solidFill>
                  </a:tcPr>
                </a:tc>
                <a:tc>
                  <a:txBody>
                    <a:bodyPr/>
                    <a:lstStyle/>
                    <a:p>
                      <a:pPr marL="0" marR="0">
                        <a:lnSpc>
                          <a:spcPct val="107000"/>
                        </a:lnSpc>
                        <a:spcBef>
                          <a:spcPts val="0"/>
                        </a:spcBef>
                        <a:spcAft>
                          <a:spcPts val="0"/>
                        </a:spcAft>
                      </a:pPr>
                      <a:r>
                        <a:rPr lang="en-US" sz="1500" b="1" kern="1200" dirty="0" smtClean="0">
                          <a:solidFill>
                            <a:schemeClr val="lt1"/>
                          </a:solidFill>
                          <a:effectLst/>
                          <a:latin typeface="+mn-lt"/>
                          <a:ea typeface="+mn-ea"/>
                          <a:cs typeface="+mn-cs"/>
                        </a:rPr>
                        <a:t>FY15</a:t>
                      </a:r>
                      <a:endParaRPr lang="en-US" sz="1500" b="1" kern="1200" dirty="0">
                        <a:solidFill>
                          <a:schemeClr val="lt1"/>
                        </a:solidFill>
                        <a:effectLst/>
                        <a:latin typeface="+mn-lt"/>
                        <a:ea typeface="+mn-ea"/>
                        <a:cs typeface="+mn-cs"/>
                      </a:endParaRPr>
                    </a:p>
                  </a:txBody>
                  <a:tcPr marL="51435" marR="51435" marT="0" marB="0" anchor="ctr">
                    <a:solidFill>
                      <a:srgbClr val="5B9BD5"/>
                    </a:solidFill>
                  </a:tcPr>
                </a:tc>
                <a:tc vMerge="1">
                  <a:txBody>
                    <a:bodyPr/>
                    <a:lstStyle/>
                    <a:p>
                      <a:pPr marL="0" marR="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44602">
                <a:tc>
                  <a:txBody>
                    <a:bodyPr/>
                    <a:lstStyle/>
                    <a:p>
                      <a:pPr marL="0" marR="0">
                        <a:lnSpc>
                          <a:spcPct val="107000"/>
                        </a:lnSpc>
                        <a:spcBef>
                          <a:spcPts val="0"/>
                        </a:spcBef>
                        <a:spcAft>
                          <a:spcPts val="0"/>
                        </a:spcAft>
                      </a:pPr>
                      <a:r>
                        <a:rPr lang="en-US" sz="1500" dirty="0">
                          <a:effectLst/>
                        </a:rPr>
                        <a:t>DC</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dirty="0" smtClean="0">
                          <a:effectLst/>
                        </a:rPr>
                        <a:t>$</a:t>
                      </a:r>
                      <a:r>
                        <a:rPr lang="en-US" sz="1500" baseline="0" dirty="0" smtClean="0">
                          <a:effectLst/>
                        </a:rPr>
                        <a:t>  </a:t>
                      </a:r>
                      <a:r>
                        <a:rPr lang="en-US" sz="1500" dirty="0" smtClean="0">
                          <a:effectLst/>
                        </a:rPr>
                        <a:t>322,784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dirty="0" smtClean="0">
                          <a:effectLst/>
                          <a:latin typeface="Calibri" panose="020F0502020204030204" pitchFamily="34" charset="0"/>
                          <a:ea typeface="Calibri" panose="020F0502020204030204" pitchFamily="34" charset="0"/>
                          <a:cs typeface="Times New Roman" panose="02020603050405020304" pitchFamily="18" charset="0"/>
                        </a:rPr>
                        <a:t>$  322,784</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dirty="0">
                          <a:effectLst/>
                        </a:rPr>
                        <a:t>CBIG</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r>
              <a:tr h="244602">
                <a:tc>
                  <a:txBody>
                    <a:bodyPr/>
                    <a:lstStyle/>
                    <a:p>
                      <a:pPr marL="0" marR="0">
                        <a:lnSpc>
                          <a:spcPct val="107000"/>
                        </a:lnSpc>
                        <a:spcBef>
                          <a:spcPts val="0"/>
                        </a:spcBef>
                        <a:spcAft>
                          <a:spcPts val="0"/>
                        </a:spcAft>
                      </a:pPr>
                      <a:r>
                        <a:rPr lang="en-US" sz="1500" dirty="0">
                          <a:effectLst/>
                        </a:rPr>
                        <a:t>DE</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dirty="0" smtClean="0">
                          <a:effectLst/>
                        </a:rPr>
                        <a:t>$  366,000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dirty="0" smtClean="0">
                          <a:effectLst/>
                          <a:latin typeface="Calibri" panose="020F0502020204030204" pitchFamily="34" charset="0"/>
                          <a:ea typeface="Calibri" panose="020F0502020204030204" pitchFamily="34" charset="0"/>
                          <a:cs typeface="Times New Roman" panose="02020603050405020304" pitchFamily="18" charset="0"/>
                        </a:rPr>
                        <a:t>$</a:t>
                      </a:r>
                      <a:r>
                        <a:rPr lang="en-US" sz="1500" baseline="0" dirty="0" smtClean="0">
                          <a:effectLst/>
                          <a:latin typeface="Calibri" panose="020F0502020204030204" pitchFamily="34" charset="0"/>
                          <a:ea typeface="Calibri" panose="020F0502020204030204" pitchFamily="34" charset="0"/>
                          <a:cs typeface="Times New Roman" panose="02020603050405020304" pitchFamily="18" charset="0"/>
                        </a:rPr>
                        <a:t>  366,000</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a:effectLst/>
                        </a:rPr>
                        <a:t>CBIG</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r>
              <a:tr h="244602">
                <a:tc rowSpan="2">
                  <a:txBody>
                    <a:bodyPr/>
                    <a:lstStyle/>
                    <a:p>
                      <a:pPr marL="0" marR="0">
                        <a:lnSpc>
                          <a:spcPct val="107000"/>
                        </a:lnSpc>
                        <a:spcBef>
                          <a:spcPts val="0"/>
                        </a:spcBef>
                        <a:spcAft>
                          <a:spcPts val="0"/>
                        </a:spcAft>
                      </a:pPr>
                      <a:r>
                        <a:rPr lang="en-US" sz="1500" dirty="0">
                          <a:effectLst/>
                        </a:rPr>
                        <a:t>MD</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dirty="0" smtClean="0">
                          <a:effectLst/>
                        </a:rPr>
                        <a:t>$</a:t>
                      </a:r>
                      <a:r>
                        <a:rPr lang="en-US" sz="1500" baseline="0" dirty="0" smtClean="0">
                          <a:effectLst/>
                        </a:rPr>
                        <a:t>  </a:t>
                      </a:r>
                      <a:r>
                        <a:rPr lang="en-US" sz="1500" dirty="0" smtClean="0">
                          <a:effectLst/>
                        </a:rPr>
                        <a:t>615,635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dirty="0" smtClean="0">
                          <a:effectLst/>
                          <a:latin typeface="Calibri" panose="020F0502020204030204" pitchFamily="34" charset="0"/>
                          <a:ea typeface="Calibri" panose="020F0502020204030204" pitchFamily="34" charset="0"/>
                          <a:cs typeface="Times New Roman" panose="02020603050405020304" pitchFamily="18" charset="0"/>
                        </a:rPr>
                        <a:t>$  615,635</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a:effectLst/>
                        </a:rPr>
                        <a:t>CBIG</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r>
              <a:tr h="244602">
                <a:tc vMerge="1">
                  <a:txBody>
                    <a:bodyPr/>
                    <a:lstStyle/>
                    <a:p>
                      <a:endParaRPr lang="en-US"/>
                    </a:p>
                  </a:txBody>
                  <a:tcPr/>
                </a:tc>
                <a:tc>
                  <a:txBody>
                    <a:bodyPr/>
                    <a:lstStyle/>
                    <a:p>
                      <a:pPr marL="0" marR="0">
                        <a:lnSpc>
                          <a:spcPct val="107000"/>
                        </a:lnSpc>
                        <a:spcBef>
                          <a:spcPts val="0"/>
                        </a:spcBef>
                        <a:spcAft>
                          <a:spcPts val="0"/>
                        </a:spcAft>
                      </a:pPr>
                      <a:r>
                        <a:rPr lang="en-US" sz="1500" dirty="0" smtClean="0">
                          <a:effectLst/>
                        </a:rPr>
                        <a:t>$  </a:t>
                      </a:r>
                      <a:r>
                        <a:rPr lang="en-US" sz="1500" dirty="0">
                          <a:effectLst/>
                        </a:rPr>
                        <a:t>615,635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dirty="0" smtClean="0">
                          <a:effectLst/>
                          <a:latin typeface="Calibri" panose="020F0502020204030204" pitchFamily="34" charset="0"/>
                          <a:ea typeface="Calibri" panose="020F0502020204030204" pitchFamily="34" charset="0"/>
                          <a:cs typeface="Times New Roman" panose="02020603050405020304" pitchFamily="18" charset="0"/>
                        </a:rPr>
                        <a:t>$  615,635</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dirty="0">
                          <a:effectLst/>
                        </a:rPr>
                        <a:t>CBRAP</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r>
              <a:tr h="244602">
                <a:tc>
                  <a:txBody>
                    <a:bodyPr/>
                    <a:lstStyle/>
                    <a:p>
                      <a:pPr marL="0" marR="0">
                        <a:lnSpc>
                          <a:spcPct val="107000"/>
                        </a:lnSpc>
                        <a:spcBef>
                          <a:spcPts val="0"/>
                        </a:spcBef>
                        <a:spcAft>
                          <a:spcPts val="0"/>
                        </a:spcAft>
                      </a:pPr>
                      <a:r>
                        <a:rPr lang="en-US" sz="1500" dirty="0">
                          <a:effectLst/>
                        </a:rPr>
                        <a:t>NY</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dirty="0" smtClean="0">
                          <a:effectLst/>
                        </a:rPr>
                        <a:t>$  449,654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dirty="0" smtClean="0">
                          <a:effectLst/>
                          <a:latin typeface="Calibri" panose="020F0502020204030204" pitchFamily="34" charset="0"/>
                          <a:ea typeface="Calibri" panose="020F0502020204030204" pitchFamily="34" charset="0"/>
                          <a:cs typeface="Times New Roman" panose="02020603050405020304" pitchFamily="18" charset="0"/>
                        </a:rPr>
                        <a:t>$  449,654</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a:effectLst/>
                        </a:rPr>
                        <a:t>CBIG</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r>
              <a:tr h="418958">
                <a:tc>
                  <a:txBody>
                    <a:bodyPr/>
                    <a:lstStyle/>
                    <a:p>
                      <a:pPr marL="0" marR="0">
                        <a:lnSpc>
                          <a:spcPct val="107000"/>
                        </a:lnSpc>
                        <a:spcBef>
                          <a:spcPts val="0"/>
                        </a:spcBef>
                        <a:spcAft>
                          <a:spcPts val="0"/>
                        </a:spcAft>
                      </a:pPr>
                      <a:r>
                        <a:rPr lang="en-US" sz="1500" dirty="0">
                          <a:effectLst/>
                        </a:rPr>
                        <a:t>PA</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dirty="0" smtClean="0">
                          <a:effectLst/>
                        </a:rPr>
                        <a:t>$1,190,544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dirty="0" smtClean="0">
                          <a:effectLst/>
                          <a:latin typeface="Calibri" panose="020F0502020204030204" pitchFamily="34" charset="0"/>
                          <a:ea typeface="Calibri" panose="020F0502020204030204" pitchFamily="34" charset="0"/>
                          <a:cs typeface="Times New Roman" panose="02020603050405020304" pitchFamily="18" charset="0"/>
                        </a:rPr>
                        <a:t>$1,190,544</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a:effectLst/>
                        </a:rPr>
                        <a:t>CBIG</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r>
              <a:tr h="244602">
                <a:tc rowSpan="2">
                  <a:txBody>
                    <a:bodyPr/>
                    <a:lstStyle/>
                    <a:p>
                      <a:pPr marL="0" marR="0">
                        <a:lnSpc>
                          <a:spcPct val="107000"/>
                        </a:lnSpc>
                        <a:spcBef>
                          <a:spcPts val="0"/>
                        </a:spcBef>
                        <a:spcAft>
                          <a:spcPts val="0"/>
                        </a:spcAft>
                      </a:pPr>
                      <a:r>
                        <a:rPr lang="en-US" sz="1500">
                          <a:effectLst/>
                        </a:rPr>
                        <a:t>VA</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dirty="0" smtClean="0">
                          <a:effectLst/>
                        </a:rPr>
                        <a:t>$  750,000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dirty="0" smtClean="0">
                          <a:effectLst/>
                          <a:latin typeface="Calibri" panose="020F0502020204030204" pitchFamily="34" charset="0"/>
                          <a:ea typeface="Calibri" panose="020F0502020204030204" pitchFamily="34" charset="0"/>
                          <a:cs typeface="Times New Roman" panose="02020603050405020304" pitchFamily="18" charset="0"/>
                        </a:rPr>
                        <a:t>$1,139,329</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a:effectLst/>
                        </a:rPr>
                        <a:t>CBIG</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r>
              <a:tr h="562853">
                <a:tc vMerge="1">
                  <a:txBody>
                    <a:bodyPr/>
                    <a:lstStyle/>
                    <a:p>
                      <a:endParaRPr lang="en-US"/>
                    </a:p>
                  </a:txBody>
                  <a:tcPr/>
                </a:tc>
                <a:tc>
                  <a:txBody>
                    <a:bodyPr/>
                    <a:lstStyle/>
                    <a:p>
                      <a:pPr marL="0" marR="0">
                        <a:lnSpc>
                          <a:spcPct val="107000"/>
                        </a:lnSpc>
                        <a:spcBef>
                          <a:spcPts val="0"/>
                        </a:spcBef>
                        <a:spcAft>
                          <a:spcPts val="0"/>
                        </a:spcAft>
                      </a:pPr>
                      <a:r>
                        <a:rPr lang="en-US" sz="1500" dirty="0" smtClean="0">
                          <a:effectLst/>
                        </a:rPr>
                        <a:t>$  </a:t>
                      </a:r>
                      <a:r>
                        <a:rPr lang="en-US" sz="1500" dirty="0">
                          <a:effectLst/>
                        </a:rPr>
                        <a:t>389,329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c>
                  <a:txBody>
                    <a:bodyPr/>
                    <a:lstStyle/>
                    <a:p>
                      <a:pPr marL="0" marR="0">
                        <a:lnSpc>
                          <a:spcPct val="107000"/>
                        </a:lnSpc>
                        <a:spcBef>
                          <a:spcPts val="0"/>
                        </a:spcBef>
                        <a:spcAft>
                          <a:spcPts val="0"/>
                        </a:spcAft>
                      </a:pPr>
                      <a:r>
                        <a:rPr lang="en-US" sz="1500" dirty="0">
                          <a:effectLst/>
                        </a:rPr>
                        <a:t>CBRAP</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tc>
              </a:tr>
              <a:tr h="244602">
                <a:tc>
                  <a:txBody>
                    <a:bodyPr/>
                    <a:lstStyle/>
                    <a:p>
                      <a:pPr marL="0" marR="0">
                        <a:lnSpc>
                          <a:spcPct val="107000"/>
                        </a:lnSpc>
                        <a:spcBef>
                          <a:spcPts val="0"/>
                        </a:spcBef>
                        <a:spcAft>
                          <a:spcPts val="0"/>
                        </a:spcAft>
                      </a:pPr>
                      <a:r>
                        <a:rPr lang="en-US" sz="1500" dirty="0">
                          <a:effectLst/>
                        </a:rPr>
                        <a:t>WV</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dirty="0" smtClean="0">
                          <a:effectLst/>
                        </a:rPr>
                        <a:t>$  300,139 </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dirty="0" smtClean="0">
                          <a:effectLst/>
                          <a:latin typeface="Calibri" panose="020F0502020204030204" pitchFamily="34" charset="0"/>
                          <a:ea typeface="Calibri" panose="020F0502020204030204" pitchFamily="34" charset="0"/>
                          <a:cs typeface="Times New Roman" panose="02020603050405020304" pitchFamily="18" charset="0"/>
                        </a:rPr>
                        <a:t>$</a:t>
                      </a:r>
                      <a:r>
                        <a:rPr lang="en-US" sz="1500" baseline="0" dirty="0" smtClean="0">
                          <a:effectLst/>
                          <a:latin typeface="Calibri" panose="020F0502020204030204" pitchFamily="34" charset="0"/>
                          <a:ea typeface="Calibri" panose="020F0502020204030204" pitchFamily="34" charset="0"/>
                          <a:cs typeface="Times New Roman" panose="02020603050405020304" pitchFamily="18" charset="0"/>
                        </a:rPr>
                        <a:t>  300,139</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500" dirty="0" smtClean="0">
                          <a:effectLst/>
                        </a:rPr>
                        <a:t>CBIG</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ctr">
                    <a:lnB w="12700" cap="flat" cmpd="sng" algn="ctr">
                      <a:solidFill>
                        <a:schemeClr val="tx1"/>
                      </a:solidFill>
                      <a:prstDash val="solid"/>
                      <a:round/>
                      <a:headEnd type="none" w="med" len="med"/>
                      <a:tailEnd type="none" w="med" len="med"/>
                    </a:lnB>
                  </a:tcPr>
                </a:tc>
              </a:tr>
              <a:tr h="244602">
                <a:tc rowSpan="3">
                  <a:txBody>
                    <a:bodyPr/>
                    <a:lstStyle/>
                    <a:p>
                      <a:pPr marL="0" marR="0">
                        <a:lnSpc>
                          <a:spcPct val="107000"/>
                        </a:lnSpc>
                        <a:spcBef>
                          <a:spcPts val="0"/>
                        </a:spcBef>
                        <a:spcAft>
                          <a:spcPts val="0"/>
                        </a:spcAft>
                      </a:pPr>
                      <a:r>
                        <a:rPr lang="en-US" sz="1500">
                          <a:effectLst/>
                        </a:rPr>
                        <a:t>TOTAL</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b">
                    <a:lnT w="12700" cap="flat" cmpd="sng" algn="ctr">
                      <a:solidFill>
                        <a:schemeClr val="tx1"/>
                      </a:solidFill>
                      <a:prstDash val="solid"/>
                      <a:round/>
                      <a:headEnd type="none" w="med" len="med"/>
                      <a:tailEnd type="none" w="med" len="med"/>
                    </a:lnT>
                  </a:tcPr>
                </a:tc>
                <a:tc>
                  <a:txBody>
                    <a:bodyPr/>
                    <a:lstStyle/>
                    <a:p>
                      <a:pPr marL="0" marR="0">
                        <a:lnSpc>
                          <a:spcPct val="107000"/>
                        </a:lnSpc>
                        <a:spcBef>
                          <a:spcPts val="0"/>
                        </a:spcBef>
                        <a:spcAft>
                          <a:spcPts val="0"/>
                        </a:spcAft>
                      </a:pPr>
                      <a:r>
                        <a:rPr lang="en-US" sz="1500" dirty="0" smtClean="0">
                          <a:effectLst/>
                          <a:latin typeface="Calibri" panose="020F0502020204030204" pitchFamily="34" charset="0"/>
                          <a:ea typeface="Calibri" panose="020F0502020204030204" pitchFamily="34" charset="0"/>
                          <a:cs typeface="Times New Roman" panose="02020603050405020304" pitchFamily="18" charset="0"/>
                        </a:rPr>
                        <a:t>$3,994,756</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b">
                    <a:lnT w="12700" cap="flat" cmpd="sng" algn="ctr">
                      <a:solidFill>
                        <a:schemeClr val="tx1"/>
                      </a:solidFill>
                      <a:prstDash val="solid"/>
                      <a:round/>
                      <a:headEnd type="none" w="med" len="med"/>
                      <a:tailEnd type="none" w="med" len="med"/>
                    </a:lnT>
                  </a:tcPr>
                </a:tc>
                <a:tc>
                  <a:txBody>
                    <a:bodyPr/>
                    <a:lstStyle/>
                    <a:p>
                      <a:pPr marL="0" marR="0">
                        <a:lnSpc>
                          <a:spcPct val="107000"/>
                        </a:lnSpc>
                        <a:spcBef>
                          <a:spcPts val="0"/>
                        </a:spcBef>
                        <a:spcAft>
                          <a:spcPts val="0"/>
                        </a:spcAft>
                      </a:pPr>
                      <a:r>
                        <a:rPr lang="en-US" sz="1500" dirty="0" smtClean="0">
                          <a:effectLst/>
                          <a:latin typeface="Calibri" panose="020F0502020204030204" pitchFamily="34" charset="0"/>
                          <a:ea typeface="Calibri" panose="020F0502020204030204" pitchFamily="34" charset="0"/>
                          <a:cs typeface="Times New Roman" panose="02020603050405020304" pitchFamily="18" charset="0"/>
                        </a:rPr>
                        <a:t>$4,384,085</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b">
                    <a:lnT w="12700" cap="flat" cmpd="sng" algn="ctr">
                      <a:solidFill>
                        <a:schemeClr val="tx1"/>
                      </a:solidFill>
                      <a:prstDash val="solid"/>
                      <a:round/>
                      <a:headEnd type="none" w="med" len="med"/>
                      <a:tailEnd type="none" w="med" len="med"/>
                    </a:lnT>
                  </a:tcPr>
                </a:tc>
                <a:tc>
                  <a:txBody>
                    <a:bodyPr/>
                    <a:lstStyle/>
                    <a:p>
                      <a:pPr marL="0" marR="0">
                        <a:lnSpc>
                          <a:spcPct val="107000"/>
                        </a:lnSpc>
                        <a:spcBef>
                          <a:spcPts val="0"/>
                        </a:spcBef>
                        <a:spcAft>
                          <a:spcPts val="0"/>
                        </a:spcAft>
                      </a:pPr>
                      <a:r>
                        <a:rPr lang="en-US" sz="1500" dirty="0">
                          <a:effectLst/>
                        </a:rPr>
                        <a:t> </a:t>
                      </a:r>
                      <a:r>
                        <a:rPr lang="en-US" sz="1500" dirty="0" smtClean="0">
                          <a:effectLst/>
                        </a:rPr>
                        <a:t>CBIG</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b">
                    <a:lnT w="12700" cap="flat" cmpd="sng" algn="ctr">
                      <a:solidFill>
                        <a:schemeClr val="tx1"/>
                      </a:solidFill>
                      <a:prstDash val="solid"/>
                      <a:round/>
                      <a:headEnd type="none" w="med" len="med"/>
                      <a:tailEnd type="none" w="med" len="med"/>
                    </a:lnT>
                  </a:tcPr>
                </a:tc>
              </a:tr>
              <a:tr h="244602">
                <a:tc vMerge="1">
                  <a:txBody>
                    <a:bodyPr/>
                    <a:lstStyle/>
                    <a:p>
                      <a:endParaRPr lang="en-US"/>
                    </a:p>
                  </a:txBody>
                  <a:tcPr/>
                </a:tc>
                <a:tc>
                  <a:txBody>
                    <a:bodyPr/>
                    <a:lstStyle/>
                    <a:p>
                      <a:r>
                        <a:rPr lang="en-US" sz="1400" dirty="0" smtClean="0"/>
                        <a:t>$1,004,964</a:t>
                      </a:r>
                      <a:endParaRPr lang="en-US" sz="1400" dirty="0"/>
                    </a:p>
                  </a:txBody>
                  <a:tcPr marL="51435" marR="51435" marT="0" marB="0" anchor="b"/>
                </a:tc>
                <a:tc>
                  <a:txBody>
                    <a:bodyPr/>
                    <a:lstStyle/>
                    <a:p>
                      <a:pPr marL="0" marR="0">
                        <a:lnSpc>
                          <a:spcPct val="107000"/>
                        </a:lnSpc>
                        <a:spcBef>
                          <a:spcPts val="0"/>
                        </a:spcBef>
                        <a:spcAft>
                          <a:spcPts val="0"/>
                        </a:spcAft>
                      </a:pPr>
                      <a:r>
                        <a:rPr lang="en-US" sz="1500" dirty="0" smtClean="0">
                          <a:effectLst/>
                          <a:latin typeface="Calibri" panose="020F0502020204030204" pitchFamily="34" charset="0"/>
                          <a:ea typeface="Calibri" panose="020F0502020204030204" pitchFamily="34" charset="0"/>
                          <a:cs typeface="Times New Roman" panose="02020603050405020304" pitchFamily="18" charset="0"/>
                        </a:rPr>
                        <a:t>$   615,635</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b"/>
                </a:tc>
                <a:tc>
                  <a:txBody>
                    <a:bodyPr/>
                    <a:lstStyle/>
                    <a:p>
                      <a:pPr marL="0" marR="0">
                        <a:lnSpc>
                          <a:spcPct val="107000"/>
                        </a:lnSpc>
                        <a:spcBef>
                          <a:spcPts val="0"/>
                        </a:spcBef>
                        <a:spcAft>
                          <a:spcPts val="0"/>
                        </a:spcAft>
                      </a:pPr>
                      <a:r>
                        <a:rPr lang="en-US" sz="1500" dirty="0" smtClean="0">
                          <a:effectLst/>
                          <a:latin typeface="Calibri" panose="020F0502020204030204" pitchFamily="34" charset="0"/>
                          <a:ea typeface="Calibri" panose="020F0502020204030204" pitchFamily="34" charset="0"/>
                          <a:cs typeface="Times New Roman" panose="02020603050405020304" pitchFamily="18" charset="0"/>
                        </a:rPr>
                        <a:t>CBRAP</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b"/>
                </a:tc>
              </a:tr>
              <a:tr h="244602">
                <a:tc vMerge="1">
                  <a:txBody>
                    <a:bodyPr/>
                    <a:lstStyle/>
                    <a:p>
                      <a:endParaRPr lang="en-US" dirty="0"/>
                    </a:p>
                  </a:txBody>
                  <a:tcPr/>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US" sz="1500" dirty="0" smtClean="0">
                          <a:effectLst/>
                        </a:rPr>
                        <a:t>$4,999,720 </a:t>
                      </a:r>
                      <a:endParaRPr lang="en-US" sz="15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51435" marR="51435" marT="0" marB="0" anchor="b">
                    <a:solidFill>
                      <a:srgbClr val="5B9BD5"/>
                    </a:solidFill>
                  </a:tcPr>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US" sz="1500" dirty="0" smtClean="0">
                          <a:effectLst/>
                          <a:latin typeface="Calibri" panose="020F0502020204030204" pitchFamily="34" charset="0"/>
                          <a:ea typeface="Calibri" panose="020F0502020204030204" pitchFamily="34" charset="0"/>
                          <a:cs typeface="Times New Roman" panose="02020603050405020304" pitchFamily="18" charset="0"/>
                        </a:rPr>
                        <a:t>$4,999,720</a:t>
                      </a:r>
                    </a:p>
                  </a:txBody>
                  <a:tcPr marL="51435" marR="51435" marT="0" marB="0" anchor="b">
                    <a:solidFill>
                      <a:srgbClr val="5B9BD5"/>
                    </a:solidFill>
                  </a:tcPr>
                </a:tc>
                <a:tc>
                  <a:txBody>
                    <a:bodyPr/>
                    <a:lstStyle/>
                    <a:p>
                      <a:endParaRPr lang="en-US" sz="1400" dirty="0"/>
                    </a:p>
                  </a:txBody>
                  <a:tcPr marL="51435" marR="51435" marT="0" marB="0" anchor="b">
                    <a:solidFill>
                      <a:srgbClr val="5B9BD5"/>
                    </a:solidFill>
                  </a:tcPr>
                </a:tc>
              </a:tr>
            </a:tbl>
          </a:graphicData>
        </a:graphic>
      </p:graphicFrame>
      <p:sp>
        <p:nvSpPr>
          <p:cNvPr id="5" name="Rectangle 1"/>
          <p:cNvSpPr>
            <a:spLocks noChangeArrowheads="1"/>
          </p:cNvSpPr>
          <p:nvPr/>
        </p:nvSpPr>
        <p:spPr bwMode="auto">
          <a:xfrm>
            <a:off x="1" y="890201"/>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en-US" sz="1350"/>
          </a:p>
        </p:txBody>
      </p:sp>
    </p:spTree>
    <p:extLst>
      <p:ext uri="{BB962C8B-B14F-4D97-AF65-F5344CB8AC3E}">
        <p14:creationId xmlns:p14="http://schemas.microsoft.com/office/powerpoint/2010/main" val="29348680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6"/>
                </a:solidFill>
              </a:rPr>
              <a:t> Examples of Projects Funded        with </a:t>
            </a:r>
            <a:r>
              <a:rPr lang="en-US" b="1" dirty="0">
                <a:solidFill>
                  <a:schemeClr val="accent6"/>
                </a:solidFill>
              </a:rPr>
              <a:t>EPA Local Government </a:t>
            </a:r>
            <a:r>
              <a:rPr lang="en-US" b="1" dirty="0" smtClean="0">
                <a:solidFill>
                  <a:schemeClr val="accent6"/>
                </a:solidFill>
              </a:rPr>
              <a:t>$$$</a:t>
            </a:r>
            <a:endParaRPr lang="en-US" b="1" dirty="0">
              <a:solidFill>
                <a:schemeClr val="accent6"/>
              </a:solidFill>
            </a:endParaRPr>
          </a:p>
        </p:txBody>
      </p:sp>
      <p:sp>
        <p:nvSpPr>
          <p:cNvPr id="3" name="Content Placeholder 2"/>
          <p:cNvSpPr>
            <a:spLocks noGrp="1"/>
          </p:cNvSpPr>
          <p:nvPr>
            <p:ph idx="1"/>
          </p:nvPr>
        </p:nvSpPr>
        <p:spPr>
          <a:xfrm>
            <a:off x="2394107" y="2089533"/>
            <a:ext cx="5493971" cy="3777622"/>
          </a:xfrm>
        </p:spPr>
        <p:txBody>
          <a:bodyPr/>
          <a:lstStyle/>
          <a:p>
            <a:r>
              <a:rPr lang="en-US" dirty="0" smtClean="0"/>
              <a:t>Rain garden/barrel installation</a:t>
            </a:r>
          </a:p>
          <a:p>
            <a:r>
              <a:rPr lang="en-US" dirty="0" smtClean="0"/>
              <a:t>Green Infrastructure retrofits</a:t>
            </a:r>
          </a:p>
          <a:p>
            <a:r>
              <a:rPr lang="en-US" dirty="0" err="1" smtClean="0"/>
              <a:t>Bioretention</a:t>
            </a:r>
            <a:r>
              <a:rPr lang="en-US" dirty="0" smtClean="0"/>
              <a:t> facilities</a:t>
            </a:r>
          </a:p>
          <a:p>
            <a:r>
              <a:rPr lang="en-US" dirty="0" smtClean="0"/>
              <a:t>Stream restoration	</a:t>
            </a:r>
          </a:p>
          <a:p>
            <a:r>
              <a:rPr lang="en-US" dirty="0" smtClean="0"/>
              <a:t>outreach and training</a:t>
            </a:r>
          </a:p>
          <a:p>
            <a:r>
              <a:rPr lang="en-US" dirty="0" err="1" smtClean="0"/>
              <a:t>Stormwater</a:t>
            </a:r>
            <a:r>
              <a:rPr lang="en-US" dirty="0" smtClean="0"/>
              <a:t>  BMPs</a:t>
            </a:r>
          </a:p>
          <a:p>
            <a:r>
              <a:rPr lang="en-US" dirty="0" smtClean="0"/>
              <a:t>Stream exclusion practices</a:t>
            </a:r>
          </a:p>
          <a:p>
            <a:r>
              <a:rPr lang="en-US" dirty="0" smtClean="0"/>
              <a:t>Cover crops cost share</a:t>
            </a:r>
          </a:p>
          <a:p>
            <a:r>
              <a:rPr lang="en-US" dirty="0" smtClean="0"/>
              <a:t>Poultry litter transfer program</a:t>
            </a:r>
          </a:p>
          <a:p>
            <a:endParaRPr lang="en-US" dirty="0"/>
          </a:p>
        </p:txBody>
      </p:sp>
    </p:spTree>
    <p:extLst>
      <p:ext uri="{BB962C8B-B14F-4D97-AF65-F5344CB8AC3E}">
        <p14:creationId xmlns:p14="http://schemas.microsoft.com/office/powerpoint/2010/main" val="27524877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solidFill>
              </a:rPr>
              <a:t>Environmental Finance Center Project Funding</a:t>
            </a:r>
            <a:endParaRPr lang="en-US" b="1" dirty="0">
              <a:solidFill>
                <a:schemeClr val="accent6"/>
              </a:solidFill>
            </a:endParaRPr>
          </a:p>
        </p:txBody>
      </p:sp>
      <p:sp>
        <p:nvSpPr>
          <p:cNvPr id="3" name="Content Placeholder 2"/>
          <p:cNvSpPr>
            <a:spLocks noGrp="1"/>
          </p:cNvSpPr>
          <p:nvPr>
            <p:ph idx="1"/>
          </p:nvPr>
        </p:nvSpPr>
        <p:spPr/>
        <p:txBody>
          <a:bodyPr/>
          <a:lstStyle/>
          <a:p>
            <a:pPr marL="0" indent="0">
              <a:buNone/>
            </a:pPr>
            <a:r>
              <a:rPr lang="en-US" dirty="0" smtClean="0"/>
              <a:t>EPA funded the EFC with $1,025,000 from FY2012 to FY2016 for:</a:t>
            </a:r>
          </a:p>
          <a:p>
            <a:r>
              <a:rPr lang="en-US" dirty="0" smtClean="0"/>
              <a:t>Strategies to finance storm water and resiliency in </a:t>
            </a:r>
            <a:r>
              <a:rPr lang="en-US" b="1" i="1" dirty="0" smtClean="0"/>
              <a:t>specific localities</a:t>
            </a:r>
            <a:r>
              <a:rPr lang="en-US" dirty="0" smtClean="0"/>
              <a:t> in PA, NY, MD, VA and DE</a:t>
            </a:r>
          </a:p>
          <a:p>
            <a:r>
              <a:rPr lang="en-US" dirty="0" smtClean="0"/>
              <a:t>Agriculture financing (e.g. manure to energy)</a:t>
            </a:r>
          </a:p>
          <a:p>
            <a:r>
              <a:rPr lang="en-US" dirty="0" smtClean="0"/>
              <a:t>Innovative financing and capital work</a:t>
            </a:r>
          </a:p>
          <a:p>
            <a:r>
              <a:rPr lang="en-US" dirty="0" smtClean="0"/>
              <a:t>Local Capacity </a:t>
            </a:r>
            <a:r>
              <a:rPr lang="en-US" dirty="0"/>
              <a:t>B</a:t>
            </a:r>
            <a:r>
              <a:rPr lang="en-US" dirty="0" smtClean="0"/>
              <a:t>uilding </a:t>
            </a:r>
            <a:r>
              <a:rPr lang="en-US" dirty="0"/>
              <a:t>I</a:t>
            </a:r>
            <a:r>
              <a:rPr lang="en-US" dirty="0" smtClean="0"/>
              <a:t>nitiative projects (with NFWF)</a:t>
            </a:r>
          </a:p>
          <a:p>
            <a:r>
              <a:rPr lang="en-US" dirty="0" smtClean="0"/>
              <a:t>Advancing local-level water quality and resiliency financing</a:t>
            </a:r>
          </a:p>
          <a:p>
            <a:endParaRPr lang="en-US" dirty="0" smtClean="0"/>
          </a:p>
          <a:p>
            <a:endParaRPr lang="en-US" dirty="0"/>
          </a:p>
        </p:txBody>
      </p:sp>
    </p:spTree>
    <p:extLst>
      <p:ext uri="{BB962C8B-B14F-4D97-AF65-F5344CB8AC3E}">
        <p14:creationId xmlns:p14="http://schemas.microsoft.com/office/powerpoint/2010/main" val="30824143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50" y="660202"/>
            <a:ext cx="6172200" cy="708422"/>
          </a:xfrm>
        </p:spPr>
        <p:txBody>
          <a:bodyPr>
            <a:noAutofit/>
          </a:bodyPr>
          <a:lstStyle/>
          <a:p>
            <a:pPr algn="ctr"/>
            <a:r>
              <a:rPr lang="en-US" b="1" dirty="0">
                <a:solidFill>
                  <a:schemeClr val="accent6">
                    <a:lumMod val="75000"/>
                  </a:schemeClr>
                </a:solidFill>
              </a:rPr>
              <a:t>Questions?</a:t>
            </a:r>
            <a:endParaRPr lang="en-US" sz="1800" b="1" dirty="0">
              <a:solidFill>
                <a:schemeClr val="accent6">
                  <a:lumMod val="75000"/>
                </a:schemeClr>
              </a:solidFill>
            </a:endParaRPr>
          </a:p>
        </p:txBody>
      </p:sp>
      <p:sp>
        <p:nvSpPr>
          <p:cNvPr id="3" name="Content Placeholder 2"/>
          <p:cNvSpPr>
            <a:spLocks noGrp="1"/>
          </p:cNvSpPr>
          <p:nvPr>
            <p:ph idx="1"/>
          </p:nvPr>
        </p:nvSpPr>
        <p:spPr>
          <a:xfrm>
            <a:off x="1428749" y="2225315"/>
            <a:ext cx="6286500" cy="3486150"/>
          </a:xfrm>
        </p:spPr>
        <p:txBody>
          <a:bodyPr>
            <a:normAutofit/>
          </a:bodyPr>
          <a:lstStyle/>
          <a:p>
            <a:pPr marL="82296" indent="0" algn="ctr">
              <a:buNone/>
            </a:pPr>
            <a:r>
              <a:rPr lang="en-US" sz="2175" b="1" dirty="0"/>
              <a:t>Jim Edward</a:t>
            </a:r>
          </a:p>
          <a:p>
            <a:pPr marL="82296" indent="0" algn="ctr">
              <a:buNone/>
            </a:pPr>
            <a:r>
              <a:rPr lang="en-US" sz="2175" b="1" dirty="0">
                <a:solidFill>
                  <a:schemeClr val="accent6">
                    <a:lumMod val="75000"/>
                  </a:schemeClr>
                </a:solidFill>
              </a:rPr>
              <a:t>edward.james@epa.gov</a:t>
            </a:r>
          </a:p>
          <a:p>
            <a:pPr marL="82296" indent="0" algn="ctr">
              <a:buNone/>
            </a:pPr>
            <a:r>
              <a:rPr lang="en-US" sz="2175" b="1" dirty="0">
                <a:solidFill>
                  <a:schemeClr val="accent6">
                    <a:lumMod val="75000"/>
                  </a:schemeClr>
                </a:solidFill>
                <a:hlinkClick r:id="rId2"/>
              </a:rPr>
              <a:t>www.ChesapeakeBay.net</a:t>
            </a:r>
            <a:endParaRPr lang="en-US" sz="2175" b="1" dirty="0">
              <a:solidFill>
                <a:schemeClr val="accent6">
                  <a:lumMod val="75000"/>
                </a:schemeClr>
              </a:solidFill>
            </a:endParaRPr>
          </a:p>
          <a:p>
            <a:pPr marL="82296" indent="0">
              <a:buNone/>
            </a:pPr>
            <a:endParaRPr lang="en-US" sz="2175" b="1" dirty="0"/>
          </a:p>
          <a:p>
            <a:pPr marL="82296" indent="0">
              <a:buNone/>
            </a:pPr>
            <a:endParaRPr lang="en-US" sz="1800" dirty="0"/>
          </a:p>
          <a:p>
            <a:pPr marL="425196" indent="-342900">
              <a:buSzPct val="100000"/>
              <a:buFont typeface="+mj-lt"/>
              <a:buAutoNum type="arabicPeriod" startAt="5"/>
            </a:pPr>
            <a:endParaRPr lang="en-US" sz="1800" dirty="0">
              <a:solidFill>
                <a:schemeClr val="accent4">
                  <a:lumMod val="75000"/>
                </a:schemeClr>
              </a:solidFill>
            </a:endParaRPr>
          </a:p>
        </p:txBody>
      </p:sp>
      <p:cxnSp>
        <p:nvCxnSpPr>
          <p:cNvPr id="5" name="Straight Connector 4"/>
          <p:cNvCxnSpPr/>
          <p:nvPr/>
        </p:nvCxnSpPr>
        <p:spPr>
          <a:xfrm>
            <a:off x="1485900" y="1391907"/>
            <a:ext cx="6057900" cy="0"/>
          </a:xfrm>
          <a:prstGeom prst="line">
            <a:avLst/>
          </a:prstGeom>
        </p:spPr>
        <p:style>
          <a:lnRef idx="1">
            <a:schemeClr val="accent1"/>
          </a:lnRef>
          <a:fillRef idx="0">
            <a:schemeClr val="accent1"/>
          </a:fillRef>
          <a:effectRef idx="0">
            <a:schemeClr val="accent1"/>
          </a:effectRef>
          <a:fontRef idx="minor">
            <a:schemeClr val="tx1"/>
          </a:fontRef>
        </p:style>
      </p:cxnSp>
      <p:pic>
        <p:nvPicPr>
          <p:cNvPr id="6" name="Shape 196"/>
          <p:cNvPicPr preferRelativeResize="0"/>
          <p:nvPr/>
        </p:nvPicPr>
        <p:blipFill>
          <a:blip r:embed="rId3"/>
          <a:stretch>
            <a:fillRect/>
          </a:stretch>
        </p:blipFill>
        <p:spPr>
          <a:xfrm>
            <a:off x="3657189" y="3968390"/>
            <a:ext cx="1829624" cy="1411725"/>
          </a:xfrm>
          <a:prstGeom prst="rect">
            <a:avLst/>
          </a:prstGeom>
          <a:noFill/>
          <a:ln>
            <a:noFill/>
          </a:ln>
        </p:spPr>
      </p:pic>
    </p:spTree>
    <p:extLst>
      <p:ext uri="{BB962C8B-B14F-4D97-AF65-F5344CB8AC3E}">
        <p14:creationId xmlns:p14="http://schemas.microsoft.com/office/powerpoint/2010/main" val="140820452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District of Columbia - $322,784</a:t>
            </a:r>
            <a:endParaRPr lang="en-US" dirty="0"/>
          </a:p>
        </p:txBody>
      </p:sp>
      <p:sp>
        <p:nvSpPr>
          <p:cNvPr id="3" name="Content Placeholder 2"/>
          <p:cNvSpPr>
            <a:spLocks noGrp="1"/>
          </p:cNvSpPr>
          <p:nvPr>
            <p:ph idx="1"/>
          </p:nvPr>
        </p:nvSpPr>
        <p:spPr/>
        <p:txBody>
          <a:bodyPr/>
          <a:lstStyle/>
          <a:p>
            <a:r>
              <a:rPr lang="en-US" dirty="0" err="1" smtClean="0"/>
              <a:t>RiverSmart</a:t>
            </a:r>
            <a:r>
              <a:rPr lang="en-US" dirty="0" smtClean="0"/>
              <a:t> Raingardens and other implementation projects</a:t>
            </a:r>
          </a:p>
          <a:p>
            <a:endParaRPr lang="en-US" dirty="0" smtClean="0"/>
          </a:p>
          <a:p>
            <a:r>
              <a:rPr lang="en-US" dirty="0" smtClean="0"/>
              <a:t>Rain Barrel installation</a:t>
            </a:r>
          </a:p>
          <a:p>
            <a:endParaRPr lang="en-US" dirty="0" smtClean="0"/>
          </a:p>
          <a:p>
            <a:r>
              <a:rPr lang="en-US" dirty="0" smtClean="0"/>
              <a:t>Green Roof Rebates</a:t>
            </a:r>
          </a:p>
          <a:p>
            <a:endParaRPr lang="en-US" dirty="0"/>
          </a:p>
          <a:p>
            <a:r>
              <a:rPr lang="en-US" dirty="0" smtClean="0"/>
              <a:t>Environmental Education</a:t>
            </a:r>
            <a:endParaRPr lang="en-US" dirty="0"/>
          </a:p>
        </p:txBody>
      </p:sp>
    </p:spTree>
    <p:extLst>
      <p:ext uri="{BB962C8B-B14F-4D97-AF65-F5344CB8AC3E}">
        <p14:creationId xmlns:p14="http://schemas.microsoft.com/office/powerpoint/2010/main" val="39853525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Delaware - $366,000</a:t>
            </a:r>
            <a:endParaRPr lang="en-US" dirty="0"/>
          </a:p>
        </p:txBody>
      </p:sp>
      <p:sp>
        <p:nvSpPr>
          <p:cNvPr id="3" name="Content Placeholder 2"/>
          <p:cNvSpPr>
            <a:spLocks noGrp="1"/>
          </p:cNvSpPr>
          <p:nvPr>
            <p:ph idx="1"/>
          </p:nvPr>
        </p:nvSpPr>
        <p:spPr/>
        <p:txBody>
          <a:bodyPr/>
          <a:lstStyle/>
          <a:p>
            <a:r>
              <a:rPr lang="en-US" dirty="0" smtClean="0"/>
              <a:t>Green Infrastructure retrofit</a:t>
            </a:r>
          </a:p>
          <a:p>
            <a:r>
              <a:rPr lang="en-US" dirty="0" smtClean="0"/>
              <a:t>Restoration Project enhancements</a:t>
            </a:r>
          </a:p>
          <a:p>
            <a:r>
              <a:rPr lang="en-US" dirty="0" smtClean="0"/>
              <a:t>Denitrification bioreactor</a:t>
            </a:r>
          </a:p>
          <a:p>
            <a:r>
              <a:rPr lang="en-US" dirty="0" smtClean="0"/>
              <a:t>Small community water quality improvement program</a:t>
            </a:r>
          </a:p>
          <a:p>
            <a:r>
              <a:rPr lang="en-US" dirty="0" smtClean="0"/>
              <a:t>Ditch stabilization</a:t>
            </a:r>
          </a:p>
          <a:p>
            <a:r>
              <a:rPr lang="en-US" dirty="0" err="1" smtClean="0"/>
              <a:t>Bioretention</a:t>
            </a:r>
            <a:r>
              <a:rPr lang="en-US" dirty="0" smtClean="0"/>
              <a:t> facilities</a:t>
            </a:r>
          </a:p>
          <a:p>
            <a:endParaRPr lang="en-US" dirty="0"/>
          </a:p>
        </p:txBody>
      </p:sp>
    </p:spTree>
    <p:extLst>
      <p:ext uri="{BB962C8B-B14F-4D97-AF65-F5344CB8AC3E}">
        <p14:creationId xmlns:p14="http://schemas.microsoft.com/office/powerpoint/2010/main" val="13358048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Maryland Implementation Grant $615,635</a:t>
            </a:r>
            <a:endParaRPr lang="en-US" dirty="0"/>
          </a:p>
        </p:txBody>
      </p:sp>
      <p:sp>
        <p:nvSpPr>
          <p:cNvPr id="3" name="Content Placeholder 2"/>
          <p:cNvSpPr>
            <a:spLocks noGrp="1"/>
          </p:cNvSpPr>
          <p:nvPr>
            <p:ph idx="1"/>
          </p:nvPr>
        </p:nvSpPr>
        <p:spPr/>
        <p:txBody>
          <a:bodyPr/>
          <a:lstStyle/>
          <a:p>
            <a:r>
              <a:rPr lang="en-US" dirty="0" smtClean="0"/>
              <a:t>Mostly to Counties</a:t>
            </a:r>
          </a:p>
          <a:p>
            <a:pPr lvl="1"/>
            <a:r>
              <a:rPr lang="en-US" dirty="0" smtClean="0"/>
              <a:t>Restore stream channels</a:t>
            </a:r>
          </a:p>
          <a:p>
            <a:pPr lvl="1"/>
            <a:r>
              <a:rPr lang="en-US" dirty="0" smtClean="0"/>
              <a:t>Septic system database and tracking</a:t>
            </a:r>
          </a:p>
          <a:p>
            <a:endParaRPr lang="en-US" dirty="0" smtClean="0"/>
          </a:p>
          <a:p>
            <a:r>
              <a:rPr lang="en-US" dirty="0" smtClean="0"/>
              <a:t>Chesapeake Bay Trust</a:t>
            </a:r>
          </a:p>
          <a:p>
            <a:pPr lvl="1"/>
            <a:r>
              <a:rPr lang="en-US" dirty="0" smtClean="0"/>
              <a:t>Outreach and Training</a:t>
            </a:r>
          </a:p>
          <a:p>
            <a:pPr lvl="1"/>
            <a:r>
              <a:rPr lang="en-US" dirty="0" smtClean="0"/>
              <a:t>Planning</a:t>
            </a:r>
          </a:p>
          <a:p>
            <a:pPr lvl="1"/>
            <a:r>
              <a:rPr lang="en-US" dirty="0" smtClean="0"/>
              <a:t>Project Design</a:t>
            </a:r>
            <a:endParaRPr lang="en-US" dirty="0"/>
          </a:p>
        </p:txBody>
      </p:sp>
    </p:spTree>
    <p:extLst>
      <p:ext uri="{BB962C8B-B14F-4D97-AF65-F5344CB8AC3E}">
        <p14:creationId xmlns:p14="http://schemas.microsoft.com/office/powerpoint/2010/main" val="8699783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Maryland Regulatory and Accountability -  $615,635</a:t>
            </a:r>
            <a:endParaRPr lang="en-US" dirty="0"/>
          </a:p>
        </p:txBody>
      </p:sp>
      <p:sp>
        <p:nvSpPr>
          <p:cNvPr id="3" name="Content Placeholder 2"/>
          <p:cNvSpPr>
            <a:spLocks noGrp="1"/>
          </p:cNvSpPr>
          <p:nvPr>
            <p:ph idx="1"/>
          </p:nvPr>
        </p:nvSpPr>
        <p:spPr/>
        <p:txBody>
          <a:bodyPr/>
          <a:lstStyle/>
          <a:p>
            <a:r>
              <a:rPr lang="en-US" dirty="0" smtClean="0"/>
              <a:t>To various counties</a:t>
            </a:r>
          </a:p>
          <a:p>
            <a:r>
              <a:rPr lang="en-US" dirty="0" smtClean="0"/>
              <a:t>Neighborhood scale </a:t>
            </a:r>
            <a:r>
              <a:rPr lang="en-US" dirty="0" err="1" smtClean="0"/>
              <a:t>stormwater</a:t>
            </a:r>
            <a:r>
              <a:rPr lang="en-US" dirty="0" smtClean="0"/>
              <a:t> restoration and retrofit programs</a:t>
            </a:r>
          </a:p>
          <a:p>
            <a:r>
              <a:rPr lang="en-US" dirty="0" smtClean="0"/>
              <a:t>In Frederick County, those homes participating get 60% reduction of </a:t>
            </a:r>
            <a:r>
              <a:rPr lang="en-US" dirty="0" err="1" smtClean="0"/>
              <a:t>stormwater</a:t>
            </a:r>
            <a:r>
              <a:rPr lang="en-US" dirty="0" smtClean="0"/>
              <a:t> utility fee</a:t>
            </a:r>
          </a:p>
          <a:p>
            <a:r>
              <a:rPr lang="en-US" dirty="0" smtClean="0"/>
              <a:t>Design phase </a:t>
            </a:r>
            <a:r>
              <a:rPr lang="en-US" dirty="0" err="1" smtClean="0"/>
              <a:t>stormwater</a:t>
            </a:r>
            <a:r>
              <a:rPr lang="en-US" dirty="0" smtClean="0"/>
              <a:t> retrofit </a:t>
            </a:r>
          </a:p>
          <a:p>
            <a:r>
              <a:rPr lang="en-US" dirty="0" smtClean="0"/>
              <a:t>Stream restoration</a:t>
            </a:r>
          </a:p>
          <a:p>
            <a:r>
              <a:rPr lang="en-US" dirty="0" smtClean="0"/>
              <a:t>Converting Bay TMDL Waste Load allocations to county local TMDL loads and map BMP opportunities</a:t>
            </a:r>
          </a:p>
          <a:p>
            <a:endParaRPr lang="en-US" dirty="0"/>
          </a:p>
        </p:txBody>
      </p:sp>
    </p:spTree>
    <p:extLst>
      <p:ext uri="{BB962C8B-B14F-4D97-AF65-F5344CB8AC3E}">
        <p14:creationId xmlns:p14="http://schemas.microsoft.com/office/powerpoint/2010/main" val="10722875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York - $489,654</a:t>
            </a:r>
            <a:endParaRPr lang="en-US" dirty="0"/>
          </a:p>
        </p:txBody>
      </p:sp>
      <p:sp>
        <p:nvSpPr>
          <p:cNvPr id="3" name="Content Placeholder 2"/>
          <p:cNvSpPr>
            <a:spLocks noGrp="1"/>
          </p:cNvSpPr>
          <p:nvPr>
            <p:ph idx="1"/>
          </p:nvPr>
        </p:nvSpPr>
        <p:spPr/>
        <p:txBody>
          <a:bodyPr/>
          <a:lstStyle/>
          <a:p>
            <a:r>
              <a:rPr lang="en-US" dirty="0" smtClean="0"/>
              <a:t>Went to Upper Susquehanna Coalition</a:t>
            </a:r>
          </a:p>
          <a:p>
            <a:endParaRPr lang="en-US" dirty="0" smtClean="0"/>
          </a:p>
          <a:p>
            <a:r>
              <a:rPr lang="en-US" dirty="0" smtClean="0"/>
              <a:t>Outreach, education, project planning, data collection and support</a:t>
            </a:r>
          </a:p>
          <a:p>
            <a:endParaRPr lang="en-US" dirty="0" smtClean="0"/>
          </a:p>
        </p:txBody>
      </p:sp>
    </p:spTree>
    <p:extLst>
      <p:ext uri="{BB962C8B-B14F-4D97-AF65-F5344CB8AC3E}">
        <p14:creationId xmlns:p14="http://schemas.microsoft.com/office/powerpoint/2010/main" val="3384715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75000"/>
                  </a:schemeClr>
                </a:solidFill>
              </a:rPr>
              <a:t>Independent Evaluator</a:t>
            </a:r>
            <a:endParaRPr lang="en-US" b="1" dirty="0">
              <a:solidFill>
                <a:schemeClr val="accent6">
                  <a:lumMod val="75000"/>
                </a:schemeClr>
              </a:solidFill>
            </a:endParaRPr>
          </a:p>
        </p:txBody>
      </p:sp>
      <p:sp>
        <p:nvSpPr>
          <p:cNvPr id="3" name="Content Placeholder 2"/>
          <p:cNvSpPr>
            <a:spLocks noGrp="1"/>
          </p:cNvSpPr>
          <p:nvPr>
            <p:ph idx="1"/>
          </p:nvPr>
        </p:nvSpPr>
        <p:spPr>
          <a:xfrm>
            <a:off x="1563291" y="1624050"/>
            <a:ext cx="6971109" cy="3004667"/>
          </a:xfrm>
        </p:spPr>
        <p:txBody>
          <a:bodyPr/>
          <a:lstStyle/>
          <a:p>
            <a:pPr marL="0" indent="0">
              <a:buNone/>
            </a:pPr>
            <a:r>
              <a:rPr lang="en-US" sz="1800" dirty="0"/>
              <a:t>There shall be an Independent Evaluator for restoration activities in the Chesapeake Bay watershed, who shall review and report on—</a:t>
            </a:r>
          </a:p>
          <a:p>
            <a:pPr marL="0" indent="0">
              <a:buNone/>
            </a:pPr>
            <a:r>
              <a:rPr lang="en-US" sz="1800" dirty="0"/>
              <a:t>	(1) restoration activities; and</a:t>
            </a:r>
          </a:p>
          <a:p>
            <a:pPr marL="0" indent="0">
              <a:buNone/>
            </a:pPr>
            <a:r>
              <a:rPr lang="en-US" sz="1800" dirty="0"/>
              <a:t>	(2) any related topics that are suggested by the 				Chesapeake Executive Council.</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4770" y="4347766"/>
            <a:ext cx="2286000" cy="1593056"/>
          </a:xfrm>
          <a:prstGeom prst="rect">
            <a:avLst/>
          </a:prstGeom>
        </p:spPr>
      </p:pic>
      <p:cxnSp>
        <p:nvCxnSpPr>
          <p:cNvPr id="6" name="Straight Connector 5"/>
          <p:cNvCxnSpPr/>
          <p:nvPr/>
        </p:nvCxnSpPr>
        <p:spPr>
          <a:xfrm flipV="1">
            <a:off x="2365243" y="1363852"/>
            <a:ext cx="3857017"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368281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Pennsylvania - $1,190,544</a:t>
            </a:r>
            <a:endParaRPr lang="en-US" dirty="0"/>
          </a:p>
        </p:txBody>
      </p:sp>
      <p:sp>
        <p:nvSpPr>
          <p:cNvPr id="3" name="Content Placeholder 2"/>
          <p:cNvSpPr>
            <a:spLocks noGrp="1"/>
          </p:cNvSpPr>
          <p:nvPr>
            <p:ph idx="1"/>
          </p:nvPr>
        </p:nvSpPr>
        <p:spPr/>
        <p:txBody>
          <a:bodyPr/>
          <a:lstStyle/>
          <a:p>
            <a:r>
              <a:rPr lang="en-US" dirty="0" smtClean="0"/>
              <a:t>Competitive award program to local governments for urban </a:t>
            </a:r>
            <a:r>
              <a:rPr lang="en-US" dirty="0" err="1" smtClean="0"/>
              <a:t>stormwater</a:t>
            </a:r>
            <a:r>
              <a:rPr lang="en-US" dirty="0" smtClean="0"/>
              <a:t> BMPs</a:t>
            </a:r>
          </a:p>
          <a:p>
            <a:r>
              <a:rPr lang="en-US" dirty="0" smtClean="0"/>
              <a:t>MS4 permittees must demonstrate:</a:t>
            </a:r>
          </a:p>
          <a:p>
            <a:pPr lvl="1"/>
            <a:r>
              <a:rPr lang="en-US" dirty="0" smtClean="0"/>
              <a:t>Significant nutrient and sediment reductions</a:t>
            </a:r>
          </a:p>
          <a:p>
            <a:pPr lvl="1"/>
            <a:r>
              <a:rPr lang="en-US" dirty="0" smtClean="0"/>
              <a:t>Work can be completed in project funding period</a:t>
            </a:r>
          </a:p>
          <a:p>
            <a:pPr lvl="1"/>
            <a:r>
              <a:rPr lang="en-US" dirty="0" smtClean="0"/>
              <a:t>Project will be maintained</a:t>
            </a:r>
            <a:endParaRPr lang="en-US" dirty="0"/>
          </a:p>
        </p:txBody>
      </p:sp>
    </p:spTree>
    <p:extLst>
      <p:ext uri="{BB962C8B-B14F-4D97-AF65-F5344CB8AC3E}">
        <p14:creationId xmlns:p14="http://schemas.microsoft.com/office/powerpoint/2010/main" val="25979261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Virginia - $750,000 + $389,329</a:t>
            </a:r>
            <a:endParaRPr lang="en-US" dirty="0"/>
          </a:p>
        </p:txBody>
      </p:sp>
      <p:sp>
        <p:nvSpPr>
          <p:cNvPr id="3" name="Content Placeholder 2"/>
          <p:cNvSpPr>
            <a:spLocks noGrp="1"/>
          </p:cNvSpPr>
          <p:nvPr>
            <p:ph idx="1"/>
          </p:nvPr>
        </p:nvSpPr>
        <p:spPr/>
        <p:txBody>
          <a:bodyPr/>
          <a:lstStyle/>
          <a:p>
            <a:r>
              <a:rPr lang="en-US" dirty="0" smtClean="0"/>
              <a:t>Soil and Water Conservation Districts to increase cost share for stream exclusion practice</a:t>
            </a:r>
          </a:p>
          <a:p>
            <a:endParaRPr lang="en-US" dirty="0"/>
          </a:p>
          <a:p>
            <a:r>
              <a:rPr lang="en-US" dirty="0" smtClean="0"/>
              <a:t>Localities for historic BMP data clean-up</a:t>
            </a:r>
            <a:endParaRPr lang="en-US" dirty="0"/>
          </a:p>
        </p:txBody>
      </p:sp>
    </p:spTree>
    <p:extLst>
      <p:ext uri="{BB962C8B-B14F-4D97-AF65-F5344CB8AC3E}">
        <p14:creationId xmlns:p14="http://schemas.microsoft.com/office/powerpoint/2010/main" val="23735435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West Virginia - $300,139</a:t>
            </a:r>
            <a:endParaRPr lang="en-US" dirty="0"/>
          </a:p>
        </p:txBody>
      </p:sp>
      <p:sp>
        <p:nvSpPr>
          <p:cNvPr id="3" name="Content Placeholder 2"/>
          <p:cNvSpPr>
            <a:spLocks noGrp="1"/>
          </p:cNvSpPr>
          <p:nvPr>
            <p:ph idx="1"/>
          </p:nvPr>
        </p:nvSpPr>
        <p:spPr/>
        <p:txBody>
          <a:bodyPr/>
          <a:lstStyle/>
          <a:p>
            <a:r>
              <a:rPr lang="en-US" dirty="0" smtClean="0"/>
              <a:t>Training for engineers, maintenance, and field staff on newest regulations and technology of </a:t>
            </a:r>
            <a:r>
              <a:rPr lang="en-US" dirty="0" err="1" smtClean="0"/>
              <a:t>stormwater</a:t>
            </a:r>
            <a:r>
              <a:rPr lang="en-US" dirty="0" smtClean="0"/>
              <a:t> management</a:t>
            </a:r>
          </a:p>
          <a:p>
            <a:endParaRPr lang="en-US" dirty="0"/>
          </a:p>
          <a:p>
            <a:r>
              <a:rPr lang="en-US" dirty="0" smtClean="0"/>
              <a:t>Cost share for Conservation Districts willing to plant early cover crops</a:t>
            </a:r>
          </a:p>
          <a:p>
            <a:endParaRPr lang="en-US" dirty="0" smtClean="0"/>
          </a:p>
          <a:p>
            <a:r>
              <a:rPr lang="en-US" dirty="0" smtClean="0"/>
              <a:t>Develop litter transfer program</a:t>
            </a:r>
          </a:p>
          <a:p>
            <a:endParaRPr lang="en-US" dirty="0"/>
          </a:p>
          <a:p>
            <a:r>
              <a:rPr lang="en-US" dirty="0" smtClean="0"/>
              <a:t>Develop porous pavement demonstration</a:t>
            </a:r>
            <a:endParaRPr lang="en-US" dirty="0"/>
          </a:p>
        </p:txBody>
      </p:sp>
    </p:spTree>
    <p:extLst>
      <p:ext uri="{BB962C8B-B14F-4D97-AF65-F5344CB8AC3E}">
        <p14:creationId xmlns:p14="http://schemas.microsoft.com/office/powerpoint/2010/main" val="100306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75000"/>
                  </a:schemeClr>
                </a:solidFill>
              </a:rPr>
              <a:t>What needs to be done?</a:t>
            </a:r>
            <a:endParaRPr lang="en-US" b="1" dirty="0">
              <a:solidFill>
                <a:schemeClr val="accent6">
                  <a:lumMod val="75000"/>
                </a:schemeClr>
              </a:solidFill>
            </a:endParaRPr>
          </a:p>
        </p:txBody>
      </p:sp>
      <p:sp>
        <p:nvSpPr>
          <p:cNvPr id="3" name="Content Placeholder 2"/>
          <p:cNvSpPr>
            <a:spLocks noGrp="1"/>
          </p:cNvSpPr>
          <p:nvPr>
            <p:ph idx="1"/>
          </p:nvPr>
        </p:nvSpPr>
        <p:spPr>
          <a:xfrm>
            <a:off x="1811868" y="1735668"/>
            <a:ext cx="6816592" cy="3555000"/>
          </a:xfrm>
        </p:spPr>
        <p:txBody>
          <a:bodyPr>
            <a:normAutofit/>
          </a:bodyPr>
          <a:lstStyle/>
          <a:p>
            <a:r>
              <a:rPr lang="en-US" sz="1800" dirty="0">
                <a:solidFill>
                  <a:schemeClr val="tx1"/>
                </a:solidFill>
              </a:rPr>
              <a:t>Executive Council may nominate an independent evaluator</a:t>
            </a:r>
          </a:p>
          <a:p>
            <a:r>
              <a:rPr lang="en-US" sz="1800" dirty="0">
                <a:solidFill>
                  <a:schemeClr val="tx1"/>
                </a:solidFill>
              </a:rPr>
              <a:t>Within 30 days the Administrator selects a nominee that demonstrates excellence in</a:t>
            </a:r>
          </a:p>
          <a:p>
            <a:pPr lvl="1"/>
            <a:r>
              <a:rPr lang="en-US" sz="1800" dirty="0">
                <a:solidFill>
                  <a:schemeClr val="tx1"/>
                </a:solidFill>
              </a:rPr>
              <a:t>Marine science</a:t>
            </a:r>
          </a:p>
          <a:p>
            <a:pPr lvl="1"/>
            <a:r>
              <a:rPr lang="en-US" sz="1800" dirty="0">
                <a:solidFill>
                  <a:schemeClr val="tx1"/>
                </a:solidFill>
              </a:rPr>
              <a:t>Policy evaluation</a:t>
            </a:r>
          </a:p>
          <a:p>
            <a:pPr lvl="1"/>
            <a:r>
              <a:rPr lang="en-US" sz="1800" dirty="0">
                <a:solidFill>
                  <a:schemeClr val="tx1"/>
                </a:solidFill>
              </a:rPr>
              <a:t>Other studies relating to complex environmental activities</a:t>
            </a:r>
          </a:p>
          <a:p>
            <a:r>
              <a:rPr lang="en-US" sz="1800" dirty="0">
                <a:solidFill>
                  <a:schemeClr val="tx1"/>
                </a:solidFill>
              </a:rPr>
              <a:t>First report due to Congress in 180 days, every 2 years after</a:t>
            </a:r>
          </a:p>
          <a:p>
            <a:pPr marL="0" indent="0">
              <a:buNone/>
            </a:pPr>
            <a:endParaRPr lang="en-US" dirty="0" smtClean="0">
              <a:solidFill>
                <a:srgbClr val="002060"/>
              </a:solidFill>
            </a:endParaRPr>
          </a:p>
        </p:txBody>
      </p:sp>
      <p:cxnSp>
        <p:nvCxnSpPr>
          <p:cNvPr id="4" name="Straight Connector 3"/>
          <p:cNvCxnSpPr/>
          <p:nvPr/>
        </p:nvCxnSpPr>
        <p:spPr>
          <a:xfrm flipV="1">
            <a:off x="2356776" y="1363851"/>
            <a:ext cx="3857017"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66478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5201" y="513940"/>
            <a:ext cx="6589199" cy="1280890"/>
          </a:xfrm>
        </p:spPr>
        <p:txBody>
          <a:bodyPr/>
          <a:lstStyle/>
          <a:p>
            <a:r>
              <a:rPr lang="en-US" b="1" dirty="0" smtClean="0">
                <a:solidFill>
                  <a:schemeClr val="accent6">
                    <a:lumMod val="75000"/>
                  </a:schemeClr>
                </a:solidFill>
              </a:rPr>
              <a:t>Two Options Under Consideration</a:t>
            </a:r>
            <a:endParaRPr lang="en-US" b="1" dirty="0">
              <a:solidFill>
                <a:schemeClr val="accent6">
                  <a:lumMod val="75000"/>
                </a:schemeClr>
              </a:solidFill>
            </a:endParaRPr>
          </a:p>
        </p:txBody>
      </p:sp>
      <p:sp>
        <p:nvSpPr>
          <p:cNvPr id="3" name="Content Placeholder 2"/>
          <p:cNvSpPr>
            <a:spLocks noGrp="1"/>
          </p:cNvSpPr>
          <p:nvPr>
            <p:ph idx="1"/>
          </p:nvPr>
        </p:nvSpPr>
        <p:spPr>
          <a:xfrm>
            <a:off x="1790700" y="1659467"/>
            <a:ext cx="6837759" cy="4851400"/>
          </a:xfrm>
        </p:spPr>
        <p:txBody>
          <a:bodyPr>
            <a:noAutofit/>
          </a:bodyPr>
          <a:lstStyle/>
          <a:p>
            <a:pPr marL="0" lvl="0" indent="0">
              <a:buNone/>
            </a:pPr>
            <a:endParaRPr lang="en-US" dirty="0" smtClean="0">
              <a:solidFill>
                <a:schemeClr val="tx1"/>
              </a:solidFill>
            </a:endParaRPr>
          </a:p>
          <a:p>
            <a:pPr lvl="0"/>
            <a:r>
              <a:rPr lang="en-US" dirty="0" smtClean="0">
                <a:solidFill>
                  <a:schemeClr val="accent1"/>
                </a:solidFill>
              </a:rPr>
              <a:t>EPA </a:t>
            </a:r>
            <a:r>
              <a:rPr lang="en-US" dirty="0">
                <a:solidFill>
                  <a:schemeClr val="accent1"/>
                </a:solidFill>
              </a:rPr>
              <a:t>Science Advisory Board </a:t>
            </a:r>
          </a:p>
          <a:p>
            <a:pPr lvl="1"/>
            <a:r>
              <a:rPr lang="en-US" sz="1800" dirty="0">
                <a:solidFill>
                  <a:schemeClr val="tx1"/>
                </a:solidFill>
              </a:rPr>
              <a:t>Convener</a:t>
            </a:r>
          </a:p>
          <a:p>
            <a:pPr lvl="1"/>
            <a:r>
              <a:rPr lang="en-US" sz="1800" dirty="0">
                <a:solidFill>
                  <a:schemeClr val="tx1"/>
                </a:solidFill>
              </a:rPr>
              <a:t>Standing Committee</a:t>
            </a:r>
          </a:p>
          <a:p>
            <a:pPr lvl="1"/>
            <a:r>
              <a:rPr lang="en-US" sz="1800" dirty="0">
                <a:solidFill>
                  <a:schemeClr val="tx1"/>
                </a:solidFill>
              </a:rPr>
              <a:t>Nominating individuals with expertise to the Committee</a:t>
            </a:r>
          </a:p>
          <a:p>
            <a:pPr lvl="1"/>
            <a:r>
              <a:rPr lang="en-US" sz="1800" dirty="0" smtClean="0">
                <a:solidFill>
                  <a:schemeClr val="tx1"/>
                </a:solidFill>
              </a:rPr>
              <a:t>Nominating </a:t>
            </a:r>
            <a:r>
              <a:rPr lang="en-US" sz="1800" dirty="0">
                <a:solidFill>
                  <a:schemeClr val="tx1"/>
                </a:solidFill>
              </a:rPr>
              <a:t>an institution to act as the Independent Evaluator</a:t>
            </a:r>
          </a:p>
          <a:p>
            <a:pPr lvl="0"/>
            <a:r>
              <a:rPr lang="en-US" dirty="0">
                <a:solidFill>
                  <a:schemeClr val="accent1"/>
                </a:solidFill>
              </a:rPr>
              <a:t>The National Academy of Science</a:t>
            </a:r>
          </a:p>
          <a:p>
            <a:pPr lvl="1"/>
            <a:r>
              <a:rPr lang="en-US" sz="1800" dirty="0">
                <a:solidFill>
                  <a:schemeClr val="tx1"/>
                </a:solidFill>
              </a:rPr>
              <a:t>Convener</a:t>
            </a:r>
          </a:p>
          <a:p>
            <a:pPr lvl="1"/>
            <a:r>
              <a:rPr lang="en-US" sz="1800" dirty="0">
                <a:solidFill>
                  <a:schemeClr val="tx1"/>
                </a:solidFill>
              </a:rPr>
              <a:t>Panel</a:t>
            </a:r>
          </a:p>
          <a:p>
            <a:pPr lvl="1"/>
            <a:r>
              <a:rPr lang="en-US" sz="1800" dirty="0">
                <a:solidFill>
                  <a:schemeClr val="tx1"/>
                </a:solidFill>
              </a:rPr>
              <a:t>Individuals are selected based on expertise</a:t>
            </a:r>
          </a:p>
        </p:txBody>
      </p:sp>
      <p:cxnSp>
        <p:nvCxnSpPr>
          <p:cNvPr id="4" name="Straight Connector 3"/>
          <p:cNvCxnSpPr/>
          <p:nvPr/>
        </p:nvCxnSpPr>
        <p:spPr>
          <a:xfrm flipV="1">
            <a:off x="1906227" y="1791735"/>
            <a:ext cx="3857017"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91958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75000"/>
                  </a:schemeClr>
                </a:solidFill>
              </a:rPr>
              <a:t>Key Considerations</a:t>
            </a:r>
            <a:endParaRPr lang="en-US" b="1" dirty="0">
              <a:solidFill>
                <a:schemeClr val="accent6">
                  <a:lumMod val="75000"/>
                </a:schemeClr>
              </a:solidFill>
            </a:endParaRPr>
          </a:p>
        </p:txBody>
      </p:sp>
      <p:sp>
        <p:nvSpPr>
          <p:cNvPr id="9" name="Content Placeholder 8"/>
          <p:cNvSpPr>
            <a:spLocks noGrp="1"/>
          </p:cNvSpPr>
          <p:nvPr>
            <p:ph idx="1"/>
          </p:nvPr>
        </p:nvSpPr>
        <p:spPr>
          <a:xfrm>
            <a:off x="1945201" y="1629833"/>
            <a:ext cx="6686550" cy="4373033"/>
          </a:xfrm>
        </p:spPr>
        <p:txBody>
          <a:bodyPr>
            <a:noAutofit/>
          </a:bodyPr>
          <a:lstStyle/>
          <a:p>
            <a:r>
              <a:rPr lang="en-US" sz="2100" dirty="0">
                <a:solidFill>
                  <a:schemeClr val="tx1"/>
                </a:solidFill>
              </a:rPr>
              <a:t>Format</a:t>
            </a:r>
          </a:p>
          <a:p>
            <a:r>
              <a:rPr lang="en-US" sz="2100" dirty="0" smtClean="0">
                <a:solidFill>
                  <a:srgbClr val="FF0000"/>
                </a:solidFill>
              </a:rPr>
              <a:t>Costs </a:t>
            </a:r>
            <a:r>
              <a:rPr lang="en-US" sz="2100" dirty="0">
                <a:solidFill>
                  <a:srgbClr val="FF0000"/>
                </a:solidFill>
              </a:rPr>
              <a:t>to Program</a:t>
            </a:r>
          </a:p>
          <a:p>
            <a:r>
              <a:rPr lang="en-US" sz="2100" dirty="0">
                <a:solidFill>
                  <a:schemeClr val="tx1"/>
                </a:solidFill>
              </a:rPr>
              <a:t>Timeliness</a:t>
            </a:r>
          </a:p>
          <a:p>
            <a:r>
              <a:rPr lang="en-US" sz="2100" dirty="0">
                <a:solidFill>
                  <a:schemeClr val="tx1"/>
                </a:solidFill>
              </a:rPr>
              <a:t>Sustainability</a:t>
            </a:r>
          </a:p>
          <a:p>
            <a:r>
              <a:rPr lang="en-US" sz="2100" dirty="0">
                <a:solidFill>
                  <a:schemeClr val="tx1"/>
                </a:solidFill>
              </a:rPr>
              <a:t>Readiness</a:t>
            </a:r>
          </a:p>
          <a:p>
            <a:r>
              <a:rPr lang="en-US" sz="2100" dirty="0">
                <a:solidFill>
                  <a:schemeClr val="tx1"/>
                </a:solidFill>
              </a:rPr>
              <a:t>Meets Intent of law</a:t>
            </a:r>
          </a:p>
          <a:p>
            <a:r>
              <a:rPr lang="en-US" sz="2100" dirty="0">
                <a:solidFill>
                  <a:srgbClr val="FF0000"/>
                </a:solidFill>
              </a:rPr>
              <a:t>Avoids actual or appearance of conflict of interest</a:t>
            </a:r>
          </a:p>
        </p:txBody>
      </p:sp>
      <p:cxnSp>
        <p:nvCxnSpPr>
          <p:cNvPr id="4" name="Straight Connector 3"/>
          <p:cNvCxnSpPr/>
          <p:nvPr/>
        </p:nvCxnSpPr>
        <p:spPr>
          <a:xfrm flipV="1">
            <a:off x="2145109" y="1260185"/>
            <a:ext cx="3857017"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71747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6">
                    <a:lumMod val="75000"/>
                  </a:schemeClr>
                </a:solidFill>
              </a:rPr>
              <a:t>Discussion and Decision</a:t>
            </a:r>
            <a:endParaRPr lang="en-US" b="1" dirty="0">
              <a:solidFill>
                <a:schemeClr val="accent6">
                  <a:lumMod val="75000"/>
                </a:schemeClr>
              </a:solidFill>
            </a:endParaRPr>
          </a:p>
        </p:txBody>
      </p:sp>
      <p:sp>
        <p:nvSpPr>
          <p:cNvPr id="3" name="Content Placeholder 2"/>
          <p:cNvSpPr>
            <a:spLocks noGrp="1"/>
          </p:cNvSpPr>
          <p:nvPr>
            <p:ph idx="1"/>
          </p:nvPr>
        </p:nvSpPr>
        <p:spPr>
          <a:xfrm>
            <a:off x="1945200" y="1744133"/>
            <a:ext cx="6868599" cy="4360333"/>
          </a:xfrm>
        </p:spPr>
        <p:txBody>
          <a:bodyPr>
            <a:normAutofit/>
          </a:bodyPr>
          <a:lstStyle/>
          <a:p>
            <a:pPr lvl="0"/>
            <a:r>
              <a:rPr lang="en-US" sz="2000" dirty="0">
                <a:solidFill>
                  <a:schemeClr val="tx1"/>
                </a:solidFill>
              </a:rPr>
              <a:t>Agree on the selected option</a:t>
            </a:r>
          </a:p>
          <a:p>
            <a:pPr lvl="0"/>
            <a:r>
              <a:rPr lang="en-US" sz="2000" dirty="0" smtClean="0">
                <a:solidFill>
                  <a:schemeClr val="tx1"/>
                </a:solidFill>
              </a:rPr>
              <a:t>Next </a:t>
            </a:r>
            <a:r>
              <a:rPr lang="en-US" sz="2000" dirty="0">
                <a:solidFill>
                  <a:schemeClr val="tx1"/>
                </a:solidFill>
              </a:rPr>
              <a:t>steps to include</a:t>
            </a:r>
          </a:p>
          <a:p>
            <a:pPr lvl="1"/>
            <a:r>
              <a:rPr lang="en-US" sz="2000" dirty="0">
                <a:solidFill>
                  <a:srgbClr val="FF0000"/>
                </a:solidFill>
              </a:rPr>
              <a:t>Initial task/charge development </a:t>
            </a:r>
          </a:p>
          <a:p>
            <a:pPr lvl="1"/>
            <a:r>
              <a:rPr lang="en-US" sz="2000" dirty="0">
                <a:solidFill>
                  <a:schemeClr val="tx1"/>
                </a:solidFill>
              </a:rPr>
              <a:t>Recommended expertise needed for individual members </a:t>
            </a:r>
          </a:p>
          <a:p>
            <a:pPr lvl="1"/>
            <a:r>
              <a:rPr lang="en-US" sz="2000" dirty="0">
                <a:solidFill>
                  <a:schemeClr val="tx1"/>
                </a:solidFill>
              </a:rPr>
              <a:t>Process for nominating members</a:t>
            </a:r>
          </a:p>
          <a:p>
            <a:r>
              <a:rPr lang="en-US" sz="2000" dirty="0">
                <a:solidFill>
                  <a:schemeClr val="tx1"/>
                </a:solidFill>
              </a:rPr>
              <a:t>Bring back to PSC </a:t>
            </a:r>
            <a:r>
              <a:rPr lang="en-US" sz="2000" dirty="0" smtClean="0">
                <a:solidFill>
                  <a:schemeClr val="tx1"/>
                </a:solidFill>
              </a:rPr>
              <a:t>and EC </a:t>
            </a:r>
            <a:r>
              <a:rPr lang="en-US" sz="2000" dirty="0">
                <a:solidFill>
                  <a:schemeClr val="tx1"/>
                </a:solidFill>
              </a:rPr>
              <a:t>for final approval of </a:t>
            </a:r>
            <a:r>
              <a:rPr lang="en-US" sz="2000" dirty="0" smtClean="0">
                <a:solidFill>
                  <a:schemeClr val="tx1"/>
                </a:solidFill>
              </a:rPr>
              <a:t>approach</a:t>
            </a:r>
          </a:p>
          <a:p>
            <a:r>
              <a:rPr lang="en-US" sz="2000" dirty="0" smtClean="0">
                <a:solidFill>
                  <a:schemeClr val="tx1"/>
                </a:solidFill>
              </a:rPr>
              <a:t>Make Recommendation to EPA Administrator</a:t>
            </a:r>
            <a:endParaRPr lang="en-US" sz="2000" dirty="0">
              <a:solidFill>
                <a:schemeClr val="tx1"/>
              </a:solidFill>
            </a:endParaRPr>
          </a:p>
          <a:p>
            <a:pPr marL="0" indent="0">
              <a:buNone/>
            </a:pPr>
            <a:endParaRPr lang="en-US" dirty="0"/>
          </a:p>
          <a:p>
            <a:endParaRPr lang="en-US" dirty="0"/>
          </a:p>
        </p:txBody>
      </p:sp>
      <p:cxnSp>
        <p:nvCxnSpPr>
          <p:cNvPr id="4" name="Straight Connector 3"/>
          <p:cNvCxnSpPr/>
          <p:nvPr/>
        </p:nvCxnSpPr>
        <p:spPr>
          <a:xfrm flipV="1">
            <a:off x="2627709" y="1264555"/>
            <a:ext cx="3857017" cy="8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20390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6"/>
                </a:solidFill>
              </a:rPr>
              <a:t>Proposed Charge for the </a:t>
            </a:r>
            <a:br>
              <a:rPr lang="en-US" b="1" dirty="0">
                <a:solidFill>
                  <a:schemeClr val="accent6"/>
                </a:solidFill>
              </a:rPr>
            </a:br>
            <a:r>
              <a:rPr lang="en-US" b="1" dirty="0">
                <a:solidFill>
                  <a:schemeClr val="accent6"/>
                </a:solidFill>
              </a:rPr>
              <a:t>     First 180-Day Study</a:t>
            </a:r>
            <a:endParaRPr lang="en-US" dirty="0"/>
          </a:p>
        </p:txBody>
      </p:sp>
      <p:sp>
        <p:nvSpPr>
          <p:cNvPr id="3" name="Content Placeholder 2"/>
          <p:cNvSpPr>
            <a:spLocks noGrp="1"/>
          </p:cNvSpPr>
          <p:nvPr>
            <p:ph idx="1"/>
          </p:nvPr>
        </p:nvSpPr>
        <p:spPr>
          <a:xfrm>
            <a:off x="1755128" y="2001398"/>
            <a:ext cx="6591985" cy="3777622"/>
          </a:xfrm>
        </p:spPr>
        <p:txBody>
          <a:bodyPr>
            <a:normAutofit lnSpcReduction="10000"/>
          </a:bodyPr>
          <a:lstStyle/>
          <a:p>
            <a:r>
              <a:rPr lang="en-US" b="1" dirty="0" smtClean="0"/>
              <a:t>The </a:t>
            </a:r>
            <a:r>
              <a:rPr lang="en-US" b="1" dirty="0"/>
              <a:t>Independent Evaluator Panel will review any documentation relative to the findings, recommendations, and responses </a:t>
            </a:r>
            <a:r>
              <a:rPr lang="en-US" dirty="0"/>
              <a:t>for any audits and evaluations that are included in the Chesapeake Bay Evaluation, Audit, and Review Excel Document and </a:t>
            </a:r>
            <a:r>
              <a:rPr lang="en-US" b="1" dirty="0"/>
              <a:t>respond to the following </a:t>
            </a:r>
            <a:r>
              <a:rPr lang="en-US" b="1" dirty="0" smtClean="0"/>
              <a:t>two questions</a:t>
            </a:r>
            <a:r>
              <a:rPr lang="en-US" dirty="0" smtClean="0"/>
              <a:t>:</a:t>
            </a:r>
          </a:p>
          <a:p>
            <a:endParaRPr lang="en-US" sz="800" dirty="0"/>
          </a:p>
          <a:p>
            <a:pPr lvl="1"/>
            <a:r>
              <a:rPr lang="en-US" sz="1800" b="1" dirty="0"/>
              <a:t>What are the highest priority issues/challenges identified in the review of these </a:t>
            </a:r>
            <a:r>
              <a:rPr lang="en-US" sz="1800" b="1" dirty="0" smtClean="0"/>
              <a:t>recommendations?</a:t>
            </a:r>
          </a:p>
          <a:p>
            <a:pPr lvl="1"/>
            <a:endParaRPr lang="en-US" sz="800" b="1" dirty="0" smtClean="0"/>
          </a:p>
          <a:p>
            <a:pPr lvl="1"/>
            <a:r>
              <a:rPr lang="en-US" sz="1800" b="1" dirty="0" smtClean="0"/>
              <a:t>What </a:t>
            </a:r>
            <a:r>
              <a:rPr lang="en-US" sz="1800" b="1" dirty="0"/>
              <a:t>new issues and challenges are missing from this body of recommendations in the context of the 2014 Agreement?</a:t>
            </a:r>
          </a:p>
          <a:p>
            <a:pPr lvl="1"/>
            <a:endParaRPr lang="en-US" b="1" dirty="0"/>
          </a:p>
        </p:txBody>
      </p:sp>
    </p:spTree>
    <p:extLst>
      <p:ext uri="{BB962C8B-B14F-4D97-AF65-F5344CB8AC3E}">
        <p14:creationId xmlns:p14="http://schemas.microsoft.com/office/powerpoint/2010/main" val="243186942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15.xml><?xml version="1.0" encoding="utf-8"?>
<EsriMapsInfo xmlns="ESRI.ArcGIS.Mapping.OfficeIntegration.PowerPointInfo">
  <Version>Version1</Version>
  <RequiresSignIn>False</RequiresSignIn>
</EsriMapsInfo>
</file>

<file path=customXml/item16.xml><?xml version="1.0" encoding="utf-8"?>
<EsriMapsInfo xmlns="ESRI.ArcGIS.Mapping.OfficeIntegration.PowerPointInfo">
  <Version>Version1</Version>
  <RequiresSignIn>False</RequiresSignIn>
</EsriMapsInfo>
</file>

<file path=customXml/item17.xml><?xml version="1.0" encoding="utf-8"?>
<EsriMapsInfo xmlns="ESRI.ArcGIS.Mapping.OfficeIntegration.PowerPointInfo">
  <Version>Version1</Version>
  <RequiresSignIn>False</RequiresSignIn>
</EsriMapsInfo>
</file>

<file path=customXml/item18.xml><?xml version="1.0" encoding="utf-8"?>
<EsriMapsInfo xmlns="ESRI.ArcGIS.Mapping.OfficeIntegration.PowerPointInfo">
  <Version>Version1</Version>
  <RequiresSignIn>False</RequiresSignIn>
</EsriMapsInfo>
</file>

<file path=customXml/item19.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20.xml><?xml version="1.0" encoding="utf-8"?>
<EsriMapsInfo xmlns="ESRI.ArcGIS.Mapping.OfficeIntegration.PowerPointInfo">
  <Version>Version1</Version>
  <RequiresSignIn>False</RequiresSignIn>
</EsriMapsInfo>
</file>

<file path=customXml/item21.xml><?xml version="1.0" encoding="utf-8"?>
<EsriMapsInfo xmlns="ESRI.ArcGIS.Mapping.OfficeIntegration.PowerPointInfo">
  <Version>Version1</Version>
  <RequiresSignIn>False</RequiresSignIn>
</EsriMapsInfo>
</file>

<file path=customXml/item22.xml><?xml version="1.0" encoding="utf-8"?>
<EsriMapsInfo xmlns="ESRI.ArcGIS.Mapping.OfficeIntegration.PowerPointInfo">
  <Version>Version1</Version>
  <RequiresSignIn>False</RequiresSignIn>
</EsriMapsInfo>
</file>

<file path=customXml/item23.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3BE86961-24FC-4130-B936-26FB508038F5}">
  <ds:schemaRefs>
    <ds:schemaRef ds:uri="ESRI.ArcGIS.Mapping.OfficeIntegration.PowerPointInfo"/>
  </ds:schemaRefs>
</ds:datastoreItem>
</file>

<file path=customXml/itemProps10.xml><?xml version="1.0" encoding="utf-8"?>
<ds:datastoreItem xmlns:ds="http://schemas.openxmlformats.org/officeDocument/2006/customXml" ds:itemID="{6DD9BE28-18EE-46DD-AC33-22D3DEC092C5}">
  <ds:schemaRefs>
    <ds:schemaRef ds:uri="ESRI.ArcGIS.Mapping.OfficeIntegration.PowerPointInfo"/>
  </ds:schemaRefs>
</ds:datastoreItem>
</file>

<file path=customXml/itemProps11.xml><?xml version="1.0" encoding="utf-8"?>
<ds:datastoreItem xmlns:ds="http://schemas.openxmlformats.org/officeDocument/2006/customXml" ds:itemID="{0C1F4B96-00E1-4972-BEF1-1C5679FF565E}">
  <ds:schemaRefs>
    <ds:schemaRef ds:uri="ESRI.ArcGIS.Mapping.OfficeIntegration.PowerPointInfo"/>
  </ds:schemaRefs>
</ds:datastoreItem>
</file>

<file path=customXml/itemProps12.xml><?xml version="1.0" encoding="utf-8"?>
<ds:datastoreItem xmlns:ds="http://schemas.openxmlformats.org/officeDocument/2006/customXml" ds:itemID="{FA2F41B8-6D5F-434E-99EF-76B047FDF775}">
  <ds:schemaRefs>
    <ds:schemaRef ds:uri="ESRI.ArcGIS.Mapping.OfficeIntegration.PowerPointInfo"/>
  </ds:schemaRefs>
</ds:datastoreItem>
</file>

<file path=customXml/itemProps13.xml><?xml version="1.0" encoding="utf-8"?>
<ds:datastoreItem xmlns:ds="http://schemas.openxmlformats.org/officeDocument/2006/customXml" ds:itemID="{AC99F1AD-BB87-448B-8E04-9001306815AD}">
  <ds:schemaRefs>
    <ds:schemaRef ds:uri="ESRI.ArcGIS.Mapping.OfficeIntegration.PowerPointInfo"/>
  </ds:schemaRefs>
</ds:datastoreItem>
</file>

<file path=customXml/itemProps14.xml><?xml version="1.0" encoding="utf-8"?>
<ds:datastoreItem xmlns:ds="http://schemas.openxmlformats.org/officeDocument/2006/customXml" ds:itemID="{F48D8420-B7FE-4293-B2B4-3EE1CECD35A0}">
  <ds:schemaRefs>
    <ds:schemaRef ds:uri="ESRI.ArcGIS.Mapping.OfficeIntegration.PowerPointInfo"/>
  </ds:schemaRefs>
</ds:datastoreItem>
</file>

<file path=customXml/itemProps15.xml><?xml version="1.0" encoding="utf-8"?>
<ds:datastoreItem xmlns:ds="http://schemas.openxmlformats.org/officeDocument/2006/customXml" ds:itemID="{5A8D05E7-2A1C-4050-A2C0-80E0918798EA}">
  <ds:schemaRefs>
    <ds:schemaRef ds:uri="ESRI.ArcGIS.Mapping.OfficeIntegration.PowerPointInfo"/>
  </ds:schemaRefs>
</ds:datastoreItem>
</file>

<file path=customXml/itemProps16.xml><?xml version="1.0" encoding="utf-8"?>
<ds:datastoreItem xmlns:ds="http://schemas.openxmlformats.org/officeDocument/2006/customXml" ds:itemID="{896AE538-A007-4FD3-9E44-E1B9E3D723F5}">
  <ds:schemaRefs>
    <ds:schemaRef ds:uri="ESRI.ArcGIS.Mapping.OfficeIntegration.PowerPointInfo"/>
  </ds:schemaRefs>
</ds:datastoreItem>
</file>

<file path=customXml/itemProps17.xml><?xml version="1.0" encoding="utf-8"?>
<ds:datastoreItem xmlns:ds="http://schemas.openxmlformats.org/officeDocument/2006/customXml" ds:itemID="{3D9C7B8B-C17D-45A0-B1F8-C01346F7DE02}">
  <ds:schemaRefs>
    <ds:schemaRef ds:uri="ESRI.ArcGIS.Mapping.OfficeIntegration.PowerPointInfo"/>
  </ds:schemaRefs>
</ds:datastoreItem>
</file>

<file path=customXml/itemProps18.xml><?xml version="1.0" encoding="utf-8"?>
<ds:datastoreItem xmlns:ds="http://schemas.openxmlformats.org/officeDocument/2006/customXml" ds:itemID="{04390C69-15F3-4D14-8ABB-3910D2E9B626}">
  <ds:schemaRefs>
    <ds:schemaRef ds:uri="ESRI.ArcGIS.Mapping.OfficeIntegration.PowerPointInfo"/>
  </ds:schemaRefs>
</ds:datastoreItem>
</file>

<file path=customXml/itemProps19.xml><?xml version="1.0" encoding="utf-8"?>
<ds:datastoreItem xmlns:ds="http://schemas.openxmlformats.org/officeDocument/2006/customXml" ds:itemID="{F98D161F-B4D0-4C63-90FF-86695BE42C71}">
  <ds:schemaRefs>
    <ds:schemaRef ds:uri="ESRI.ArcGIS.Mapping.OfficeIntegration.PowerPointInfo"/>
  </ds:schemaRefs>
</ds:datastoreItem>
</file>

<file path=customXml/itemProps2.xml><?xml version="1.0" encoding="utf-8"?>
<ds:datastoreItem xmlns:ds="http://schemas.openxmlformats.org/officeDocument/2006/customXml" ds:itemID="{70F25B54-C3BB-4A02-BB78-B4FA3B515ECA}">
  <ds:schemaRefs>
    <ds:schemaRef ds:uri="ESRI.ArcGIS.Mapping.OfficeIntegration.PowerPointInfo"/>
  </ds:schemaRefs>
</ds:datastoreItem>
</file>

<file path=customXml/itemProps20.xml><?xml version="1.0" encoding="utf-8"?>
<ds:datastoreItem xmlns:ds="http://schemas.openxmlformats.org/officeDocument/2006/customXml" ds:itemID="{A517A41C-FBFD-46EF-8809-15C80CF0BD92}">
  <ds:schemaRefs>
    <ds:schemaRef ds:uri="ESRI.ArcGIS.Mapping.OfficeIntegration.PowerPointInfo"/>
  </ds:schemaRefs>
</ds:datastoreItem>
</file>

<file path=customXml/itemProps21.xml><?xml version="1.0" encoding="utf-8"?>
<ds:datastoreItem xmlns:ds="http://schemas.openxmlformats.org/officeDocument/2006/customXml" ds:itemID="{B1A27945-66FD-4BDA-AA6A-7FE719A46F38}">
  <ds:schemaRefs>
    <ds:schemaRef ds:uri="ESRI.ArcGIS.Mapping.OfficeIntegration.PowerPointInfo"/>
  </ds:schemaRefs>
</ds:datastoreItem>
</file>

<file path=customXml/itemProps22.xml><?xml version="1.0" encoding="utf-8"?>
<ds:datastoreItem xmlns:ds="http://schemas.openxmlformats.org/officeDocument/2006/customXml" ds:itemID="{4E65C705-30A3-4DF0-93FE-D8DFD2ED8ABC}">
  <ds:schemaRefs>
    <ds:schemaRef ds:uri="ESRI.ArcGIS.Mapping.OfficeIntegration.PowerPointInfo"/>
  </ds:schemaRefs>
</ds:datastoreItem>
</file>

<file path=customXml/itemProps23.xml><?xml version="1.0" encoding="utf-8"?>
<ds:datastoreItem xmlns:ds="http://schemas.openxmlformats.org/officeDocument/2006/customXml" ds:itemID="{89516BBB-706B-4A15-88FF-1919DBC0110D}">
  <ds:schemaRefs>
    <ds:schemaRef ds:uri="ESRI.ArcGIS.Mapping.OfficeIntegration.PowerPointInfo"/>
  </ds:schemaRefs>
</ds:datastoreItem>
</file>

<file path=customXml/itemProps3.xml><?xml version="1.0" encoding="utf-8"?>
<ds:datastoreItem xmlns:ds="http://schemas.openxmlformats.org/officeDocument/2006/customXml" ds:itemID="{72929285-AE02-497E-B8EE-A1480FC7EB2F}">
  <ds:schemaRefs>
    <ds:schemaRef ds:uri="ESRI.ArcGIS.Mapping.OfficeIntegration.PowerPointInfo"/>
  </ds:schemaRefs>
</ds:datastoreItem>
</file>

<file path=customXml/itemProps4.xml><?xml version="1.0" encoding="utf-8"?>
<ds:datastoreItem xmlns:ds="http://schemas.openxmlformats.org/officeDocument/2006/customXml" ds:itemID="{346BA21F-FAE4-4F9A-B3DF-57AFDD1AC959}">
  <ds:schemaRefs>
    <ds:schemaRef ds:uri="ESRI.ArcGIS.Mapping.OfficeIntegration.PowerPointInfo"/>
  </ds:schemaRefs>
</ds:datastoreItem>
</file>

<file path=customXml/itemProps5.xml><?xml version="1.0" encoding="utf-8"?>
<ds:datastoreItem xmlns:ds="http://schemas.openxmlformats.org/officeDocument/2006/customXml" ds:itemID="{F5166EAF-B9DC-4014-A4A3-52E609D3B8D0}">
  <ds:schemaRefs>
    <ds:schemaRef ds:uri="ESRI.ArcGIS.Mapping.OfficeIntegration.PowerPointInfo"/>
  </ds:schemaRefs>
</ds:datastoreItem>
</file>

<file path=customXml/itemProps6.xml><?xml version="1.0" encoding="utf-8"?>
<ds:datastoreItem xmlns:ds="http://schemas.openxmlformats.org/officeDocument/2006/customXml" ds:itemID="{C8B49BAD-E112-4314-8D01-9C1171B9A958}">
  <ds:schemaRefs>
    <ds:schemaRef ds:uri="ESRI.ArcGIS.Mapping.OfficeIntegration.PowerPointInfo"/>
  </ds:schemaRefs>
</ds:datastoreItem>
</file>

<file path=customXml/itemProps7.xml><?xml version="1.0" encoding="utf-8"?>
<ds:datastoreItem xmlns:ds="http://schemas.openxmlformats.org/officeDocument/2006/customXml" ds:itemID="{24C82D38-CE18-48B3-83DD-F659D0B8C34B}">
  <ds:schemaRefs>
    <ds:schemaRef ds:uri="ESRI.ArcGIS.Mapping.OfficeIntegration.PowerPointInfo"/>
  </ds:schemaRefs>
</ds:datastoreItem>
</file>

<file path=customXml/itemProps8.xml><?xml version="1.0" encoding="utf-8"?>
<ds:datastoreItem xmlns:ds="http://schemas.openxmlformats.org/officeDocument/2006/customXml" ds:itemID="{F974ABEF-D770-45CF-955D-50657472F7F3}">
  <ds:schemaRefs>
    <ds:schemaRef ds:uri="ESRI.ArcGIS.Mapping.OfficeIntegration.PowerPointInfo"/>
  </ds:schemaRefs>
</ds:datastoreItem>
</file>

<file path=customXml/itemProps9.xml><?xml version="1.0" encoding="utf-8"?>
<ds:datastoreItem xmlns:ds="http://schemas.openxmlformats.org/officeDocument/2006/customXml" ds:itemID="{C834E626-7AB6-41C0-8F26-899E4372855C}">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Wisp</Template>
  <TotalTime>3557</TotalTime>
  <Words>2444</Words>
  <Application>Microsoft Office PowerPoint</Application>
  <PresentationFormat>On-screen Show (4:3)</PresentationFormat>
  <Paragraphs>355</Paragraphs>
  <Slides>42</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Arial</vt:lpstr>
      <vt:lpstr>Calibri</vt:lpstr>
      <vt:lpstr>Century Gothic</vt:lpstr>
      <vt:lpstr>Times New Roman</vt:lpstr>
      <vt:lpstr>Verdana</vt:lpstr>
      <vt:lpstr>Wingdings 3</vt:lpstr>
      <vt:lpstr>Wisp</vt:lpstr>
      <vt:lpstr> EPA Program Update  </vt:lpstr>
      <vt:lpstr>Chesapeake Bay Program Updates</vt:lpstr>
      <vt:lpstr>Chesapeake Bay Accountability and Recovery Act (2014)</vt:lpstr>
      <vt:lpstr>Independent Evaluator</vt:lpstr>
      <vt:lpstr>What needs to be done?</vt:lpstr>
      <vt:lpstr>Two Options Under Consideration</vt:lpstr>
      <vt:lpstr>Key Considerations</vt:lpstr>
      <vt:lpstr>Discussion and Decision</vt:lpstr>
      <vt:lpstr>Proposed Charge for the       First 180-Day Study</vt:lpstr>
      <vt:lpstr>Proposed Charge (con’t)</vt:lpstr>
      <vt:lpstr>      Estimated Costs for       Agreement Signatories</vt:lpstr>
      <vt:lpstr>Budget Accounting</vt:lpstr>
      <vt:lpstr>CBARA Budget Accounting</vt:lpstr>
      <vt:lpstr>Categories May Include:</vt:lpstr>
      <vt:lpstr>Interagency Cross-cut Budget</vt:lpstr>
      <vt:lpstr>Funding Levels and Timeline</vt:lpstr>
      <vt:lpstr>  Diversity Workgroup        Activities</vt:lpstr>
      <vt:lpstr>Why a demographic profile?</vt:lpstr>
      <vt:lpstr>What is the CBP Diversities Profile?</vt:lpstr>
      <vt:lpstr>   Chesapeake Bay Program Demographic Profile Questions </vt:lpstr>
      <vt:lpstr>The Process </vt:lpstr>
      <vt:lpstr>Timeline </vt:lpstr>
      <vt:lpstr>EJ Screen FY 2016 Project</vt:lpstr>
      <vt:lpstr>EJ Screen Project (con’t)</vt:lpstr>
      <vt:lpstr>   CCW and CBFN SOW to Develop a Diversity, Equity and Inclusion Strategy </vt:lpstr>
      <vt:lpstr> October 2016 Diversity              Workgroup Meeting</vt:lpstr>
      <vt:lpstr>Local Government Funding     FY 2014 - 2015</vt:lpstr>
      <vt:lpstr>    2008-2016 INSR and SWG Funding to Local Governments </vt:lpstr>
      <vt:lpstr>  Outcomes of INSR and SWG Funding to Local Governments </vt:lpstr>
      <vt:lpstr>$5 million per year in EPA Funding for Local Implementation - FY14 and FY15</vt:lpstr>
      <vt:lpstr>Local Government Implementation</vt:lpstr>
      <vt:lpstr> Examples of Projects Funded        with EPA Local Government $$$</vt:lpstr>
      <vt:lpstr>Environmental Finance Center Project Funding</vt:lpstr>
      <vt:lpstr>Questions?</vt:lpstr>
      <vt:lpstr>District of Columbia - $322,784</vt:lpstr>
      <vt:lpstr>Delaware - $366,000</vt:lpstr>
      <vt:lpstr>Maryland Implementation Grant $615,635</vt:lpstr>
      <vt:lpstr>Maryland Regulatory and Accountability -  $615,635</vt:lpstr>
      <vt:lpstr>New York - $489,654</vt:lpstr>
      <vt:lpstr>Pennsylvania - $1,190,544</vt:lpstr>
      <vt:lpstr>Virginia - $750,000 + $389,329</vt:lpstr>
      <vt:lpstr>West Virginia - $300,139</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EPA Program Update</dc:title>
  <dc:creator>Arscott, Loretta</dc:creator>
  <cp:lastModifiedBy>jstarr</cp:lastModifiedBy>
  <cp:revision>47</cp:revision>
  <cp:lastPrinted>2016-08-24T15:04:46Z</cp:lastPrinted>
  <dcterms:created xsi:type="dcterms:W3CDTF">2016-05-12T20:19:28Z</dcterms:created>
  <dcterms:modified xsi:type="dcterms:W3CDTF">2016-08-30T12:13:53Z</dcterms:modified>
</cp:coreProperties>
</file>