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271" r:id="rId3"/>
    <p:sldId id="270" r:id="rId4"/>
    <p:sldId id="266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67" autoAdjust="0"/>
    <p:restoredTop sz="94660"/>
  </p:normalViewPr>
  <p:slideViewPr>
    <p:cSldViewPr>
      <p:cViewPr varScale="1">
        <p:scale>
          <a:sx n="99" d="100"/>
          <a:sy n="99" d="100"/>
        </p:scale>
        <p:origin x="-2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0283E22-204E-49A2-9722-851AF7DB0F95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A7C149F-854D-4E8E-8BAC-57B566FC42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428547E-00C6-4482-B73B-7AF8073651B7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9669891-8B10-41C0-8130-C7D4A86BC7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92042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669891-8B10-41C0-8130-C7D4A86BC73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2559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CE34C9D-7BD6-45D4-B058-B4333C39250E}" type="datetimeFigureOut">
              <a:rPr lang="en-US" smtClean="0"/>
              <a:pPr/>
              <a:t>8/21/2013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3D82C3-BE2E-4DCB-9DB4-6ACAF3DEEA89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2009 Farm Bill Funding </a:t>
            </a:r>
            <a:b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Chesapeake Bay Watershed Initiative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114800"/>
          </a:xfrm>
        </p:spPr>
        <p:txBody>
          <a:bodyPr/>
          <a:lstStyle/>
          <a:p>
            <a:r>
              <a:rPr lang="en-US" sz="3200" dirty="0" smtClean="0">
                <a:latin typeface="+mj-lt"/>
              </a:rPr>
              <a:t>CBWI: Total of $188 million over four years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pPr lvl="2">
              <a:buNone/>
            </a:pPr>
            <a:r>
              <a:rPr lang="en-US" sz="3200" dirty="0" smtClean="0">
                <a:latin typeface="+mj-lt"/>
              </a:rPr>
              <a:t>FY2009:	$23 million</a:t>
            </a:r>
          </a:p>
          <a:p>
            <a:pPr lvl="2">
              <a:buNone/>
            </a:pPr>
            <a:r>
              <a:rPr lang="en-US" sz="3200" dirty="0" smtClean="0">
                <a:latin typeface="+mj-lt"/>
              </a:rPr>
              <a:t>FY2010:	$43 million</a:t>
            </a:r>
          </a:p>
          <a:p>
            <a:pPr lvl="2">
              <a:buNone/>
            </a:pPr>
            <a:r>
              <a:rPr lang="en-US" sz="3200" dirty="0" smtClean="0">
                <a:latin typeface="+mj-lt"/>
              </a:rPr>
              <a:t>FY2011:	$72 million</a:t>
            </a:r>
          </a:p>
          <a:p>
            <a:pPr lvl="2">
              <a:buNone/>
            </a:pPr>
            <a:r>
              <a:rPr lang="en-US" sz="3200" dirty="0" smtClean="0">
                <a:latin typeface="+mj-lt"/>
              </a:rPr>
              <a:t>FY2012:	$50 million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3545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298448"/>
            <a:ext cx="7523632" cy="5458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Oval Callout 4"/>
          <p:cNvSpPr/>
          <p:nvPr/>
        </p:nvSpPr>
        <p:spPr>
          <a:xfrm>
            <a:off x="6248400" y="3200400"/>
            <a:ext cx="2667000" cy="2286000"/>
          </a:xfrm>
          <a:prstGeom prst="wedgeEllipseCallout">
            <a:avLst>
              <a:gd name="adj1" fmla="val -24026"/>
              <a:gd name="adj2" fmla="val -61203"/>
            </a:avLst>
          </a:prstGeom>
          <a:solidFill>
            <a:schemeClr val="accent5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45720" rIns="45720" rtlCol="0" anchor="ctr">
            <a:noAutofit/>
          </a:bodyPr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Forest Buffers rank second of all individual practices and programs needed to meet nitrogen caps.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610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Which BMPs Are Jurisdictions Relying On</a:t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To Achieve Nitrogen Loading Goals?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1326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10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 smtClean="0">
                <a:solidFill>
                  <a:schemeClr val="accent2">
                    <a:lumMod val="75000"/>
                  </a:schemeClr>
                </a:solidFill>
              </a:rPr>
              <a:t>Riparian Forest Buffers</a:t>
            </a: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Past Progress and Future Commitments</a:t>
            </a:r>
            <a:endParaRPr lang="en-US" sz="32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00200"/>
            <a:ext cx="8686800" cy="5166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11326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772400" cy="762000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2">
                    <a:lumMod val="75000"/>
                  </a:schemeClr>
                </a:solidFill>
              </a:rPr>
              <a:t>TMDL/WIP targets for forest buffers</a:t>
            </a:r>
            <a:endParaRPr lang="en-US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539828301"/>
              </p:ext>
            </p:extLst>
          </p:nvPr>
        </p:nvGraphicFramePr>
        <p:xfrm>
          <a:off x="381000" y="1371600"/>
          <a:ext cx="8229600" cy="4715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362200"/>
                <a:gridCol w="1752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Total </a:t>
                      </a:r>
                      <a:r>
                        <a:rPr lang="en-US" sz="2800" b="1" u="sng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New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 </a:t>
                      </a:r>
                      <a:r>
                        <a:rPr lang="en-US" sz="2800" b="1" u="sng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Acres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 Needed 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2012-2025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Calibri"/>
                          <a:ea typeface="Calibri"/>
                        </a:rPr>
                        <a:t>Acres/year needed</a:t>
                      </a:r>
                      <a:endParaRPr lang="en-US" sz="2800" dirty="0" smtClean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2012 CP-22</a:t>
                      </a:r>
                      <a:r>
                        <a:rPr lang="en-US" sz="2800" baseline="0" dirty="0" smtClean="0">
                          <a:effectLst/>
                          <a:latin typeface="Calibri"/>
                          <a:ea typeface="Calibri"/>
                        </a:rPr>
                        <a:t> acres</a:t>
                      </a:r>
                      <a:endParaRPr lang="en-US" sz="2800" dirty="0" smtClean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Delaware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4790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370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Maryland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1190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90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264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New York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6180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475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91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latin typeface="Calibri"/>
                          <a:ea typeface="Calibri"/>
                          <a:cs typeface="Times New Roman"/>
                        </a:rPr>
                        <a:t>Pennsylvania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89,630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6895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493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Virginia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80,820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6215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683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latin typeface="Calibri"/>
                          <a:ea typeface="Calibri"/>
                          <a:cs typeface="Times New Roman"/>
                        </a:rPr>
                        <a:t>West Virginia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3250</a:t>
                      </a:r>
                      <a:endParaRPr lang="en-US" sz="28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250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Calibri"/>
                          <a:ea typeface="Calibri"/>
                        </a:rPr>
                        <a:t>249</a:t>
                      </a:r>
                      <a:endParaRPr lang="en-US" sz="28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latin typeface="Calibri"/>
                          <a:ea typeface="Calibri"/>
                          <a:cs typeface="Times New Roman"/>
                        </a:rPr>
                        <a:t>TOTAL</a:t>
                      </a:r>
                      <a:endParaRPr lang="en-US" sz="2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185,860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14,295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1780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6096000"/>
            <a:ext cx="8622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14295 acres/year = 1191 miles/year of 100 </a:t>
            </a:r>
            <a:r>
              <a:rPr lang="en-US" sz="2400" dirty="0" err="1" smtClean="0">
                <a:solidFill>
                  <a:srgbClr val="FF0000"/>
                </a:solidFill>
              </a:rPr>
              <a:t>ft</a:t>
            </a:r>
            <a:r>
              <a:rPr lang="en-US" sz="2400" dirty="0" smtClean="0">
                <a:solidFill>
                  <a:srgbClr val="FF0000"/>
                </a:solidFill>
              </a:rPr>
              <a:t> wide buffers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6488668"/>
            <a:ext cx="68934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Data Source:  Chesapeake Bay Program and 2012 data from USDA Farm Services Agency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31842068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351</TotalTime>
  <Words>111</Words>
  <Application>Microsoft Office PowerPoint</Application>
  <PresentationFormat>On-screen Show (4:3)</PresentationFormat>
  <Paragraphs>46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2009 Farm Bill Funding  Chesapeake Bay Watershed Initiative</vt:lpstr>
      <vt:lpstr>Which BMPs Are Jurisdictions Relying On To Achieve Nitrogen Loading Goals?</vt:lpstr>
      <vt:lpstr>Riparian Forest Buffers Past Progress and Future Commitments</vt:lpstr>
      <vt:lpstr>TMDL/WIP targets for forest buffers</vt:lpstr>
    </vt:vector>
  </TitlesOfParts>
  <Company>Forest Service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Forest Buffer Goals and Progress in the Chesapeake</dc:title>
  <dc:creator>USDA Forest Service</dc:creator>
  <cp:lastModifiedBy>larscott</cp:lastModifiedBy>
  <cp:revision>22</cp:revision>
  <dcterms:created xsi:type="dcterms:W3CDTF">2013-06-18T13:25:22Z</dcterms:created>
  <dcterms:modified xsi:type="dcterms:W3CDTF">2013-08-21T18:43:52Z</dcterms:modified>
</cp:coreProperties>
</file>