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23" r:id="rId2"/>
  </p:sldMasterIdLst>
  <p:notesMasterIdLst>
    <p:notesMasterId r:id="rId17"/>
  </p:notesMasterIdLst>
  <p:handoutMasterIdLst>
    <p:handoutMasterId r:id="rId18"/>
  </p:handoutMasterIdLst>
  <p:sldIdLst>
    <p:sldId id="578" r:id="rId3"/>
    <p:sldId id="579" r:id="rId4"/>
    <p:sldId id="523" r:id="rId5"/>
    <p:sldId id="566" r:id="rId6"/>
    <p:sldId id="567" r:id="rId7"/>
    <p:sldId id="568" r:id="rId8"/>
    <p:sldId id="569" r:id="rId9"/>
    <p:sldId id="570" r:id="rId10"/>
    <p:sldId id="571" r:id="rId11"/>
    <p:sldId id="572" r:id="rId12"/>
    <p:sldId id="573" r:id="rId13"/>
    <p:sldId id="575" r:id="rId14"/>
    <p:sldId id="576" r:id="rId15"/>
    <p:sldId id="577" r:id="rId16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Organization Evolution" id="{B2A52C60-B864-4588-B01B-4CF8BCB77E52}">
          <p14:sldIdLst/>
        </p14:section>
        <p14:section name="Staff Evolution" id="{8E2DDDBC-C16C-49DF-8652-5F9223EFD944}">
          <p14:sldIdLst/>
        </p14:section>
        <p14:section name="Budget Evolution" id="{8EFBB3DC-0071-4F41-A1F1-72C960B1C3F2}">
          <p14:sldIdLst/>
        </p14:section>
        <p14:section name="State of the Conservancy" id="{57C2A96F-E0F2-48DF-A9A8-54F0C94722CF}">
          <p14:sldIdLst>
            <p14:sldId id="578"/>
            <p14:sldId id="579"/>
            <p14:sldId id="523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5"/>
            <p14:sldId id="576"/>
            <p14:sldId id="57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frey Allenby" initials="JMA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43" autoAdjust="0"/>
    <p:restoredTop sz="94660" autoAdjust="0"/>
  </p:normalViewPr>
  <p:slideViewPr>
    <p:cSldViewPr>
      <p:cViewPr varScale="1">
        <p:scale>
          <a:sx n="88" d="100"/>
          <a:sy n="88" d="100"/>
        </p:scale>
        <p:origin x="-128" y="-5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12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4" d="100"/>
        <a:sy n="124" d="100"/>
      </p:scale>
      <p:origin x="0" y="89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577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577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r">
              <a:defRPr sz="1200"/>
            </a:lvl1pPr>
          </a:lstStyle>
          <a:p>
            <a:fld id="{0E84F74D-265B-49E0-96CB-F5425348F141}" type="datetimeFigureOut">
              <a:rPr lang="en-US" smtClean="0"/>
              <a:t>9/17/15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8372" cy="465773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7"/>
            <a:ext cx="3038372" cy="465773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r">
              <a:defRPr sz="1200"/>
            </a:lvl1pPr>
          </a:lstStyle>
          <a:p>
            <a:fld id="{15161E66-168B-46DB-8F12-1B956193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15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B0132-2CA2-47E9-883F-34B7C6B44342}" type="datetimeFigureOut">
              <a:rPr lang="en-US" smtClean="0"/>
              <a:t>9/17/15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9A39C-9A94-455C-BD0E-1DDDBAA3D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7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9D73F-8A74-43C4-BDFE-7F7A799D5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6400801"/>
            <a:ext cx="12192000" cy="4572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i="1" dirty="0" smtClean="0">
                <a:latin typeface="Cambria" panose="02040503050406030204" pitchFamily="18" charset="0"/>
              </a:rPr>
              <a:t>Saving</a:t>
            </a:r>
            <a:r>
              <a:rPr lang="en-US" sz="1600" i="1" baseline="0" dirty="0" smtClean="0">
                <a:latin typeface="Cambria" panose="02040503050406030204" pitchFamily="18" charset="0"/>
              </a:rPr>
              <a:t> the Chesapeake’s Great Rivers and Special Places</a:t>
            </a:r>
            <a:endParaRPr lang="en-US" sz="1600" i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1143000"/>
          </a:xfrm>
          <a:prstGeom prst="round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B31B0-C616-411E-90BD-792C430970E4}" type="datetimeFigureOut">
              <a:rPr lang="en-US"/>
              <a:pPr>
                <a:defRPr/>
              </a:pPr>
              <a:t>9/17/15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259D4-3AC4-4410-AFE0-8A97723E8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ound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54F77-FF9A-4A21-AD5E-FAFC1EABE28D}" type="datetimeFigureOut">
              <a:rPr lang="en-US"/>
              <a:pPr>
                <a:defRPr/>
              </a:pPr>
              <a:t>9/17/15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A53BC-661B-4B39-BD84-FAB4C0114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3D54-06D7-4F3D-9029-BDFD1CE47FC8}" type="datetimeFigureOut">
              <a:rPr lang="en-US" smtClean="0"/>
              <a:t>9/17/15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2CF7-862C-4341-BB3B-126568847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31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3D54-06D7-4F3D-9029-BDFD1CE47FC8}" type="datetimeFigureOut">
              <a:rPr lang="en-US" smtClean="0"/>
              <a:t>9/17/15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2CF7-862C-4341-BB3B-126568847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87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3D54-06D7-4F3D-9029-BDFD1CE47FC8}" type="datetimeFigureOut">
              <a:rPr lang="en-US" smtClean="0"/>
              <a:t>9/17/15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2CF7-862C-4341-BB3B-126568847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82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3D54-06D7-4F3D-9029-BDFD1CE47FC8}" type="datetimeFigureOut">
              <a:rPr lang="en-US" smtClean="0"/>
              <a:t>9/17/15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2CF7-862C-4341-BB3B-126568847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73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3D54-06D7-4F3D-9029-BDFD1CE47FC8}" type="datetimeFigureOut">
              <a:rPr lang="en-US" smtClean="0"/>
              <a:t>9/17/15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2CF7-862C-4341-BB3B-126568847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7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3D54-06D7-4F3D-9029-BDFD1CE47FC8}" type="datetimeFigureOut">
              <a:rPr lang="en-US" smtClean="0"/>
              <a:t>9/17/15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2CF7-862C-4341-BB3B-126568847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3D54-06D7-4F3D-9029-BDFD1CE47FC8}" type="datetimeFigureOut">
              <a:rPr lang="en-US" smtClean="0"/>
              <a:t>9/17/15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2CF7-862C-4341-BB3B-126568847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3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3D54-06D7-4F3D-9029-BDFD1CE47FC8}" type="datetimeFigureOut">
              <a:rPr lang="en-US" smtClean="0"/>
              <a:t>9/17/15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2CF7-862C-4341-BB3B-126568847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6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400801"/>
            <a:ext cx="12192000" cy="4572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i="1" dirty="0" smtClean="0">
                <a:latin typeface="Cambria" panose="02040503050406030204" pitchFamily="18" charset="0"/>
              </a:rPr>
              <a:t>Saving</a:t>
            </a:r>
            <a:r>
              <a:rPr lang="en-US" sz="1600" i="1" baseline="0" dirty="0" smtClean="0">
                <a:latin typeface="Cambria" panose="02040503050406030204" pitchFamily="18" charset="0"/>
              </a:rPr>
              <a:t> the Chesapeake’s Great Rivers and Special Places</a:t>
            </a:r>
            <a:endParaRPr lang="en-US" sz="1600" i="1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28600"/>
            <a:ext cx="2829266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3D54-06D7-4F3D-9029-BDFD1CE47FC8}" type="datetimeFigureOut">
              <a:rPr lang="en-US" smtClean="0"/>
              <a:t>9/17/15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2CF7-862C-4341-BB3B-126568847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1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3D54-06D7-4F3D-9029-BDFD1CE47FC8}" type="datetimeFigureOut">
              <a:rPr lang="en-US" smtClean="0"/>
              <a:t>9/17/15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2CF7-862C-4341-BB3B-126568847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30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3D54-06D7-4F3D-9029-BDFD1CE47FC8}" type="datetimeFigureOut">
              <a:rPr lang="en-US" smtClean="0"/>
              <a:t>9/17/15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F2CF7-862C-4341-BB3B-126568847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86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400800"/>
            <a:ext cx="12192000" cy="4572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i="1" dirty="0" smtClean="0">
                <a:latin typeface="Cambria" panose="02040503050406030204" pitchFamily="18" charset="0"/>
              </a:rPr>
              <a:t>Saving</a:t>
            </a:r>
            <a:r>
              <a:rPr lang="en-US" sz="1600" i="1" baseline="0" dirty="0" smtClean="0">
                <a:latin typeface="Cambria" panose="02040503050406030204" pitchFamily="18" charset="0"/>
              </a:rPr>
              <a:t> the Chesapeake’s Great Rivers and Special Places</a:t>
            </a:r>
            <a:endParaRPr lang="en-US" sz="1600" i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1143000"/>
          </a:xfrm>
          <a:prstGeom prst="round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63BCF-332E-441F-ADA0-19A218AE8C38}" type="datetimeFigureOut">
              <a:rPr lang="en-US"/>
              <a:pPr>
                <a:defRPr/>
              </a:pPr>
              <a:t>9/17/15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0B2C4-FE15-4AF9-BA01-0405A445B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1143000"/>
          </a:xfrm>
          <a:prstGeom prst="round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DD38-5ACA-4EF1-97C4-FB9D34BEBC56}" type="datetimeFigureOut">
              <a:rPr lang="en-US"/>
              <a:pPr>
                <a:defRPr/>
              </a:pPr>
              <a:t>9/17/15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207B-34C5-4E97-B1E7-D39535858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726B5-AE29-43E8-BF05-6ED053899F8A}" type="datetimeFigureOut">
              <a:rPr lang="en-US"/>
              <a:pPr>
                <a:defRPr/>
              </a:pPr>
              <a:t>9/17/15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73A3-0EB5-40A3-9755-B73946E87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A2D3D-1BBE-488F-92EA-E42F4E49C76F}" type="datetimeFigureOut">
              <a:rPr lang="en-US"/>
              <a:pPr>
                <a:defRPr/>
              </a:pPr>
              <a:t>9/17/15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CF333-CF5A-48A3-929A-E02BFE810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ound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64A2-4F7E-45E2-9A9A-FA01876E8D11}" type="datetimeFigureOut">
              <a:rPr lang="en-US"/>
              <a:pPr>
                <a:defRPr/>
              </a:pPr>
              <a:t>9/17/15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5AEEB-ACFC-4462-9BE2-DD4457CC6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ound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16AC9-5F8F-46DF-8DE0-88D48B1A89DA}" type="datetimeFigureOut">
              <a:rPr lang="en-US"/>
              <a:pPr>
                <a:defRPr/>
              </a:pPr>
              <a:t>9/17/15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976BD-1112-468D-B26A-E2FB02AFB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F0F3A9-F34D-4CE4-8F61-DB816079B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28600"/>
            <a:ext cx="2814146" cy="68213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400800"/>
            <a:ext cx="12192000" cy="4572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i="1" dirty="0" smtClean="0">
                <a:latin typeface="Cambria" panose="02040503050406030204" pitchFamily="18" charset="0"/>
              </a:rPr>
              <a:t>Saving</a:t>
            </a:r>
            <a:r>
              <a:rPr lang="en-US" sz="1600" i="1" baseline="0" dirty="0" smtClean="0">
                <a:latin typeface="Cambria" panose="02040503050406030204" pitchFamily="18" charset="0"/>
              </a:rPr>
              <a:t> the Chesapeake’s Great Rivers and Special Places</a:t>
            </a:r>
            <a:endParaRPr lang="en-US" sz="1600" i="1" dirty="0">
              <a:latin typeface="Cambria" panose="020405030504060302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anose="02040503050406030204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63D54-06D7-4F3D-9029-BDFD1CE47FC8}" type="datetimeFigureOut">
              <a:rPr lang="en-US" smtClean="0"/>
              <a:t>9/17/15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F2CF7-862C-4341-BB3B-126568847AF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28600"/>
            <a:ext cx="2814146" cy="682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42" y="-44116"/>
            <a:ext cx="12321084" cy="1347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88482"/>
            <a:ext cx="2814146" cy="68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6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gif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digitalenergysolutions.org/" TargetMode="External"/><Relationship Id="rId12" Type="http://schemas.openxmlformats.org/officeDocument/2006/relationships/image" Target="../media/image15.jpeg"/><Relationship Id="rId13" Type="http://schemas.openxmlformats.org/officeDocument/2006/relationships/image" Target="../media/image16.png"/><Relationship Id="rId14" Type="http://schemas.openxmlformats.org/officeDocument/2006/relationships/image" Target="../media/image17.jpeg"/><Relationship Id="rId15" Type="http://schemas.openxmlformats.org/officeDocument/2006/relationships/image" Target="../media/image18.jpeg"/><Relationship Id="rId16" Type="http://schemas.openxmlformats.org/officeDocument/2006/relationships/image" Target="../media/image19.jpg"/><Relationship Id="rId17" Type="http://schemas.openxmlformats.org/officeDocument/2006/relationships/image" Target="../media/image20.gif"/><Relationship Id="rId18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microsoft.com/office/2007/relationships/hdphoto" Target="../media/hdphoto1.wdp"/><Relationship Id="rId4" Type="http://schemas.openxmlformats.org/officeDocument/2006/relationships/image" Target="../media/image10.png"/><Relationship Id="rId5" Type="http://schemas.microsoft.com/office/2007/relationships/hdphoto" Target="../media/hdphoto2.wdp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microsoft.com/office/2007/relationships/hdphoto" Target="../media/hdphoto3.wdp"/><Relationship Id="rId9" Type="http://schemas.openxmlformats.org/officeDocument/2006/relationships/image" Target="../media/image13.png"/><Relationship Id="rId10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572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5" b="19065"/>
          <a:stretch>
            <a:fillRect/>
          </a:stretch>
        </p:blipFill>
        <p:spPr>
          <a:xfrm>
            <a:off x="-838200" y="990599"/>
            <a:ext cx="13136524" cy="5418437"/>
          </a:xfrm>
        </p:spPr>
      </p:pic>
    </p:spTree>
    <p:extLst>
      <p:ext uri="{BB962C8B-B14F-4D97-AF65-F5344CB8AC3E}">
        <p14:creationId xmlns:p14="http://schemas.microsoft.com/office/powerpoint/2010/main" val="65475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 bwMode="auto">
          <a:xfrm>
            <a:off x="130903" y="76952"/>
            <a:ext cx="5216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>
              <a:lnSpc>
                <a:spcPts val="2800"/>
              </a:lnSpc>
              <a:defRPr/>
            </a:pPr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Implementation</a:t>
            </a:r>
            <a:endParaRPr lang="en-US" sz="32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6200" y="1295400"/>
            <a:ext cx="5518947" cy="5029200"/>
            <a:chOff x="76200" y="1295400"/>
            <a:chExt cx="5518947" cy="502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76200" y="1295400"/>
              <a:ext cx="5518947" cy="5029200"/>
              <a:chOff x="-75267" y="1447800"/>
              <a:chExt cx="5570513" cy="4698181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971395" y="1447800"/>
                <a:ext cx="1637675" cy="85955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5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Partnership Development</a:t>
                </a:r>
                <a:endParaRPr lang="en-US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54522" y="2518058"/>
                <a:ext cx="1440724" cy="86581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5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Public Engagement</a:t>
                </a:r>
                <a:endParaRPr lang="en-US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054522" y="4310183"/>
                <a:ext cx="1394705" cy="8301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50" b="1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Community Priority </a:t>
                </a:r>
                <a:r>
                  <a:rPr lang="en-US" sz="125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Setting</a:t>
                </a:r>
                <a:endParaRPr lang="en-US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109805" y="5316729"/>
                <a:ext cx="1651665" cy="8292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50" b="1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Identifying Project  </a:t>
                </a:r>
                <a:r>
                  <a:rPr lang="en-US" sz="125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Opportunities</a:t>
                </a:r>
                <a:endParaRPr lang="en-US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-75267" y="4239360"/>
                <a:ext cx="1607827" cy="864045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5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Implementation</a:t>
                </a:r>
                <a:endParaRPr lang="en-US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93069" y="2525436"/>
                <a:ext cx="1394705" cy="8301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5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Evaluation/ Next Steps</a:t>
                </a:r>
                <a:endParaRPr lang="en-US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Striped Right Arrow 35"/>
              <p:cNvSpPr/>
              <p:nvPr/>
            </p:nvSpPr>
            <p:spPr>
              <a:xfrm rot="2247513">
                <a:off x="3522873" y="2199649"/>
                <a:ext cx="617051" cy="350870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7" name="Striped Right Arrow 36"/>
              <p:cNvSpPr/>
              <p:nvPr/>
            </p:nvSpPr>
            <p:spPr>
              <a:xfrm rot="5400000">
                <a:off x="4435433" y="3696175"/>
                <a:ext cx="624720" cy="346563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" name="Striped Right Arrow 37"/>
              <p:cNvSpPr/>
              <p:nvPr/>
            </p:nvSpPr>
            <p:spPr>
              <a:xfrm rot="13377721">
                <a:off x="1382284" y="5174227"/>
                <a:ext cx="617051" cy="350870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" name="Striped Right Arrow 38"/>
              <p:cNvSpPr/>
              <p:nvPr/>
            </p:nvSpPr>
            <p:spPr>
              <a:xfrm rot="16200000">
                <a:off x="559990" y="3611187"/>
                <a:ext cx="624720" cy="346563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0" name="Striped Right Arrow 39"/>
              <p:cNvSpPr/>
              <p:nvPr/>
            </p:nvSpPr>
            <p:spPr>
              <a:xfrm rot="19221393">
                <a:off x="1508202" y="2171319"/>
                <a:ext cx="617051" cy="350870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>
                <a:off x="1954757" y="3136697"/>
                <a:ext cx="1704742" cy="115815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b="1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Funding</a:t>
                </a:r>
                <a:endParaRPr lang="en-US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xt Box 23"/>
              <p:cNvSpPr txBox="1"/>
              <p:nvPr/>
            </p:nvSpPr>
            <p:spPr>
              <a:xfrm rot="18328344">
                <a:off x="1606092" y="3228156"/>
                <a:ext cx="1343577" cy="81146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44546A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Political </a:t>
                </a:r>
                <a:br>
                  <a:rPr lang="en-US" sz="1600" b="1" dirty="0">
                    <a:solidFill>
                      <a:srgbClr val="44546A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1600" b="1" dirty="0">
                    <a:solidFill>
                      <a:srgbClr val="44546A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Influence</a:t>
                </a:r>
                <a:endParaRPr lang="en-US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 Box 24"/>
              <p:cNvSpPr txBox="1"/>
              <p:nvPr/>
            </p:nvSpPr>
            <p:spPr>
              <a:xfrm rot="3281237">
                <a:off x="2327486" y="3307305"/>
                <a:ext cx="1612157" cy="81146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44546A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Communications</a:t>
                </a:r>
                <a:endParaRPr lang="en-US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 Box 25"/>
              <p:cNvSpPr txBox="1"/>
              <p:nvPr/>
            </p:nvSpPr>
            <p:spPr>
              <a:xfrm>
                <a:off x="2067832" y="4281853"/>
                <a:ext cx="1521496" cy="82155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>
                    <a:solidFill>
                      <a:srgbClr val="44546A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Data &amp; Services</a:t>
                </a:r>
                <a:endPara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Up-Down Arrow 44"/>
              <p:cNvSpPr/>
              <p:nvPr/>
            </p:nvSpPr>
            <p:spPr>
              <a:xfrm>
                <a:off x="2711408" y="4621806"/>
                <a:ext cx="224843" cy="573374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" name="Up-Down Arrow 45"/>
              <p:cNvSpPr/>
              <p:nvPr/>
            </p:nvSpPr>
            <p:spPr>
              <a:xfrm rot="3493361">
                <a:off x="1606968" y="4209445"/>
                <a:ext cx="238274" cy="433363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" name="Up-Down Arrow 46"/>
              <p:cNvSpPr/>
              <p:nvPr/>
            </p:nvSpPr>
            <p:spPr>
              <a:xfrm rot="7622234">
                <a:off x="1674687" y="3024719"/>
                <a:ext cx="228666" cy="566335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8" name="Up-Down Arrow 47"/>
              <p:cNvSpPr/>
              <p:nvPr/>
            </p:nvSpPr>
            <p:spPr>
              <a:xfrm rot="7622234">
                <a:off x="3724246" y="4234850"/>
                <a:ext cx="243119" cy="413977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" name="Striped Right Arrow 48"/>
              <p:cNvSpPr/>
              <p:nvPr/>
            </p:nvSpPr>
            <p:spPr>
              <a:xfrm rot="8341410">
                <a:off x="3835340" y="5287964"/>
                <a:ext cx="695325" cy="390525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8" name="Up-Down Arrow 27"/>
            <p:cNvSpPr/>
            <p:nvPr/>
          </p:nvSpPr>
          <p:spPr>
            <a:xfrm rot="3162692">
              <a:off x="3788200" y="3079976"/>
              <a:ext cx="242147" cy="566335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Up-Down Arrow 28"/>
            <p:cNvSpPr/>
            <p:nvPr/>
          </p:nvSpPr>
          <p:spPr>
            <a:xfrm>
              <a:off x="2812376" y="2344676"/>
              <a:ext cx="233296" cy="573374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8996" y="1321562"/>
            <a:ext cx="5568962" cy="22390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4803" y="3631020"/>
            <a:ext cx="3027287" cy="254567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8"/>
          <a:stretch/>
        </p:blipFill>
        <p:spPr>
          <a:xfrm>
            <a:off x="9220200" y="3631020"/>
            <a:ext cx="2497758" cy="254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 bwMode="auto">
          <a:xfrm>
            <a:off x="130903" y="76952"/>
            <a:ext cx="5216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>
              <a:lnSpc>
                <a:spcPts val="2800"/>
              </a:lnSpc>
              <a:defRPr/>
            </a:pPr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Evaluating/Next Steps</a:t>
            </a:r>
            <a:endParaRPr lang="en-US" sz="32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0" y="1295400"/>
            <a:ext cx="5518947" cy="5029200"/>
            <a:chOff x="76200" y="1295400"/>
            <a:chExt cx="5518947" cy="5029200"/>
          </a:xfrm>
        </p:grpSpPr>
        <p:grpSp>
          <p:nvGrpSpPr>
            <p:cNvPr id="26" name="Group 25"/>
            <p:cNvGrpSpPr/>
            <p:nvPr/>
          </p:nvGrpSpPr>
          <p:grpSpPr>
            <a:xfrm>
              <a:off x="76200" y="1295400"/>
              <a:ext cx="5518947" cy="5029200"/>
              <a:chOff x="76200" y="1295400"/>
              <a:chExt cx="5518947" cy="502920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76200" y="1295400"/>
                <a:ext cx="5518947" cy="5029200"/>
                <a:chOff x="-75267" y="1447800"/>
                <a:chExt cx="5570513" cy="4698181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1971395" y="1447800"/>
                  <a:ext cx="1637675" cy="85955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Partnership Development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4054522" y="2518058"/>
                  <a:ext cx="1440724" cy="86581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Public Engagement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4054522" y="4310183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Community Priority </a:t>
                  </a: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Setting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109805" y="5316729"/>
                  <a:ext cx="1651665" cy="82925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Identifying Project </a:t>
                  </a: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Opportunities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-75267" y="4239360"/>
                  <a:ext cx="1607827" cy="86404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Implementation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193069" y="2525436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Evaluation/ Next Steps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Striped Right Arrow 35"/>
                <p:cNvSpPr/>
                <p:nvPr/>
              </p:nvSpPr>
              <p:spPr>
                <a:xfrm rot="2247513">
                  <a:off x="3522873" y="219964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Striped Right Arrow 36"/>
                <p:cNvSpPr/>
                <p:nvPr/>
              </p:nvSpPr>
              <p:spPr>
                <a:xfrm rot="5400000">
                  <a:off x="4435433" y="3696175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Striped Right Arrow 37"/>
                <p:cNvSpPr/>
                <p:nvPr/>
              </p:nvSpPr>
              <p:spPr>
                <a:xfrm rot="13377721">
                  <a:off x="1382284" y="5174227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Striped Right Arrow 38"/>
                <p:cNvSpPr/>
                <p:nvPr/>
              </p:nvSpPr>
              <p:spPr>
                <a:xfrm rot="16200000">
                  <a:off x="559990" y="3611187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Striped Right Arrow 39"/>
                <p:cNvSpPr/>
                <p:nvPr/>
              </p:nvSpPr>
              <p:spPr>
                <a:xfrm rot="19221393">
                  <a:off x="1508202" y="217131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Isosceles Triangle 40"/>
                <p:cNvSpPr/>
                <p:nvPr/>
              </p:nvSpPr>
              <p:spPr>
                <a:xfrm>
                  <a:off x="1954757" y="3136697"/>
                  <a:ext cx="1704742" cy="1158158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b="1" i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Funding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Text Box 23"/>
                <p:cNvSpPr txBox="1"/>
                <p:nvPr/>
              </p:nvSpPr>
              <p:spPr>
                <a:xfrm rot="18328344">
                  <a:off x="1606092" y="3228156"/>
                  <a:ext cx="134357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Political </a:t>
                  </a:r>
                  <a:b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Influence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Text Box 24"/>
                <p:cNvSpPr txBox="1"/>
                <p:nvPr/>
              </p:nvSpPr>
              <p:spPr>
                <a:xfrm rot="3281237">
                  <a:off x="2327486" y="3307305"/>
                  <a:ext cx="161215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Communications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Text Box 25"/>
                <p:cNvSpPr txBox="1"/>
                <p:nvPr/>
              </p:nvSpPr>
              <p:spPr>
                <a:xfrm>
                  <a:off x="2067832" y="4281853"/>
                  <a:ext cx="1521496" cy="82155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Data &amp; Services</a:t>
                  </a:r>
                  <a:endPara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Up-Down Arrow 44"/>
                <p:cNvSpPr/>
                <p:nvPr/>
              </p:nvSpPr>
              <p:spPr>
                <a:xfrm>
                  <a:off x="2711408" y="4621806"/>
                  <a:ext cx="224843" cy="573374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Up-Down Arrow 46"/>
                <p:cNvSpPr/>
                <p:nvPr/>
              </p:nvSpPr>
              <p:spPr>
                <a:xfrm rot="7622234">
                  <a:off x="1674687" y="3024719"/>
                  <a:ext cx="228666" cy="566335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Up-Down Arrow 47"/>
                <p:cNvSpPr/>
                <p:nvPr/>
              </p:nvSpPr>
              <p:spPr>
                <a:xfrm rot="7622234">
                  <a:off x="3724246" y="4234850"/>
                  <a:ext cx="243119" cy="413977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Striped Right Arrow 48"/>
                <p:cNvSpPr/>
                <p:nvPr/>
              </p:nvSpPr>
              <p:spPr>
                <a:xfrm rot="8341410">
                  <a:off x="3835340" y="5287964"/>
                  <a:ext cx="695325" cy="390525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8" name="Up-Down Arrow 27"/>
              <p:cNvSpPr/>
              <p:nvPr/>
            </p:nvSpPr>
            <p:spPr>
              <a:xfrm rot="3162692">
                <a:off x="3788200" y="3079976"/>
                <a:ext cx="242147" cy="566335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" name="Up-Down Arrow 28"/>
              <p:cNvSpPr/>
              <p:nvPr/>
            </p:nvSpPr>
            <p:spPr>
              <a:xfrm>
                <a:off x="2812376" y="2344676"/>
                <a:ext cx="233296" cy="573374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51" name="Up-Down Arrow 50"/>
            <p:cNvSpPr/>
            <p:nvPr/>
          </p:nvSpPr>
          <p:spPr>
            <a:xfrm rot="3493361">
              <a:off x="1733366" y="4268894"/>
              <a:ext cx="255062" cy="429351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46" name="Picture 4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97" y="1295400"/>
            <a:ext cx="566778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87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304800" y="152400"/>
            <a:ext cx="5216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>
              <a:lnSpc>
                <a:spcPts val="2800"/>
              </a:lnSpc>
              <a:defRPr/>
            </a:pPr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Funding &amp; Political Influence</a:t>
            </a:r>
            <a:endParaRPr lang="en-US" sz="32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33400" y="1371600"/>
            <a:ext cx="5562600" cy="4940732"/>
            <a:chOff x="76200" y="1295400"/>
            <a:chExt cx="5518947" cy="5029200"/>
          </a:xfrm>
        </p:grpSpPr>
        <p:grpSp>
          <p:nvGrpSpPr>
            <p:cNvPr id="2" name="Group 1"/>
            <p:cNvGrpSpPr/>
            <p:nvPr/>
          </p:nvGrpSpPr>
          <p:grpSpPr>
            <a:xfrm>
              <a:off x="76200" y="1295400"/>
              <a:ext cx="5518947" cy="5029200"/>
              <a:chOff x="76200" y="1295400"/>
              <a:chExt cx="5518947" cy="50292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76200" y="1295400"/>
                <a:ext cx="5518947" cy="5029200"/>
                <a:chOff x="-75267" y="1447800"/>
                <a:chExt cx="5570513" cy="4698181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1971395" y="1447800"/>
                  <a:ext cx="1637675" cy="85955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Partnership Development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4054522" y="2518058"/>
                  <a:ext cx="1440724" cy="86581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Public Engagement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4054522" y="4310183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Community Priority </a:t>
                  </a: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Setting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2109805" y="5316729"/>
                  <a:ext cx="1651665" cy="82925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Identifying </a:t>
                  </a: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Project Opportunities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-75267" y="4239360"/>
                  <a:ext cx="1607827" cy="86404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Implementation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193069" y="2525436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Evaluation/ Next Steps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Striped Right Arrow 11"/>
                <p:cNvSpPr/>
                <p:nvPr/>
              </p:nvSpPr>
              <p:spPr>
                <a:xfrm rot="2247513">
                  <a:off x="3522873" y="219964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Striped Right Arrow 12"/>
                <p:cNvSpPr/>
                <p:nvPr/>
              </p:nvSpPr>
              <p:spPr>
                <a:xfrm rot="5400000">
                  <a:off x="4435433" y="3696175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Striped Right Arrow 13"/>
                <p:cNvSpPr/>
                <p:nvPr/>
              </p:nvSpPr>
              <p:spPr>
                <a:xfrm rot="13377721">
                  <a:off x="1382284" y="5174227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Striped Right Arrow 14"/>
                <p:cNvSpPr/>
                <p:nvPr/>
              </p:nvSpPr>
              <p:spPr>
                <a:xfrm rot="16200000">
                  <a:off x="559990" y="3611187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Striped Right Arrow 15"/>
                <p:cNvSpPr/>
                <p:nvPr/>
              </p:nvSpPr>
              <p:spPr>
                <a:xfrm rot="19221393">
                  <a:off x="1508202" y="217131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Isosceles Triangle 16"/>
                <p:cNvSpPr/>
                <p:nvPr/>
              </p:nvSpPr>
              <p:spPr>
                <a:xfrm>
                  <a:off x="1954757" y="3136697"/>
                  <a:ext cx="1704742" cy="1158158"/>
                </a:xfrm>
                <a:prstGeom prst="triangl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b="1" i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Funding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Text Box 23"/>
                <p:cNvSpPr txBox="1"/>
                <p:nvPr/>
              </p:nvSpPr>
              <p:spPr>
                <a:xfrm rot="18328344">
                  <a:off x="1606092" y="3228156"/>
                  <a:ext cx="134357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chemeClr val="accent3">
                          <a:lumMod val="75000"/>
                        </a:schemeClr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Political </a:t>
                  </a:r>
                  <a:br>
                    <a:rPr lang="en-US" sz="1600" b="1" dirty="0">
                      <a:solidFill>
                        <a:schemeClr val="accent3">
                          <a:lumMod val="75000"/>
                        </a:schemeClr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1600" b="1" dirty="0">
                      <a:solidFill>
                        <a:schemeClr val="accent3">
                          <a:lumMod val="75000"/>
                        </a:schemeClr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Influence</a:t>
                  </a:r>
                  <a:endParaRPr lang="en-US" sz="1100" dirty="0">
                    <a:solidFill>
                      <a:schemeClr val="accent3">
                        <a:lumMod val="7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Text Box 24"/>
                <p:cNvSpPr txBox="1"/>
                <p:nvPr/>
              </p:nvSpPr>
              <p:spPr>
                <a:xfrm rot="3281237">
                  <a:off x="2327486" y="3307305"/>
                  <a:ext cx="161215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Communications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Text Box 25"/>
                <p:cNvSpPr txBox="1"/>
                <p:nvPr/>
              </p:nvSpPr>
              <p:spPr>
                <a:xfrm>
                  <a:off x="2067832" y="4281853"/>
                  <a:ext cx="1521496" cy="82155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Data &amp; Services</a:t>
                  </a:r>
                  <a:endPara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Up-Down Arrow 20"/>
                <p:cNvSpPr/>
                <p:nvPr/>
              </p:nvSpPr>
              <p:spPr>
                <a:xfrm>
                  <a:off x="2711408" y="4621806"/>
                  <a:ext cx="224843" cy="573374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Up-Down Arrow 22"/>
                <p:cNvSpPr/>
                <p:nvPr/>
              </p:nvSpPr>
              <p:spPr>
                <a:xfrm rot="7622234">
                  <a:off x="1674687" y="3024719"/>
                  <a:ext cx="228666" cy="566335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Up-Down Arrow 23"/>
                <p:cNvSpPr/>
                <p:nvPr/>
              </p:nvSpPr>
              <p:spPr>
                <a:xfrm rot="7622234">
                  <a:off x="3724246" y="4234850"/>
                  <a:ext cx="243119" cy="413977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Striped Right Arrow 24"/>
                <p:cNvSpPr/>
                <p:nvPr/>
              </p:nvSpPr>
              <p:spPr>
                <a:xfrm rot="8341410">
                  <a:off x="3835340" y="5287964"/>
                  <a:ext cx="695325" cy="390525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" name="Up-Down Arrow 3"/>
              <p:cNvSpPr/>
              <p:nvPr/>
            </p:nvSpPr>
            <p:spPr>
              <a:xfrm rot="3162692">
                <a:off x="3788200" y="3079976"/>
                <a:ext cx="242147" cy="566335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" name="Up-Down Arrow 4"/>
              <p:cNvSpPr/>
              <p:nvPr/>
            </p:nvSpPr>
            <p:spPr>
              <a:xfrm>
                <a:off x="2812376" y="2344676"/>
                <a:ext cx="233296" cy="573374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9" name="Up-Down Arrow 28"/>
            <p:cNvSpPr/>
            <p:nvPr/>
          </p:nvSpPr>
          <p:spPr>
            <a:xfrm rot="3493361">
              <a:off x="1733366" y="4268894"/>
              <a:ext cx="255062" cy="429351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7543800" y="2057400"/>
            <a:ext cx="2514600" cy="2057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State and Federal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8610600" y="3124200"/>
            <a:ext cx="2438400" cy="2209800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  <a:alpha val="40000"/>
                </a:schemeClr>
              </a:gs>
              <a:gs pos="35000">
                <a:schemeClr val="accent5">
                  <a:tint val="37000"/>
                  <a:satMod val="300000"/>
                  <a:alpha val="40000"/>
                </a:schemeClr>
              </a:gs>
              <a:gs pos="100000">
                <a:schemeClr val="accent5">
                  <a:tint val="15000"/>
                  <a:satMod val="350000"/>
                  <a:alpha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Corporate and Individual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6629400" y="3200400"/>
            <a:ext cx="2514600" cy="2286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50000"/>
                </a:schemeClr>
              </a:gs>
              <a:gs pos="80000">
                <a:schemeClr val="accent1">
                  <a:shade val="93000"/>
                  <a:satMod val="130000"/>
                  <a:alpha val="50000"/>
                </a:schemeClr>
              </a:gs>
              <a:gs pos="100000">
                <a:schemeClr val="accent1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Foundation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8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130903" y="63932"/>
            <a:ext cx="5216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>
              <a:lnSpc>
                <a:spcPts val="2800"/>
              </a:lnSpc>
              <a:defRPr/>
            </a:pPr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Funding &amp; Data/Services</a:t>
            </a:r>
            <a:endParaRPr lang="en-US" sz="32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412497" y="1354174"/>
            <a:ext cx="3581401" cy="4976262"/>
            <a:chOff x="8534399" y="1341655"/>
            <a:chExt cx="3581401" cy="4976262"/>
          </a:xfrm>
        </p:grpSpPr>
        <p:pic>
          <p:nvPicPr>
            <p:cNvPr id="1026" name="Picture 2" descr="http://www.nrcs.usda.gov/Internet/FSE_MEDIA/stelprdb125422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6"/>
            <a:stretch/>
          </p:blipFill>
          <p:spPr bwMode="auto">
            <a:xfrm>
              <a:off x="8534400" y="1341655"/>
              <a:ext cx="3581400" cy="1942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51" t="11734" r="15282" b="1205"/>
            <a:stretch/>
          </p:blipFill>
          <p:spPr>
            <a:xfrm>
              <a:off x="8534399" y="3346117"/>
              <a:ext cx="3581401" cy="297180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0058400" y="1348338"/>
            <a:ext cx="2040456" cy="4976262"/>
            <a:chOff x="6398300" y="1341655"/>
            <a:chExt cx="2040456" cy="497626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8300" y="1341655"/>
              <a:ext cx="2040456" cy="2102289"/>
            </a:xfrm>
            <a:prstGeom prst="rect">
              <a:avLst/>
            </a:prstGeom>
          </p:spPr>
        </p:pic>
        <p:pic>
          <p:nvPicPr>
            <p:cNvPr id="1028" name="Picture 4" descr="http://www.signup2raceusa.com/images/chester_river_association.gif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418" y="2978570"/>
              <a:ext cx="1171738" cy="358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farm7.staticflickr.com/6112/6376331227_f086ce3ae7_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6" r="38533"/>
            <a:stretch/>
          </p:blipFill>
          <p:spPr bwMode="auto">
            <a:xfrm>
              <a:off x="6400800" y="3518771"/>
              <a:ext cx="2032571" cy="2799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31"/>
          <p:cNvSpPr txBox="1"/>
          <p:nvPr/>
        </p:nvSpPr>
        <p:spPr>
          <a:xfrm>
            <a:off x="10012704" y="6113956"/>
            <a:ext cx="13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Tom Coleman/Flickr CC</a:t>
            </a:r>
            <a:endParaRPr lang="en-US" sz="800" dirty="0">
              <a:solidFill>
                <a:schemeClr val="bg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1295400"/>
            <a:ext cx="5518947" cy="5029200"/>
            <a:chOff x="76200" y="1295400"/>
            <a:chExt cx="5518947" cy="5029200"/>
          </a:xfrm>
        </p:grpSpPr>
        <p:grpSp>
          <p:nvGrpSpPr>
            <p:cNvPr id="2" name="Group 1"/>
            <p:cNvGrpSpPr/>
            <p:nvPr/>
          </p:nvGrpSpPr>
          <p:grpSpPr>
            <a:xfrm>
              <a:off x="76200" y="1295400"/>
              <a:ext cx="5518947" cy="5029200"/>
              <a:chOff x="76200" y="1295400"/>
              <a:chExt cx="5518947" cy="50292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76200" y="1295400"/>
                <a:ext cx="5518947" cy="5029200"/>
                <a:chOff x="-75267" y="1447800"/>
                <a:chExt cx="5570513" cy="4698181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1971395" y="1447800"/>
                  <a:ext cx="1637675" cy="85955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Partnership Development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4054522" y="2518058"/>
                  <a:ext cx="1440724" cy="86581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Public Engagement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4054522" y="4310183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Community Priority </a:t>
                  </a: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Setting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2109805" y="5316729"/>
                  <a:ext cx="1651665" cy="82925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Identifying Project </a:t>
                  </a: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Opportunities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-75267" y="4239360"/>
                  <a:ext cx="1607827" cy="86404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Implementation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193069" y="2525436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Evaluation/ Next Steps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Striped Right Arrow 11"/>
                <p:cNvSpPr/>
                <p:nvPr/>
              </p:nvSpPr>
              <p:spPr>
                <a:xfrm rot="2247513">
                  <a:off x="3522873" y="219964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Striped Right Arrow 12"/>
                <p:cNvSpPr/>
                <p:nvPr/>
              </p:nvSpPr>
              <p:spPr>
                <a:xfrm rot="5400000">
                  <a:off x="4435433" y="3696175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Striped Right Arrow 13"/>
                <p:cNvSpPr/>
                <p:nvPr/>
              </p:nvSpPr>
              <p:spPr>
                <a:xfrm rot="13377721">
                  <a:off x="1382284" y="5174227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Striped Right Arrow 14"/>
                <p:cNvSpPr/>
                <p:nvPr/>
              </p:nvSpPr>
              <p:spPr>
                <a:xfrm rot="16200000">
                  <a:off x="559990" y="3611187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Striped Right Arrow 15"/>
                <p:cNvSpPr/>
                <p:nvPr/>
              </p:nvSpPr>
              <p:spPr>
                <a:xfrm rot="19221393">
                  <a:off x="1508202" y="217131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Isosceles Triangle 16"/>
                <p:cNvSpPr/>
                <p:nvPr/>
              </p:nvSpPr>
              <p:spPr>
                <a:xfrm>
                  <a:off x="1954757" y="3136697"/>
                  <a:ext cx="1704742" cy="1158158"/>
                </a:xfrm>
                <a:prstGeom prst="triangl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b="1" i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Funding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Text Box 23"/>
                <p:cNvSpPr txBox="1"/>
                <p:nvPr/>
              </p:nvSpPr>
              <p:spPr>
                <a:xfrm rot="18328344">
                  <a:off x="1606092" y="3228156"/>
                  <a:ext cx="134357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chemeClr val="tx2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Political </a:t>
                  </a:r>
                  <a:br>
                    <a:rPr lang="en-US" sz="1600" b="1" dirty="0">
                      <a:solidFill>
                        <a:schemeClr val="tx2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1600" b="1" dirty="0">
                      <a:solidFill>
                        <a:schemeClr val="tx2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Influence</a:t>
                  </a:r>
                  <a:endParaRPr lang="en-US" sz="1100" dirty="0">
                    <a:solidFill>
                      <a:schemeClr val="tx2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Text Box 24"/>
                <p:cNvSpPr txBox="1"/>
                <p:nvPr/>
              </p:nvSpPr>
              <p:spPr>
                <a:xfrm rot="3281237">
                  <a:off x="2327486" y="3307305"/>
                  <a:ext cx="161215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Communications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Text Box 25"/>
                <p:cNvSpPr txBox="1"/>
                <p:nvPr/>
              </p:nvSpPr>
              <p:spPr>
                <a:xfrm>
                  <a:off x="2067832" y="4281853"/>
                  <a:ext cx="1521496" cy="82155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chemeClr val="accent3">
                          <a:lumMod val="75000"/>
                        </a:schemeClr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Data &amp; Services</a:t>
                  </a:r>
                  <a:endParaRPr lang="en-US" sz="1100" dirty="0">
                    <a:solidFill>
                      <a:schemeClr val="accent3">
                        <a:lumMod val="7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Up-Down Arrow 20"/>
                <p:cNvSpPr/>
                <p:nvPr/>
              </p:nvSpPr>
              <p:spPr>
                <a:xfrm>
                  <a:off x="2711408" y="4621806"/>
                  <a:ext cx="224843" cy="573374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Up-Down Arrow 22"/>
                <p:cNvSpPr/>
                <p:nvPr/>
              </p:nvSpPr>
              <p:spPr>
                <a:xfrm rot="7622234">
                  <a:off x="1674687" y="3024719"/>
                  <a:ext cx="228666" cy="566335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Up-Down Arrow 23"/>
                <p:cNvSpPr/>
                <p:nvPr/>
              </p:nvSpPr>
              <p:spPr>
                <a:xfrm rot="7622234">
                  <a:off x="3724246" y="4234850"/>
                  <a:ext cx="243119" cy="413977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Striped Right Arrow 24"/>
                <p:cNvSpPr/>
                <p:nvPr/>
              </p:nvSpPr>
              <p:spPr>
                <a:xfrm rot="8341410">
                  <a:off x="3835340" y="5287964"/>
                  <a:ext cx="695325" cy="390525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" name="Up-Down Arrow 3"/>
              <p:cNvSpPr/>
              <p:nvPr/>
            </p:nvSpPr>
            <p:spPr>
              <a:xfrm rot="3162692">
                <a:off x="3788200" y="3079976"/>
                <a:ext cx="242147" cy="566335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" name="Up-Down Arrow 4"/>
              <p:cNvSpPr/>
              <p:nvPr/>
            </p:nvSpPr>
            <p:spPr>
              <a:xfrm>
                <a:off x="2812376" y="2344676"/>
                <a:ext cx="233296" cy="573374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36" name="Up-Down Arrow 35"/>
            <p:cNvSpPr/>
            <p:nvPr/>
          </p:nvSpPr>
          <p:spPr>
            <a:xfrm rot="3493361">
              <a:off x="1733366" y="4268894"/>
              <a:ext cx="255062" cy="429351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852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130903" y="63932"/>
            <a:ext cx="5216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>
              <a:lnSpc>
                <a:spcPts val="2800"/>
              </a:lnSpc>
              <a:defRPr/>
            </a:pPr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Funding &amp; Communications</a:t>
            </a:r>
            <a:endParaRPr lang="en-US" sz="32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711" y="1295400"/>
            <a:ext cx="3209726" cy="223229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37" y="3720238"/>
            <a:ext cx="2636757" cy="236517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2052" name="Picture 4" descr="http://api.ning.com/files/QsQ1m7RyND3rR00C-svDPgrKJ7koqpTnev31vgKNf24zp6Zz2zpjEeIL-FcY2Lqd0*tQzulCzyiR6vlje*Mc0*ywhfJH--YO/LLC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320" y="1206932"/>
            <a:ext cx="3906660" cy="17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8464292" y="4706640"/>
            <a:ext cx="3657600" cy="1378772"/>
            <a:chOff x="2838450" y="1357313"/>
            <a:chExt cx="6821911" cy="263476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0461" y="2910988"/>
              <a:ext cx="6819900" cy="1081088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8450" y="1357313"/>
              <a:ext cx="6819900" cy="1538288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96" y="3099280"/>
            <a:ext cx="2813545" cy="145775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76200" y="1295400"/>
            <a:ext cx="5518947" cy="5029200"/>
            <a:chOff x="76200" y="1295400"/>
            <a:chExt cx="5518947" cy="5029200"/>
          </a:xfrm>
        </p:grpSpPr>
        <p:grpSp>
          <p:nvGrpSpPr>
            <p:cNvPr id="2" name="Group 1"/>
            <p:cNvGrpSpPr/>
            <p:nvPr/>
          </p:nvGrpSpPr>
          <p:grpSpPr>
            <a:xfrm>
              <a:off x="76200" y="1295400"/>
              <a:ext cx="5518947" cy="5029200"/>
              <a:chOff x="76200" y="1295400"/>
              <a:chExt cx="5518947" cy="50292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76200" y="1295400"/>
                <a:ext cx="5518947" cy="5029200"/>
                <a:chOff x="-75267" y="1447800"/>
                <a:chExt cx="5570513" cy="4698181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1971395" y="1447800"/>
                  <a:ext cx="1637675" cy="85955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Partnership Development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4054522" y="2518058"/>
                  <a:ext cx="1440724" cy="86581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Public Engagement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4054522" y="4310183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Community Priority </a:t>
                  </a: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Setting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2109805" y="5316729"/>
                  <a:ext cx="1651665" cy="82925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Identifying </a:t>
                  </a: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Project Opportunities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-75267" y="4239360"/>
                  <a:ext cx="1607827" cy="86404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Implementation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193069" y="2525436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Evaluation/ Next Steps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Striped Right Arrow 11"/>
                <p:cNvSpPr/>
                <p:nvPr/>
              </p:nvSpPr>
              <p:spPr>
                <a:xfrm rot="2247513">
                  <a:off x="3522873" y="219964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Striped Right Arrow 12"/>
                <p:cNvSpPr/>
                <p:nvPr/>
              </p:nvSpPr>
              <p:spPr>
                <a:xfrm rot="5400000">
                  <a:off x="4435433" y="3696175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Striped Right Arrow 13"/>
                <p:cNvSpPr/>
                <p:nvPr/>
              </p:nvSpPr>
              <p:spPr>
                <a:xfrm rot="13377721">
                  <a:off x="1382284" y="5174227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Striped Right Arrow 14"/>
                <p:cNvSpPr/>
                <p:nvPr/>
              </p:nvSpPr>
              <p:spPr>
                <a:xfrm rot="16200000">
                  <a:off x="559990" y="3611187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Striped Right Arrow 15"/>
                <p:cNvSpPr/>
                <p:nvPr/>
              </p:nvSpPr>
              <p:spPr>
                <a:xfrm rot="19221393">
                  <a:off x="1508202" y="217131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Isosceles Triangle 16"/>
                <p:cNvSpPr/>
                <p:nvPr/>
              </p:nvSpPr>
              <p:spPr>
                <a:xfrm>
                  <a:off x="1954757" y="3136697"/>
                  <a:ext cx="1704742" cy="1158158"/>
                </a:xfrm>
                <a:prstGeom prst="triangl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b="1" i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Funding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Text Box 23"/>
                <p:cNvSpPr txBox="1"/>
                <p:nvPr/>
              </p:nvSpPr>
              <p:spPr>
                <a:xfrm rot="18328344">
                  <a:off x="1606092" y="3228156"/>
                  <a:ext cx="134357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chemeClr val="tx2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Political </a:t>
                  </a:r>
                  <a:br>
                    <a:rPr lang="en-US" sz="1600" b="1" dirty="0">
                      <a:solidFill>
                        <a:schemeClr val="tx2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1600" b="1" dirty="0">
                      <a:solidFill>
                        <a:schemeClr val="tx2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Influence</a:t>
                  </a:r>
                  <a:endParaRPr lang="en-US" sz="1100" dirty="0">
                    <a:solidFill>
                      <a:schemeClr val="tx2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Text Box 24"/>
                <p:cNvSpPr txBox="1"/>
                <p:nvPr/>
              </p:nvSpPr>
              <p:spPr>
                <a:xfrm rot="3281237">
                  <a:off x="2327486" y="3307305"/>
                  <a:ext cx="161215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chemeClr val="accent3">
                          <a:lumMod val="75000"/>
                        </a:schemeClr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Communications</a:t>
                  </a:r>
                  <a:endParaRPr lang="en-US" sz="1100" dirty="0">
                    <a:solidFill>
                      <a:schemeClr val="accent3">
                        <a:lumMod val="7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Text Box 25"/>
                <p:cNvSpPr txBox="1"/>
                <p:nvPr/>
              </p:nvSpPr>
              <p:spPr>
                <a:xfrm>
                  <a:off x="2067832" y="4281853"/>
                  <a:ext cx="1521496" cy="82155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chemeClr val="tx2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Data &amp; Services</a:t>
                  </a:r>
                  <a:endParaRPr lang="en-US" sz="1100" dirty="0">
                    <a:solidFill>
                      <a:schemeClr val="tx2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Up-Down Arrow 20"/>
                <p:cNvSpPr/>
                <p:nvPr/>
              </p:nvSpPr>
              <p:spPr>
                <a:xfrm>
                  <a:off x="2711408" y="4621806"/>
                  <a:ext cx="224843" cy="573374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Up-Down Arrow 22"/>
                <p:cNvSpPr/>
                <p:nvPr/>
              </p:nvSpPr>
              <p:spPr>
                <a:xfrm rot="7622234">
                  <a:off x="1674687" y="3024719"/>
                  <a:ext cx="228666" cy="566335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Up-Down Arrow 23"/>
                <p:cNvSpPr/>
                <p:nvPr/>
              </p:nvSpPr>
              <p:spPr>
                <a:xfrm rot="7622234">
                  <a:off x="3724246" y="4234850"/>
                  <a:ext cx="243119" cy="413977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Striped Right Arrow 24"/>
                <p:cNvSpPr/>
                <p:nvPr/>
              </p:nvSpPr>
              <p:spPr>
                <a:xfrm rot="8341410">
                  <a:off x="3835340" y="5287964"/>
                  <a:ext cx="695325" cy="390525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" name="Up-Down Arrow 3"/>
              <p:cNvSpPr/>
              <p:nvPr/>
            </p:nvSpPr>
            <p:spPr>
              <a:xfrm rot="3162692">
                <a:off x="3788200" y="3079976"/>
                <a:ext cx="242147" cy="566335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" name="Up-Down Arrow 4"/>
              <p:cNvSpPr/>
              <p:nvPr/>
            </p:nvSpPr>
            <p:spPr>
              <a:xfrm>
                <a:off x="2812376" y="2344676"/>
                <a:ext cx="233296" cy="573374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35" name="Up-Down Arrow 34"/>
            <p:cNvSpPr/>
            <p:nvPr/>
          </p:nvSpPr>
          <p:spPr>
            <a:xfrm rot="3493361">
              <a:off x="1733366" y="4268894"/>
              <a:ext cx="255062" cy="429351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870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9-17 at 9.57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7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3"/>
          <a:stretch/>
        </p:blipFill>
        <p:spPr>
          <a:xfrm>
            <a:off x="0" y="1229489"/>
            <a:ext cx="8229599" cy="5171312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29488"/>
            <a:ext cx="8229599" cy="3418712"/>
          </a:xfrm>
          <a:gradFill>
            <a:gsLst>
              <a:gs pos="28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Conservation and Access along </a:t>
            </a:r>
            <a:b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John Smith Trail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04800" y="76200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>
              <a:lnSpc>
                <a:spcPts val="2800"/>
              </a:lnSpc>
              <a:defRPr/>
            </a:pPr>
            <a:r>
              <a:rPr lang="en-US" sz="32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Community-Based Conservation</a:t>
            </a:r>
            <a:endParaRPr lang="en-US" sz="3200" i="1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400026"/>
            <a:ext cx="1038285" cy="971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599" y="1219198"/>
            <a:ext cx="3962401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4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5415" y="1524000"/>
            <a:ext cx="7957079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Great Rivers of the Chesapeake</a:t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Corridor Conservation Planning</a:t>
            </a:r>
          </a:p>
          <a:p>
            <a:pPr>
              <a:buFontTx/>
              <a:buChar char="-"/>
            </a:pPr>
            <a:r>
              <a:rPr lang="en-US" i="1" dirty="0" smtClean="0">
                <a:solidFill>
                  <a:schemeClr val="tx2"/>
                </a:solidFill>
              </a:rPr>
              <a:t>Envision the James</a:t>
            </a:r>
          </a:p>
          <a:p>
            <a:pPr>
              <a:buFontTx/>
              <a:buChar char="-"/>
            </a:pPr>
            <a:r>
              <a:rPr lang="en-US" i="1" dirty="0" smtClean="0">
                <a:solidFill>
                  <a:schemeClr val="tx2"/>
                </a:solidFill>
              </a:rPr>
              <a:t>Envision the Susquehanna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2"/>
                </a:solidFill>
              </a:rPr>
              <a:t>Nanticoke Conservation Corridor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2"/>
                </a:solidFill>
              </a:rPr>
              <a:t>Potomac River Segment Plan 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2"/>
                </a:solidFill>
              </a:rPr>
              <a:t>Rappahannock River Access Corridor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04800" y="76200"/>
            <a:ext cx="46539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>
              <a:lnSpc>
                <a:spcPts val="2800"/>
              </a:lnSpc>
              <a:defRPr/>
            </a:pPr>
            <a:r>
              <a:rPr lang="en-US" sz="32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Trail Development Strategy</a:t>
            </a:r>
            <a:endParaRPr lang="en-US" sz="3200" i="1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190" r="1563" b="1190"/>
          <a:stretch/>
        </p:blipFill>
        <p:spPr>
          <a:xfrm>
            <a:off x="8292495" y="1240800"/>
            <a:ext cx="3899505" cy="515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5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ight Arrow 49"/>
          <p:cNvSpPr/>
          <p:nvPr/>
        </p:nvSpPr>
        <p:spPr>
          <a:xfrm>
            <a:off x="4048466" y="2549807"/>
            <a:ext cx="1515529" cy="2638042"/>
          </a:xfrm>
          <a:prstGeom prst="rightArrow">
            <a:avLst/>
          </a:prstGeom>
          <a:gradFill>
            <a:gsLst>
              <a:gs pos="28000">
                <a:schemeClr val="accent1"/>
              </a:gs>
              <a:gs pos="100000">
                <a:schemeClr val="accent1">
                  <a:alpha val="20000"/>
                </a:schemeClr>
              </a:gs>
            </a:gsLst>
            <a:lin ang="5400000" scaled="1"/>
          </a:gradFill>
          <a:ln>
            <a:gradFill flip="none" rotWithShape="1">
              <a:gsLst>
                <a:gs pos="0">
                  <a:schemeClr val="accent1">
                    <a:alpha val="9200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70516" y="62183"/>
            <a:ext cx="60016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>
              <a:lnSpc>
                <a:spcPts val="2800"/>
              </a:lnSpc>
              <a:defRPr/>
            </a:pPr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River Corridor Planning Process</a:t>
            </a:r>
            <a:endParaRPr lang="en-US" sz="32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67400" y="1752600"/>
            <a:ext cx="5591500" cy="4698180"/>
            <a:chOff x="3192618" y="2072294"/>
            <a:chExt cx="5591500" cy="4698180"/>
          </a:xfrm>
        </p:grpSpPr>
        <p:sp>
          <p:nvSpPr>
            <p:cNvPr id="81" name="Oval 80"/>
            <p:cNvSpPr/>
            <p:nvPr/>
          </p:nvSpPr>
          <p:spPr>
            <a:xfrm>
              <a:off x="5260267" y="2072294"/>
              <a:ext cx="1637675" cy="85955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50" b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Partnership Development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7343394" y="3142551"/>
              <a:ext cx="1440724" cy="8658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5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Public Engagement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343394" y="4934676"/>
              <a:ext cx="1394705" cy="8301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50" b="1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Community Priority </a:t>
              </a:r>
              <a:r>
                <a:rPr lang="en-US" sz="125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Setting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5398677" y="5941222"/>
              <a:ext cx="1651666" cy="8292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5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Identifying </a:t>
              </a:r>
              <a:r>
                <a:rPr lang="en-US" sz="1250" b="1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Project Opportunities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3192618" y="4863853"/>
              <a:ext cx="1607827" cy="8640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5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Implementation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3481941" y="3149930"/>
              <a:ext cx="1394705" cy="8301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5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Evaluation/ Next Steps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Striped Right Arrow 86"/>
            <p:cNvSpPr/>
            <p:nvPr/>
          </p:nvSpPr>
          <p:spPr>
            <a:xfrm rot="2247513">
              <a:off x="6811745" y="2824142"/>
              <a:ext cx="617051" cy="350870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8" name="Striped Right Arrow 87"/>
            <p:cNvSpPr/>
            <p:nvPr/>
          </p:nvSpPr>
          <p:spPr>
            <a:xfrm rot="5400000">
              <a:off x="7724305" y="4320668"/>
              <a:ext cx="624720" cy="346563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" name="Striped Right Arrow 88"/>
            <p:cNvSpPr/>
            <p:nvPr/>
          </p:nvSpPr>
          <p:spPr>
            <a:xfrm rot="13377721">
              <a:off x="4671156" y="5798721"/>
              <a:ext cx="617051" cy="350870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0" name="Striped Right Arrow 89"/>
            <p:cNvSpPr/>
            <p:nvPr/>
          </p:nvSpPr>
          <p:spPr>
            <a:xfrm rot="16200000">
              <a:off x="3848862" y="4235680"/>
              <a:ext cx="624720" cy="346563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1" name="Striped Right Arrow 90"/>
            <p:cNvSpPr/>
            <p:nvPr/>
          </p:nvSpPr>
          <p:spPr>
            <a:xfrm rot="19221393">
              <a:off x="4797074" y="2795813"/>
              <a:ext cx="617051" cy="350870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" name="Isosceles Triangle 91"/>
            <p:cNvSpPr/>
            <p:nvPr/>
          </p:nvSpPr>
          <p:spPr>
            <a:xfrm>
              <a:off x="5243629" y="3761190"/>
              <a:ext cx="1704742" cy="115815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Funding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Text Box 23"/>
            <p:cNvSpPr txBox="1"/>
            <p:nvPr/>
          </p:nvSpPr>
          <p:spPr>
            <a:xfrm rot="18328344">
              <a:off x="4894964" y="3852649"/>
              <a:ext cx="1343577" cy="8114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44546A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Political </a:t>
              </a:r>
              <a:br>
                <a:rPr lang="en-US" sz="1600" b="1" dirty="0">
                  <a:solidFill>
                    <a:srgbClr val="44546A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600" b="1" dirty="0">
                  <a:solidFill>
                    <a:srgbClr val="44546A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Influence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Text Box 24"/>
            <p:cNvSpPr txBox="1"/>
            <p:nvPr/>
          </p:nvSpPr>
          <p:spPr>
            <a:xfrm rot="3281237">
              <a:off x="5616358" y="3931799"/>
              <a:ext cx="1612156" cy="81146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44546A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Communications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Text Box 25"/>
            <p:cNvSpPr txBox="1"/>
            <p:nvPr/>
          </p:nvSpPr>
          <p:spPr>
            <a:xfrm>
              <a:off x="5356704" y="4906347"/>
              <a:ext cx="1521497" cy="8215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>
                  <a:solidFill>
                    <a:srgbClr val="44546A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Data &amp; Services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Up-Down Arrow 95"/>
            <p:cNvSpPr/>
            <p:nvPr/>
          </p:nvSpPr>
          <p:spPr>
            <a:xfrm>
              <a:off x="5986289" y="2994119"/>
              <a:ext cx="233296" cy="573374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7" name="Up-Down Arrow 96"/>
            <p:cNvSpPr/>
            <p:nvPr/>
          </p:nvSpPr>
          <p:spPr>
            <a:xfrm>
              <a:off x="6000280" y="5246299"/>
              <a:ext cx="224843" cy="573374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8" name="Up-Down Arrow 97"/>
            <p:cNvSpPr/>
            <p:nvPr/>
          </p:nvSpPr>
          <p:spPr>
            <a:xfrm rot="3162692">
              <a:off x="6999134" y="3755446"/>
              <a:ext cx="242147" cy="566335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0" name="Up-Down Arrow 99"/>
            <p:cNvSpPr/>
            <p:nvPr/>
          </p:nvSpPr>
          <p:spPr>
            <a:xfrm rot="7622234">
              <a:off x="4963559" y="3649213"/>
              <a:ext cx="228666" cy="566335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1" name="Up-Down Arrow 100"/>
            <p:cNvSpPr/>
            <p:nvPr/>
          </p:nvSpPr>
          <p:spPr>
            <a:xfrm rot="7622234">
              <a:off x="7013119" y="4859343"/>
              <a:ext cx="243119" cy="413977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3" name="Striped Right Arrow 102"/>
            <p:cNvSpPr/>
            <p:nvPr/>
          </p:nvSpPr>
          <p:spPr>
            <a:xfrm rot="8341410">
              <a:off x="7124212" y="5912459"/>
              <a:ext cx="695325" cy="390525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90247" y="1572446"/>
            <a:ext cx="2650785" cy="4732482"/>
            <a:chOff x="609600" y="1545363"/>
            <a:chExt cx="2650785" cy="4732482"/>
          </a:xfrm>
        </p:grpSpPr>
        <p:sp>
          <p:nvSpPr>
            <p:cNvPr id="72" name="Flowchart: Alternate Process 71"/>
            <p:cNvSpPr/>
            <p:nvPr/>
          </p:nvSpPr>
          <p:spPr>
            <a:xfrm>
              <a:off x="1676400" y="4921275"/>
              <a:ext cx="1548545" cy="657240"/>
            </a:xfrm>
            <a:prstGeom prst="flowChartAlternateProcess">
              <a:avLst/>
            </a:prstGeom>
            <a:solidFill>
              <a:schemeClr val="accent1">
                <a:alpha val="40000"/>
              </a:schemeClr>
            </a:solidFill>
            <a:ln>
              <a:solidFill>
                <a:schemeClr val="accent1">
                  <a:shade val="50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Potomac River Segment Plan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Flowchart: Alternate Process 72"/>
            <p:cNvSpPr/>
            <p:nvPr/>
          </p:nvSpPr>
          <p:spPr>
            <a:xfrm>
              <a:off x="1673836" y="5620605"/>
              <a:ext cx="1548545" cy="657240"/>
            </a:xfrm>
            <a:prstGeom prst="flowChartAlternateProcess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chemeClr val="accent1">
                  <a:shade val="50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Envision the </a:t>
              </a:r>
              <a:r>
                <a:rPr lang="en-US" sz="16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Choptank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Flowchart: Alternate Process 73"/>
            <p:cNvSpPr/>
            <p:nvPr/>
          </p:nvSpPr>
          <p:spPr>
            <a:xfrm>
              <a:off x="609600" y="1545363"/>
              <a:ext cx="2650785" cy="849494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Captain John Smith Chesapeake National Historic Trail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Flowchart: Alternate Process 74"/>
            <p:cNvSpPr/>
            <p:nvPr/>
          </p:nvSpPr>
          <p:spPr>
            <a:xfrm>
              <a:off x="1690392" y="4217200"/>
              <a:ext cx="1548545" cy="657240"/>
            </a:xfrm>
            <a:prstGeom prst="flowChartAlternateProcess">
              <a:avLst/>
            </a:prstGeom>
            <a:solidFill>
              <a:schemeClr val="accent1">
                <a:alpha val="60000"/>
              </a:schemeClr>
            </a:solidFill>
            <a:ln>
              <a:solidFill>
                <a:schemeClr val="accent1">
                  <a:shade val="50000"/>
                  <a:alpha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Nanticoke River Initiative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Flowchart: Alternate Process 75"/>
            <p:cNvSpPr/>
            <p:nvPr/>
          </p:nvSpPr>
          <p:spPr>
            <a:xfrm>
              <a:off x="1690392" y="3513125"/>
              <a:ext cx="1548545" cy="657240"/>
            </a:xfrm>
            <a:prstGeom prst="flowChartAlternateProcess">
              <a:avLst/>
            </a:prstGeom>
            <a:solidFill>
              <a:schemeClr val="accent1">
                <a:alpha val="80000"/>
              </a:schemeClr>
            </a:solidFill>
            <a:ln>
              <a:solidFill>
                <a:schemeClr val="accent1">
                  <a:shade val="50000"/>
                  <a:alpha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Envision the Susquehanna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Flowchart: Alternate Process 76"/>
            <p:cNvSpPr/>
            <p:nvPr/>
          </p:nvSpPr>
          <p:spPr>
            <a:xfrm>
              <a:off x="1676400" y="2813795"/>
              <a:ext cx="1548545" cy="65724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Envision the James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Elbow Connector 5"/>
            <p:cNvCxnSpPr>
              <a:endCxn id="73" idx="1"/>
            </p:cNvCxnSpPr>
            <p:nvPr/>
          </p:nvCxnSpPr>
          <p:spPr>
            <a:xfrm rot="16200000" flipH="1">
              <a:off x="-406866" y="3868523"/>
              <a:ext cx="3554368" cy="607036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72" idx="1"/>
            </p:cNvCxnSpPr>
            <p:nvPr/>
          </p:nvCxnSpPr>
          <p:spPr>
            <a:xfrm flipH="1">
              <a:off x="1064631" y="5249895"/>
              <a:ext cx="611769" cy="79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070345" y="4537915"/>
              <a:ext cx="611769" cy="79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066800" y="3825935"/>
              <a:ext cx="611769" cy="79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1070345" y="3137670"/>
              <a:ext cx="611769" cy="79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/>
          <p:nvPr/>
        </p:nvSpPr>
        <p:spPr>
          <a:xfrm>
            <a:off x="7999412" y="1774189"/>
            <a:ext cx="261922" cy="261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10076970" y="2833724"/>
            <a:ext cx="261922" cy="261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4" name="Oval 53"/>
          <p:cNvSpPr/>
          <p:nvPr/>
        </p:nvSpPr>
        <p:spPr>
          <a:xfrm>
            <a:off x="10067324" y="4541333"/>
            <a:ext cx="261922" cy="261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8038270" y="5650000"/>
            <a:ext cx="261922" cy="261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5988767" y="4557292"/>
            <a:ext cx="261922" cy="261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6169079" y="2822857"/>
            <a:ext cx="261922" cy="261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58" name="Up-Down Arrow 57"/>
          <p:cNvSpPr/>
          <p:nvPr/>
        </p:nvSpPr>
        <p:spPr>
          <a:xfrm rot="3493361">
            <a:off x="7571247" y="4535266"/>
            <a:ext cx="255062" cy="42935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3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 bwMode="auto">
          <a:xfrm>
            <a:off x="130903" y="50765"/>
            <a:ext cx="5216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>
              <a:lnSpc>
                <a:spcPts val="2800"/>
              </a:lnSpc>
              <a:defRPr/>
            </a:pPr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Partnership Development</a:t>
            </a:r>
            <a:endParaRPr lang="en-US" sz="32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394" y1="16222" x2="2128" y2="65778"/>
                        <a14:foregroundMark x1="2394" y1="65778" x2="6915" y2="78000"/>
                        <a14:foregroundMark x1="7713" y1="80444" x2="38564" y2="97333"/>
                        <a14:foregroundMark x1="39894" y1="98222" x2="82447" y2="88444"/>
                        <a14:foregroundMark x1="46543" y1="98444" x2="77660" y2="91333"/>
                        <a14:foregroundMark x1="17553" y1="89111" x2="31649" y2="95778"/>
                        <a14:foregroundMark x1="82979" y1="88000" x2="97340" y2="68889"/>
                        <a14:foregroundMark x1="97606" y1="69333" x2="97606" y2="7111"/>
                        <a14:foregroundMark x1="97340" y1="8222" x2="87234" y2="0"/>
                        <a14:foregroundMark x1="88830" y1="1333" x2="12234" y2="1333"/>
                        <a14:foregroundMark x1="9309" y1="9333" x2="76064" y2="88889"/>
                        <a14:foregroundMark x1="16489" y1="84222" x2="91223" y2="5333"/>
                        <a14:foregroundMark x1="16223" y1="11333" x2="86702" y2="11778"/>
                        <a14:foregroundMark x1="13298" y1="5556" x2="83245" y2="21556"/>
                        <a14:foregroundMark x1="15160" y1="25556" x2="78191" y2="3556"/>
                        <a14:foregroundMark x1="21809" y1="5333" x2="72606" y2="6667"/>
                        <a14:foregroundMark x1="38032" y1="8889" x2="61968" y2="8222"/>
                        <a14:foregroundMark x1="9574" y1="15111" x2="89894" y2="14222"/>
                        <a14:foregroundMark x1="31649" y1="22000" x2="78723" y2="20889"/>
                        <a14:foregroundMark x1="28723" y1="23778" x2="91223" y2="23778"/>
                        <a14:foregroundMark x1="92553" y1="11333" x2="91755" y2="70000"/>
                        <a14:foregroundMark x1="91755" y1="70000" x2="74202" y2="88667"/>
                        <a14:foregroundMark x1="76862" y1="87778" x2="88830" y2="78889"/>
                        <a14:foregroundMark x1="54787" y1="95778" x2="14362" y2="80667"/>
                        <a14:foregroundMark x1="25000" y1="87111" x2="44681" y2="95111"/>
                        <a14:foregroundMark x1="41755" y1="92000" x2="80585" y2="61778"/>
                        <a14:foregroundMark x1="47340" y1="90000" x2="81117" y2="80444"/>
                        <a14:foregroundMark x1="57181" y1="83111" x2="72872" y2="76000"/>
                        <a14:foregroundMark x1="13830" y1="68889" x2="50266" y2="80667"/>
                        <a14:foregroundMark x1="47872" y1="67556" x2="38830" y2="84444"/>
                        <a14:foregroundMark x1="35638" y1="69556" x2="60106" y2="77778"/>
                        <a14:foregroundMark x1="18617" y1="71778" x2="22074" y2="80222"/>
                        <a14:foregroundMark x1="17287" y1="84000" x2="5851" y2="58889"/>
                        <a14:foregroundMark x1="6117" y1="64000" x2="7979" y2="6000"/>
                        <a14:foregroundMark x1="1596" y1="15333" x2="3989" y2="6667"/>
                        <a14:foregroundMark x1="3989" y1="6000" x2="13032" y2="1778"/>
                        <a14:foregroundMark x1="53723" y1="98667" x2="73404" y2="94444"/>
                        <a14:foregroundMark x1="48404" y1="91333" x2="67287" y2="89111"/>
                        <a14:foregroundMark x1="85372" y1="60000" x2="93085" y2="29778"/>
                        <a14:foregroundMark x1="93085" y1="31556" x2="79787" y2="21111"/>
                        <a14:foregroundMark x1="21543" y1="29556" x2="56383" y2="21111"/>
                        <a14:foregroundMark x1="50266" y1="32667" x2="68351" y2="18000"/>
                        <a14:foregroundMark x1="15160" y1="52889" x2="8245" y2="41111"/>
                        <a14:foregroundMark x1="12234" y1="59333" x2="3723" y2="36667"/>
                        <a14:foregroundMark x1="7447" y1="56000" x2="13564" y2="21333"/>
                        <a14:foregroundMark x1="10372" y1="35333" x2="10372" y2="22000"/>
                        <a14:foregroundMark x1="90957" y1="60444" x2="89628" y2="42889"/>
                        <a14:backgroundMark x1="1862" y1="3556" x2="6915" y2="0"/>
                        <a14:backgroundMark x1="94415" y1="2000" x2="99734" y2="3778"/>
                        <a14:backgroundMark x1="96277" y1="78222" x2="81915" y2="99778"/>
                        <a14:backgroundMark x1="2394" y1="85556" x2="23670" y2="9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25" y="1432463"/>
            <a:ext cx="1156518" cy="13841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7" b="98276" l="11207" r="90000">
                        <a14:foregroundMark x1="44655" y1="86552" x2="60345" y2="63276"/>
                        <a14:foregroundMark x1="36034" y1="75172" x2="57586" y2="81897"/>
                        <a14:foregroundMark x1="64655" y1="73276" x2="72931" y2="65172"/>
                        <a14:foregroundMark x1="54828" y1="57759" x2="72759" y2="30345"/>
                        <a14:foregroundMark x1="76724" y1="55000" x2="38966" y2="49483"/>
                        <a14:foregroundMark x1="44310" y1="37931" x2="75862" y2="40000"/>
                        <a14:foregroundMark x1="51552" y1="33103" x2="79483" y2="32759"/>
                        <a14:foregroundMark x1="42931" y1="25862" x2="82241" y2="25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779" y="1339623"/>
            <a:ext cx="1375793" cy="1375793"/>
          </a:xfrm>
          <a:prstGeom prst="rect">
            <a:avLst/>
          </a:prstGeom>
        </p:spPr>
      </p:pic>
      <p:pic>
        <p:nvPicPr>
          <p:cNvPr id="26" name="Picture 2" descr="http://www.sos.noaa.gov/Docs/NOAA-Transparent-Log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106" y="137278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cdn.androidpolice.com/wp-content/uploads/2013/05/nexusae0_Intel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263" y1="52742" x2="83420" y2="50392"/>
                        <a14:foregroundMark x1="15889" y1="32637" x2="46805" y2="5222"/>
                        <a14:foregroundMark x1="22453" y1="28721" x2="78584" y2="18016"/>
                        <a14:foregroundMark x1="48705" y1="16449" x2="91537" y2="28721"/>
                        <a14:foregroundMark x1="67185" y1="14099" x2="85665" y2="16971"/>
                        <a14:foregroundMark x1="87392" y1="33681" x2="83765" y2="53786"/>
                        <a14:foregroundMark x1="80484" y1="63446" x2="59758" y2="78329"/>
                        <a14:foregroundMark x1="49741" y1="79112" x2="7427" y2="67885"/>
                        <a14:foregroundMark x1="5872" y1="61097" x2="89983" y2="44386"/>
                        <a14:foregroundMark x1="36615" y1="89034" x2="67876" y2="14621"/>
                        <a14:foregroundMark x1="63558" y1="85117" x2="24352" y2="21410"/>
                        <a14:foregroundMark x1="11399" y1="45431" x2="78238" y2="60052"/>
                        <a14:foregroundMark x1="14335" y1="42559" x2="73748" y2="45431"/>
                        <a14:foregroundMark x1="79793" y1="71802" x2="87047" y2="51697"/>
                        <a14:foregroundMark x1="11054" y1="74413" x2="36097" y2="85117"/>
                        <a14:foregroundMark x1="7772" y1="54308" x2="15544" y2="27676"/>
                        <a14:foregroundMark x1="11054" y1="33159" x2="24352" y2="16971"/>
                        <a14:foregroundMark x1="56822" y1="27154" x2="78929" y2="36554"/>
                        <a14:foregroundMark x1="82729" y1="76240" x2="86701" y2="60574"/>
                        <a14:foregroundMark x1="11054" y1="29765" x2="21762" y2="18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043" y="2783767"/>
            <a:ext cx="1289969" cy="85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http://www.wildlifemanagementinstitute.org/store/images/P/nationalPatron-lrg-01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1450" y="2940929"/>
            <a:ext cx="1077489" cy="10774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blog.talentsunited.com/wp-content/uploads/2013/05/logo-NatGeo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39" y="4673061"/>
            <a:ext cx="2051101" cy="63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http://d.imt.org/files/FileUpload/pics/images/DESSC_logo.jpg">
            <a:hlinkClick r:id="rId11"/>
          </p:cNvPr>
          <p:cNvPicPr/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01539" y="3677064"/>
            <a:ext cx="2074363" cy="77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2" descr="http://des.wa.gov/SiteCollectionDocuments/ContractingPurchasing/smLogo/esri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519" y="5435140"/>
            <a:ext cx="1990399" cy="88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http://chesapeakestormwater.net/wp-content/uploads/2012/02/cbplogocolor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277" y="1449616"/>
            <a:ext cx="1388616" cy="114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http://media-relations.www.clemson.edu/archive/newsroom/multimedia/images/2009_images/april/NRCS-logo.jpg"/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6" y="2869848"/>
            <a:ext cx="1782872" cy="77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77" y="4055424"/>
            <a:ext cx="1016633" cy="137971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252" y="3956195"/>
            <a:ext cx="1061549" cy="18335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22" y="5595469"/>
            <a:ext cx="2063506" cy="62024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6200" y="1295400"/>
            <a:ext cx="5518947" cy="5029200"/>
            <a:chOff x="76200" y="1295400"/>
            <a:chExt cx="5518947" cy="5029200"/>
          </a:xfrm>
        </p:grpSpPr>
        <p:grpSp>
          <p:nvGrpSpPr>
            <p:cNvPr id="40" name="Group 39"/>
            <p:cNvGrpSpPr/>
            <p:nvPr/>
          </p:nvGrpSpPr>
          <p:grpSpPr>
            <a:xfrm>
              <a:off x="76200" y="1295400"/>
              <a:ext cx="5518947" cy="5029200"/>
              <a:chOff x="76200" y="1295400"/>
              <a:chExt cx="5518947" cy="502920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76200" y="1295400"/>
                <a:ext cx="5518947" cy="5029200"/>
                <a:chOff x="-75267" y="1447800"/>
                <a:chExt cx="5570513" cy="4698181"/>
              </a:xfrm>
            </p:grpSpPr>
            <p:sp>
              <p:nvSpPr>
                <p:cNvPr id="2" name="Oval 1"/>
                <p:cNvSpPr/>
                <p:nvPr/>
              </p:nvSpPr>
              <p:spPr>
                <a:xfrm>
                  <a:off x="1971395" y="1447800"/>
                  <a:ext cx="1637675" cy="859559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Partnership Development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" name="Oval 2"/>
                <p:cNvSpPr/>
                <p:nvPr/>
              </p:nvSpPr>
              <p:spPr>
                <a:xfrm>
                  <a:off x="4054522" y="2518058"/>
                  <a:ext cx="1440724" cy="86581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Public Engagement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" name="Oval 3"/>
                <p:cNvSpPr/>
                <p:nvPr/>
              </p:nvSpPr>
              <p:spPr>
                <a:xfrm>
                  <a:off x="4054522" y="4310183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Community Priority </a:t>
                  </a: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Setting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2109805" y="5316729"/>
                  <a:ext cx="1651665" cy="82925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Identifying Project </a:t>
                  </a: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Opportunities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-75267" y="4239360"/>
                  <a:ext cx="1607827" cy="86404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Implementation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193069" y="2525436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Evaluation/ Next Steps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Striped Right Arrow 7"/>
                <p:cNvSpPr/>
                <p:nvPr/>
              </p:nvSpPr>
              <p:spPr>
                <a:xfrm rot="2247513">
                  <a:off x="3522873" y="219964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" name="Striped Right Arrow 8"/>
                <p:cNvSpPr/>
                <p:nvPr/>
              </p:nvSpPr>
              <p:spPr>
                <a:xfrm rot="5400000">
                  <a:off x="4435433" y="3696175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" name="Striped Right Arrow 9"/>
                <p:cNvSpPr/>
                <p:nvPr/>
              </p:nvSpPr>
              <p:spPr>
                <a:xfrm rot="13377721">
                  <a:off x="1382284" y="5174227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Striped Right Arrow 10"/>
                <p:cNvSpPr/>
                <p:nvPr/>
              </p:nvSpPr>
              <p:spPr>
                <a:xfrm rot="16200000">
                  <a:off x="559990" y="3611187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" name="Striped Right Arrow 11"/>
                <p:cNvSpPr/>
                <p:nvPr/>
              </p:nvSpPr>
              <p:spPr>
                <a:xfrm rot="19221393">
                  <a:off x="1508202" y="217131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Isosceles Triangle 12"/>
                <p:cNvSpPr/>
                <p:nvPr/>
              </p:nvSpPr>
              <p:spPr>
                <a:xfrm>
                  <a:off x="1954757" y="3136697"/>
                  <a:ext cx="1704742" cy="1158158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b="1" i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Funding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Text Box 23"/>
                <p:cNvSpPr txBox="1"/>
                <p:nvPr/>
              </p:nvSpPr>
              <p:spPr>
                <a:xfrm rot="18328344">
                  <a:off x="1606092" y="3228156"/>
                  <a:ext cx="134357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Political </a:t>
                  </a:r>
                  <a:b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Influence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Text Box 24"/>
                <p:cNvSpPr txBox="1"/>
                <p:nvPr/>
              </p:nvSpPr>
              <p:spPr>
                <a:xfrm rot="3281237">
                  <a:off x="2327486" y="3307305"/>
                  <a:ext cx="161215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Communications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Text Box 25"/>
                <p:cNvSpPr txBox="1"/>
                <p:nvPr/>
              </p:nvSpPr>
              <p:spPr>
                <a:xfrm>
                  <a:off x="2067832" y="4281853"/>
                  <a:ext cx="1521496" cy="82155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Data &amp; Services</a:t>
                  </a:r>
                  <a:endPara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Up-Down Arrow 16"/>
                <p:cNvSpPr/>
                <p:nvPr/>
              </p:nvSpPr>
              <p:spPr>
                <a:xfrm>
                  <a:off x="2711408" y="4621806"/>
                  <a:ext cx="224843" cy="573374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Up-Down Arrow 18"/>
                <p:cNvSpPr/>
                <p:nvPr/>
              </p:nvSpPr>
              <p:spPr>
                <a:xfrm rot="7622234">
                  <a:off x="1674687" y="3024719"/>
                  <a:ext cx="228666" cy="566335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Up-Down Arrow 19"/>
                <p:cNvSpPr/>
                <p:nvPr/>
              </p:nvSpPr>
              <p:spPr>
                <a:xfrm rot="7622234">
                  <a:off x="3724246" y="4234850"/>
                  <a:ext cx="243119" cy="413977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Striped Right Arrow 20"/>
                <p:cNvSpPr/>
                <p:nvPr/>
              </p:nvSpPr>
              <p:spPr>
                <a:xfrm rot="8341410">
                  <a:off x="3835340" y="5287964"/>
                  <a:ext cx="695325" cy="390525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8" name="Up-Down Arrow 37"/>
              <p:cNvSpPr/>
              <p:nvPr/>
            </p:nvSpPr>
            <p:spPr>
              <a:xfrm rot="3162692">
                <a:off x="3788200" y="3079976"/>
                <a:ext cx="242147" cy="566335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" name="Up-Down Arrow 38"/>
              <p:cNvSpPr/>
              <p:nvPr/>
            </p:nvSpPr>
            <p:spPr>
              <a:xfrm>
                <a:off x="2812376" y="2344676"/>
                <a:ext cx="233296" cy="573374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41" name="Up-Down Arrow 40"/>
            <p:cNvSpPr/>
            <p:nvPr/>
          </p:nvSpPr>
          <p:spPr>
            <a:xfrm rot="3493361">
              <a:off x="1733366" y="4268894"/>
              <a:ext cx="255062" cy="429351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250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 bwMode="auto">
          <a:xfrm>
            <a:off x="130903" y="76200"/>
            <a:ext cx="5216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>
              <a:lnSpc>
                <a:spcPts val="2800"/>
              </a:lnSpc>
              <a:defRPr/>
            </a:pPr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Public Engagement</a:t>
            </a:r>
            <a:endParaRPr lang="en-US" sz="32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6" name="Picture 2" descr="E:\Work\Conservancy_Projects\EnvisiontheJames\Partner Meetings\Photos\IMG_5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08" y="1494637"/>
            <a:ext cx="4575678" cy="30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lp inform our programming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1301570"/>
            <a:ext cx="1336043" cy="190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ycoming.edu/news/images/2010/10/LycomingsCenterfortheStudyoftheCommunityandtheEconomyannouncespollresults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051" y="4259753"/>
            <a:ext cx="2349549" cy="197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20513"/>
          <a:stretch/>
        </p:blipFill>
        <p:spPr>
          <a:xfrm>
            <a:off x="8797557" y="4198001"/>
            <a:ext cx="3219000" cy="206694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200" y="1295400"/>
            <a:ext cx="5518947" cy="5029200"/>
            <a:chOff x="76200" y="1295400"/>
            <a:chExt cx="5518947" cy="5029200"/>
          </a:xfrm>
        </p:grpSpPr>
        <p:grpSp>
          <p:nvGrpSpPr>
            <p:cNvPr id="29" name="Group 28"/>
            <p:cNvGrpSpPr/>
            <p:nvPr/>
          </p:nvGrpSpPr>
          <p:grpSpPr>
            <a:xfrm>
              <a:off x="76200" y="1295400"/>
              <a:ext cx="5518947" cy="5029200"/>
              <a:chOff x="76200" y="1295400"/>
              <a:chExt cx="5518947" cy="502920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76200" y="1295400"/>
                <a:ext cx="5518947" cy="5029200"/>
                <a:chOff x="-75267" y="1447800"/>
                <a:chExt cx="5570513" cy="4698181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1971395" y="1447800"/>
                  <a:ext cx="1637675" cy="85955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Partnership Development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4054522" y="2518058"/>
                  <a:ext cx="1440724" cy="865815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Public Engagement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4054522" y="4310183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Community Priority </a:t>
                  </a: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Setting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2109805" y="5316729"/>
                  <a:ext cx="1651665" cy="82925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Identifying </a:t>
                  </a: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Project Opportunities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-75267" y="4239360"/>
                  <a:ext cx="1607827" cy="86404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Implementation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93069" y="2525436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Evaluation/ Next Steps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Striped Right Arrow 38"/>
                <p:cNvSpPr/>
                <p:nvPr/>
              </p:nvSpPr>
              <p:spPr>
                <a:xfrm rot="2247513">
                  <a:off x="3522873" y="219964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Striped Right Arrow 39"/>
                <p:cNvSpPr/>
                <p:nvPr/>
              </p:nvSpPr>
              <p:spPr>
                <a:xfrm rot="5400000">
                  <a:off x="4435433" y="3696175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Striped Right Arrow 40"/>
                <p:cNvSpPr/>
                <p:nvPr/>
              </p:nvSpPr>
              <p:spPr>
                <a:xfrm rot="13377721">
                  <a:off x="1382284" y="5174227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Striped Right Arrow 41"/>
                <p:cNvSpPr/>
                <p:nvPr/>
              </p:nvSpPr>
              <p:spPr>
                <a:xfrm rot="16200000">
                  <a:off x="559990" y="3611187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Striped Right Arrow 42"/>
                <p:cNvSpPr/>
                <p:nvPr/>
              </p:nvSpPr>
              <p:spPr>
                <a:xfrm rot="19221393">
                  <a:off x="1508202" y="217131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Isosceles Triangle 43"/>
                <p:cNvSpPr/>
                <p:nvPr/>
              </p:nvSpPr>
              <p:spPr>
                <a:xfrm>
                  <a:off x="1954757" y="3136697"/>
                  <a:ext cx="1704742" cy="1158158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b="1" i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Funding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Text Box 23"/>
                <p:cNvSpPr txBox="1"/>
                <p:nvPr/>
              </p:nvSpPr>
              <p:spPr>
                <a:xfrm rot="18328344">
                  <a:off x="1606092" y="3228156"/>
                  <a:ext cx="134357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Political </a:t>
                  </a:r>
                  <a:b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Influence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Text Box 24"/>
                <p:cNvSpPr txBox="1"/>
                <p:nvPr/>
              </p:nvSpPr>
              <p:spPr>
                <a:xfrm rot="3281237">
                  <a:off x="2327486" y="3307305"/>
                  <a:ext cx="161215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Communications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Text Box 25"/>
                <p:cNvSpPr txBox="1"/>
                <p:nvPr/>
              </p:nvSpPr>
              <p:spPr>
                <a:xfrm>
                  <a:off x="2067832" y="4281853"/>
                  <a:ext cx="1521496" cy="82155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Data &amp; Services</a:t>
                  </a:r>
                  <a:endPara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Up-Down Arrow 47"/>
                <p:cNvSpPr/>
                <p:nvPr/>
              </p:nvSpPr>
              <p:spPr>
                <a:xfrm>
                  <a:off x="2711408" y="4621806"/>
                  <a:ext cx="224843" cy="573374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Up-Down Arrow 49"/>
                <p:cNvSpPr/>
                <p:nvPr/>
              </p:nvSpPr>
              <p:spPr>
                <a:xfrm rot="7622234">
                  <a:off x="1674687" y="3024719"/>
                  <a:ext cx="228666" cy="566335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Up-Down Arrow 50"/>
                <p:cNvSpPr/>
                <p:nvPr/>
              </p:nvSpPr>
              <p:spPr>
                <a:xfrm rot="7622234">
                  <a:off x="3724246" y="4234850"/>
                  <a:ext cx="243119" cy="413977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Striped Right Arrow 51"/>
                <p:cNvSpPr/>
                <p:nvPr/>
              </p:nvSpPr>
              <p:spPr>
                <a:xfrm rot="8341410">
                  <a:off x="3835340" y="5287964"/>
                  <a:ext cx="695325" cy="390525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" name="Up-Down Arrow 30"/>
              <p:cNvSpPr/>
              <p:nvPr/>
            </p:nvSpPr>
            <p:spPr>
              <a:xfrm rot="3162692">
                <a:off x="3788200" y="3079976"/>
                <a:ext cx="242147" cy="566335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" name="Up-Down Arrow 31"/>
              <p:cNvSpPr/>
              <p:nvPr/>
            </p:nvSpPr>
            <p:spPr>
              <a:xfrm>
                <a:off x="2812376" y="2344676"/>
                <a:ext cx="233296" cy="573374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53" name="Up-Down Arrow 52"/>
            <p:cNvSpPr/>
            <p:nvPr/>
          </p:nvSpPr>
          <p:spPr>
            <a:xfrm rot="3493361">
              <a:off x="1733366" y="4268894"/>
              <a:ext cx="255062" cy="429351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824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 bwMode="auto">
          <a:xfrm>
            <a:off x="130903" y="63034"/>
            <a:ext cx="5216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>
              <a:lnSpc>
                <a:spcPts val="2800"/>
              </a:lnSpc>
              <a:defRPr/>
            </a:pPr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Priority Setting</a:t>
            </a:r>
            <a:endParaRPr lang="en-US" sz="32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225221"/>
            <a:ext cx="3886200" cy="51429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6200" y="1295400"/>
            <a:ext cx="5518947" cy="5029200"/>
            <a:chOff x="76200" y="1295400"/>
            <a:chExt cx="5518947" cy="5029200"/>
          </a:xfrm>
        </p:grpSpPr>
        <p:grpSp>
          <p:nvGrpSpPr>
            <p:cNvPr id="30" name="Group 29"/>
            <p:cNvGrpSpPr/>
            <p:nvPr/>
          </p:nvGrpSpPr>
          <p:grpSpPr>
            <a:xfrm>
              <a:off x="76200" y="1295400"/>
              <a:ext cx="5518947" cy="5029200"/>
              <a:chOff x="76200" y="1295400"/>
              <a:chExt cx="5518947" cy="5029200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76200" y="1295400"/>
                <a:ext cx="5518947" cy="5029200"/>
                <a:chOff x="-75267" y="1447800"/>
                <a:chExt cx="5570513" cy="4698181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1971395" y="1447800"/>
                  <a:ext cx="1637675" cy="85955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Partnership Development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4054522" y="2518058"/>
                  <a:ext cx="1440724" cy="86581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Public Engagement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4054522" y="4310183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Community Priority </a:t>
                  </a: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Setting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2109805" y="5316729"/>
                  <a:ext cx="1651665" cy="82925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Identifying </a:t>
                  </a: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Project Opportunities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-75267" y="4239360"/>
                  <a:ext cx="1607827" cy="86404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Implementation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193069" y="2525436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Evaluation/ Next Steps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Striped Right Arrow 39"/>
                <p:cNvSpPr/>
                <p:nvPr/>
              </p:nvSpPr>
              <p:spPr>
                <a:xfrm rot="2247513">
                  <a:off x="3522873" y="219964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Striped Right Arrow 40"/>
                <p:cNvSpPr/>
                <p:nvPr/>
              </p:nvSpPr>
              <p:spPr>
                <a:xfrm rot="5400000">
                  <a:off x="4435433" y="3696175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Striped Right Arrow 41"/>
                <p:cNvSpPr/>
                <p:nvPr/>
              </p:nvSpPr>
              <p:spPr>
                <a:xfrm rot="13377721">
                  <a:off x="1382284" y="5174227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Striped Right Arrow 42"/>
                <p:cNvSpPr/>
                <p:nvPr/>
              </p:nvSpPr>
              <p:spPr>
                <a:xfrm rot="16200000">
                  <a:off x="559990" y="3611187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Striped Right Arrow 43"/>
                <p:cNvSpPr/>
                <p:nvPr/>
              </p:nvSpPr>
              <p:spPr>
                <a:xfrm rot="19221393">
                  <a:off x="1508202" y="217131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Isosceles Triangle 44"/>
                <p:cNvSpPr/>
                <p:nvPr/>
              </p:nvSpPr>
              <p:spPr>
                <a:xfrm>
                  <a:off x="1954757" y="3136697"/>
                  <a:ext cx="1704742" cy="1158158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b="1" i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Funding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Text Box 23"/>
                <p:cNvSpPr txBox="1"/>
                <p:nvPr/>
              </p:nvSpPr>
              <p:spPr>
                <a:xfrm rot="18328344">
                  <a:off x="1606092" y="3228156"/>
                  <a:ext cx="134357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Political </a:t>
                  </a:r>
                  <a:b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Influence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Text Box 24"/>
                <p:cNvSpPr txBox="1"/>
                <p:nvPr/>
              </p:nvSpPr>
              <p:spPr>
                <a:xfrm rot="3281237">
                  <a:off x="2327486" y="3307305"/>
                  <a:ext cx="161215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Communications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Text Box 25"/>
                <p:cNvSpPr txBox="1"/>
                <p:nvPr/>
              </p:nvSpPr>
              <p:spPr>
                <a:xfrm>
                  <a:off x="2067832" y="4281853"/>
                  <a:ext cx="1521496" cy="82155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Data &amp; Services</a:t>
                  </a:r>
                  <a:endPara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Up-Down Arrow 48"/>
                <p:cNvSpPr/>
                <p:nvPr/>
              </p:nvSpPr>
              <p:spPr>
                <a:xfrm>
                  <a:off x="2711408" y="4621806"/>
                  <a:ext cx="224843" cy="573374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Up-Down Arrow 50"/>
                <p:cNvSpPr/>
                <p:nvPr/>
              </p:nvSpPr>
              <p:spPr>
                <a:xfrm rot="7622234">
                  <a:off x="1674687" y="3024719"/>
                  <a:ext cx="228666" cy="566335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Up-Down Arrow 51"/>
                <p:cNvSpPr/>
                <p:nvPr/>
              </p:nvSpPr>
              <p:spPr>
                <a:xfrm rot="7622234">
                  <a:off x="3724246" y="4234850"/>
                  <a:ext cx="243119" cy="413977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Striped Right Arrow 52"/>
                <p:cNvSpPr/>
                <p:nvPr/>
              </p:nvSpPr>
              <p:spPr>
                <a:xfrm rot="8341410">
                  <a:off x="3835340" y="5287964"/>
                  <a:ext cx="695325" cy="390525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2" name="Up-Down Arrow 31"/>
              <p:cNvSpPr/>
              <p:nvPr/>
            </p:nvSpPr>
            <p:spPr>
              <a:xfrm rot="3162692">
                <a:off x="3788200" y="3079976"/>
                <a:ext cx="242147" cy="566335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3" name="Up-Down Arrow 32"/>
              <p:cNvSpPr/>
              <p:nvPr/>
            </p:nvSpPr>
            <p:spPr>
              <a:xfrm>
                <a:off x="2812376" y="2344676"/>
                <a:ext cx="233296" cy="573374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8" name="Up-Down Arrow 27"/>
            <p:cNvSpPr/>
            <p:nvPr/>
          </p:nvSpPr>
          <p:spPr>
            <a:xfrm rot="3493361">
              <a:off x="1733366" y="4268894"/>
              <a:ext cx="255062" cy="429351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58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 bwMode="auto">
          <a:xfrm>
            <a:off x="130903" y="76200"/>
            <a:ext cx="5216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>
              <a:lnSpc>
                <a:spcPts val="2800"/>
              </a:lnSpc>
              <a:defRPr/>
            </a:pPr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Identifying Opportunities</a:t>
            </a:r>
            <a:endParaRPr lang="en-US" sz="32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3746" y="1295400"/>
            <a:ext cx="4566846" cy="34228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9000" y="1389088"/>
            <a:ext cx="914400" cy="7327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7244" y="4454434"/>
            <a:ext cx="5041312" cy="187016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6200" y="1295400"/>
            <a:ext cx="5518947" cy="5029200"/>
            <a:chOff x="76200" y="1295400"/>
            <a:chExt cx="5518947" cy="5029200"/>
          </a:xfrm>
        </p:grpSpPr>
        <p:grpSp>
          <p:nvGrpSpPr>
            <p:cNvPr id="29" name="Group 28"/>
            <p:cNvGrpSpPr/>
            <p:nvPr/>
          </p:nvGrpSpPr>
          <p:grpSpPr>
            <a:xfrm>
              <a:off x="76200" y="1295400"/>
              <a:ext cx="5518947" cy="5029200"/>
              <a:chOff x="76200" y="1295400"/>
              <a:chExt cx="5518947" cy="502920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76200" y="1295400"/>
                <a:ext cx="5518947" cy="5029200"/>
                <a:chOff x="-75267" y="1447800"/>
                <a:chExt cx="5570513" cy="4698181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1971395" y="1447800"/>
                  <a:ext cx="1637675" cy="85955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Partnership Development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4054522" y="2518058"/>
                  <a:ext cx="1440724" cy="86581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Public Engagement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4054522" y="4310183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Community Priority </a:t>
                  </a: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Setting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2109805" y="5316729"/>
                  <a:ext cx="1651665" cy="829252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 smtClean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Identifying Project </a:t>
                  </a: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Opportunities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-75267" y="4239360"/>
                  <a:ext cx="1607827" cy="86404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Implementation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93069" y="2525436"/>
                  <a:ext cx="1394705" cy="83010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5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Evaluation/ Next Steps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Striped Right Arrow 38"/>
                <p:cNvSpPr/>
                <p:nvPr/>
              </p:nvSpPr>
              <p:spPr>
                <a:xfrm rot="2247513">
                  <a:off x="3522873" y="219964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Striped Right Arrow 39"/>
                <p:cNvSpPr/>
                <p:nvPr/>
              </p:nvSpPr>
              <p:spPr>
                <a:xfrm rot="5400000">
                  <a:off x="4435433" y="3696175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Striped Right Arrow 40"/>
                <p:cNvSpPr/>
                <p:nvPr/>
              </p:nvSpPr>
              <p:spPr>
                <a:xfrm rot="13377721">
                  <a:off x="1382284" y="5174227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Striped Right Arrow 41"/>
                <p:cNvSpPr/>
                <p:nvPr/>
              </p:nvSpPr>
              <p:spPr>
                <a:xfrm rot="16200000">
                  <a:off x="559990" y="3611187"/>
                  <a:ext cx="624720" cy="346563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Striped Right Arrow 42"/>
                <p:cNvSpPr/>
                <p:nvPr/>
              </p:nvSpPr>
              <p:spPr>
                <a:xfrm rot="19221393">
                  <a:off x="1508202" y="2171319"/>
                  <a:ext cx="617051" cy="350870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Isosceles Triangle 43"/>
                <p:cNvSpPr/>
                <p:nvPr/>
              </p:nvSpPr>
              <p:spPr>
                <a:xfrm>
                  <a:off x="1954757" y="3136697"/>
                  <a:ext cx="1704742" cy="1158158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b="1" i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Funding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Text Box 23"/>
                <p:cNvSpPr txBox="1"/>
                <p:nvPr/>
              </p:nvSpPr>
              <p:spPr>
                <a:xfrm rot="18328344">
                  <a:off x="1606092" y="3228156"/>
                  <a:ext cx="134357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Political </a:t>
                  </a:r>
                  <a:b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Influence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Text Box 24"/>
                <p:cNvSpPr txBox="1"/>
                <p:nvPr/>
              </p:nvSpPr>
              <p:spPr>
                <a:xfrm rot="3281237">
                  <a:off x="2327486" y="3307305"/>
                  <a:ext cx="1612157" cy="81146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Communications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Text Box 25"/>
                <p:cNvSpPr txBox="1"/>
                <p:nvPr/>
              </p:nvSpPr>
              <p:spPr>
                <a:xfrm>
                  <a:off x="2067832" y="4281853"/>
                  <a:ext cx="1521496" cy="82155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>
                      <a:solidFill>
                        <a:srgbClr val="44546A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Data &amp; Services</a:t>
                  </a:r>
                  <a:endPara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Up-Down Arrow 47"/>
                <p:cNvSpPr/>
                <p:nvPr/>
              </p:nvSpPr>
              <p:spPr>
                <a:xfrm>
                  <a:off x="2711408" y="4621806"/>
                  <a:ext cx="224843" cy="573374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Up-Down Arrow 49"/>
                <p:cNvSpPr/>
                <p:nvPr/>
              </p:nvSpPr>
              <p:spPr>
                <a:xfrm rot="7622234">
                  <a:off x="1674687" y="3024719"/>
                  <a:ext cx="228666" cy="566335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Up-Down Arrow 50"/>
                <p:cNvSpPr/>
                <p:nvPr/>
              </p:nvSpPr>
              <p:spPr>
                <a:xfrm rot="7622234">
                  <a:off x="3724246" y="4234850"/>
                  <a:ext cx="243119" cy="413977"/>
                </a:xfrm>
                <a:prstGeom prst="up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Striped Right Arrow 51"/>
                <p:cNvSpPr/>
                <p:nvPr/>
              </p:nvSpPr>
              <p:spPr>
                <a:xfrm rot="8341410">
                  <a:off x="3835340" y="5287964"/>
                  <a:ext cx="695325" cy="390525"/>
                </a:xfrm>
                <a:prstGeom prst="strip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" name="Up-Down Arrow 30"/>
              <p:cNvSpPr/>
              <p:nvPr/>
            </p:nvSpPr>
            <p:spPr>
              <a:xfrm rot="3162692">
                <a:off x="3788200" y="3079976"/>
                <a:ext cx="242147" cy="566335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" name="Up-Down Arrow 31"/>
              <p:cNvSpPr/>
              <p:nvPr/>
            </p:nvSpPr>
            <p:spPr>
              <a:xfrm>
                <a:off x="2812376" y="2344676"/>
                <a:ext cx="233296" cy="573374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53" name="Up-Down Arrow 52"/>
            <p:cNvSpPr/>
            <p:nvPr/>
          </p:nvSpPr>
          <p:spPr>
            <a:xfrm rot="3493361">
              <a:off x="1733366" y="4268894"/>
              <a:ext cx="255062" cy="429351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994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12924</TotalTime>
  <Words>296</Words>
  <Application>Microsoft Macintosh PowerPoint</Application>
  <PresentationFormat>Custom</PresentationFormat>
  <Paragraphs>135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Chesapeake Conservancy</dc:creator>
  <cp:keywords/>
  <dc:description/>
  <cp:lastModifiedBy>Joel Dunn</cp:lastModifiedBy>
  <cp:revision>456</cp:revision>
  <cp:lastPrinted>2015-03-31T21:37:50Z</cp:lastPrinted>
  <dcterms:created xsi:type="dcterms:W3CDTF">2011-11-14T18:38:56Z</dcterms:created>
  <dcterms:modified xsi:type="dcterms:W3CDTF">2015-09-17T13:59:01Z</dcterms:modified>
  <cp:category/>
</cp:coreProperties>
</file>