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  <p:sldMasterId id="2147484169" r:id="rId2"/>
    <p:sldMasterId id="2147484183" r:id="rId3"/>
  </p:sldMasterIdLst>
  <p:notesMasterIdLst>
    <p:notesMasterId r:id="rId25"/>
  </p:notesMasterIdLst>
  <p:sldIdLst>
    <p:sldId id="387" r:id="rId4"/>
    <p:sldId id="385" r:id="rId5"/>
    <p:sldId id="388" r:id="rId6"/>
    <p:sldId id="376" r:id="rId7"/>
    <p:sldId id="384" r:id="rId8"/>
    <p:sldId id="389" r:id="rId9"/>
    <p:sldId id="390" r:id="rId10"/>
    <p:sldId id="391" r:id="rId11"/>
    <p:sldId id="392" r:id="rId12"/>
    <p:sldId id="393" r:id="rId13"/>
    <p:sldId id="382" r:id="rId14"/>
    <p:sldId id="383" r:id="rId15"/>
    <p:sldId id="381" r:id="rId16"/>
    <p:sldId id="394" r:id="rId17"/>
    <p:sldId id="302" r:id="rId18"/>
    <p:sldId id="395" r:id="rId19"/>
    <p:sldId id="396" r:id="rId20"/>
    <p:sldId id="397" r:id="rId21"/>
    <p:sldId id="398" r:id="rId22"/>
    <p:sldId id="399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EF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5B84F-FACF-4A19-96F5-6CE7C4D09803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AA162-3DB2-41CD-AC1A-6B7883492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A2674-DC67-4196-8088-439429B5C86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1855-81D3-436F-B569-998AAD1B18B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BA2C0-DF0C-4A15-8AB0-8127CC8174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9891-8B10-41C0-8130-C7D4A86BC7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9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9891-8B10-41C0-8130-C7D4A86BC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9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F2DC-93BE-4E57-9700-69FEF3FFD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853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0701-8452-4BCC-87F6-5904D9B41D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024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A110-138E-4D59-94B8-680AF039B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978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B2CD4-190B-4D8E-8BA8-CF76A4B8DE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818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9C0B-4E3D-4752-9A85-E34FA3DA72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526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71E1-3CF9-4133-B914-E6348C728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372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7047-B375-44D8-A24D-09B18C0FE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606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16266-DFE7-4562-A946-A2F85DA90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03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DFDF-097B-47D2-9302-EF0DD17F02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8839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8FF40-2246-43E8-8BB8-F237046C5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876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19108-D263-46B1-A201-AF0A051C5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819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EBFA3B-9792-49EC-B1CC-5523407576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366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0A691-A275-49B8-AF64-08BA3A7FDA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636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112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890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5821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453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1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3617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20017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6B0AA2-A3EC-4E3E-9A87-0E36B6EE0A57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7576B-427D-4662-9B0E-E2CEB1097DC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5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95EA62-FEE1-48D5-B352-1D60339D8A1C}" type="datetimeFigureOut">
              <a:rPr lang="en-US" smtClean="0">
                <a:solidFill>
                  <a:srgbClr val="696464"/>
                </a:solidFill>
              </a:rPr>
              <a:pPr/>
              <a:t>8/23/2013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2A1676-9751-436A-925B-9615DEE82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2286000" y="31083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3993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1447800"/>
            <a:ext cx="7924800" cy="32035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/>
            <a:r>
              <a:rPr lang="en-US" sz="3300" b="1" dirty="0" smtClean="0">
                <a:solidFill>
                  <a:srgbClr val="008000"/>
                </a:solidFill>
                <a:latin typeface="Georgia" pitchFamily="18" charset="0"/>
              </a:rPr>
              <a:t>Update on Forest Goals and Progress in the Chesapeake Bay Partnership</a:t>
            </a:r>
          </a:p>
          <a:p>
            <a:pPr algn="ctr"/>
            <a:endParaRPr lang="en-US" sz="3300" b="1" dirty="0">
              <a:solidFill>
                <a:srgbClr val="008000"/>
              </a:solidFill>
              <a:latin typeface="Georgia" pitchFamily="18" charset="0"/>
            </a:endParaRPr>
          </a:p>
          <a:p>
            <a:pPr algn="ctr"/>
            <a:r>
              <a:rPr lang="en-US" sz="2100" b="1" dirty="0" smtClean="0">
                <a:solidFill>
                  <a:srgbClr val="008000"/>
                </a:solidFill>
                <a:latin typeface="Georgia" pitchFamily="18" charset="0"/>
              </a:rPr>
              <a:t>Citizens Advisory Committee Meeting, 8/23/13</a:t>
            </a:r>
          </a:p>
          <a:p>
            <a:pPr algn="ctr"/>
            <a:r>
              <a:rPr lang="en-US" sz="2100" b="1" dirty="0" smtClean="0">
                <a:solidFill>
                  <a:srgbClr val="008000"/>
                </a:solidFill>
                <a:latin typeface="Georgia" pitchFamily="18" charset="0"/>
              </a:rPr>
              <a:t>Sally Claggett &amp; Julie </a:t>
            </a:r>
            <a:r>
              <a:rPr lang="en-US" sz="2100" b="1" dirty="0" err="1" smtClean="0">
                <a:solidFill>
                  <a:srgbClr val="008000"/>
                </a:solidFill>
                <a:latin typeface="Georgia" pitchFamily="18" charset="0"/>
              </a:rPr>
              <a:t>Mawhorter</a:t>
            </a:r>
            <a:r>
              <a:rPr lang="en-US" sz="2100" b="1" dirty="0" smtClean="0">
                <a:solidFill>
                  <a:srgbClr val="008000"/>
                </a:solidFill>
                <a:latin typeface="Georgia" pitchFamily="18" charset="0"/>
              </a:rPr>
              <a:t>, US Forest Service</a:t>
            </a:r>
            <a:endParaRPr lang="en-US" sz="4400" b="1" dirty="0">
              <a:solidFill>
                <a:srgbClr val="92D050"/>
              </a:solidFill>
              <a:latin typeface="Cambria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4340" t="11454" r="61509" b="23640"/>
          <a:stretch>
            <a:fillRect/>
          </a:stretch>
        </p:blipFill>
        <p:spPr bwMode="auto">
          <a:xfrm>
            <a:off x="7162800" y="5377952"/>
            <a:ext cx="1832343" cy="1480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504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New Bay Agreement – Land Conservation </a:t>
            </a:r>
            <a:r>
              <a:rPr lang="en-US" dirty="0" smtClean="0">
                <a:solidFill>
                  <a:schemeClr val="accent3"/>
                </a:solidFill>
              </a:rPr>
              <a:t>Goal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52"/>
          </a:xfrm>
        </p:spPr>
        <p:txBody>
          <a:bodyPr/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black"/>
                </a:solidFill>
              </a:rPr>
              <a:t>Protected </a:t>
            </a:r>
            <a:r>
              <a:rPr lang="en-US" dirty="0">
                <a:solidFill>
                  <a:prstClr val="black"/>
                </a:solidFill>
              </a:rPr>
              <a:t>Lands Outcome: [DRAFT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153399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Eras Demi ITC" pitchFamily="34" charset="0"/>
              </a:rPr>
              <a:t>Protect an additional </a:t>
            </a:r>
            <a:r>
              <a:rPr lang="en-US" sz="2400" dirty="0">
                <a:solidFill>
                  <a:srgbClr val="C00000"/>
                </a:solidFill>
                <a:latin typeface="Eras Demi ITC" pitchFamily="34" charset="0"/>
              </a:rPr>
              <a:t>two million acres </a:t>
            </a:r>
            <a:r>
              <a:rPr lang="en-US" sz="2400" dirty="0">
                <a:solidFill>
                  <a:prstClr val="black"/>
                </a:solidFill>
                <a:latin typeface="Eras Demi ITC" pitchFamily="34" charset="0"/>
              </a:rPr>
              <a:t>of lands throughout the watershed currently identified as high conservation priorities at the federal, state or local level by 2025, </a:t>
            </a:r>
            <a:r>
              <a:rPr lang="en-US" sz="2400" dirty="0">
                <a:solidFill>
                  <a:srgbClr val="C00000"/>
                </a:solidFill>
                <a:latin typeface="Eras Demi ITC" pitchFamily="34" charset="0"/>
              </a:rPr>
              <a:t>including</a:t>
            </a:r>
            <a:r>
              <a:rPr lang="en-US" sz="2400" dirty="0">
                <a:solidFill>
                  <a:prstClr val="black"/>
                </a:solidFill>
                <a:latin typeface="Eras Demi ITC" pitchFamily="34" charset="0"/>
              </a:rPr>
              <a:t> 225,000 acres of wetlands and </a:t>
            </a:r>
            <a:r>
              <a:rPr lang="en-US" sz="2400" dirty="0">
                <a:solidFill>
                  <a:srgbClr val="C00000"/>
                </a:solidFill>
                <a:latin typeface="Eras Demi ITC" pitchFamily="34" charset="0"/>
              </a:rPr>
              <a:t>695,000 acres of forest land </a:t>
            </a:r>
            <a:r>
              <a:rPr lang="en-US" sz="2400" dirty="0">
                <a:solidFill>
                  <a:prstClr val="black"/>
                </a:solidFill>
                <a:latin typeface="Eras Demi ITC" pitchFamily="34" charset="0"/>
              </a:rPr>
              <a:t>of highest value for maintaining water quality (2010 baseline).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401803"/>
            <a:ext cx="4648200" cy="2255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8" y="-72750"/>
            <a:ext cx="869406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Chesapeake Forest Restoration Strategy (2012)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Subtitle 6"/>
          <p:cNvSpPr>
            <a:spLocks noGrp="1"/>
          </p:cNvSpPr>
          <p:nvPr>
            <p:ph sz="quarter" idx="1"/>
          </p:nvPr>
        </p:nvSpPr>
        <p:spPr>
          <a:xfrm>
            <a:off x="495300" y="1488382"/>
            <a:ext cx="3962399" cy="1981200"/>
          </a:xfrm>
          <a:noFill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Executive Order Strategy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“By 2012, USDA will work with Dept. of Interior and other entities to develop a Chesapeake Bay watershed strategy to maximize forest restoration in priority areas…”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1" y="3886200"/>
            <a:ext cx="404585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70C0"/>
                </a:solidFill>
              </a:rPr>
              <a:t>  Wildlife </a:t>
            </a:r>
            <a:r>
              <a:rPr lang="en-US" sz="2000" i="1" dirty="0">
                <a:solidFill>
                  <a:srgbClr val="0070C0"/>
                </a:solidFill>
              </a:rPr>
              <a:t>habitat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70C0"/>
                </a:solidFill>
              </a:rPr>
              <a:t>  Mine </a:t>
            </a:r>
            <a:r>
              <a:rPr lang="en-US" sz="2000" i="1" dirty="0">
                <a:solidFill>
                  <a:srgbClr val="0070C0"/>
                </a:solidFill>
              </a:rPr>
              <a:t>lands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70C0"/>
                </a:solidFill>
              </a:rPr>
              <a:t>  Agroforestry</a:t>
            </a:r>
            <a:endParaRPr lang="en-US" sz="2000" i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70C0"/>
                </a:solidFill>
              </a:rPr>
              <a:t>  Urban/community forests</a:t>
            </a:r>
            <a:endParaRPr lang="en-US" sz="2000" i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70C0"/>
                </a:solidFill>
              </a:rPr>
              <a:t>  Brownfields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27" y="5906777"/>
            <a:ext cx="8236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on Chesapeake Executive Order website</a:t>
            </a:r>
          </a:p>
          <a:p>
            <a:r>
              <a:rPr lang="en-US" sz="1200" dirty="0"/>
              <a:t>http://executiveorder.chesapeakebay.net/post/New-Forest-Restoration-Strategy-for-the-Chesapeake-Watershed.aspx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073" y="1180699"/>
            <a:ext cx="3784927" cy="4915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13" y="90062"/>
            <a:ext cx="2530971" cy="34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877" y="3352800"/>
            <a:ext cx="2376566" cy="35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6" y="3513985"/>
            <a:ext cx="2527156" cy="33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691" y="3513985"/>
            <a:ext cx="2695291" cy="33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3856"/>
            <a:ext cx="2375779" cy="327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82" y="-739"/>
            <a:ext cx="2514600" cy="325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5" y="3513985"/>
            <a:ext cx="143827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Focal Bird Areas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0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Urban Tree Canopy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4" y="3352800"/>
            <a:ext cx="235267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Historic Coal     Mined Lands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4764" y="17807"/>
            <a:ext cx="17110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Contaminated Sites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382" y="3361821"/>
            <a:ext cx="2209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Priority Agricultural Watersheds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53" y="6477000"/>
            <a:ext cx="9025228" cy="369332"/>
          </a:xfrm>
          <a:prstGeom prst="rect">
            <a:avLst/>
          </a:prstGeom>
          <a:solidFill>
            <a:srgbClr val="EAF395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Forest Restoration Map layers will soon be available on USGS interactive mapping tool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82" y="46856"/>
            <a:ext cx="26901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Brook Trout Priorities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5301734"/>
            <a:ext cx="6477000" cy="565666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Riparian Forest Buffer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1996: 2,010 miles by 2010 (achieved in 2002)</a:t>
            </a:r>
          </a:p>
          <a:p>
            <a:r>
              <a:rPr lang="en-US" dirty="0"/>
              <a:t>2003: </a:t>
            </a:r>
            <a:endParaRPr lang="en-US" dirty="0" smtClean="0"/>
          </a:p>
          <a:p>
            <a:pPr lvl="1"/>
            <a:r>
              <a:rPr lang="en-US" dirty="0" smtClean="0"/>
              <a:t>Long-term goal – 70% of riparian areas in forest</a:t>
            </a:r>
          </a:p>
          <a:p>
            <a:pPr lvl="1"/>
            <a:r>
              <a:rPr lang="en-US" dirty="0" smtClean="0"/>
              <a:t>Short-term target – 10,000 miles </a:t>
            </a:r>
            <a:r>
              <a:rPr lang="en-US" dirty="0"/>
              <a:t>by 2010 </a:t>
            </a:r>
            <a:endParaRPr lang="en-US" dirty="0" smtClean="0"/>
          </a:p>
          <a:p>
            <a:pPr lvl="1"/>
            <a:r>
              <a:rPr lang="en-US" dirty="0" smtClean="0"/>
              <a:t>= ~900 </a:t>
            </a:r>
            <a:r>
              <a:rPr lang="en-US" dirty="0"/>
              <a:t>miles/year - VA, MD, PA, </a:t>
            </a:r>
            <a:r>
              <a:rPr lang="en-US" dirty="0" smtClean="0"/>
              <a:t>DC</a:t>
            </a:r>
            <a:endParaRPr lang="en-US" dirty="0"/>
          </a:p>
          <a:p>
            <a:r>
              <a:rPr lang="en-US" dirty="0"/>
              <a:t>2007: </a:t>
            </a:r>
            <a:endParaRPr lang="en-US" dirty="0" smtClean="0"/>
          </a:p>
          <a:p>
            <a:pPr lvl="1"/>
            <a:r>
              <a:rPr lang="en-US" dirty="0" smtClean="0"/>
              <a:t>recommit </a:t>
            </a:r>
            <a:r>
              <a:rPr lang="en-US" dirty="0"/>
              <a:t>to 900 </a:t>
            </a:r>
            <a:r>
              <a:rPr lang="en-US" dirty="0" smtClean="0"/>
              <a:t>miles/year restored</a:t>
            </a:r>
          </a:p>
          <a:p>
            <a:pPr lvl="1"/>
            <a:r>
              <a:rPr lang="en-US" dirty="0" smtClean="0"/>
              <a:t>DE</a:t>
            </a:r>
            <a:r>
              <a:rPr lang="en-US" dirty="0"/>
              <a:t>, WV, NY also sign </a:t>
            </a:r>
            <a:r>
              <a:rPr lang="en-US" dirty="0" smtClean="0"/>
              <a:t>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301734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Progress reported 1996-2012:  7764 miles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06552"/>
          </a:xfrm>
        </p:spPr>
        <p:txBody>
          <a:bodyPr/>
          <a:lstStyle/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black"/>
                </a:solidFill>
              </a:rPr>
              <a:t>Forestry Outcome</a:t>
            </a:r>
            <a:r>
              <a:rPr lang="en-US" dirty="0">
                <a:solidFill>
                  <a:prstClr val="black"/>
                </a:solidFill>
              </a:rPr>
              <a:t>: [DRAFT]</a:t>
            </a: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New Bay Agreement – </a:t>
            </a:r>
            <a:r>
              <a:rPr lang="en-US" dirty="0" smtClean="0">
                <a:solidFill>
                  <a:schemeClr val="accent3"/>
                </a:solidFill>
              </a:rPr>
              <a:t>Vital Habitats Goal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76200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Eras Demi ITC" pitchFamily="34" charset="0"/>
              </a:rPr>
              <a:t> 1. Restore </a:t>
            </a:r>
            <a:r>
              <a:rPr lang="en-US" sz="2400" dirty="0">
                <a:solidFill>
                  <a:srgbClr val="C00000"/>
                </a:solidFill>
                <a:latin typeface="Eras Demi ITC" pitchFamily="34" charset="0"/>
              </a:rPr>
              <a:t>900 miles per year </a:t>
            </a:r>
            <a:r>
              <a:rPr lang="en-US" sz="2400" dirty="0">
                <a:solidFill>
                  <a:prstClr val="black"/>
                </a:solidFill>
                <a:latin typeface="Eras Demi ITC" pitchFamily="34" charset="0"/>
              </a:rPr>
              <a:t>of riparian forest buffer and conserve buffers until at least 70% of riparian areas are forested.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45931"/>
              </p:ext>
            </p:extLst>
          </p:nvPr>
        </p:nvGraphicFramePr>
        <p:xfrm>
          <a:off x="457202" y="1828800"/>
          <a:ext cx="7543797" cy="4371975"/>
        </p:xfrm>
        <a:graphic>
          <a:graphicData uri="http://schemas.openxmlformats.org/drawingml/2006/table">
            <a:tbl>
              <a:tblPr/>
              <a:tblGrid>
                <a:gridCol w="1935682"/>
                <a:gridCol w="1870285"/>
                <a:gridCol w="1868915"/>
                <a:gridCol w="1868915"/>
              </a:tblGrid>
              <a:tr h="971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Total New </a:t>
                      </a:r>
                      <a:r>
                        <a:rPr lang="en-US" sz="2000" b="1" u="sng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Acres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Needed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2012-2025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Needed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acres/year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Miles/year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</a:rPr>
                        <a:t>(assume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</a:rPr>
                        <a:t>100 </a:t>
                      </a:r>
                      <a:r>
                        <a:rPr lang="en-US" sz="2000" b="1" baseline="0" dirty="0" err="1" smtClean="0">
                          <a:effectLst/>
                          <a:latin typeface="Calibri"/>
                          <a:ea typeface="Calibri"/>
                        </a:rPr>
                        <a:t>ft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</a:rPr>
                        <a:t> wide)</a:t>
                      </a:r>
                      <a:endParaRPr lang="en-US" sz="2000" b="1" dirty="0" smtClean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Delaware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4,790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370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31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Maryland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1,190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90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New York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6,180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475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40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Pennsylvania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89,630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6,895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575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Virginia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80,820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6,215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518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West Virginia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3,250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250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185,860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14,295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1191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Forest Buffer Targets in State WIPs: </a:t>
            </a:r>
            <a:br>
              <a:rPr lang="en-US" dirty="0" smtClean="0"/>
            </a:br>
            <a:r>
              <a:rPr lang="en-US" dirty="0" smtClean="0"/>
              <a:t>How acres relate to 900 mile goal </a:t>
            </a:r>
            <a:endParaRPr lang="en-US" dirty="0"/>
          </a:p>
        </p:txBody>
      </p:sp>
      <p:sp>
        <p:nvSpPr>
          <p:cNvPr id="4" name="Equal 3"/>
          <p:cNvSpPr/>
          <p:nvPr/>
        </p:nvSpPr>
        <p:spPr>
          <a:xfrm>
            <a:off x="4089400" y="2209800"/>
            <a:ext cx="457200" cy="460829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5867400" y="2209800"/>
            <a:ext cx="457200" cy="460829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48000" y="1293748"/>
            <a:ext cx="457200" cy="537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77000" y="5867400"/>
            <a:ext cx="1143000" cy="381000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6633" y="6324991"/>
            <a:ext cx="307648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Exceeds 900 mile/year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37" y="832084"/>
            <a:ext cx="8990563" cy="5099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962" y="2209800"/>
            <a:ext cx="3048000" cy="60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900 miles/year target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553199"/>
            <a:ext cx="454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source: US Forest Service/Chesapeake Bay Program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91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2" t="3488" r="12656"/>
          <a:stretch/>
        </p:blipFill>
        <p:spPr bwMode="auto">
          <a:xfrm>
            <a:off x="609600" y="1295400"/>
            <a:ext cx="8229600" cy="512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CREP Forest Buffer Acres by year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88668"/>
            <a:ext cx="3406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Source: USDA Farm Services Agency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60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9768" y="0"/>
            <a:ext cx="5474232" cy="667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 25% of the counties achieved 75% of the buffer acres restored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3406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Source: USDA Farm Services Agency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96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Emerging Issue: Expiring Contracts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CP-22 Acres expiring 2013-2019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696200" cy="46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3406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Source: USDA Farm Services Agency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Goals in the Bay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Chesapeake Executive Council Directives</a:t>
            </a:r>
          </a:p>
          <a:p>
            <a:r>
              <a:rPr lang="en-US" dirty="0" smtClean="0"/>
              <a:t>Riparian Forest Buffers	</a:t>
            </a:r>
          </a:p>
          <a:p>
            <a:pPr lvl="1"/>
            <a:r>
              <a:rPr lang="en-US" dirty="0" smtClean="0"/>
              <a:t>1996, 2003, 2007</a:t>
            </a:r>
          </a:p>
          <a:p>
            <a:r>
              <a:rPr lang="en-US" dirty="0" smtClean="0"/>
              <a:t>Urban Tree Canopy</a:t>
            </a:r>
          </a:p>
          <a:p>
            <a:pPr lvl="1"/>
            <a:r>
              <a:rPr lang="en-US" dirty="0" smtClean="0"/>
              <a:t>2003, 2007</a:t>
            </a:r>
          </a:p>
          <a:p>
            <a:r>
              <a:rPr lang="en-US" dirty="0" smtClean="0"/>
              <a:t>Forest Conservation</a:t>
            </a:r>
          </a:p>
          <a:p>
            <a:pPr lvl="1"/>
            <a:r>
              <a:rPr lang="en-US" dirty="0" smtClean="0"/>
              <a:t>2007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690937"/>
            <a:ext cx="14287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2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882" y="883863"/>
            <a:ext cx="8077200" cy="59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91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States relying on past and future acres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4800599" y="2891294"/>
            <a:ext cx="1488427" cy="6901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9027" y="1532589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Forest Buffers rank second of all nonpoint source BMPs needed to meet TMDL targets.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- Includes both past CP-22 acres and planned 2013-2025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6" y="6582248"/>
            <a:ext cx="5242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Source: Chesapeake Bay Program Modeling Team (Sweeney)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31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819400" y="2362200"/>
            <a:ext cx="3200400" cy="1676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729" y="1549706"/>
            <a:ext cx="2471871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NRCS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Landowner Contact,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Technical Assistance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2288" y="4774894"/>
            <a:ext cx="2262222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State Forestry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Forestry Assistance,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Tracking,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460198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FSA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CREP Program, $$</a:t>
            </a:r>
          </a:p>
          <a:p>
            <a:pPr algn="ctr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3738" y="2590800"/>
            <a:ext cx="2723824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USFS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Coordination, info,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Grants to states/partners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2757486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Forest Buffer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Restoration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82" y="4343400"/>
            <a:ext cx="2390398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Agency Partners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State, federal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Conservation districts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267200"/>
            <a:ext cx="29718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Other Partners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Conservation/watershed organizations, etc.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4029164" y="1514565"/>
            <a:ext cx="62847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6096000" y="281940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3804912" y="4101084"/>
            <a:ext cx="452740" cy="484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362200" y="2590800"/>
            <a:ext cx="762000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-2520000">
            <a:off x="2680585" y="3747831"/>
            <a:ext cx="586607" cy="657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3560000">
            <a:off x="5627823" y="3745333"/>
            <a:ext cx="511332" cy="488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Tree Canopy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2003 Directive</a:t>
            </a:r>
          </a:p>
          <a:p>
            <a:pPr marL="0" indent="0">
              <a:buNone/>
            </a:pPr>
            <a:r>
              <a:rPr lang="en-US" sz="1800" b="1" i="1" dirty="0"/>
              <a:t>By 2010, </a:t>
            </a:r>
            <a:r>
              <a:rPr lang="en-US" sz="1800" i="1" dirty="0"/>
              <a:t>work with </a:t>
            </a:r>
            <a:r>
              <a:rPr lang="en-US" sz="1800" b="1" i="1" dirty="0">
                <a:solidFill>
                  <a:srgbClr val="C00000"/>
                </a:solidFill>
              </a:rPr>
              <a:t>at least 5 </a:t>
            </a:r>
            <a:r>
              <a:rPr lang="en-US" sz="1800" i="1" dirty="0"/>
              <a:t>local jurisdictions </a:t>
            </a:r>
            <a:r>
              <a:rPr lang="en-US" sz="1800" i="1" dirty="0" smtClean="0"/>
              <a:t>and  communities </a:t>
            </a:r>
            <a:r>
              <a:rPr lang="en-US" sz="1800" i="1" dirty="0"/>
              <a:t>in each state to complete an </a:t>
            </a:r>
            <a:r>
              <a:rPr lang="en-US" sz="1800" i="1" dirty="0" smtClean="0"/>
              <a:t>assessment </a:t>
            </a:r>
            <a:r>
              <a:rPr lang="en-US" sz="1800" i="1" dirty="0"/>
              <a:t> </a:t>
            </a:r>
            <a:r>
              <a:rPr lang="en-US" sz="1800" i="1" dirty="0" smtClean="0"/>
              <a:t>of </a:t>
            </a:r>
            <a:r>
              <a:rPr lang="en-US" sz="1800" i="1" dirty="0"/>
              <a:t>urban forests, adopt a local goal to increase</a:t>
            </a:r>
          </a:p>
          <a:p>
            <a:pPr marL="0" indent="0">
              <a:buNone/>
            </a:pPr>
            <a:r>
              <a:rPr lang="en-US" sz="1800" i="1" dirty="0"/>
              <a:t>urban tree canopy cover and encourage </a:t>
            </a:r>
            <a:r>
              <a:rPr lang="en-US" sz="1800" i="1" dirty="0" smtClean="0"/>
              <a:t>measures to </a:t>
            </a:r>
            <a:r>
              <a:rPr lang="en-US" sz="1800" i="1" dirty="0"/>
              <a:t>attain the established goals in order to </a:t>
            </a:r>
            <a:r>
              <a:rPr lang="en-US" sz="1800" i="1" dirty="0" smtClean="0"/>
              <a:t>enhance and </a:t>
            </a:r>
            <a:r>
              <a:rPr lang="en-US" sz="1800" i="1" dirty="0"/>
              <a:t>extend forest buffer functions in urban areas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endParaRPr lang="en-US" sz="1800" i="1" dirty="0" smtClean="0"/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black"/>
                </a:solidFill>
              </a:rPr>
              <a:t>2007 Directive</a:t>
            </a:r>
          </a:p>
          <a:p>
            <a:pPr marL="0" indent="0">
              <a:buNone/>
            </a:pPr>
            <a:r>
              <a:rPr lang="en-US" sz="1800" b="1" i="1" dirty="0"/>
              <a:t>By 2020, </a:t>
            </a:r>
            <a:r>
              <a:rPr lang="en-US" sz="1800" i="1" dirty="0"/>
              <a:t>accelerate reforestation and conservation </a:t>
            </a:r>
            <a:r>
              <a:rPr lang="en-US" sz="1800" i="1" dirty="0" smtClean="0"/>
              <a:t>in…urban </a:t>
            </a:r>
            <a:r>
              <a:rPr lang="en-US" sz="1800" i="1" dirty="0"/>
              <a:t>and suburban areas, by </a:t>
            </a:r>
            <a:r>
              <a:rPr lang="en-US" sz="1800" i="1" dirty="0">
                <a:solidFill>
                  <a:srgbClr val="C00000"/>
                </a:solidFill>
              </a:rPr>
              <a:t>increasing the number of communities </a:t>
            </a:r>
            <a:r>
              <a:rPr lang="en-US" sz="1800" i="1" dirty="0"/>
              <a:t>with commitments to tree</a:t>
            </a:r>
          </a:p>
          <a:p>
            <a:pPr marL="0" indent="0">
              <a:buNone/>
            </a:pPr>
            <a:r>
              <a:rPr lang="en-US" sz="1800" i="1" dirty="0"/>
              <a:t>canopy expansion goals </a:t>
            </a:r>
            <a:r>
              <a:rPr lang="en-US" sz="1800" b="1" i="1" dirty="0">
                <a:solidFill>
                  <a:srgbClr val="C00000"/>
                </a:solidFill>
              </a:rPr>
              <a:t>to</a:t>
            </a:r>
            <a:r>
              <a:rPr lang="en-US" sz="1800" i="1" dirty="0"/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120.</a:t>
            </a:r>
            <a:endParaRPr lang="en-US" sz="18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1026" name="Picture 2" descr="C:\Users\jmawhorter\Documents\Restoration Strategy\DRAFT\5 urban and community trees\Kids tree planting 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84" y="4676143"/>
            <a:ext cx="2905125" cy="21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509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Urban Tree Canopy</a:t>
            </a:r>
            <a:br>
              <a:rPr lang="en-US" sz="3200" dirty="0" smtClean="0"/>
            </a:br>
            <a:r>
              <a:rPr lang="en-US" sz="3200" dirty="0" smtClean="0"/>
              <a:t>Assessment </a:t>
            </a:r>
            <a:br>
              <a:rPr lang="en-US" sz="3200" dirty="0" smtClean="0"/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31987"/>
            <a:ext cx="441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"/>
            <a:ext cx="3809999" cy="251835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2385335"/>
            <a:ext cx="3810000" cy="226286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602364"/>
            <a:ext cx="3810000" cy="225563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7059168" y="2133600"/>
            <a:ext cx="4846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86600" y="4343400"/>
            <a:ext cx="4846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519443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(Cumberland, MD, </a:t>
            </a:r>
            <a:r>
              <a:rPr lang="en-US" dirty="0"/>
              <a:t>J. </a:t>
            </a:r>
            <a:r>
              <a:rPr lang="en-US" dirty="0" smtClean="0"/>
              <a:t>O’Neil-Dunne)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Urban Tree Canopy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UTC Assessments complete: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~70 communities, 9 counties</a:t>
            </a:r>
          </a:p>
          <a:p>
            <a:pPr marL="0" indent="0">
              <a:buNone/>
            </a:pPr>
            <a:r>
              <a:rPr lang="en-US" sz="2400" dirty="0" smtClean="0"/>
              <a:t>Canopy Goals set: </a:t>
            </a:r>
            <a:r>
              <a:rPr lang="en-US" sz="2400" dirty="0" smtClean="0">
                <a:solidFill>
                  <a:srgbClr val="00B050"/>
                </a:solidFill>
              </a:rPr>
              <a:t>45</a:t>
            </a:r>
          </a:p>
          <a:p>
            <a:pPr marL="0" indent="0">
              <a:buNone/>
            </a:pPr>
            <a:r>
              <a:rPr lang="en-US" sz="2400" dirty="0" smtClean="0"/>
              <a:t>Implementation Plans: </a:t>
            </a:r>
            <a:r>
              <a:rPr lang="en-US" sz="2400" dirty="0" smtClean="0">
                <a:solidFill>
                  <a:srgbClr val="00B050"/>
                </a:solidFill>
              </a:rPr>
              <a:t>23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36" y="1295400"/>
            <a:ext cx="424466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Urban Tree Canopy Status &amp; Goals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92" t="1568" r="7818" b="3990"/>
          <a:stretch>
            <a:fillRect/>
          </a:stretch>
        </p:blipFill>
        <p:spPr bwMode="auto">
          <a:xfrm>
            <a:off x="990600" y="11430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1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Bay Agreement – Vital Habitats Goal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</a:rPr>
              <a:t>Forestry Outcome: [</a:t>
            </a:r>
            <a:r>
              <a:rPr lang="en-US" sz="2400" dirty="0" smtClean="0">
                <a:solidFill>
                  <a:prstClr val="black"/>
                </a:solidFill>
              </a:rPr>
              <a:t>DRAFT, 8/21/13]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smtClean="0">
                <a:latin typeface="Eras Demi ITC" pitchFamily="34" charset="0"/>
              </a:rPr>
              <a:t>2. Expand </a:t>
            </a:r>
            <a:r>
              <a:rPr lang="en-US" sz="2400" dirty="0">
                <a:latin typeface="Eras Demi ITC" pitchFamily="34" charset="0"/>
              </a:rPr>
              <a:t>urban tree canopy by 2,400 acres by 2025</a:t>
            </a:r>
            <a:r>
              <a:rPr lang="en-US" sz="2400" dirty="0" smtClean="0">
                <a:latin typeface="Eras Demi ITC" pitchFamily="34" charset="0"/>
              </a:rPr>
              <a:t>.</a:t>
            </a:r>
            <a:endParaRPr lang="en-US" sz="2400" dirty="0">
              <a:latin typeface="Eras Demi ITC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Notes: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Based on state estimates of achievable level of implementation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 acre = 100 trees; so ~240,000 urban trees gained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Urban tree planting BMP credit - under review by expert panel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Local/state tracking mechanisms need to be developed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How to account for tree canopy losses to ensure net gain??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2209800"/>
            <a:ext cx="7772400" cy="762000"/>
          </a:xfrm>
          <a:prstGeom prst="rect">
            <a:avLst/>
          </a:prstGeom>
          <a:noFill/>
          <a:ln w="317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987534"/>
            <a:ext cx="52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out tree canopy tools at www.itreetools.org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Conservation Goal - 2007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By </a:t>
            </a:r>
            <a:r>
              <a:rPr lang="en-US" sz="1800" b="1" i="1" dirty="0"/>
              <a:t>2020, </a:t>
            </a:r>
            <a:r>
              <a:rPr lang="en-US" sz="1800" b="1" i="1" dirty="0">
                <a:solidFill>
                  <a:srgbClr val="C00000"/>
                </a:solidFill>
              </a:rPr>
              <a:t>permanently protect </a:t>
            </a:r>
            <a:r>
              <a:rPr lang="en-US" sz="1800" i="1" dirty="0"/>
              <a:t>an additional </a:t>
            </a:r>
            <a:r>
              <a:rPr lang="en-US" sz="1800" b="1" i="1" dirty="0">
                <a:solidFill>
                  <a:srgbClr val="C00000"/>
                </a:solidFill>
              </a:rPr>
              <a:t>695,000 acres </a:t>
            </a:r>
            <a:r>
              <a:rPr lang="en-US" sz="1800" i="1" dirty="0"/>
              <a:t>of forest from conversion, targeting forests </a:t>
            </a:r>
            <a:r>
              <a:rPr lang="en-US" sz="1800" i="1" dirty="0" smtClean="0"/>
              <a:t>in areas </a:t>
            </a:r>
            <a:r>
              <a:rPr lang="en-US" sz="1800" i="1" dirty="0"/>
              <a:t>of highest water quality value. As part of this goal, 266,400 acres of forest land under threat </a:t>
            </a:r>
            <a:r>
              <a:rPr lang="en-US" sz="1800" i="1" dirty="0" smtClean="0"/>
              <a:t>of conversion </a:t>
            </a:r>
            <a:r>
              <a:rPr lang="en-US" sz="1800" i="1" dirty="0"/>
              <a:t>will be protected by 2012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971800"/>
            <a:ext cx="5491361" cy="142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79774" y="2743200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Conservation Progress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127" y="4495800"/>
            <a:ext cx="8229600" cy="171791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 smtClean="0"/>
              <a:t>Notes:</a:t>
            </a:r>
          </a:p>
          <a:p>
            <a:pPr lvl="0"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2012 Target: 266,400 acres of high value forest protected</a:t>
            </a:r>
          </a:p>
          <a:p>
            <a:pPr lvl="0"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Need better GIS-based tracking of protected forest and high value forest</a:t>
            </a:r>
          </a:p>
          <a:p>
            <a:pPr lvl="0"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Goal does not include other strategies to address loss of forests</a:t>
            </a:r>
          </a:p>
          <a:p>
            <a:pPr lvl="0"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CB Model credits only new forests restored, not conservation of existing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37048"/>
              </p:ext>
            </p:extLst>
          </p:nvPr>
        </p:nvGraphicFramePr>
        <p:xfrm>
          <a:off x="762000" y="1524000"/>
          <a:ext cx="6858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19812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As reported by States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All Forest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Value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Delaware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7,287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no data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Maryland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36,781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19,264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New York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3,379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1,956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Pennsylvania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28,634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25,680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Virginia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184,640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56,167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West Virginia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6,645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5,888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          267,366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  106,999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6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qu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2009</TotalTime>
  <Words>867</Words>
  <Application>Microsoft Office PowerPoint</Application>
  <PresentationFormat>On-screen Show (4:3)</PresentationFormat>
  <Paragraphs>186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Civic</vt:lpstr>
      <vt:lpstr>1_Default Design</vt:lpstr>
      <vt:lpstr>Equity</vt:lpstr>
      <vt:lpstr>PowerPoint Presentation</vt:lpstr>
      <vt:lpstr>Forest Goals in the Bay</vt:lpstr>
      <vt:lpstr>Urban Tree Canopy Goals</vt:lpstr>
      <vt:lpstr>Urban Tree Canopy Assessment  </vt:lpstr>
      <vt:lpstr>Urban Tree Canopy</vt:lpstr>
      <vt:lpstr>Urban Tree Canopy Status &amp; Goals</vt:lpstr>
      <vt:lpstr>New Bay Agreement – Vital Habitats Goal</vt:lpstr>
      <vt:lpstr>Forest Conservation Goal - 2007</vt:lpstr>
      <vt:lpstr>Forest Conservation Progress</vt:lpstr>
      <vt:lpstr>New Bay Agreement – Land Conservation Goal</vt:lpstr>
      <vt:lpstr>Chesapeake Forest Restoration Strategy (2012)</vt:lpstr>
      <vt:lpstr>PowerPoint Presentation</vt:lpstr>
      <vt:lpstr>Riparian Forest Buffer Goals</vt:lpstr>
      <vt:lpstr>New Bay Agreement – Vital Habitats Goal</vt:lpstr>
      <vt:lpstr>Forest Buffer Targets in State WIPs:  How acres relate to 900 mile goal </vt:lpstr>
      <vt:lpstr>PowerPoint Presentation</vt:lpstr>
      <vt:lpstr>CREP Forest Buffer Acres by year</vt:lpstr>
      <vt:lpstr>PowerPoint Presentation</vt:lpstr>
      <vt:lpstr>Emerging Issue: Expiring Contracts CP-22 Acres expiring 2013-2019</vt:lpstr>
      <vt:lpstr>States relying on past and future acres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Mawhorter</dc:creator>
  <cp:lastModifiedBy>USDA Forest Service</cp:lastModifiedBy>
  <cp:revision>106</cp:revision>
  <dcterms:created xsi:type="dcterms:W3CDTF">2011-09-23T14:13:30Z</dcterms:created>
  <dcterms:modified xsi:type="dcterms:W3CDTF">2013-08-23T12:10:06Z</dcterms:modified>
</cp:coreProperties>
</file>