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7" r:id="rId2"/>
    <p:sldId id="259" r:id="rId3"/>
    <p:sldId id="267" r:id="rId4"/>
    <p:sldId id="268" r:id="rId5"/>
    <p:sldId id="260" r:id="rId6"/>
    <p:sldId id="261" r:id="rId7"/>
    <p:sldId id="262" r:id="rId8"/>
    <p:sldId id="263" r:id="rId9"/>
    <p:sldId id="269" r:id="rId10"/>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A7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135" autoAdjust="0"/>
  </p:normalViewPr>
  <p:slideViewPr>
    <p:cSldViewPr snapToGrid="0" snapToObjects="1">
      <p:cViewPr>
        <p:scale>
          <a:sx n="66" d="100"/>
          <a:sy n="66" d="100"/>
        </p:scale>
        <p:origin x="-1284" y="-7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ddoefile02\51n_wpd\wpd\npsmb\Ches_%20Bay%20Program\WIP%20III\Data_2016_Reducing_Pollution_06-22-20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'IndicatorLoads-Goals_060117'!$C$81</c:f>
              <c:strCache>
                <c:ptCount val="1"/>
                <c:pt idx="0">
                  <c:v>Urban Runoff</c:v>
                </c:pt>
              </c:strCache>
            </c:strRef>
          </c:tx>
          <c:invertIfNegative val="0"/>
          <c:cat>
            <c:numRef>
              <c:f>'IndicatorLoads-Goals_060117'!$D$88:$E$88</c:f>
              <c:numCache>
                <c:formatCode>General</c:formatCode>
                <c:ptCount val="2"/>
                <c:pt idx="0">
                  <c:v>1985</c:v>
                </c:pt>
                <c:pt idx="1">
                  <c:v>2009</c:v>
                </c:pt>
              </c:numCache>
            </c:numRef>
          </c:cat>
          <c:val>
            <c:numRef>
              <c:f>('IndicatorLoads-Goals_060117'!$D$81:$E$81,'IndicatorLoads-Goals_060117'!$H$81,'IndicatorLoads-Goals_060117'!$K$81)</c:f>
              <c:numCache>
                <c:formatCode>#,##0</c:formatCode>
                <c:ptCount val="4"/>
                <c:pt idx="0">
                  <c:v>202198.63451349741</c:v>
                </c:pt>
                <c:pt idx="1">
                  <c:v>203800.80702543299</c:v>
                </c:pt>
                <c:pt idx="2">
                  <c:v>201998.76964783669</c:v>
                </c:pt>
                <c:pt idx="3">
                  <c:v>177785</c:v>
                </c:pt>
              </c:numCache>
            </c:numRef>
          </c:val>
        </c:ser>
        <c:ser>
          <c:idx val="1"/>
          <c:order val="1"/>
          <c:tx>
            <c:strRef>
              <c:f>'IndicatorLoads-Goals_060117'!$C$82</c:f>
              <c:strCache>
                <c:ptCount val="1"/>
                <c:pt idx="0">
                  <c:v>Wastewater+CSO</c:v>
                </c:pt>
              </c:strCache>
            </c:strRef>
          </c:tx>
          <c:invertIfNegative val="0"/>
          <c:cat>
            <c:numRef>
              <c:f>'IndicatorLoads-Goals_060117'!$D$88:$E$88</c:f>
              <c:numCache>
                <c:formatCode>General</c:formatCode>
                <c:ptCount val="2"/>
                <c:pt idx="0">
                  <c:v>1985</c:v>
                </c:pt>
                <c:pt idx="1">
                  <c:v>2009</c:v>
                </c:pt>
              </c:numCache>
            </c:numRef>
          </c:cat>
          <c:val>
            <c:numRef>
              <c:f>('IndicatorLoads-Goals_060117'!$D$82:$E$82,'IndicatorLoads-Goals_060117'!$H$82,'IndicatorLoads-Goals_060117'!$K$82)</c:f>
              <c:numCache>
                <c:formatCode>#,##0</c:formatCode>
                <c:ptCount val="4"/>
                <c:pt idx="0">
                  <c:v>5953443.5906982422</c:v>
                </c:pt>
                <c:pt idx="1">
                  <c:v>2659897.6192054749</c:v>
                </c:pt>
                <c:pt idx="2">
                  <c:v>1207691.8520774839</c:v>
                </c:pt>
                <c:pt idx="3">
                  <c:v>2164811</c:v>
                </c:pt>
              </c:numCache>
            </c:numRef>
          </c:val>
        </c:ser>
        <c:ser>
          <c:idx val="2"/>
          <c:order val="2"/>
          <c:tx>
            <c:strRef>
              <c:f>'IndicatorLoads-Goals_060117'!$C$83</c:f>
              <c:strCache>
                <c:ptCount val="1"/>
                <c:pt idx="0">
                  <c:v>Septic</c:v>
                </c:pt>
              </c:strCache>
            </c:strRef>
          </c:tx>
          <c:invertIfNegative val="0"/>
          <c:cat>
            <c:numRef>
              <c:f>'IndicatorLoads-Goals_060117'!$D$88:$E$88</c:f>
              <c:numCache>
                <c:formatCode>General</c:formatCode>
                <c:ptCount val="2"/>
                <c:pt idx="0">
                  <c:v>1985</c:v>
                </c:pt>
                <c:pt idx="1">
                  <c:v>2009</c:v>
                </c:pt>
              </c:numCache>
            </c:numRef>
          </c:cat>
          <c:val>
            <c:numRef>
              <c:f>('IndicatorLoads-Goals_060117'!$D$83:$E$83,'IndicatorLoads-Goals_060117'!$H$83,'IndicatorLoads-Goals_060117'!$K$83)</c:f>
            </c:numRef>
          </c:val>
        </c:ser>
        <c:ser>
          <c:idx val="3"/>
          <c:order val="3"/>
          <c:tx>
            <c:strRef>
              <c:f>'IndicatorLoads-Goals_060117'!$C$84</c:f>
              <c:strCache>
                <c:ptCount val="1"/>
                <c:pt idx="0">
                  <c:v>Forest + Non-Tidal Water Atm Deposition</c:v>
                </c:pt>
              </c:strCache>
            </c:strRef>
          </c:tx>
          <c:invertIfNegative val="0"/>
          <c:cat>
            <c:numRef>
              <c:f>'IndicatorLoads-Goals_060117'!$D$88:$E$88</c:f>
              <c:numCache>
                <c:formatCode>General</c:formatCode>
                <c:ptCount val="2"/>
                <c:pt idx="0">
                  <c:v>1985</c:v>
                </c:pt>
                <c:pt idx="1">
                  <c:v>2009</c:v>
                </c:pt>
              </c:numCache>
            </c:numRef>
          </c:cat>
          <c:val>
            <c:numRef>
              <c:f>('IndicatorLoads-Goals_060117'!$D$84:$E$84,'IndicatorLoads-Goals_060117'!$H$84,'IndicatorLoads-Goals_060117'!$K$84)</c:f>
              <c:numCache>
                <c:formatCode>#,##0</c:formatCode>
                <c:ptCount val="4"/>
                <c:pt idx="0">
                  <c:v>15266.446603883058</c:v>
                </c:pt>
                <c:pt idx="1">
                  <c:v>13381.404722411184</c:v>
                </c:pt>
                <c:pt idx="2">
                  <c:v>12726.253363616765</c:v>
                </c:pt>
                <c:pt idx="3">
                  <c:v>15448</c:v>
                </c:pt>
              </c:numCache>
            </c:numRef>
          </c:val>
        </c:ser>
        <c:ser>
          <c:idx val="4"/>
          <c:order val="4"/>
          <c:tx>
            <c:strRef>
              <c:f>'IndicatorLoads-Goals_060117'!$C$85</c:f>
              <c:strCache>
                <c:ptCount val="1"/>
                <c:pt idx="0">
                  <c:v>Reserve</c:v>
                </c:pt>
              </c:strCache>
            </c:strRef>
          </c:tx>
          <c:invertIfNegative val="0"/>
          <c:cat>
            <c:numRef>
              <c:f>'IndicatorLoads-Goals_060117'!$D$88:$E$88</c:f>
              <c:numCache>
                <c:formatCode>General</c:formatCode>
                <c:ptCount val="2"/>
                <c:pt idx="0">
                  <c:v>1985</c:v>
                </c:pt>
                <c:pt idx="1">
                  <c:v>2009</c:v>
                </c:pt>
              </c:numCache>
            </c:numRef>
          </c:cat>
          <c:val>
            <c:numRef>
              <c:f>('IndicatorLoads-Goals_060117'!$D$85:$E$85,'IndicatorLoads-Goals_060117'!$H$85,'IndicatorLoads-Goals_060117'!$K$85)</c:f>
              <c:numCache>
                <c:formatCode>#,##0</c:formatCode>
                <c:ptCount val="4"/>
                <c:pt idx="3">
                  <c:v>15099.6367268674</c:v>
                </c:pt>
              </c:numCache>
            </c:numRef>
          </c:val>
        </c:ser>
        <c:dLbls>
          <c:showLegendKey val="0"/>
          <c:showVal val="0"/>
          <c:showCatName val="0"/>
          <c:showSerName val="0"/>
          <c:showPercent val="0"/>
          <c:showBubbleSize val="0"/>
        </c:dLbls>
        <c:gapWidth val="150"/>
        <c:overlap val="100"/>
        <c:axId val="85733760"/>
        <c:axId val="85735296"/>
      </c:barChart>
      <c:catAx>
        <c:axId val="85733760"/>
        <c:scaling>
          <c:orientation val="minMax"/>
        </c:scaling>
        <c:delete val="0"/>
        <c:axPos val="b"/>
        <c:numFmt formatCode="General" sourceLinked="1"/>
        <c:majorTickMark val="out"/>
        <c:minorTickMark val="none"/>
        <c:tickLblPos val="nextTo"/>
        <c:crossAx val="85735296"/>
        <c:crosses val="autoZero"/>
        <c:auto val="1"/>
        <c:lblAlgn val="ctr"/>
        <c:lblOffset val="100"/>
        <c:noMultiLvlLbl val="0"/>
      </c:catAx>
      <c:valAx>
        <c:axId val="85735296"/>
        <c:scaling>
          <c:orientation val="minMax"/>
        </c:scaling>
        <c:delete val="0"/>
        <c:axPos val="l"/>
        <c:majorGridlines/>
        <c:numFmt formatCode="#,##0" sourceLinked="1"/>
        <c:majorTickMark val="out"/>
        <c:minorTickMark val="none"/>
        <c:tickLblPos val="nextTo"/>
        <c:crossAx val="85733760"/>
        <c:crosses val="autoZero"/>
        <c:crossBetween val="between"/>
      </c:valAx>
    </c:plotArea>
    <c:legend>
      <c:legendPos val="b"/>
      <c:layout/>
      <c:overlay val="0"/>
    </c:legend>
    <c:plotVisOnly val="1"/>
    <c:dispBlanksAs val="gap"/>
    <c:showDLblsOverMax val="0"/>
  </c:chart>
  <c:spPr>
    <a:noFill/>
    <a:ln>
      <a:no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910C3D8D-0CC3-FC4E-92EE-6A984D11B206}" type="datetimeFigureOut">
              <a:rPr lang="en-US" smtClean="0"/>
              <a:t>10/4/2017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375A6B30-868C-194A-A4DF-573A507CE1B5}" type="slidenum">
              <a:rPr lang="en-US" smtClean="0"/>
              <a:t>‹#›</a:t>
            </a:fld>
            <a:endParaRPr lang="en-US"/>
          </a:p>
        </p:txBody>
      </p:sp>
    </p:spTree>
    <p:extLst>
      <p:ext uri="{BB962C8B-B14F-4D97-AF65-F5344CB8AC3E}">
        <p14:creationId xmlns:p14="http://schemas.microsoft.com/office/powerpoint/2010/main" val="13327161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enter</a:t>
            </a:r>
            <a:r>
              <a:rPr lang="en-US" baseline="0" dirty="0"/>
              <a:t> jurisdiction name (and agency logo/s) </a:t>
            </a:r>
            <a:endParaRPr lang="en-US" dirty="0"/>
          </a:p>
        </p:txBody>
      </p:sp>
      <p:sp>
        <p:nvSpPr>
          <p:cNvPr id="4" name="Slide Number Placeholder 3"/>
          <p:cNvSpPr>
            <a:spLocks noGrp="1"/>
          </p:cNvSpPr>
          <p:nvPr>
            <p:ph type="sldNum" sz="quarter" idx="10"/>
          </p:nvPr>
        </p:nvSpPr>
        <p:spPr/>
        <p:txBody>
          <a:bodyPr/>
          <a:lstStyle/>
          <a:p>
            <a:fld id="{375A6B30-868C-194A-A4DF-573A507CE1B5}" type="slidenum">
              <a:rPr lang="en-US" smtClean="0"/>
              <a:t>1</a:t>
            </a:fld>
            <a:endParaRPr lang="en-US"/>
          </a:p>
        </p:txBody>
      </p:sp>
    </p:spTree>
    <p:extLst>
      <p:ext uri="{BB962C8B-B14F-4D97-AF65-F5344CB8AC3E}">
        <p14:creationId xmlns:p14="http://schemas.microsoft.com/office/powerpoint/2010/main" val="374097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Dual</a:t>
            </a:r>
            <a:r>
              <a:rPr lang="en-US" baseline="0" dirty="0" smtClean="0"/>
              <a:t> function of city and state</a:t>
            </a:r>
          </a:p>
          <a:p>
            <a:r>
              <a:rPr lang="en-US" baseline="0" dirty="0" smtClean="0"/>
              <a:t>Over 90% load from wastewater</a:t>
            </a:r>
          </a:p>
          <a:p>
            <a:r>
              <a:rPr lang="en-US" baseline="0" dirty="0" smtClean="0"/>
              <a:t>Virtually all load covered by BP and MS4 permits</a:t>
            </a:r>
          </a:p>
          <a:p>
            <a:r>
              <a:rPr lang="en-US" baseline="0" dirty="0" smtClean="0"/>
              <a:t>Largely built out. CBP estimates 89% of growth by 2025 will be infill; we think it’s higher</a:t>
            </a:r>
          </a:p>
          <a:p>
            <a:r>
              <a:rPr lang="en-US" baseline="0" dirty="0" smtClean="0"/>
              <a:t>Growth improves water quality</a:t>
            </a:r>
            <a:endParaRPr lang="en-US" dirty="0" smtClean="0"/>
          </a:p>
          <a:p>
            <a:r>
              <a:rPr lang="en-US" dirty="0" smtClean="0"/>
              <a:t>TREE </a:t>
            </a:r>
            <a:r>
              <a:rPr lang="en-US" dirty="0"/>
              <a:t>CANOPY:</a:t>
            </a:r>
          </a:p>
          <a:p>
            <a:r>
              <a:rPr lang="en-US" dirty="0"/>
              <a:t>Mayoral mandate for 40% Canopy Cover by 2032, </a:t>
            </a:r>
          </a:p>
          <a:p>
            <a:r>
              <a:rPr lang="en-US" dirty="0"/>
              <a:t> - 2011: 35%. currently 39%</a:t>
            </a:r>
            <a:endParaRPr dirty="0"/>
          </a:p>
          <a:p>
            <a:r>
              <a:rPr lang="en-US" dirty="0"/>
              <a:t>New MS4 permit: 33,525 trees in MS4 in next 5 years (6,705 per year)</a:t>
            </a:r>
          </a:p>
          <a:p>
            <a:r>
              <a:rPr lang="en-US" dirty="0"/>
              <a:t>DDOT is primary tree planting agency (~80%), DOEE awards &amp; manages tree-planting grants (non-profits)</a:t>
            </a:r>
          </a:p>
          <a:p>
            <a:endParaRPr lang="en-US" dirty="0"/>
          </a:p>
          <a:p>
            <a:r>
              <a:rPr lang="en-US" kern="1200" dirty="0">
                <a:effectLst/>
                <a:latin typeface="+mn-lt"/>
                <a:ea typeface="+mn-ea"/>
                <a:cs typeface="+mn-cs"/>
              </a:rPr>
              <a:t>What are the unique characteristics of your jurisdiction as it relates to the challenge of effectively engaging local governments in your Phase III WIP development?</a:t>
            </a:r>
            <a:r>
              <a:rPr lang="en-US" dirty="0"/>
              <a:t> </a:t>
            </a:r>
            <a:r>
              <a:rPr lang="en-US" kern="1200" baseline="0" dirty="0">
                <a:effectLst/>
                <a:latin typeface="+mn-lt"/>
                <a:ea typeface="+mn-ea"/>
                <a:cs typeface="+mn-cs"/>
              </a:rPr>
              <a:t> For example,</a:t>
            </a:r>
            <a:r>
              <a:rPr lang="en-US" dirty="0"/>
              <a:t> </a:t>
            </a:r>
            <a:endParaRPr dirty="0">
              <a:ea typeface="+mn-ea"/>
              <a:cs typeface="+mn-cs"/>
            </a:endParaRPr>
          </a:p>
          <a:p>
            <a:endParaRPr lang="en-US" dirty="0"/>
          </a:p>
          <a:p>
            <a:pPr marL="174982" indent="-174982">
              <a:buFont typeface="Arial"/>
              <a:buChar char="•"/>
            </a:pPr>
            <a:r>
              <a:rPr lang="en-US" dirty="0"/>
              <a:t>What is the relative importance of local government in achieving pollutant reduction targets in your jurisdiction?  </a:t>
            </a:r>
          </a:p>
          <a:p>
            <a:pPr marL="174982" indent="-174982">
              <a:buFont typeface="Arial"/>
              <a:buChar char="•"/>
            </a:pPr>
            <a:r>
              <a:rPr lang="en-US" dirty="0"/>
              <a:t>What do you need from local governments during WIP development and implementation?</a:t>
            </a:r>
          </a:p>
          <a:p>
            <a:pPr marL="174982" indent="-174982">
              <a:buFont typeface="Arial"/>
              <a:buChar char="•"/>
            </a:pPr>
            <a:r>
              <a:rPr lang="en-US" dirty="0"/>
              <a:t>What information do local government officials and staff need to be effective partners in WIP development? Implementation? </a:t>
            </a:r>
          </a:p>
          <a:p>
            <a:pPr marL="174982" indent="-174982">
              <a:buFont typeface="Arial"/>
              <a:buChar char="•"/>
            </a:pPr>
            <a:r>
              <a:rPr lang="en-US" dirty="0"/>
              <a:t>What is your timeline for communication and engagement?</a:t>
            </a:r>
          </a:p>
          <a:p>
            <a:pPr marL="174982" indent="-174982">
              <a:buFont typeface="Arial"/>
              <a:buChar char="•"/>
            </a:pPr>
            <a:endParaRPr lang="en-US" dirty="0"/>
          </a:p>
          <a:p>
            <a:pPr marL="174982" indent="-174982">
              <a:buFont typeface="Arial"/>
              <a:buChar char="•"/>
            </a:pPr>
            <a:r>
              <a:rPr lang="en-US" i="1" dirty="0"/>
              <a:t>Enter jurisdiction name </a:t>
            </a:r>
          </a:p>
        </p:txBody>
      </p:sp>
      <p:sp>
        <p:nvSpPr>
          <p:cNvPr id="4" name="Slide Number Placeholder 3"/>
          <p:cNvSpPr>
            <a:spLocks noGrp="1"/>
          </p:cNvSpPr>
          <p:nvPr>
            <p:ph type="sldNum" sz="quarter" idx="10"/>
          </p:nvPr>
        </p:nvSpPr>
        <p:spPr/>
        <p:txBody>
          <a:bodyPr/>
          <a:lstStyle/>
          <a:p>
            <a:fld id="{375A6B30-868C-194A-A4DF-573A507CE1B5}" type="slidenum">
              <a:rPr lang="en-US" smtClean="0"/>
              <a:t>2</a:t>
            </a:fld>
            <a:endParaRPr lang="en-US"/>
          </a:p>
        </p:txBody>
      </p:sp>
    </p:spTree>
    <p:extLst>
      <p:ext uri="{BB962C8B-B14F-4D97-AF65-F5344CB8AC3E}">
        <p14:creationId xmlns:p14="http://schemas.microsoft.com/office/powerpoint/2010/main" val="749573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Bay L-R </a:t>
            </a:r>
            <a:r>
              <a:rPr lang="en-US" dirty="0" err="1" smtClean="0"/>
              <a:t>segs</a:t>
            </a:r>
            <a:r>
              <a:rPr lang="en-US" dirty="0" smtClean="0"/>
              <a:t> align with coarse target areas.</a:t>
            </a:r>
          </a:p>
          <a:p>
            <a:pPr defTabSz="466618"/>
            <a:r>
              <a:rPr lang="en-US" baseline="0" dirty="0" smtClean="0"/>
              <a:t>Clean Rivers Project addressing CSO</a:t>
            </a:r>
            <a:endParaRPr lang="en-US" dirty="0" smtClean="0"/>
          </a:p>
          <a:p>
            <a:r>
              <a:rPr lang="en-US" dirty="0" smtClean="0"/>
              <a:t>MS4 target areas of Potomac, Rock Creek,</a:t>
            </a:r>
            <a:r>
              <a:rPr lang="en-US" baseline="0" dirty="0" smtClean="0"/>
              <a:t> Anacostia. Specific </a:t>
            </a:r>
            <a:r>
              <a:rPr lang="en-US" baseline="0" dirty="0" err="1" smtClean="0"/>
              <a:t>stormwater</a:t>
            </a:r>
            <a:r>
              <a:rPr lang="en-US" baseline="0" dirty="0" smtClean="0"/>
              <a:t> management and tree planting targets for each.</a:t>
            </a:r>
          </a:p>
          <a:p>
            <a:r>
              <a:rPr lang="en-US" baseline="0" dirty="0" smtClean="0"/>
              <a:t>We have more specific planning goals for </a:t>
            </a:r>
            <a:r>
              <a:rPr lang="en-US" baseline="0" dirty="0" err="1" smtClean="0"/>
              <a:t>subwatersheds</a:t>
            </a:r>
            <a:r>
              <a:rPr lang="en-US" baseline="0" dirty="0" smtClean="0"/>
              <a:t> based on local TMDLs and stream restoration efforts</a:t>
            </a:r>
          </a:p>
          <a:p>
            <a:r>
              <a:rPr lang="en-US" baseline="0" dirty="0" smtClean="0"/>
              <a:t>Challenge is 2-fold: Implementing more, and maintaining what we’ve done</a:t>
            </a:r>
          </a:p>
        </p:txBody>
      </p:sp>
      <p:sp>
        <p:nvSpPr>
          <p:cNvPr id="4" name="Slide Number Placeholder 3"/>
          <p:cNvSpPr>
            <a:spLocks noGrp="1"/>
          </p:cNvSpPr>
          <p:nvPr>
            <p:ph type="sldNum" sz="quarter" idx="10"/>
          </p:nvPr>
        </p:nvSpPr>
        <p:spPr/>
        <p:txBody>
          <a:bodyPr/>
          <a:lstStyle/>
          <a:p>
            <a:fld id="{375A6B30-868C-194A-A4DF-573A507CE1B5}" type="slidenum">
              <a:rPr lang="en-US" smtClean="0"/>
              <a:t>3</a:t>
            </a:fld>
            <a:endParaRPr lang="en-US"/>
          </a:p>
        </p:txBody>
      </p:sp>
    </p:spTree>
    <p:extLst>
      <p:ext uri="{BB962C8B-B14F-4D97-AF65-F5344CB8AC3E}">
        <p14:creationId xmlns:p14="http://schemas.microsoft.com/office/powerpoint/2010/main" val="749573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CLIMATE</a:t>
            </a:r>
            <a:r>
              <a:rPr lang="en-US" baseline="0" dirty="0" smtClean="0"/>
              <a:t> READY DC:</a:t>
            </a:r>
          </a:p>
          <a:p>
            <a:r>
              <a:rPr lang="en-US" baseline="0" dirty="0" smtClean="0"/>
              <a:t> - Equity Advisory Group and flood risk analysis in Watts Branch. This fall</a:t>
            </a:r>
          </a:p>
          <a:p>
            <a:r>
              <a:rPr lang="en-US" baseline="0" dirty="0" smtClean="0"/>
              <a:t> - Sister agencies and fed </a:t>
            </a:r>
            <a:r>
              <a:rPr lang="en-US" baseline="0" dirty="0" err="1" smtClean="0"/>
              <a:t>faciliteis</a:t>
            </a:r>
            <a:r>
              <a:rPr lang="en-US" baseline="0" dirty="0" smtClean="0"/>
              <a:t>: under way</a:t>
            </a:r>
            <a:endParaRPr lang="en-US" dirty="0" smtClean="0"/>
          </a:p>
          <a:p>
            <a:r>
              <a:rPr lang="en-US" dirty="0" smtClean="0"/>
              <a:t>TREE </a:t>
            </a:r>
            <a:r>
              <a:rPr lang="en-US" dirty="0"/>
              <a:t>CANOPY:</a:t>
            </a:r>
          </a:p>
          <a:p>
            <a:r>
              <a:rPr lang="en-US" dirty="0"/>
              <a:t>Mayoral mandate for 40% Canopy Cover by 2032, </a:t>
            </a:r>
          </a:p>
          <a:p>
            <a:r>
              <a:rPr lang="en-US" dirty="0"/>
              <a:t> - 2011: 35%. currently 39%</a:t>
            </a:r>
            <a:endParaRPr dirty="0"/>
          </a:p>
          <a:p>
            <a:r>
              <a:rPr lang="en-US" dirty="0"/>
              <a:t>New MS4 permit: 33,525 trees in MS4 in next 5 years (6,705 per year)</a:t>
            </a:r>
          </a:p>
          <a:p>
            <a:r>
              <a:rPr lang="en-US" dirty="0"/>
              <a:t>DDOT is primary tree planting agency (~80%), DOEE awards &amp; manages tree-planting grants (non-profits</a:t>
            </a:r>
            <a:r>
              <a:rPr lang="en-US" dirty="0" smtClean="0"/>
              <a:t>)</a:t>
            </a:r>
            <a:endParaRPr lang="en-US" dirty="0"/>
          </a:p>
        </p:txBody>
      </p:sp>
      <p:sp>
        <p:nvSpPr>
          <p:cNvPr id="4" name="Slide Number Placeholder 3"/>
          <p:cNvSpPr>
            <a:spLocks noGrp="1"/>
          </p:cNvSpPr>
          <p:nvPr>
            <p:ph type="sldNum" sz="quarter" idx="10"/>
          </p:nvPr>
        </p:nvSpPr>
        <p:spPr/>
        <p:txBody>
          <a:bodyPr/>
          <a:lstStyle/>
          <a:p>
            <a:fld id="{375A6B30-868C-194A-A4DF-573A507CE1B5}" type="slidenum">
              <a:rPr lang="en-US" smtClean="0"/>
              <a:t>4</a:t>
            </a:fld>
            <a:endParaRPr lang="en-US"/>
          </a:p>
        </p:txBody>
      </p:sp>
    </p:spTree>
    <p:extLst>
      <p:ext uri="{BB962C8B-B14F-4D97-AF65-F5344CB8AC3E}">
        <p14:creationId xmlns:p14="http://schemas.microsoft.com/office/powerpoint/2010/main" val="749573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Engagement = 2-way exchange; Communication = 1-way</a:t>
            </a:r>
          </a:p>
          <a:p>
            <a:endParaRPr lang="en-US" dirty="0"/>
          </a:p>
          <a:p>
            <a:r>
              <a:rPr lang="en-US" dirty="0"/>
              <a:t>What does your jurisdiction hope to achieve by implementing this local engagement strategy? </a:t>
            </a:r>
          </a:p>
          <a:p>
            <a:endParaRPr lang="en-US" dirty="0"/>
          </a:p>
          <a:p>
            <a:r>
              <a:rPr lang="en-US" dirty="0"/>
              <a:t>Examples may include:</a:t>
            </a:r>
          </a:p>
          <a:p>
            <a:pPr marL="174982" indent="-174982">
              <a:buFont typeface="Arial"/>
              <a:buChar char="•"/>
            </a:pPr>
            <a:r>
              <a:rPr lang="en-US" dirty="0"/>
              <a:t>Satisfy EPA Expectations regarding local engagement. </a:t>
            </a:r>
          </a:p>
          <a:p>
            <a:pPr marL="174982" indent="-174982">
              <a:buFont typeface="Arial"/>
              <a:buChar char="•"/>
            </a:pPr>
            <a:r>
              <a:rPr lang="en-US" dirty="0"/>
              <a:t>Increase public conversation about the need for reduced pollution.</a:t>
            </a:r>
          </a:p>
          <a:p>
            <a:pPr marL="174982" indent="-174982">
              <a:buFont typeface="Arial"/>
              <a:buChar char="•"/>
            </a:pPr>
            <a:r>
              <a:rPr lang="en-US" dirty="0"/>
              <a:t>Communicate key policy and technical decisions related to the WIPs, including timing and impact of model</a:t>
            </a:r>
          </a:p>
          <a:p>
            <a:pPr marL="174982" indent="-174982">
              <a:buFont typeface="Arial"/>
              <a:buChar char="•"/>
            </a:pPr>
            <a:r>
              <a:rPr lang="en-US" dirty="0"/>
              <a:t>Raise public awareness of WIP development and Bay restoration efforts</a:t>
            </a:r>
          </a:p>
          <a:p>
            <a:pPr marL="174982" indent="-174982">
              <a:buFont typeface="Arial"/>
              <a:buChar char="•"/>
            </a:pPr>
            <a:r>
              <a:rPr lang="en-US" dirty="0"/>
              <a:t>Identify what pollution reduction is already being done</a:t>
            </a:r>
          </a:p>
          <a:p>
            <a:pPr marL="174982" indent="-174982">
              <a:buFont typeface="Arial"/>
              <a:buChar char="•"/>
            </a:pPr>
            <a:r>
              <a:rPr lang="en-US" dirty="0"/>
              <a:t>Identify gaps and strategies to fill gaps that might yield multiple benefits</a:t>
            </a:r>
          </a:p>
          <a:p>
            <a:pPr marL="174982" indent="-174982">
              <a:buFont typeface="Arial"/>
              <a:buChar char="•"/>
            </a:pPr>
            <a:endParaRPr lang="en-US" dirty="0"/>
          </a:p>
          <a:p>
            <a:pPr marL="174982" indent="-174982" defTabSz="466618">
              <a:buFont typeface="Arial"/>
              <a:buChar char="•"/>
              <a:defRPr/>
            </a:pPr>
            <a:r>
              <a:rPr lang="en-US" i="1" dirty="0"/>
              <a:t>Enter jurisdiction name </a:t>
            </a:r>
            <a:endParaRPr lang="en-US" dirty="0"/>
          </a:p>
          <a:p>
            <a:endParaRPr lang="en-US" dirty="0"/>
          </a:p>
        </p:txBody>
      </p:sp>
      <p:sp>
        <p:nvSpPr>
          <p:cNvPr id="4" name="Slide Number Placeholder 3"/>
          <p:cNvSpPr>
            <a:spLocks noGrp="1"/>
          </p:cNvSpPr>
          <p:nvPr>
            <p:ph type="sldNum" sz="quarter" idx="10"/>
          </p:nvPr>
        </p:nvSpPr>
        <p:spPr/>
        <p:txBody>
          <a:bodyPr/>
          <a:lstStyle/>
          <a:p>
            <a:fld id="{375A6B30-868C-194A-A4DF-573A507CE1B5}" type="slidenum">
              <a:rPr lang="en-US" smtClean="0"/>
              <a:t>5</a:t>
            </a:fld>
            <a:endParaRPr lang="en-US"/>
          </a:p>
        </p:txBody>
      </p:sp>
    </p:spTree>
    <p:extLst>
      <p:ext uri="{BB962C8B-B14F-4D97-AF65-F5344CB8AC3E}">
        <p14:creationId xmlns:p14="http://schemas.microsoft.com/office/powerpoint/2010/main" val="389050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DDOT/UFD is the primary tree-planting and maintenance agency. We use the UFAC (Urban Forestry Advisory Council) to coordinate with UFD, other District </a:t>
            </a:r>
            <a:r>
              <a:rPr lang="en-US" dirty="0" err="1"/>
              <a:t>gov</a:t>
            </a:r>
            <a:r>
              <a:rPr lang="en-US" dirty="0"/>
              <a:t> agencies, Federal agencies (like NPS), non-profits, utilities, and District resident groups. </a:t>
            </a:r>
          </a:p>
          <a:p>
            <a:pPr>
              <a:defRPr/>
            </a:pPr>
            <a:r>
              <a:rPr lang="en-US" dirty="0"/>
              <a:t>- Topics considered by UFAC include: overlap of solar policy and tree canopy; street tree maintenance; workforce training.</a:t>
            </a:r>
          </a:p>
          <a:p>
            <a:pPr>
              <a:defRPr/>
            </a:pPr>
            <a:endParaRPr lang="en-US" dirty="0"/>
          </a:p>
          <a:p>
            <a:pPr>
              <a:defRPr/>
            </a:pPr>
            <a:endParaRPr lang="en-US" dirty="0"/>
          </a:p>
          <a:p>
            <a:pPr defTabSz="466618">
              <a:defRPr/>
            </a:pPr>
            <a:r>
              <a:rPr lang="en-US" kern="1200" dirty="0">
                <a:effectLst/>
                <a:latin typeface="+mn-lt"/>
                <a:ea typeface="+mn-ea"/>
                <a:cs typeface="+mn-cs"/>
              </a:rPr>
              <a:t>Describe the specific audiences you need to target, e.g. local leaders (officials and other leaders), local government staff (practitioners), associations of municipalities and counties, technical service providers, soil and water conservation districts)</a:t>
            </a:r>
            <a:endParaRPr dirty="0">
              <a:ea typeface="+mn-ea"/>
              <a:cs typeface="+mn-cs"/>
            </a:endParaRPr>
          </a:p>
          <a:p>
            <a:pPr defTabSz="466618">
              <a:defRPr/>
            </a:pPr>
            <a:endParaRPr lang="en-US" dirty="0"/>
          </a:p>
          <a:p>
            <a:pPr defTabSz="466618">
              <a:defRPr/>
            </a:pPr>
            <a:r>
              <a:rPr lang="en-US" dirty="0"/>
              <a:t>Briefly explain the role of each target audience in your process.</a:t>
            </a:r>
          </a:p>
          <a:p>
            <a:pPr defTabSz="466618">
              <a:defRPr/>
            </a:pPr>
            <a:endParaRPr lang="en-US" i="1" dirty="0"/>
          </a:p>
          <a:p>
            <a:pPr marL="174982" indent="-174982" defTabSz="466618">
              <a:buFont typeface="Arial"/>
              <a:buChar char="•"/>
              <a:defRPr/>
            </a:pPr>
            <a:r>
              <a:rPr lang="en-US" i="1" dirty="0"/>
              <a:t>Enter jurisdiction name </a:t>
            </a:r>
          </a:p>
          <a:p>
            <a:endParaRPr lang="en-US" dirty="0"/>
          </a:p>
        </p:txBody>
      </p:sp>
      <p:sp>
        <p:nvSpPr>
          <p:cNvPr id="4" name="Slide Number Placeholder 3"/>
          <p:cNvSpPr>
            <a:spLocks noGrp="1"/>
          </p:cNvSpPr>
          <p:nvPr>
            <p:ph type="sldNum" sz="quarter" idx="10"/>
          </p:nvPr>
        </p:nvSpPr>
        <p:spPr/>
        <p:txBody>
          <a:bodyPr/>
          <a:lstStyle/>
          <a:p>
            <a:fld id="{375A6B30-868C-194A-A4DF-573A507CE1B5}" type="slidenum">
              <a:rPr lang="en-US" smtClean="0"/>
              <a:t>6</a:t>
            </a:fld>
            <a:endParaRPr lang="en-US"/>
          </a:p>
        </p:txBody>
      </p:sp>
    </p:spTree>
    <p:extLst>
      <p:ext uri="{BB962C8B-B14F-4D97-AF65-F5344CB8AC3E}">
        <p14:creationId xmlns:p14="http://schemas.microsoft.com/office/powerpoint/2010/main" val="1634520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 topics that are most important to communicate in your jurisdiction?  </a:t>
            </a:r>
          </a:p>
          <a:p>
            <a:endParaRPr lang="en-US" dirty="0"/>
          </a:p>
          <a:p>
            <a:r>
              <a:rPr lang="en-US" dirty="0"/>
              <a:t>Examples may include: </a:t>
            </a:r>
          </a:p>
          <a:p>
            <a:pPr marL="174982" indent="-174982">
              <a:buFont typeface="Arial"/>
              <a:buChar char="•"/>
            </a:pPr>
            <a:r>
              <a:rPr lang="en-US" dirty="0"/>
              <a:t>Communities benefit economically and environmentally when local waterways are clean</a:t>
            </a:r>
          </a:p>
          <a:p>
            <a:pPr marL="174982" indent="-174982">
              <a:buFont typeface="Arial"/>
              <a:buChar char="•"/>
            </a:pPr>
            <a:r>
              <a:rPr lang="en-US" dirty="0"/>
              <a:t>Local governments should be actively involved in Phase III WIPs so they can tie-in their own local priorities and constraints</a:t>
            </a:r>
          </a:p>
          <a:p>
            <a:pPr marL="174982" indent="-174982">
              <a:buFont typeface="Arial"/>
              <a:buChar char="•"/>
            </a:pPr>
            <a:r>
              <a:rPr lang="en-US" dirty="0"/>
              <a:t>Local governments need to identify what resources they need so the Bay Program partnership can help</a:t>
            </a:r>
          </a:p>
          <a:p>
            <a:pPr marL="174982" indent="-174982">
              <a:buFont typeface="Arial"/>
              <a:buChar char="•"/>
            </a:pPr>
            <a:r>
              <a:rPr lang="en-US" dirty="0"/>
              <a:t>Local governments can take credit for practices and programs they are already doing</a:t>
            </a:r>
          </a:p>
          <a:p>
            <a:pPr marL="174982" indent="-174982">
              <a:buFont typeface="Arial"/>
              <a:buChar char="•"/>
            </a:pPr>
            <a:r>
              <a:rPr lang="en-US" dirty="0"/>
              <a:t>The Bay Model has improved, reflecting more refined local land use data</a:t>
            </a:r>
          </a:p>
          <a:p>
            <a:pPr marL="174982" indent="-174982">
              <a:buFont typeface="Arial"/>
              <a:buChar char="•"/>
            </a:pPr>
            <a:r>
              <a:rPr lang="en-US" dirty="0"/>
              <a:t>Tools are available to help implementation planning and decision-making processes for BMP funding, targeting, and implementation</a:t>
            </a:r>
          </a:p>
          <a:p>
            <a:pPr defTabSz="466618">
              <a:defRPr/>
            </a:pPr>
            <a:endParaRPr lang="en-US" i="1" dirty="0"/>
          </a:p>
          <a:p>
            <a:pPr marL="174982" indent="-174982" defTabSz="466618">
              <a:buFont typeface="Arial"/>
              <a:buChar char="•"/>
              <a:defRPr/>
            </a:pPr>
            <a:r>
              <a:rPr lang="en-US" i="1" dirty="0"/>
              <a:t>Enter jurisdiction name </a:t>
            </a:r>
          </a:p>
          <a:p>
            <a:endParaRPr lang="en-US" dirty="0"/>
          </a:p>
        </p:txBody>
      </p:sp>
      <p:sp>
        <p:nvSpPr>
          <p:cNvPr id="4" name="Slide Number Placeholder 3"/>
          <p:cNvSpPr>
            <a:spLocks noGrp="1"/>
          </p:cNvSpPr>
          <p:nvPr>
            <p:ph type="sldNum" sz="quarter" idx="10"/>
          </p:nvPr>
        </p:nvSpPr>
        <p:spPr/>
        <p:txBody>
          <a:bodyPr/>
          <a:lstStyle/>
          <a:p>
            <a:fld id="{375A6B30-868C-194A-A4DF-573A507CE1B5}" type="slidenum">
              <a:rPr lang="en-US" smtClean="0"/>
              <a:t>7</a:t>
            </a:fld>
            <a:endParaRPr lang="en-US"/>
          </a:p>
        </p:txBody>
      </p:sp>
    </p:spTree>
    <p:extLst>
      <p:ext uri="{BB962C8B-B14F-4D97-AF65-F5344CB8AC3E}">
        <p14:creationId xmlns:p14="http://schemas.microsoft.com/office/powerpoint/2010/main" val="3466457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6618">
              <a:defRPr/>
            </a:pPr>
            <a:r>
              <a:rPr lang="en-US" dirty="0"/>
              <a:t>Marketing RFP</a:t>
            </a:r>
          </a:p>
          <a:p>
            <a:pPr defTabSz="466618">
              <a:defRPr/>
            </a:pPr>
            <a:r>
              <a:rPr lang="en-US" i="1" dirty="0"/>
              <a:t>O&amp;M plan for MS4 permit</a:t>
            </a:r>
          </a:p>
          <a:p>
            <a:pPr defTabSz="466618">
              <a:defRPr/>
            </a:pPr>
            <a:r>
              <a:rPr lang="en-US" i="1" dirty="0"/>
              <a:t>How can LGAC help</a:t>
            </a:r>
            <a:endParaRPr lang="en-US" i="1" dirty="0"/>
          </a:p>
          <a:p>
            <a:endParaRPr lang="en-US" dirty="0"/>
          </a:p>
        </p:txBody>
      </p:sp>
      <p:sp>
        <p:nvSpPr>
          <p:cNvPr id="4" name="Slide Number Placeholder 3"/>
          <p:cNvSpPr>
            <a:spLocks noGrp="1"/>
          </p:cNvSpPr>
          <p:nvPr>
            <p:ph type="sldNum" sz="quarter" idx="10"/>
          </p:nvPr>
        </p:nvSpPr>
        <p:spPr/>
        <p:txBody>
          <a:bodyPr/>
          <a:lstStyle/>
          <a:p>
            <a:fld id="{375A6B30-868C-194A-A4DF-573A507CE1B5}" type="slidenum">
              <a:rPr lang="en-US" smtClean="0"/>
              <a:t>8</a:t>
            </a:fld>
            <a:endParaRPr lang="en-US"/>
          </a:p>
        </p:txBody>
      </p:sp>
    </p:spTree>
    <p:extLst>
      <p:ext uri="{BB962C8B-B14F-4D97-AF65-F5344CB8AC3E}">
        <p14:creationId xmlns:p14="http://schemas.microsoft.com/office/powerpoint/2010/main" val="125597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5A6B30-868C-194A-A4DF-573A507CE1B5}" type="slidenum">
              <a:rPr lang="en-US" smtClean="0"/>
              <a:t>9</a:t>
            </a:fld>
            <a:endParaRPr lang="en-US"/>
          </a:p>
        </p:txBody>
      </p:sp>
    </p:spTree>
    <p:extLst>
      <p:ext uri="{BB962C8B-B14F-4D97-AF65-F5344CB8AC3E}">
        <p14:creationId xmlns:p14="http://schemas.microsoft.com/office/powerpoint/2010/main" val="1220801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C005D6F-B4FB-1E40-B53B-3A738D712B2A}" type="datetimeFigureOut">
              <a:rPr lang="en-US" smtClean="0"/>
              <a:t>10/4/2017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9834C0F-8F92-8145-B8D5-F4DA2371960B}" type="slidenum">
              <a:rPr lang="en-US" smtClean="0"/>
              <a:t>‹#›</a:t>
            </a:fld>
            <a:endParaRPr lang="en-US"/>
          </a:p>
        </p:txBody>
      </p:sp>
    </p:spTree>
    <p:extLst>
      <p:ext uri="{BB962C8B-B14F-4D97-AF65-F5344CB8AC3E}">
        <p14:creationId xmlns:p14="http://schemas.microsoft.com/office/powerpoint/2010/main" val="1308809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C005D6F-B4FB-1E40-B53B-3A738D712B2A}" type="datetimeFigureOut">
              <a:rPr lang="en-US" smtClean="0"/>
              <a:t>10/4/2017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9834C0F-8F92-8145-B8D5-F4DA2371960B}" type="slidenum">
              <a:rPr lang="en-US" smtClean="0"/>
              <a:t>‹#›</a:t>
            </a:fld>
            <a:endParaRPr lang="en-US"/>
          </a:p>
        </p:txBody>
      </p:sp>
    </p:spTree>
    <p:extLst>
      <p:ext uri="{BB962C8B-B14F-4D97-AF65-F5344CB8AC3E}">
        <p14:creationId xmlns:p14="http://schemas.microsoft.com/office/powerpoint/2010/main" val="2470584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C005D6F-B4FB-1E40-B53B-3A738D712B2A}" type="datetimeFigureOut">
              <a:rPr lang="en-US" smtClean="0"/>
              <a:t>10/4/2017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9834C0F-8F92-8145-B8D5-F4DA2371960B}" type="slidenum">
              <a:rPr lang="en-US" smtClean="0"/>
              <a:t>‹#›</a:t>
            </a:fld>
            <a:endParaRPr lang="en-US"/>
          </a:p>
        </p:txBody>
      </p:sp>
    </p:spTree>
    <p:extLst>
      <p:ext uri="{BB962C8B-B14F-4D97-AF65-F5344CB8AC3E}">
        <p14:creationId xmlns:p14="http://schemas.microsoft.com/office/powerpoint/2010/main" val="1381355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3987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C:\Users\mgattis\Pictures\LGAC Log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92332" y="5771445"/>
            <a:ext cx="2413405" cy="882582"/>
          </a:xfrm>
          <a:prstGeom prst="rect">
            <a:avLst/>
          </a:prstGeom>
          <a:noFill/>
          <a:ln>
            <a:noFill/>
          </a:ln>
        </p:spPr>
      </p:pic>
      <p:sp>
        <p:nvSpPr>
          <p:cNvPr id="4" name="Title 3"/>
          <p:cNvSpPr>
            <a:spLocks noGrp="1"/>
          </p:cNvSpPr>
          <p:nvPr>
            <p:ph type="title"/>
          </p:nvPr>
        </p:nvSpPr>
        <p:spPr/>
        <p:txBody>
          <a:bodyPr/>
          <a:lstStyle/>
          <a:p>
            <a:r>
              <a:rPr lang="en-US"/>
              <a:t>Click to edit Master title style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7501" y="6010012"/>
            <a:ext cx="2197099" cy="589961"/>
          </a:xfrm>
          <a:prstGeom prst="rect">
            <a:avLst/>
          </a:prstGeom>
        </p:spPr>
      </p:pic>
    </p:spTree>
    <p:extLst>
      <p:ext uri="{BB962C8B-B14F-4D97-AF65-F5344CB8AC3E}">
        <p14:creationId xmlns:p14="http://schemas.microsoft.com/office/powerpoint/2010/main" val="4065035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C005D6F-B4FB-1E40-B53B-3A738D712B2A}" type="datetimeFigureOut">
              <a:rPr lang="en-US" smtClean="0"/>
              <a:t>10/4/2017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9834C0F-8F92-8145-B8D5-F4DA2371960B}" type="slidenum">
              <a:rPr lang="en-US" smtClean="0"/>
              <a:t>‹#›</a:t>
            </a:fld>
            <a:endParaRPr lang="en-US"/>
          </a:p>
        </p:txBody>
      </p:sp>
    </p:spTree>
    <p:extLst>
      <p:ext uri="{BB962C8B-B14F-4D97-AF65-F5344CB8AC3E}">
        <p14:creationId xmlns:p14="http://schemas.microsoft.com/office/powerpoint/2010/main" val="1564379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C005D6F-B4FB-1E40-B53B-3A738D712B2A}" type="datetimeFigureOut">
              <a:rPr lang="en-US" smtClean="0"/>
              <a:t>10/4/2017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9834C0F-8F92-8145-B8D5-F4DA2371960B}" type="slidenum">
              <a:rPr lang="en-US" smtClean="0"/>
              <a:t>‹#›</a:t>
            </a:fld>
            <a:endParaRPr lang="en-US"/>
          </a:p>
        </p:txBody>
      </p:sp>
    </p:spTree>
    <p:extLst>
      <p:ext uri="{BB962C8B-B14F-4D97-AF65-F5344CB8AC3E}">
        <p14:creationId xmlns:p14="http://schemas.microsoft.com/office/powerpoint/2010/main" val="4120420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AC005D6F-B4FB-1E40-B53B-3A738D712B2A}" type="datetimeFigureOut">
              <a:rPr lang="en-US" smtClean="0"/>
              <a:t>10/4/2017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9834C0F-8F92-8145-B8D5-F4DA2371960B}" type="slidenum">
              <a:rPr lang="en-US" smtClean="0"/>
              <a:t>‹#›</a:t>
            </a:fld>
            <a:endParaRPr lang="en-US"/>
          </a:p>
        </p:txBody>
      </p:sp>
    </p:spTree>
    <p:extLst>
      <p:ext uri="{BB962C8B-B14F-4D97-AF65-F5344CB8AC3E}">
        <p14:creationId xmlns:p14="http://schemas.microsoft.com/office/powerpoint/2010/main" val="3495449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C005D6F-B4FB-1E40-B53B-3A738D712B2A}" type="datetimeFigureOut">
              <a:rPr lang="en-US" smtClean="0"/>
              <a:t>10/4/2017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9834C0F-8F92-8145-B8D5-F4DA2371960B}" type="slidenum">
              <a:rPr lang="en-US" smtClean="0"/>
              <a:t>‹#›</a:t>
            </a:fld>
            <a:endParaRPr lang="en-US"/>
          </a:p>
        </p:txBody>
      </p:sp>
    </p:spTree>
    <p:extLst>
      <p:ext uri="{BB962C8B-B14F-4D97-AF65-F5344CB8AC3E}">
        <p14:creationId xmlns:p14="http://schemas.microsoft.com/office/powerpoint/2010/main" val="710082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C005D6F-B4FB-1E40-B53B-3A738D712B2A}" type="datetimeFigureOut">
              <a:rPr lang="en-US" smtClean="0"/>
              <a:t>10/4/2017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9834C0F-8F92-8145-B8D5-F4DA2371960B}" type="slidenum">
              <a:rPr lang="en-US" smtClean="0"/>
              <a:t>‹#›</a:t>
            </a:fld>
            <a:endParaRPr lang="en-US"/>
          </a:p>
        </p:txBody>
      </p:sp>
    </p:spTree>
    <p:extLst>
      <p:ext uri="{BB962C8B-B14F-4D97-AF65-F5344CB8AC3E}">
        <p14:creationId xmlns:p14="http://schemas.microsoft.com/office/powerpoint/2010/main" val="1332842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C005D6F-B4FB-1E40-B53B-3A738D712B2A}" type="datetimeFigureOut">
              <a:rPr lang="en-US" smtClean="0"/>
              <a:t>10/4/2017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9834C0F-8F92-8145-B8D5-F4DA2371960B}" type="slidenum">
              <a:rPr lang="en-US" smtClean="0"/>
              <a:t>‹#›</a:t>
            </a:fld>
            <a:endParaRPr lang="en-US"/>
          </a:p>
        </p:txBody>
      </p:sp>
    </p:spTree>
    <p:extLst>
      <p:ext uri="{BB962C8B-B14F-4D97-AF65-F5344CB8AC3E}">
        <p14:creationId xmlns:p14="http://schemas.microsoft.com/office/powerpoint/2010/main" val="874118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C005D6F-B4FB-1E40-B53B-3A738D712B2A}" type="datetimeFigureOut">
              <a:rPr lang="en-US" smtClean="0"/>
              <a:t>10/4/2017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9834C0F-8F92-8145-B8D5-F4DA2371960B}" type="slidenum">
              <a:rPr lang="en-US" smtClean="0"/>
              <a:t>‹#›</a:t>
            </a:fld>
            <a:endParaRPr lang="en-US"/>
          </a:p>
        </p:txBody>
      </p:sp>
    </p:spTree>
    <p:extLst>
      <p:ext uri="{BB962C8B-B14F-4D97-AF65-F5344CB8AC3E}">
        <p14:creationId xmlns:p14="http://schemas.microsoft.com/office/powerpoint/2010/main" val="2064587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253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mailto:Clara.elias@dc.gov" TargetMode="External"/><Relationship Id="rId7" Type="http://schemas.microsoft.com/office/2007/relationships/hdphoto" Target="../media/hdphoto3.wdp"/><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2.jpg"/><Relationship Id="rId10" Type="http://schemas.openxmlformats.org/officeDocument/2006/relationships/image" Target="../media/image16.jpeg"/><Relationship Id="rId4" Type="http://schemas.openxmlformats.org/officeDocument/2006/relationships/image" Target="../media/image12.jpg"/><Relationship Id="rId9"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18526" t="16224" r="7137" b="-1861"/>
          <a:stretch/>
        </p:blipFill>
        <p:spPr>
          <a:xfrm>
            <a:off x="-1" y="0"/>
            <a:ext cx="9144001" cy="7010400"/>
          </a:xfrm>
          <a:prstGeom prst="rect">
            <a:avLst/>
          </a:prstGeom>
        </p:spPr>
      </p:pic>
      <p:sp>
        <p:nvSpPr>
          <p:cNvPr id="10" name="Rounded Rectangle 9"/>
          <p:cNvSpPr/>
          <p:nvPr/>
        </p:nvSpPr>
        <p:spPr>
          <a:xfrm>
            <a:off x="652537" y="701144"/>
            <a:ext cx="7838924" cy="2145268"/>
          </a:xfrm>
          <a:prstGeom prst="roundRect">
            <a:avLst/>
          </a:prstGeom>
          <a:noFill/>
          <a:ln>
            <a:noFill/>
          </a:ln>
        </p:spPr>
        <p:txBody>
          <a:bodyPr wrap="square" rtlCol="0" anchor="ctr">
            <a:spAutoFit/>
          </a:bodyPr>
          <a:lstStyle/>
          <a:p>
            <a:pPr algn="ctr"/>
            <a:r>
              <a:rPr lang="en-US" sz="4000" b="1" dirty="0" smtClean="0">
                <a:solidFill>
                  <a:schemeClr val="bg1"/>
                </a:solidFill>
              </a:rPr>
              <a:t>District of Columbia</a:t>
            </a:r>
            <a:endParaRPr lang="en-US" sz="4000" b="1" dirty="0">
              <a:solidFill>
                <a:schemeClr val="bg1"/>
              </a:solidFill>
            </a:endParaRPr>
          </a:p>
          <a:p>
            <a:pPr algn="ctr"/>
            <a:r>
              <a:rPr lang="en-US" sz="4000" b="1" dirty="0">
                <a:solidFill>
                  <a:schemeClr val="bg1"/>
                </a:solidFill>
              </a:rPr>
              <a:t>Local Government Engagement and Communication Strategy </a:t>
            </a:r>
          </a:p>
        </p:txBody>
      </p:sp>
      <p:sp>
        <p:nvSpPr>
          <p:cNvPr id="2" name="TextBox 1"/>
          <p:cNvSpPr txBox="1"/>
          <p:nvPr/>
        </p:nvSpPr>
        <p:spPr>
          <a:xfrm>
            <a:off x="1030514" y="4810928"/>
            <a:ext cx="6705600" cy="1938992"/>
          </a:xfrm>
          <a:prstGeom prst="rect">
            <a:avLst/>
          </a:prstGeom>
          <a:noFill/>
        </p:spPr>
        <p:txBody>
          <a:bodyPr wrap="square" rtlCol="0">
            <a:spAutoFit/>
          </a:bodyPr>
          <a:lstStyle/>
          <a:p>
            <a:pPr algn="ctr"/>
            <a:r>
              <a:rPr lang="en-US" sz="2400" b="1" dirty="0" smtClean="0">
                <a:solidFill>
                  <a:schemeClr val="bg1"/>
                </a:solidFill>
              </a:rPr>
              <a:t>Katherine Antos, Chief </a:t>
            </a:r>
          </a:p>
          <a:p>
            <a:pPr algn="ctr"/>
            <a:r>
              <a:rPr lang="en-US" sz="2400" b="1" dirty="0" smtClean="0">
                <a:solidFill>
                  <a:schemeClr val="bg1"/>
                </a:solidFill>
              </a:rPr>
              <a:t>Partnering and Environmental Conservation Branch</a:t>
            </a:r>
          </a:p>
          <a:p>
            <a:pPr algn="ctr"/>
            <a:r>
              <a:rPr lang="en-US" sz="2400" b="1" dirty="0" smtClean="0">
                <a:solidFill>
                  <a:schemeClr val="bg1"/>
                </a:solidFill>
              </a:rPr>
              <a:t>District Department of Energy and Environment  </a:t>
            </a:r>
            <a:endParaRPr lang="en-US" sz="2400" b="1" dirty="0">
              <a:solidFill>
                <a:schemeClr val="bg1"/>
              </a:solidFill>
            </a:endParaRPr>
          </a:p>
          <a:p>
            <a:pPr algn="ctr"/>
            <a:endParaRPr lang="en-US" sz="2400" b="1" dirty="0" smtClean="0">
              <a:solidFill>
                <a:schemeClr val="bg1"/>
              </a:solidFill>
            </a:endParaRPr>
          </a:p>
          <a:p>
            <a:pPr algn="ctr"/>
            <a:r>
              <a:rPr lang="en-US" sz="2400" b="1" dirty="0" smtClean="0">
                <a:solidFill>
                  <a:schemeClr val="bg1"/>
                </a:solidFill>
              </a:rPr>
              <a:t>October </a:t>
            </a:r>
            <a:r>
              <a:rPr lang="en-US" sz="2400" b="1" dirty="0">
                <a:solidFill>
                  <a:schemeClr val="bg1"/>
                </a:solidFill>
              </a:rPr>
              <a:t>5, </a:t>
            </a:r>
            <a:r>
              <a:rPr lang="en-US" sz="2400" b="1" dirty="0" smtClean="0">
                <a:solidFill>
                  <a:schemeClr val="bg1"/>
                </a:solidFill>
              </a:rPr>
              <a:t>2017</a:t>
            </a:r>
            <a:endParaRPr lang="en-US" sz="2400" b="1" dirty="0">
              <a:solidFill>
                <a:schemeClr val="bg1"/>
              </a:solidFill>
            </a:endParaRPr>
          </a:p>
        </p:txBody>
      </p:sp>
    </p:spTree>
    <p:extLst>
      <p:ext uri="{BB962C8B-B14F-4D97-AF65-F5344CB8AC3E}">
        <p14:creationId xmlns:p14="http://schemas.microsoft.com/office/powerpoint/2010/main" val="810249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p:txBody>
          <a:bodyPr vert="horz" lIns="91440" tIns="45720" rIns="91440" bIns="45720" rtlCol="0" anchor="t">
            <a:normAutofit/>
          </a:bodyPr>
          <a:lstStyle/>
          <a:p>
            <a:r>
              <a:rPr lang="en-US" dirty="0"/>
              <a:t>DC is a State and a City</a:t>
            </a:r>
          </a:p>
          <a:p>
            <a:r>
              <a:rPr lang="en-US" dirty="0" smtClean="0"/>
              <a:t>Most load permitted; over 90% wastewater</a:t>
            </a:r>
            <a:endParaRPr lang="en-US" dirty="0"/>
          </a:p>
        </p:txBody>
      </p:sp>
      <p:sp>
        <p:nvSpPr>
          <p:cNvPr id="12" name="Title 11"/>
          <p:cNvSpPr>
            <a:spLocks noGrp="1"/>
          </p:cNvSpPr>
          <p:nvPr>
            <p:ph type="title"/>
          </p:nvPr>
        </p:nvSpPr>
        <p:spPr/>
        <p:txBody>
          <a:bodyPr>
            <a:normAutofit fontScale="90000"/>
          </a:bodyPr>
          <a:lstStyle/>
          <a:p>
            <a:pPr marL="0" marR="0">
              <a:spcBef>
                <a:spcPts val="400"/>
              </a:spcBef>
              <a:spcAft>
                <a:spcPts val="0"/>
              </a:spcAft>
            </a:pPr>
            <a:r>
              <a:rPr lang="en-US" b="1" dirty="0" smtClean="0">
                <a:solidFill>
                  <a:srgbClr val="C55911"/>
                </a:solidFill>
              </a:rPr>
              <a:t>Jurisdiction-Specific </a:t>
            </a:r>
            <a:r>
              <a:rPr lang="en-US" b="1" dirty="0">
                <a:solidFill>
                  <a:srgbClr val="C55911"/>
                </a:solidFill>
              </a:rPr>
              <a:t>Considerations</a:t>
            </a:r>
            <a:endParaRPr lang="en-US" dirty="0"/>
          </a:p>
        </p:txBody>
      </p:sp>
      <p:graphicFrame>
        <p:nvGraphicFramePr>
          <p:cNvPr id="8" name="Chart 7"/>
          <p:cNvGraphicFramePr>
            <a:graphicFrameLocks/>
          </p:cNvGraphicFramePr>
          <p:nvPr>
            <p:extLst>
              <p:ext uri="{D42A27DB-BD31-4B8C-83A1-F6EECF244321}">
                <p14:modId xmlns:p14="http://schemas.microsoft.com/office/powerpoint/2010/main" val="624647410"/>
              </p:ext>
            </p:extLst>
          </p:nvPr>
        </p:nvGraphicFramePr>
        <p:xfrm>
          <a:off x="1476660" y="2783586"/>
          <a:ext cx="5605463" cy="31314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35097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pPr marL="0" marR="0">
              <a:spcBef>
                <a:spcPts val="400"/>
              </a:spcBef>
              <a:spcAft>
                <a:spcPts val="0"/>
              </a:spcAft>
            </a:pPr>
            <a:r>
              <a:rPr lang="en-US" b="1" dirty="0" smtClean="0">
                <a:solidFill>
                  <a:srgbClr val="C55911"/>
                </a:solidFill>
              </a:rPr>
              <a:t>Geographic Targeting</a:t>
            </a:r>
            <a:endParaRPr lang="en-US" dirty="0"/>
          </a:p>
        </p:txBody>
      </p:sp>
      <p:pic>
        <p:nvPicPr>
          <p:cNvPr id="5" name="Picture 2" descr="C:\Users\luke.cole\GIS\Chesapeake\DC watersheds.png"/>
          <p:cNvPicPr>
            <a:picLocks noChangeAspect="1" noChangeArrowheads="1"/>
          </p:cNvPicPr>
          <p:nvPr/>
        </p:nvPicPr>
        <p:blipFill rotWithShape="1">
          <a:blip r:embed="rId3">
            <a:extLst>
              <a:ext uri="{28A0092B-C50C-407E-A947-70E740481C1C}">
                <a14:useLocalDpi xmlns:a14="http://schemas.microsoft.com/office/drawing/2010/main" val="0"/>
              </a:ext>
            </a:extLst>
          </a:blip>
          <a:srcRect l="10307" t="24427" r="10007" b="7815"/>
          <a:stretch/>
        </p:blipFill>
        <p:spPr bwMode="auto">
          <a:xfrm>
            <a:off x="2139696" y="1390896"/>
            <a:ext cx="4864608" cy="5352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6597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pPr marL="0" marR="0">
              <a:spcBef>
                <a:spcPts val="400"/>
              </a:spcBef>
              <a:spcAft>
                <a:spcPts val="0"/>
              </a:spcAft>
            </a:pPr>
            <a:r>
              <a:rPr lang="en-US" b="1" dirty="0" smtClean="0">
                <a:solidFill>
                  <a:srgbClr val="C55911"/>
                </a:solidFill>
              </a:rPr>
              <a:t>Leveraging Other Efforts</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521" y="1417638"/>
            <a:ext cx="3550023" cy="2743200"/>
          </a:xfrm>
          <a:prstGeom prst="rect">
            <a:avLst/>
          </a:prstGeom>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9063" t="11616" r="29375" b="1999"/>
          <a:stretch/>
        </p:blipFill>
        <p:spPr bwMode="auto">
          <a:xfrm>
            <a:off x="4622801" y="1442443"/>
            <a:ext cx="3992880" cy="5186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C:\Users\katherine.antos\AppData\Local\Microsoft\Windows\Temporary Internet Files\Content.Outlook\F90649EC\TCPAA2016.png"/>
          <p:cNvPicPr>
            <a:picLocks noChangeAspect="1" noChangeArrowheads="1"/>
          </p:cNvPicPr>
          <p:nvPr/>
        </p:nvPicPr>
        <p:blipFill rotWithShape="1">
          <a:blip r:embed="rId5">
            <a:extLst>
              <a:ext uri="{28A0092B-C50C-407E-A947-70E740481C1C}">
                <a14:useLocalDpi xmlns:a14="http://schemas.microsoft.com/office/drawing/2010/main" val="0"/>
              </a:ext>
            </a:extLst>
          </a:blip>
          <a:srcRect b="51645"/>
          <a:stretch/>
        </p:blipFill>
        <p:spPr bwMode="auto">
          <a:xfrm>
            <a:off x="240280" y="4195680"/>
            <a:ext cx="3685144" cy="2500160"/>
          </a:xfrm>
          <a:prstGeom prst="rect">
            <a:avLst/>
          </a:prstGeom>
          <a:solidFill>
            <a:srgbClr val="FFFFFF">
              <a:shade val="85000"/>
            </a:srgbClr>
          </a:solidFill>
          <a:ln w="88900" cap="sq">
            <a:solidFill>
              <a:srgbClr val="FFFFFF"/>
            </a:solidFill>
            <a:miter lim="800000"/>
          </a:ln>
          <a:effectLst>
            <a:outerShdw blurRad="50800" dist="165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235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4460240" cy="4201160"/>
          </a:xfrm>
        </p:spPr>
        <p:txBody>
          <a:bodyPr>
            <a:normAutofit fontScale="92500" lnSpcReduction="20000"/>
          </a:bodyPr>
          <a:lstStyle/>
          <a:p>
            <a:r>
              <a:rPr lang="en-US" dirty="0"/>
              <a:t>Cultivate partnerships to achieve local and Bay restoration goals</a:t>
            </a:r>
          </a:p>
          <a:p>
            <a:r>
              <a:rPr lang="en-US" dirty="0"/>
              <a:t>Choose strategies help address other priority needs, such as:</a:t>
            </a:r>
          </a:p>
          <a:p>
            <a:pPr lvl="1"/>
            <a:r>
              <a:rPr lang="en-US" dirty="0" smtClean="0"/>
              <a:t>Climate Resilience</a:t>
            </a:r>
          </a:p>
          <a:p>
            <a:pPr lvl="1"/>
            <a:r>
              <a:rPr lang="en-US" dirty="0" smtClean="0"/>
              <a:t>Public Access</a:t>
            </a:r>
            <a:endParaRPr lang="en-US" dirty="0"/>
          </a:p>
          <a:p>
            <a:pPr lvl="1"/>
            <a:r>
              <a:rPr lang="en-US" dirty="0"/>
              <a:t>Pathways to </a:t>
            </a:r>
            <a:r>
              <a:rPr lang="en-US" dirty="0" smtClean="0"/>
              <a:t>Middle </a:t>
            </a:r>
            <a:r>
              <a:rPr lang="en-US" dirty="0" smtClean="0"/>
              <a:t>C</a:t>
            </a:r>
            <a:r>
              <a:rPr lang="en-US" dirty="0" smtClean="0"/>
              <a:t>lass</a:t>
            </a:r>
          </a:p>
          <a:p>
            <a:pPr lvl="1"/>
            <a:r>
              <a:rPr lang="en-US" dirty="0" smtClean="0"/>
              <a:t>Wildlife</a:t>
            </a:r>
            <a:endParaRPr lang="en-US" dirty="0"/>
          </a:p>
        </p:txBody>
      </p:sp>
      <p:sp>
        <p:nvSpPr>
          <p:cNvPr id="3" name="Title 2"/>
          <p:cNvSpPr>
            <a:spLocks noGrp="1"/>
          </p:cNvSpPr>
          <p:nvPr>
            <p:ph type="title"/>
          </p:nvPr>
        </p:nvSpPr>
        <p:spPr>
          <a:xfrm>
            <a:off x="197931" y="274638"/>
            <a:ext cx="8748139" cy="1143000"/>
          </a:xfrm>
        </p:spPr>
        <p:txBody>
          <a:bodyPr>
            <a:normAutofit fontScale="90000"/>
          </a:bodyPr>
          <a:lstStyle/>
          <a:p>
            <a:pPr marL="0" marR="0">
              <a:spcBef>
                <a:spcPts val="400"/>
              </a:spcBef>
              <a:spcAft>
                <a:spcPts val="0"/>
              </a:spcAft>
            </a:pPr>
            <a:r>
              <a:rPr lang="en-US" b="1" dirty="0">
                <a:solidFill>
                  <a:srgbClr val="C55911"/>
                </a:solidFill>
              </a:rPr>
              <a:t>Engagement and Communication Goals</a:t>
            </a:r>
            <a:endParaRPr lang="en-US" dirty="0"/>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5019040" y="1523401"/>
            <a:ext cx="4124960" cy="5334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86239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3931920" cy="3987800"/>
          </a:xfrm>
        </p:spPr>
        <p:txBody>
          <a:bodyPr>
            <a:normAutofit fontScale="92500" lnSpcReduction="10000"/>
          </a:bodyPr>
          <a:lstStyle/>
          <a:p>
            <a:r>
              <a:rPr lang="en-US" dirty="0"/>
              <a:t>DC Water</a:t>
            </a:r>
          </a:p>
          <a:p>
            <a:r>
              <a:rPr lang="en-US" dirty="0" smtClean="0"/>
              <a:t>Federal </a:t>
            </a:r>
            <a:r>
              <a:rPr lang="en-US" dirty="0"/>
              <a:t>f</a:t>
            </a:r>
            <a:r>
              <a:rPr lang="en-US" dirty="0" smtClean="0"/>
              <a:t>acilities</a:t>
            </a:r>
            <a:endParaRPr lang="en-US" dirty="0"/>
          </a:p>
          <a:p>
            <a:r>
              <a:rPr lang="en-US" dirty="0" smtClean="0"/>
              <a:t>Sister agencies</a:t>
            </a:r>
            <a:endParaRPr lang="en-US" dirty="0"/>
          </a:p>
          <a:p>
            <a:r>
              <a:rPr lang="en-US" dirty="0"/>
              <a:t>Property owners</a:t>
            </a:r>
            <a:r>
              <a:rPr lang="en-US" dirty="0" smtClean="0"/>
              <a:t>/ managers </a:t>
            </a:r>
          </a:p>
          <a:p>
            <a:r>
              <a:rPr lang="en-US" dirty="0" smtClean="0"/>
              <a:t>Communities surrounding target restoration areas </a:t>
            </a:r>
            <a:endParaRPr lang="en-US" dirty="0"/>
          </a:p>
        </p:txBody>
      </p:sp>
      <p:sp>
        <p:nvSpPr>
          <p:cNvPr id="3" name="Title 2"/>
          <p:cNvSpPr>
            <a:spLocks noGrp="1"/>
          </p:cNvSpPr>
          <p:nvPr>
            <p:ph type="title"/>
          </p:nvPr>
        </p:nvSpPr>
        <p:spPr/>
        <p:txBody>
          <a:bodyPr>
            <a:normAutofit/>
          </a:bodyPr>
          <a:lstStyle/>
          <a:p>
            <a:pPr marL="0" marR="0">
              <a:spcBef>
                <a:spcPts val="400"/>
              </a:spcBef>
              <a:spcAft>
                <a:spcPts val="0"/>
              </a:spcAft>
            </a:pPr>
            <a:r>
              <a:rPr lang="en-US" b="1" dirty="0">
                <a:solidFill>
                  <a:srgbClr val="C55911"/>
                </a:solidFill>
              </a:rPr>
              <a:t>Target Audiences </a:t>
            </a:r>
            <a:endParaRPr lang="en-US" dirty="0"/>
          </a:p>
        </p:txBody>
      </p:sp>
      <p:pic>
        <p:nvPicPr>
          <p:cNvPr id="5" name="Picture 2" descr="C:\Users\luke.cole\GIS\Chesapeake\DC and Fed properties.png"/>
          <p:cNvPicPr>
            <a:picLocks noChangeAspect="1" noChangeArrowheads="1"/>
          </p:cNvPicPr>
          <p:nvPr/>
        </p:nvPicPr>
        <p:blipFill rotWithShape="1">
          <a:blip r:embed="rId3">
            <a:extLst>
              <a:ext uri="{28A0092B-C50C-407E-A947-70E740481C1C}">
                <a14:useLocalDpi xmlns:a14="http://schemas.microsoft.com/office/drawing/2010/main" val="0"/>
              </a:ext>
            </a:extLst>
          </a:blip>
          <a:srcRect l="12023" t="25447" r="11597" b="7891"/>
          <a:stretch/>
        </p:blipFill>
        <p:spPr bwMode="auto">
          <a:xfrm>
            <a:off x="4094480" y="1249680"/>
            <a:ext cx="4965437" cy="5608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265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66" y="1600200"/>
            <a:ext cx="8229600" cy="3987800"/>
          </a:xfrm>
        </p:spPr>
        <p:txBody>
          <a:bodyPr>
            <a:normAutofit fontScale="85000" lnSpcReduction="10000"/>
          </a:bodyPr>
          <a:lstStyle/>
          <a:p>
            <a:r>
              <a:rPr lang="en-US" dirty="0"/>
              <a:t>Healthy waters support healthy communities, and vice-versa</a:t>
            </a:r>
          </a:p>
          <a:p>
            <a:r>
              <a:rPr lang="en-US" dirty="0"/>
              <a:t>Need to further refine based on stakeholder </a:t>
            </a:r>
            <a:r>
              <a:rPr lang="en-US" dirty="0" smtClean="0"/>
              <a:t>input:</a:t>
            </a:r>
            <a:endParaRPr lang="en-US" dirty="0"/>
          </a:p>
          <a:p>
            <a:pPr lvl="1"/>
            <a:r>
              <a:rPr lang="en-US" dirty="0" smtClean="0"/>
              <a:t>Regulatory compliance</a:t>
            </a:r>
          </a:p>
          <a:p>
            <a:pPr lvl="1"/>
            <a:r>
              <a:rPr lang="en-US" dirty="0" smtClean="0"/>
              <a:t>Public </a:t>
            </a:r>
            <a:r>
              <a:rPr lang="en-US" dirty="0"/>
              <a:t>health and public safety benefits</a:t>
            </a:r>
          </a:p>
          <a:p>
            <a:pPr lvl="1"/>
            <a:r>
              <a:rPr lang="en-US" dirty="0"/>
              <a:t>Public access/recreation</a:t>
            </a:r>
          </a:p>
          <a:p>
            <a:pPr lvl="1"/>
            <a:r>
              <a:rPr lang="en-US" dirty="0"/>
              <a:t>Cost savings</a:t>
            </a:r>
          </a:p>
          <a:p>
            <a:pPr lvl="1"/>
            <a:r>
              <a:rPr lang="en-US" dirty="0"/>
              <a:t>Flood </a:t>
            </a:r>
            <a:r>
              <a:rPr lang="en-US" dirty="0" smtClean="0"/>
              <a:t>risk</a:t>
            </a:r>
            <a:endParaRPr lang="en-US" dirty="0"/>
          </a:p>
          <a:p>
            <a:pPr lvl="1"/>
            <a:r>
              <a:rPr lang="en-US" dirty="0"/>
              <a:t>Public health</a:t>
            </a:r>
          </a:p>
        </p:txBody>
      </p:sp>
      <p:sp>
        <p:nvSpPr>
          <p:cNvPr id="3" name="Title 2"/>
          <p:cNvSpPr>
            <a:spLocks noGrp="1"/>
          </p:cNvSpPr>
          <p:nvPr>
            <p:ph type="title"/>
          </p:nvPr>
        </p:nvSpPr>
        <p:spPr/>
        <p:txBody>
          <a:bodyPr>
            <a:normAutofit/>
          </a:bodyPr>
          <a:lstStyle/>
          <a:p>
            <a:pPr marL="0" marR="0">
              <a:spcBef>
                <a:spcPts val="400"/>
              </a:spcBef>
              <a:spcAft>
                <a:spcPts val="0"/>
              </a:spcAft>
            </a:pPr>
            <a:r>
              <a:rPr lang="en-US" b="1" dirty="0">
                <a:solidFill>
                  <a:srgbClr val="C55911"/>
                </a:solidFill>
              </a:rPr>
              <a:t>Key </a:t>
            </a:r>
            <a:r>
              <a:rPr lang="en-US" b="1" dirty="0" smtClean="0">
                <a:solidFill>
                  <a:srgbClr val="C55911"/>
                </a:solidFill>
              </a:rPr>
              <a:t>Messages</a:t>
            </a:r>
            <a:endParaRPr lang="en-US" dirty="0"/>
          </a:p>
        </p:txBody>
      </p:sp>
      <p:pic>
        <p:nvPicPr>
          <p:cNvPr id="5" name="Picture 11"/>
          <p:cNvPicPr>
            <a:picLocks noChangeAspect="1"/>
          </p:cNvPicPr>
          <p:nvPr/>
        </p:nvPicPr>
        <p:blipFill>
          <a:blip r:embed="rId3"/>
          <a:stretch>
            <a:fillRect/>
          </a:stretch>
        </p:blipFill>
        <p:spPr>
          <a:xfrm>
            <a:off x="2913212" y="4151085"/>
            <a:ext cx="6230788" cy="26140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88645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IMG_0024.JPG"/>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40000"/>
                    </a14:imgEffect>
                  </a14:imgLayer>
                </a14:imgProps>
              </a:ext>
            </a:extLst>
          </a:blip>
          <a:srcRect b="21579"/>
          <a:stretch/>
        </p:blipFill>
        <p:spPr>
          <a:xfrm>
            <a:off x="-16542" y="1393369"/>
            <a:ext cx="9141915" cy="5370286"/>
          </a:xfrm>
          <a:prstGeom prst="rect">
            <a:avLst/>
          </a:prstGeom>
          <a:ln>
            <a:noFill/>
          </a:ln>
          <a:effectLst>
            <a:outerShdw blurRad="190500" algn="tl" rotWithShape="0">
              <a:srgbClr val="000000">
                <a:alpha val="70000"/>
              </a:srgbClr>
            </a:outerShdw>
          </a:effectLst>
        </p:spPr>
      </p:pic>
      <p:sp>
        <p:nvSpPr>
          <p:cNvPr id="2" name="Content Placeholder 1"/>
          <p:cNvSpPr>
            <a:spLocks noGrp="1"/>
          </p:cNvSpPr>
          <p:nvPr>
            <p:ph idx="1"/>
          </p:nvPr>
        </p:nvSpPr>
        <p:spPr/>
        <p:txBody>
          <a:bodyPr/>
          <a:lstStyle/>
          <a:p>
            <a:r>
              <a:rPr lang="en-US" dirty="0" smtClean="0">
                <a:solidFill>
                  <a:schemeClr val="bg1"/>
                </a:solidFill>
              </a:rPr>
              <a:t>Federal Facilities Workgroup</a:t>
            </a:r>
          </a:p>
          <a:p>
            <a:r>
              <a:rPr lang="en-US" dirty="0" smtClean="0">
                <a:solidFill>
                  <a:schemeClr val="bg1"/>
                </a:solidFill>
              </a:rPr>
              <a:t>Sister Agency Forums</a:t>
            </a:r>
            <a:endParaRPr lang="en-US" dirty="0" smtClean="0">
              <a:solidFill>
                <a:schemeClr val="bg1"/>
              </a:solidFill>
            </a:endParaRPr>
          </a:p>
          <a:p>
            <a:r>
              <a:rPr lang="en-US" dirty="0" smtClean="0">
                <a:solidFill>
                  <a:schemeClr val="bg1"/>
                </a:solidFill>
              </a:rPr>
              <a:t>ANCs</a:t>
            </a:r>
            <a:r>
              <a:rPr lang="en-US" dirty="0">
                <a:solidFill>
                  <a:schemeClr val="bg1"/>
                </a:solidFill>
              </a:rPr>
              <a:t>, </a:t>
            </a:r>
            <a:r>
              <a:rPr lang="en-US" dirty="0" smtClean="0">
                <a:solidFill>
                  <a:schemeClr val="bg1"/>
                </a:solidFill>
              </a:rPr>
              <a:t>Civic Associations, </a:t>
            </a:r>
            <a:r>
              <a:rPr lang="en-US" dirty="0" smtClean="0">
                <a:solidFill>
                  <a:schemeClr val="bg1"/>
                </a:solidFill>
              </a:rPr>
              <a:t>C</a:t>
            </a:r>
            <a:r>
              <a:rPr lang="en-US" dirty="0" smtClean="0">
                <a:solidFill>
                  <a:schemeClr val="bg1"/>
                </a:solidFill>
              </a:rPr>
              <a:t>ommunity-Based </a:t>
            </a:r>
            <a:r>
              <a:rPr lang="en-US" dirty="0">
                <a:solidFill>
                  <a:schemeClr val="bg1"/>
                </a:solidFill>
              </a:rPr>
              <a:t>O</a:t>
            </a:r>
            <a:r>
              <a:rPr lang="en-US" dirty="0" smtClean="0">
                <a:solidFill>
                  <a:schemeClr val="bg1"/>
                </a:solidFill>
              </a:rPr>
              <a:t>rganizations</a:t>
            </a:r>
            <a:r>
              <a:rPr lang="en-US" dirty="0">
                <a:solidFill>
                  <a:schemeClr val="bg1"/>
                </a:solidFill>
              </a:rPr>
              <a:t>, </a:t>
            </a:r>
            <a:r>
              <a:rPr lang="en-US" dirty="0" smtClean="0">
                <a:solidFill>
                  <a:schemeClr val="bg1"/>
                </a:solidFill>
              </a:rPr>
              <a:t>Trade </a:t>
            </a:r>
            <a:r>
              <a:rPr lang="en-US" dirty="0">
                <a:solidFill>
                  <a:schemeClr val="bg1"/>
                </a:solidFill>
              </a:rPr>
              <a:t>A</a:t>
            </a:r>
            <a:r>
              <a:rPr lang="en-US" dirty="0" smtClean="0">
                <a:solidFill>
                  <a:schemeClr val="bg1"/>
                </a:solidFill>
              </a:rPr>
              <a:t>ssociations</a:t>
            </a:r>
            <a:endParaRPr lang="en-US" dirty="0">
              <a:solidFill>
                <a:schemeClr val="bg1"/>
              </a:solidFill>
            </a:endParaRPr>
          </a:p>
          <a:p>
            <a:r>
              <a:rPr lang="en-US" i="1" dirty="0">
                <a:solidFill>
                  <a:schemeClr val="bg1"/>
                </a:solidFill>
              </a:rPr>
              <a:t>We will be looking for help to answer this question as we analyze target audiences</a:t>
            </a:r>
          </a:p>
        </p:txBody>
      </p:sp>
      <p:sp>
        <p:nvSpPr>
          <p:cNvPr id="3" name="Title 2"/>
          <p:cNvSpPr>
            <a:spLocks noGrp="1"/>
          </p:cNvSpPr>
          <p:nvPr>
            <p:ph type="title"/>
          </p:nvPr>
        </p:nvSpPr>
        <p:spPr>
          <a:xfrm>
            <a:off x="457200" y="187554"/>
            <a:ext cx="8229600" cy="1143000"/>
          </a:xfrm>
        </p:spPr>
        <p:txBody>
          <a:bodyPr>
            <a:normAutofit/>
          </a:bodyPr>
          <a:lstStyle/>
          <a:p>
            <a:pPr marL="0" marR="0">
              <a:spcBef>
                <a:spcPts val="400"/>
              </a:spcBef>
              <a:spcAft>
                <a:spcPts val="0"/>
              </a:spcAft>
            </a:pPr>
            <a:r>
              <a:rPr lang="en-US" b="1" dirty="0">
                <a:solidFill>
                  <a:srgbClr val="C55911"/>
                </a:solidFill>
              </a:rPr>
              <a:t>Key </a:t>
            </a:r>
            <a:r>
              <a:rPr lang="en-US" b="1" dirty="0" smtClean="0">
                <a:solidFill>
                  <a:srgbClr val="C55911"/>
                </a:solidFill>
              </a:rPr>
              <a:t>Messengers</a:t>
            </a:r>
            <a:r>
              <a:rPr lang="en-US" b="1" dirty="0">
                <a:solidFill>
                  <a:srgbClr val="C55911"/>
                </a:solidFill>
              </a:rPr>
              <a:t> </a:t>
            </a:r>
            <a:r>
              <a:rPr lang="en-US" b="1" dirty="0" smtClean="0">
                <a:solidFill>
                  <a:srgbClr val="C55911"/>
                </a:solidFill>
              </a:rPr>
              <a:t>and Capacity</a:t>
            </a:r>
            <a:endParaRPr lang="en-US" dirty="0"/>
          </a:p>
        </p:txBody>
      </p:sp>
    </p:spTree>
    <p:extLst>
      <p:ext uri="{BB962C8B-B14F-4D97-AF65-F5344CB8AC3E}">
        <p14:creationId xmlns:p14="http://schemas.microsoft.com/office/powerpoint/2010/main" val="3138762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6750" y="1828800"/>
            <a:ext cx="7924800" cy="1089025"/>
          </a:xfrm>
        </p:spPr>
        <p:txBody>
          <a:bodyPr/>
          <a:lstStyle/>
          <a:p>
            <a:r>
              <a:rPr lang="en-US" b="1" dirty="0" smtClean="0">
                <a:solidFill>
                  <a:schemeClr val="accent6">
                    <a:lumMod val="75000"/>
                  </a:schemeClr>
                </a:solidFill>
                <a:latin typeface="Century Gothic" pitchFamily="34" charset="0"/>
                <a:cs typeface="Arial" pitchFamily="34" charset="0"/>
              </a:rPr>
              <a:t>Questions?</a:t>
            </a:r>
            <a:endParaRPr lang="en-US" b="1" dirty="0">
              <a:solidFill>
                <a:schemeClr val="accent6">
                  <a:lumMod val="75000"/>
                </a:schemeClr>
              </a:solidFill>
              <a:latin typeface="Century Gothic" pitchFamily="34" charset="0"/>
              <a:cs typeface="Arial" pitchFamily="34" charset="0"/>
            </a:endParaRPr>
          </a:p>
        </p:txBody>
      </p:sp>
      <p:sp>
        <p:nvSpPr>
          <p:cNvPr id="3" name="Subtitle 2"/>
          <p:cNvSpPr>
            <a:spLocks noGrp="1"/>
          </p:cNvSpPr>
          <p:nvPr>
            <p:ph type="subTitle" idx="1"/>
          </p:nvPr>
        </p:nvSpPr>
        <p:spPr>
          <a:xfrm>
            <a:off x="533400" y="2971800"/>
            <a:ext cx="8229600" cy="1809173"/>
          </a:xfrm>
        </p:spPr>
        <p:txBody>
          <a:bodyPr>
            <a:noAutofit/>
          </a:bodyPr>
          <a:lstStyle/>
          <a:p>
            <a:r>
              <a:rPr lang="en-US" b="1" dirty="0" smtClean="0">
                <a:solidFill>
                  <a:schemeClr val="tx1"/>
                </a:solidFill>
                <a:latin typeface="Century Gothic" pitchFamily="34" charset="0"/>
                <a:cs typeface="Arial" pitchFamily="34" charset="0"/>
              </a:rPr>
              <a:t>Katherine Antos, Chief</a:t>
            </a:r>
            <a:endParaRPr lang="en-US" b="1" dirty="0" smtClean="0">
              <a:solidFill>
                <a:schemeClr val="tx1"/>
              </a:solidFill>
              <a:latin typeface="Century Gothic" pitchFamily="34" charset="0"/>
              <a:cs typeface="Arial" pitchFamily="34" charset="0"/>
            </a:endParaRPr>
          </a:p>
          <a:p>
            <a:r>
              <a:rPr lang="en-US" sz="2400" dirty="0" smtClean="0">
                <a:solidFill>
                  <a:schemeClr val="tx1"/>
                </a:solidFill>
                <a:latin typeface="Century Gothic" pitchFamily="34" charset="0"/>
                <a:cs typeface="Arial" pitchFamily="34" charset="0"/>
              </a:rPr>
              <a:t>Partnering and Environmental Conservation Branch</a:t>
            </a:r>
            <a:endParaRPr lang="en-US" sz="2400" dirty="0" smtClean="0">
              <a:solidFill>
                <a:schemeClr val="tx1"/>
              </a:solidFill>
              <a:latin typeface="Century Gothic" pitchFamily="34" charset="0"/>
              <a:cs typeface="Arial" pitchFamily="34" charset="0"/>
            </a:endParaRPr>
          </a:p>
          <a:p>
            <a:r>
              <a:rPr lang="en-US" sz="2400" dirty="0" smtClean="0">
                <a:latin typeface="Century Gothic" pitchFamily="34" charset="0"/>
                <a:cs typeface="Arial" pitchFamily="34" charset="0"/>
                <a:hlinkClick r:id="rId3"/>
              </a:rPr>
              <a:t>Katherine.Antos@dc.gov</a:t>
            </a:r>
            <a:endParaRPr lang="en-US" sz="2400" dirty="0" smtClean="0">
              <a:latin typeface="Century Gothic" pitchFamily="34" charset="0"/>
              <a:cs typeface="Arial" pitchFamily="34" charset="0"/>
            </a:endParaRPr>
          </a:p>
          <a:p>
            <a:r>
              <a:rPr lang="en-US" sz="2400" dirty="0" smtClean="0">
                <a:solidFill>
                  <a:schemeClr val="tx1"/>
                </a:solidFill>
                <a:latin typeface="Century Gothic" pitchFamily="34" charset="0"/>
                <a:cs typeface="Arial" pitchFamily="34" charset="0"/>
              </a:rPr>
              <a:t>202-574-7606</a:t>
            </a:r>
            <a:endParaRPr lang="en-US" sz="2400" dirty="0" smtClean="0">
              <a:solidFill>
                <a:schemeClr val="tx1"/>
              </a:solidFill>
              <a:latin typeface="Century Gothic" pitchFamily="34" charset="0"/>
              <a:cs typeface="Arial" pitchFamily="34" charset="0"/>
            </a:endParaRPr>
          </a:p>
          <a:p>
            <a:endParaRPr lang="en-US" sz="2400" dirty="0" smtClean="0">
              <a:latin typeface="Century Gothic" pitchFamily="34" charset="0"/>
              <a:cs typeface="Arial" pitchFamily="34" charset="0"/>
            </a:endParaRPr>
          </a:p>
          <a:p>
            <a:pPr>
              <a:spcBef>
                <a:spcPts val="0"/>
              </a:spcBef>
            </a:pPr>
            <a:r>
              <a:rPr lang="en-US" sz="2800" b="1" dirty="0" smtClean="0">
                <a:solidFill>
                  <a:srgbClr val="469644"/>
                </a:solidFill>
                <a:latin typeface="Century Gothic" pitchFamily="34" charset="0"/>
                <a:cs typeface="Arial" pitchFamily="34" charset="0"/>
              </a:rPr>
              <a:t>doee.dc.gov</a:t>
            </a:r>
            <a:endParaRPr lang="en-US" sz="2800" b="1" dirty="0">
              <a:solidFill>
                <a:srgbClr val="469644"/>
              </a:solidFill>
              <a:latin typeface="Century Gothic" pitchFamily="34" charset="0"/>
              <a:cs typeface="Arial" pitchFamily="34" charset="0"/>
            </a:endParaRPr>
          </a:p>
        </p:txBody>
      </p:sp>
      <p:grpSp>
        <p:nvGrpSpPr>
          <p:cNvPr id="21" name="Group 20"/>
          <p:cNvGrpSpPr/>
          <p:nvPr/>
        </p:nvGrpSpPr>
        <p:grpSpPr>
          <a:xfrm>
            <a:off x="317501" y="5867400"/>
            <a:ext cx="8597899" cy="875184"/>
            <a:chOff x="317501" y="5898830"/>
            <a:chExt cx="8597899" cy="875184"/>
          </a:xfrm>
        </p:grpSpPr>
        <p:pic>
          <p:nvPicPr>
            <p:cNvPr id="22" name="Picture 21"/>
            <p:cNvPicPr/>
            <p:nvPr/>
          </p:nvPicPr>
          <p:blipFill>
            <a:blip r:embed="rId4" cstate="print">
              <a:extLst>
                <a:ext uri="{28A0092B-C50C-407E-A947-70E740481C1C}">
                  <a14:useLocalDpi xmlns:a14="http://schemas.microsoft.com/office/drawing/2010/main" val="0"/>
                </a:ext>
              </a:extLst>
            </a:blip>
            <a:stretch>
              <a:fillRect/>
            </a:stretch>
          </p:blipFill>
          <p:spPr>
            <a:xfrm>
              <a:off x="8267700" y="5898830"/>
              <a:ext cx="647700" cy="875184"/>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501" y="6041442"/>
              <a:ext cx="2197099" cy="589961"/>
            </a:xfrm>
            <a:prstGeom prst="rect">
              <a:avLst/>
            </a:prstGeom>
          </p:spPr>
        </p:pic>
      </p:grpSp>
      <p:pic>
        <p:nvPicPr>
          <p:cNvPr id="10" name="Picture 9" descr="X:\Stormwater Regulations\Background Info\Impact of SW on District waterbodies\Record Program 157.JP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l="-3"/>
          <a:stretch/>
        </p:blipFill>
        <p:spPr bwMode="auto">
          <a:xfrm>
            <a:off x="4419600" y="-11050"/>
            <a:ext cx="2993511" cy="1828800"/>
          </a:xfrm>
          <a:prstGeom prst="rect">
            <a:avLst/>
          </a:prstGeom>
          <a:noFill/>
        </p:spPr>
      </p:pic>
      <p:pic>
        <p:nvPicPr>
          <p:cNvPr id="11" name="Picture 2" descr="https://fbcdn-sphotos-a-a.akamaihd.net/hphotos-ak-prn1/q71/s320x320/1012170_10151743775491411_2082446600_n.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41"/>
          <a:stretch/>
        </p:blipFill>
        <p:spPr bwMode="auto">
          <a:xfrm>
            <a:off x="7218608" y="-11050"/>
            <a:ext cx="1925392" cy="183456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3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0" y="-11050"/>
            <a:ext cx="1817011" cy="18288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1616044" y="-11050"/>
            <a:ext cx="3137307" cy="1828800"/>
          </a:xfrm>
          <a:prstGeom prst="rect">
            <a:avLst/>
          </a:prstGeom>
        </p:spPr>
      </p:pic>
    </p:spTree>
    <p:extLst>
      <p:ext uri="{BB962C8B-B14F-4D97-AF65-F5344CB8AC3E}">
        <p14:creationId xmlns:p14="http://schemas.microsoft.com/office/powerpoint/2010/main" val="3483811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a:noFill/>
        </a:ln>
      </a:spPr>
      <a:bodyPr wrap="square" anchor="ctr">
        <a:spAutoFit/>
      </a:bodyPr>
      <a:lstStyle>
        <a:defPPr algn="ctr">
          <a:defRPr sz="4000" b="1" dirty="0" smtClean="0">
            <a:solidFill>
              <a:srgbClr val="C55911"/>
            </a:solidFil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2195</TotalTime>
  <Words>702</Words>
  <Application>Microsoft Office PowerPoint</Application>
  <PresentationFormat>On-screen Show (4:3)</PresentationFormat>
  <Paragraphs>124</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Jurisdiction-Specific Considerations</vt:lpstr>
      <vt:lpstr>Geographic Targeting</vt:lpstr>
      <vt:lpstr>Leveraging Other Efforts</vt:lpstr>
      <vt:lpstr>Engagement and Communication Goals</vt:lpstr>
      <vt:lpstr>Target Audiences </vt:lpstr>
      <vt:lpstr>Key Messages</vt:lpstr>
      <vt:lpstr>Key Messengers and Capacity</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Successful Green Infrastructure Implementation</dc:title>
  <dc:creator>Monica Billig</dc:creator>
  <cp:lastModifiedBy>KAntos</cp:lastModifiedBy>
  <cp:revision>56</cp:revision>
  <cp:lastPrinted>2017-10-04T21:20:14Z</cp:lastPrinted>
  <dcterms:created xsi:type="dcterms:W3CDTF">2017-05-31T18:02:07Z</dcterms:created>
  <dcterms:modified xsi:type="dcterms:W3CDTF">2017-10-04T21:21:34Z</dcterms:modified>
</cp:coreProperties>
</file>