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89" r:id="rId1"/>
  </p:sldMasterIdLst>
  <p:notesMasterIdLst>
    <p:notesMasterId r:id="rId9"/>
  </p:notesMasterIdLst>
  <p:sldIdLst>
    <p:sldId id="256" r:id="rId2"/>
    <p:sldId id="273" r:id="rId3"/>
    <p:sldId id="262" r:id="rId4"/>
    <p:sldId id="263" r:id="rId5"/>
    <p:sldId id="266" r:id="rId6"/>
    <p:sldId id="264" r:id="rId7"/>
    <p:sldId id="265"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illips, Tuana" initials="PT" lastIdx="3"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5806" autoAdjust="0"/>
    <p:restoredTop sz="87570" autoAdjust="0"/>
  </p:normalViewPr>
  <p:slideViewPr>
    <p:cSldViewPr snapToGrid="0">
      <p:cViewPr>
        <p:scale>
          <a:sx n="90" d="100"/>
          <a:sy n="90" d="100"/>
        </p:scale>
        <p:origin x="-426" y="-288"/>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786F21-E3E5-46B3-95C3-A3E9D62273EF}" type="datetimeFigureOut">
              <a:rPr lang="en-US" smtClean="0"/>
              <a:t>11/17/2014</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D9E2A7E-6545-4F06-88BB-A0B033E462D6}" type="slidenum">
              <a:rPr lang="en-US" smtClean="0"/>
              <a:t>‹#›</a:t>
            </a:fld>
            <a:endParaRPr lang="en-US"/>
          </a:p>
        </p:txBody>
      </p:sp>
    </p:spTree>
    <p:extLst>
      <p:ext uri="{BB962C8B-B14F-4D97-AF65-F5344CB8AC3E}">
        <p14:creationId xmlns:p14="http://schemas.microsoft.com/office/powerpoint/2010/main" val="205854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Welcome</a:t>
            </a:r>
            <a:r>
              <a:rPr lang="en-US" baseline="0" dirty="0" smtClean="0"/>
              <a:t> and thank you for participating in today’s meeting.  We’re here today to begin to develop management strategies for 3 outcomes in the recently signed Chesapeake Bay agreement. – healthy watersheds, land use metrics, and land use options.  </a:t>
            </a:r>
          </a:p>
          <a:p>
            <a:endParaRPr lang="en-US" baseline="0" dirty="0" smtClean="0"/>
          </a:p>
          <a:p>
            <a:r>
              <a:rPr lang="en-US" baseline="0" dirty="0" smtClean="0"/>
              <a:t>Before we start – let’s go around the room and on the phone to know who is with us today.  Introduce myself.</a:t>
            </a:r>
          </a:p>
          <a:p>
            <a:endParaRPr lang="en-US" baseline="0" dirty="0" smtClean="0"/>
          </a:p>
          <a:p>
            <a:r>
              <a:rPr lang="en-US" baseline="0" dirty="0" smtClean="0"/>
              <a:t>How many of you have already started this process with a different outcome – terrific, we’ll be looking to you to share your expertise as we move forward.</a:t>
            </a:r>
            <a:endParaRPr lang="en-US" dirty="0"/>
          </a:p>
        </p:txBody>
      </p:sp>
      <p:sp>
        <p:nvSpPr>
          <p:cNvPr id="4" name="Slide Number Placeholder 3"/>
          <p:cNvSpPr>
            <a:spLocks noGrp="1"/>
          </p:cNvSpPr>
          <p:nvPr>
            <p:ph type="sldNum" sz="quarter" idx="10"/>
          </p:nvPr>
        </p:nvSpPr>
        <p:spPr/>
        <p:txBody>
          <a:bodyPr/>
          <a:lstStyle/>
          <a:p>
            <a:fld id="{3D9E2A7E-6545-4F06-88BB-A0B033E462D6}" type="slidenum">
              <a:rPr lang="en-US" smtClean="0"/>
              <a:t>1</a:t>
            </a:fld>
            <a:endParaRPr lang="en-US"/>
          </a:p>
        </p:txBody>
      </p:sp>
    </p:spTree>
    <p:extLst>
      <p:ext uri="{BB962C8B-B14F-4D97-AF65-F5344CB8AC3E}">
        <p14:creationId xmlns:p14="http://schemas.microsoft.com/office/powerpoint/2010/main" val="18189400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9E2A7E-6545-4F06-88BB-A0B033E462D6}" type="slidenum">
              <a:rPr lang="en-US" smtClean="0"/>
              <a:t>2</a:t>
            </a:fld>
            <a:endParaRPr lang="en-US"/>
          </a:p>
        </p:txBody>
      </p:sp>
    </p:spTree>
    <p:extLst>
      <p:ext uri="{BB962C8B-B14F-4D97-AF65-F5344CB8AC3E}">
        <p14:creationId xmlns:p14="http://schemas.microsoft.com/office/powerpoint/2010/main" val="115584310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9E2A7E-6545-4F06-88BB-A0B033E462D6}" type="slidenum">
              <a:rPr lang="en-US" smtClean="0"/>
              <a:t>4</a:t>
            </a:fld>
            <a:endParaRPr lang="en-US"/>
          </a:p>
        </p:txBody>
      </p:sp>
    </p:spTree>
    <p:extLst>
      <p:ext uri="{BB962C8B-B14F-4D97-AF65-F5344CB8AC3E}">
        <p14:creationId xmlns:p14="http://schemas.microsoft.com/office/powerpoint/2010/main" val="9447331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9E2A7E-6545-4F06-88BB-A0B033E462D6}" type="slidenum">
              <a:rPr lang="en-US" smtClean="0"/>
              <a:t>5</a:t>
            </a:fld>
            <a:endParaRPr lang="en-US"/>
          </a:p>
        </p:txBody>
      </p:sp>
    </p:spTree>
    <p:extLst>
      <p:ext uri="{BB962C8B-B14F-4D97-AF65-F5344CB8AC3E}">
        <p14:creationId xmlns:p14="http://schemas.microsoft.com/office/powerpoint/2010/main" val="192556435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3D9E2A7E-6545-4F06-88BB-A0B033E462D6}" type="slidenum">
              <a:rPr lang="en-US" smtClean="0"/>
              <a:t>6</a:t>
            </a:fld>
            <a:endParaRPr lang="en-US"/>
          </a:p>
        </p:txBody>
      </p:sp>
    </p:spTree>
    <p:extLst>
      <p:ext uri="{BB962C8B-B14F-4D97-AF65-F5344CB8AC3E}">
        <p14:creationId xmlns:p14="http://schemas.microsoft.com/office/powerpoint/2010/main" val="35802568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6FFE063B-8DD2-47E9-9238-04B1DCAADB6D}" type="datetimeFigureOut">
              <a:rPr lang="en-US" smtClean="0"/>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1C203-528B-4F32-B2FB-B07CCA2E126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2116939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FE063B-8DD2-47E9-9238-04B1DCAADB6D}" type="datetimeFigureOut">
              <a:rPr lang="en-US" smtClean="0"/>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1704177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FE063B-8DD2-47E9-9238-04B1DCAADB6D}" type="datetimeFigureOut">
              <a:rPr lang="en-US" smtClean="0"/>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9299897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FFE063B-8DD2-47E9-9238-04B1DCAADB6D}" type="datetimeFigureOut">
              <a:rPr lang="en-US" smtClean="0"/>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2122869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FE063B-8DD2-47E9-9238-04B1DCAADB6D}" type="datetimeFigureOut">
              <a:rPr lang="en-US" smtClean="0"/>
              <a:t>11/17/2014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511C203-528B-4F32-B2FB-B07CCA2E1266}" type="slidenum">
              <a:rPr lang="en-US" smtClean="0"/>
              <a:t>‹#›</a:t>
            </a:fld>
            <a:endParaRPr lang="en-US"/>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517528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6FFE063B-8DD2-47E9-9238-04B1DCAADB6D}" type="datetimeFigureOut">
              <a:rPr lang="en-US" smtClean="0"/>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6731604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728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7920" y="2582334"/>
            <a:ext cx="4937760"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6FFE063B-8DD2-47E9-9238-04B1DCAADB6D}" type="datetimeFigureOut">
              <a:rPr lang="en-US" smtClean="0"/>
              <a:t>11/17/2014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37479041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6FFE063B-8DD2-47E9-9238-04B1DCAADB6D}" type="datetimeFigureOut">
              <a:rPr lang="en-US" smtClean="0"/>
              <a:t>11/17/2014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12864068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6FFE063B-8DD2-47E9-9238-04B1DCAADB6D}" type="datetimeFigureOut">
              <a:rPr lang="en-US" smtClean="0"/>
              <a:t>11/17/2014</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25130122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6FFE063B-8DD2-47E9-9238-04B1DCAADB6D}" type="datetimeFigureOut">
              <a:rPr lang="en-US" smtClean="0"/>
              <a:t>11/17/2014</a:t>
            </a:fld>
            <a:endParaRPr lang="en-US"/>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511C203-528B-4F32-B2FB-B07CCA2E1266}" type="slidenum">
              <a:rPr lang="en-US" smtClean="0"/>
              <a:t>‹#›</a:t>
            </a:fld>
            <a:endParaRPr lang="en-US"/>
          </a:p>
        </p:txBody>
      </p:sp>
    </p:spTree>
    <p:extLst>
      <p:ext uri="{BB962C8B-B14F-4D97-AF65-F5344CB8AC3E}">
        <p14:creationId xmlns:p14="http://schemas.microsoft.com/office/powerpoint/2010/main" val="226309798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FE063B-8DD2-47E9-9238-04B1DCAADB6D}" type="datetimeFigureOut">
              <a:rPr lang="en-US" smtClean="0"/>
              <a:t>11/17/2014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511C203-528B-4F32-B2FB-B07CCA2E1266}" type="slidenum">
              <a:rPr lang="en-US" smtClean="0"/>
              <a:t>‹#›</a:t>
            </a:fld>
            <a:endParaRPr lang="en-US"/>
          </a:p>
        </p:txBody>
      </p:sp>
    </p:spTree>
    <p:extLst>
      <p:ext uri="{BB962C8B-B14F-4D97-AF65-F5344CB8AC3E}">
        <p14:creationId xmlns:p14="http://schemas.microsoft.com/office/powerpoint/2010/main" val="10651277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6FFE063B-8DD2-47E9-9238-04B1DCAADB6D}" type="datetimeFigureOut">
              <a:rPr lang="en-US" smtClean="0"/>
              <a:t>11/17/2014</a:t>
            </a:fld>
            <a:endParaRPr lang="en-US"/>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511C203-528B-4F32-B2FB-B07CCA2E1266}" type="slidenum">
              <a:rPr lang="en-US" smtClean="0"/>
              <a:t>‹#›</a:t>
            </a:fld>
            <a:endParaRPr lang="en-US"/>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58304231"/>
      </p:ext>
    </p:extLst>
  </p:cSld>
  <p:clrMap bg1="lt1" tx1="dk1" bg2="lt2" tx2="dk2" accent1="accent1" accent2="accent2" accent3="accent3" accent4="accent4" accent5="accent5" accent6="accent6" hlink="hlink" folHlink="folHlink"/>
  <p:sldLayoutIdLst>
    <p:sldLayoutId id="2147483990" r:id="rId1"/>
    <p:sldLayoutId id="2147483991" r:id="rId2"/>
    <p:sldLayoutId id="2147483992" r:id="rId3"/>
    <p:sldLayoutId id="2147483993" r:id="rId4"/>
    <p:sldLayoutId id="2147483994" r:id="rId5"/>
    <p:sldLayoutId id="2147483995" r:id="rId6"/>
    <p:sldLayoutId id="2147483996" r:id="rId7"/>
    <p:sldLayoutId id="2147483997" r:id="rId8"/>
    <p:sldLayoutId id="2147483998" r:id="rId9"/>
    <p:sldLayoutId id="2147483999" r:id="rId10"/>
    <p:sldLayoutId id="214748400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035268" y="-54853"/>
            <a:ext cx="10097020" cy="2128202"/>
          </a:xfrm>
        </p:spPr>
        <p:txBody>
          <a:bodyPr>
            <a:noAutofit/>
          </a:bodyPr>
          <a:lstStyle/>
          <a:p>
            <a:pPr algn="ctr"/>
            <a:r>
              <a:rPr lang="en-US" sz="6000" dirty="0" smtClean="0"/>
              <a:t>Citizen Stewardship Outcome </a:t>
            </a:r>
            <a:br>
              <a:rPr lang="en-US" sz="6000" dirty="0" smtClean="0"/>
            </a:br>
            <a:r>
              <a:rPr lang="en-US" sz="6000" dirty="0" smtClean="0"/>
              <a:t>Kick Off Meeting</a:t>
            </a:r>
            <a:endParaRPr lang="en-US" sz="6000" dirty="0"/>
          </a:p>
        </p:txBody>
      </p:sp>
      <p:sp>
        <p:nvSpPr>
          <p:cNvPr id="3" name="Subtitle 2"/>
          <p:cNvSpPr>
            <a:spLocks noGrp="1"/>
          </p:cNvSpPr>
          <p:nvPr>
            <p:ph type="subTitle" idx="1"/>
          </p:nvPr>
        </p:nvSpPr>
        <p:spPr>
          <a:xfrm>
            <a:off x="1672856" y="4973423"/>
            <a:ext cx="8938437" cy="1161564"/>
          </a:xfrm>
        </p:spPr>
        <p:txBody>
          <a:bodyPr>
            <a:normAutofit/>
          </a:bodyPr>
          <a:lstStyle/>
          <a:p>
            <a:pPr algn="ctr"/>
            <a:r>
              <a:rPr lang="en-US" cap="none" dirty="0" smtClean="0">
                <a:latin typeface="+mn-lt"/>
              </a:rPr>
              <a:t>11/18/2014</a:t>
            </a:r>
            <a:endParaRPr lang="en-US" cap="none" dirty="0">
              <a:latin typeface="+mn-lt"/>
            </a:endParaRPr>
          </a:p>
        </p:txBody>
      </p:sp>
      <p:pic>
        <p:nvPicPr>
          <p:cNvPr id="6" name="Picture 5" descr="cbplogoSRPPERIODS"/>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18842" y="2443655"/>
            <a:ext cx="2221296" cy="1795299"/>
          </a:xfrm>
          <a:prstGeom prst="rect">
            <a:avLst/>
          </a:prstGeom>
          <a:noFill/>
          <a:ln>
            <a:noFill/>
          </a:ln>
        </p:spPr>
      </p:pic>
    </p:spTree>
    <p:extLst>
      <p:ext uri="{BB962C8B-B14F-4D97-AF65-F5344CB8AC3E}">
        <p14:creationId xmlns:p14="http://schemas.microsoft.com/office/powerpoint/2010/main" val="332023582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today</a:t>
            </a:r>
            <a:endParaRPr lang="en-US" dirty="0"/>
          </a:p>
        </p:txBody>
      </p:sp>
      <p:sp>
        <p:nvSpPr>
          <p:cNvPr id="3" name="Content Placeholder 2"/>
          <p:cNvSpPr>
            <a:spLocks noGrp="1"/>
          </p:cNvSpPr>
          <p:nvPr>
            <p:ph idx="1"/>
          </p:nvPr>
        </p:nvSpPr>
        <p:spPr>
          <a:xfrm>
            <a:off x="1086648" y="2313566"/>
            <a:ext cx="10058400" cy="4023360"/>
          </a:xfrm>
        </p:spPr>
        <p:txBody>
          <a:bodyPr>
            <a:normAutofit/>
          </a:bodyPr>
          <a:lstStyle/>
          <a:p>
            <a:pPr>
              <a:buFont typeface="Arial" panose="020B0604020202020204" pitchFamily="34" charset="0"/>
              <a:buChar char="•"/>
            </a:pPr>
            <a:r>
              <a:rPr lang="en-US" sz="2800" dirty="0" smtClean="0"/>
              <a:t>Review </a:t>
            </a:r>
            <a:r>
              <a:rPr lang="en-US" sz="2800" dirty="0" smtClean="0"/>
              <a:t>our overall task: Management Strategy development process</a:t>
            </a:r>
          </a:p>
          <a:p>
            <a:pPr>
              <a:buFont typeface="Arial" panose="020B0604020202020204" pitchFamily="34" charset="0"/>
              <a:buChar char="•"/>
            </a:pPr>
            <a:r>
              <a:rPr lang="en-US" sz="2800" dirty="0" smtClean="0"/>
              <a:t>Discuss “What is Citizen Stewardship?”</a:t>
            </a:r>
          </a:p>
          <a:p>
            <a:pPr>
              <a:buFont typeface="Arial" panose="020B0604020202020204" pitchFamily="34" charset="0"/>
              <a:buChar char="•"/>
            </a:pPr>
            <a:r>
              <a:rPr lang="en-US" sz="2800" dirty="0" smtClean="0"/>
              <a:t>Identify opportunities </a:t>
            </a:r>
            <a:r>
              <a:rPr lang="en-US" sz="2800" dirty="0"/>
              <a:t>and </a:t>
            </a:r>
            <a:r>
              <a:rPr lang="en-US" sz="2800" dirty="0" smtClean="0"/>
              <a:t>barriers </a:t>
            </a:r>
            <a:r>
              <a:rPr lang="en-US" sz="2800" dirty="0"/>
              <a:t>to </a:t>
            </a:r>
            <a:r>
              <a:rPr lang="en-US" sz="2800" dirty="0" smtClean="0"/>
              <a:t>increasing citizen stewardship </a:t>
            </a:r>
          </a:p>
          <a:p>
            <a:pPr>
              <a:buFont typeface="Arial" panose="020B0604020202020204" pitchFamily="34" charset="0"/>
              <a:buChar char="•"/>
            </a:pPr>
            <a:r>
              <a:rPr lang="en-US" sz="2800" dirty="0" smtClean="0"/>
              <a:t>Discuss how can we measure progress</a:t>
            </a:r>
          </a:p>
          <a:p>
            <a:pPr>
              <a:buFont typeface="Arial" panose="020B0604020202020204" pitchFamily="34" charset="0"/>
              <a:buChar char="•"/>
            </a:pPr>
            <a:r>
              <a:rPr lang="en-US" sz="2800" dirty="0" smtClean="0"/>
              <a:t>Identify next steps for Management Strategy development</a:t>
            </a:r>
            <a:endParaRPr lang="en-US" sz="2800" dirty="0"/>
          </a:p>
        </p:txBody>
      </p:sp>
    </p:spTree>
    <p:extLst>
      <p:ext uri="{BB962C8B-B14F-4D97-AF65-F5344CB8AC3E}">
        <p14:creationId xmlns:p14="http://schemas.microsoft.com/office/powerpoint/2010/main" val="11017010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Chesapeake Bay Watershed Agreement</a:t>
            </a:r>
            <a:endParaRPr lang="en-US" dirty="0"/>
          </a:p>
        </p:txBody>
      </p:sp>
      <p:sp>
        <p:nvSpPr>
          <p:cNvPr id="3" name="Content Placeholder 2"/>
          <p:cNvSpPr>
            <a:spLocks noGrp="1"/>
          </p:cNvSpPr>
          <p:nvPr>
            <p:ph idx="1"/>
          </p:nvPr>
        </p:nvSpPr>
        <p:spPr/>
        <p:txBody>
          <a:bodyPr>
            <a:normAutofit/>
          </a:bodyPr>
          <a:lstStyle/>
          <a:p>
            <a:pPr>
              <a:buFont typeface="Arial" panose="020B0604020202020204" pitchFamily="34" charset="0"/>
              <a:buChar char="•"/>
            </a:pPr>
            <a:r>
              <a:rPr lang="en-US" sz="2600" dirty="0"/>
              <a:t> </a:t>
            </a:r>
            <a:r>
              <a:rPr lang="en-US" sz="2600" dirty="0" smtClean="0"/>
              <a:t>Signed </a:t>
            </a:r>
            <a:r>
              <a:rPr lang="en-US" sz="2600" dirty="0" smtClean="0"/>
              <a:t>on June 16</a:t>
            </a:r>
            <a:r>
              <a:rPr lang="en-US" sz="2600" baseline="30000" dirty="0" smtClean="0"/>
              <a:t>th</a:t>
            </a:r>
            <a:r>
              <a:rPr lang="en-US" sz="2600" dirty="0" smtClean="0"/>
              <a:t>, 2014 by the Chesapeake Bay Program Executive Council.</a:t>
            </a:r>
          </a:p>
          <a:p>
            <a:pPr>
              <a:buFont typeface="Arial" panose="020B0604020202020204" pitchFamily="34" charset="0"/>
              <a:buChar char="•"/>
            </a:pPr>
            <a:r>
              <a:rPr lang="en-US" sz="2600" dirty="0" smtClean="0"/>
              <a:t> Identifies the Partnership’s collective commitments for restoring and </a:t>
            </a:r>
            <a:r>
              <a:rPr lang="en-US" sz="2600" dirty="0" smtClean="0"/>
              <a:t> protecting </a:t>
            </a:r>
            <a:r>
              <a:rPr lang="en-US" sz="2600" dirty="0" smtClean="0"/>
              <a:t>the watershed through 10 goals and </a:t>
            </a:r>
            <a:r>
              <a:rPr lang="en-US" sz="2600" dirty="0" smtClean="0"/>
              <a:t>31 </a:t>
            </a:r>
            <a:r>
              <a:rPr lang="en-US" sz="2600" dirty="0" smtClean="0"/>
              <a:t>outcomes.</a:t>
            </a:r>
          </a:p>
          <a:p>
            <a:pPr marL="0" indent="0">
              <a:buNone/>
            </a:pPr>
            <a:r>
              <a:rPr lang="en-US" sz="2600" dirty="0" smtClean="0"/>
              <a:t>	- </a:t>
            </a:r>
            <a:r>
              <a:rPr lang="en-US" sz="2600" dirty="0" smtClean="0"/>
              <a:t>Goals </a:t>
            </a:r>
            <a:r>
              <a:rPr lang="en-US" sz="2600" dirty="0" smtClean="0"/>
              <a:t>articulate the high level aspects of the partner’s vision</a:t>
            </a:r>
          </a:p>
          <a:p>
            <a:pPr marL="0" indent="0">
              <a:buNone/>
            </a:pPr>
            <a:r>
              <a:rPr lang="en-US" sz="2600" dirty="0"/>
              <a:t>	</a:t>
            </a:r>
            <a:r>
              <a:rPr lang="en-US" sz="2600" dirty="0" smtClean="0"/>
              <a:t>- Outcomes express specific, time-bound, measurable targets 	</a:t>
            </a:r>
            <a:r>
              <a:rPr lang="en-US" sz="2600" dirty="0" smtClean="0"/>
              <a:t>that </a:t>
            </a:r>
            <a:r>
              <a:rPr lang="en-US" sz="2600" dirty="0" smtClean="0"/>
              <a:t>directly contribute to each goal</a:t>
            </a:r>
          </a:p>
          <a:p>
            <a:endParaRPr lang="en-US" dirty="0"/>
          </a:p>
          <a:p>
            <a:endParaRPr lang="en-US" dirty="0" smtClean="0"/>
          </a:p>
        </p:txBody>
      </p:sp>
    </p:spTree>
    <p:extLst>
      <p:ext uri="{BB962C8B-B14F-4D97-AF65-F5344CB8AC3E}">
        <p14:creationId xmlns:p14="http://schemas.microsoft.com/office/powerpoint/2010/main" val="253823221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Strategies</a:t>
            </a:r>
            <a:endParaRPr lang="en-US" dirty="0"/>
          </a:p>
        </p:txBody>
      </p:sp>
      <p:sp>
        <p:nvSpPr>
          <p:cNvPr id="3" name="Content Placeholder 2"/>
          <p:cNvSpPr>
            <a:spLocks noGrp="1"/>
          </p:cNvSpPr>
          <p:nvPr>
            <p:ph idx="1"/>
          </p:nvPr>
        </p:nvSpPr>
        <p:spPr/>
        <p:txBody>
          <a:bodyPr>
            <a:normAutofit fontScale="92500" lnSpcReduction="10000"/>
          </a:bodyPr>
          <a:lstStyle/>
          <a:p>
            <a:r>
              <a:rPr lang="en-US" sz="2800" i="1" dirty="0" smtClean="0"/>
              <a:t>“</a:t>
            </a:r>
            <a:r>
              <a:rPr lang="en-US" sz="2800" i="1" dirty="0"/>
              <a:t>Within one year the signing of the Chesapeake Bay Watershed Agreement, the </a:t>
            </a:r>
            <a:r>
              <a:rPr lang="en-US" sz="2800" i="1" dirty="0" smtClean="0"/>
              <a:t>CBP’s Goal </a:t>
            </a:r>
            <a:r>
              <a:rPr lang="en-US" sz="2800" i="1" dirty="0"/>
              <a:t>Implementation Teams will develop Management Strategies for the Outcomes that support the Agreement’s </a:t>
            </a:r>
            <a:r>
              <a:rPr lang="en-US" sz="2800" i="1" dirty="0" smtClean="0"/>
              <a:t>goals.” – Chesapeake Bay Watershed Agreement</a:t>
            </a:r>
            <a:endParaRPr lang="en-US" sz="2800" i="1" dirty="0"/>
          </a:p>
          <a:p>
            <a:pPr marL="0" indent="0">
              <a:buNone/>
            </a:pPr>
            <a:endParaRPr lang="en-US" sz="2800" dirty="0"/>
          </a:p>
          <a:p>
            <a:pPr marL="0" indent="0">
              <a:buNone/>
            </a:pPr>
            <a:r>
              <a:rPr lang="en-US" sz="2800" dirty="0" smtClean="0"/>
              <a:t>A management strategy is a single document that summarizes the CPB “Decision Framework” process and the collective thinking of the CBP Partnership.  It outlines the means for accomplishing the outcome as well as monitoring, assessing, reporting progress and coordinating actions among partners and stakeholders.</a:t>
            </a:r>
          </a:p>
          <a:p>
            <a:endParaRPr lang="en-US" sz="2800" dirty="0"/>
          </a:p>
          <a:p>
            <a:pPr marL="0" indent="0">
              <a:buNone/>
            </a:pPr>
            <a:endParaRPr lang="en-US" sz="2800" dirty="0"/>
          </a:p>
        </p:txBody>
      </p:sp>
    </p:spTree>
    <p:extLst>
      <p:ext uri="{BB962C8B-B14F-4D97-AF65-F5344CB8AC3E}">
        <p14:creationId xmlns:p14="http://schemas.microsoft.com/office/powerpoint/2010/main" val="7746479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Management Strategy Document – </a:t>
            </a:r>
            <a:br>
              <a:rPr lang="en-US" dirty="0" smtClean="0"/>
            </a:br>
            <a:r>
              <a:rPr lang="en-US" dirty="0" smtClean="0"/>
              <a:t>Key </a:t>
            </a:r>
            <a:r>
              <a:rPr lang="en-US" sz="4400" dirty="0" smtClean="0"/>
              <a:t>Elements</a:t>
            </a:r>
            <a:r>
              <a:rPr lang="en-US" dirty="0" smtClean="0"/>
              <a:t> Framework</a:t>
            </a:r>
            <a:endParaRPr lang="en-US" dirty="0"/>
          </a:p>
        </p:txBody>
      </p:sp>
      <p:sp>
        <p:nvSpPr>
          <p:cNvPr id="3" name="Content Placeholder 2"/>
          <p:cNvSpPr>
            <a:spLocks noGrp="1"/>
          </p:cNvSpPr>
          <p:nvPr>
            <p:ph idx="1"/>
          </p:nvPr>
        </p:nvSpPr>
        <p:spPr>
          <a:xfrm>
            <a:off x="1239170" y="2265752"/>
            <a:ext cx="4310292" cy="4023360"/>
          </a:xfrm>
        </p:spPr>
        <p:txBody>
          <a:bodyPr>
            <a:normAutofit/>
          </a:bodyPr>
          <a:lstStyle/>
          <a:p>
            <a:pPr marL="0" indent="0">
              <a:buNone/>
            </a:pPr>
            <a:endParaRPr lang="en-US" dirty="0" smtClean="0"/>
          </a:p>
          <a:p>
            <a:pPr marL="0" indent="0">
              <a:buNone/>
            </a:pPr>
            <a:r>
              <a:rPr lang="en-US" dirty="0" smtClean="0"/>
              <a:t>1) Executive </a:t>
            </a:r>
            <a:r>
              <a:rPr lang="en-US" dirty="0"/>
              <a:t>Summary (to be developed by the CBP Communications Office)</a:t>
            </a:r>
          </a:p>
          <a:p>
            <a:pPr marL="0" indent="0">
              <a:buNone/>
            </a:pPr>
            <a:r>
              <a:rPr lang="en-US" dirty="0" smtClean="0"/>
              <a:t>2) Outcomes </a:t>
            </a:r>
            <a:r>
              <a:rPr lang="en-US" dirty="0"/>
              <a:t>and Baselines</a:t>
            </a:r>
          </a:p>
          <a:p>
            <a:pPr marL="0" indent="0">
              <a:buNone/>
            </a:pPr>
            <a:r>
              <a:rPr lang="en-US" dirty="0" smtClean="0"/>
              <a:t>3) Jurisdictions </a:t>
            </a:r>
            <a:r>
              <a:rPr lang="en-US" dirty="0"/>
              <a:t>and agencies participation, including plans for local engagement</a:t>
            </a:r>
          </a:p>
          <a:p>
            <a:pPr marL="0" indent="0">
              <a:buNone/>
            </a:pPr>
            <a:r>
              <a:rPr lang="en-US" dirty="0" smtClean="0"/>
              <a:t>4) Factors </a:t>
            </a:r>
            <a:r>
              <a:rPr lang="en-US" dirty="0"/>
              <a:t>influencing ability to meet goal</a:t>
            </a:r>
          </a:p>
          <a:p>
            <a:pPr marL="0" indent="0">
              <a:buNone/>
            </a:pPr>
            <a:r>
              <a:rPr lang="en-US" dirty="0" smtClean="0"/>
              <a:t>5) Current </a:t>
            </a:r>
            <a:r>
              <a:rPr lang="en-US" dirty="0"/>
              <a:t>efforts and </a:t>
            </a:r>
            <a:r>
              <a:rPr lang="en-US" dirty="0" smtClean="0"/>
              <a:t>gaps</a:t>
            </a:r>
            <a:endParaRPr lang="en-US" dirty="0"/>
          </a:p>
        </p:txBody>
      </p:sp>
      <p:sp>
        <p:nvSpPr>
          <p:cNvPr id="4" name="Content Placeholder 2"/>
          <p:cNvSpPr txBox="1">
            <a:spLocks/>
          </p:cNvSpPr>
          <p:nvPr/>
        </p:nvSpPr>
        <p:spPr>
          <a:xfrm>
            <a:off x="6341943" y="1863484"/>
            <a:ext cx="3868858" cy="4023360"/>
          </a:xfrm>
          <a:prstGeom prst="rect">
            <a:avLst/>
          </a:prstGeom>
        </p:spPr>
        <p:txBody>
          <a:bodyPr vert="horz" lIns="0" tIns="45720" rIns="0" bIns="45720" rtlCol="0">
            <a:normAutofit/>
          </a:bodyPr>
          <a:lst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a:lstStyle>
          <a:p>
            <a:pPr marL="0" indent="0">
              <a:buFont typeface="Calibri" panose="020F0502020204030204" pitchFamily="34" charset="0"/>
              <a:buNone/>
            </a:pPr>
            <a:endParaRPr lang="en-US" dirty="0" smtClean="0"/>
          </a:p>
          <a:p>
            <a:pPr marL="0" indent="0">
              <a:buFont typeface="Calibri" panose="020F0502020204030204" pitchFamily="34" charset="0"/>
              <a:buNone/>
            </a:pPr>
            <a:endParaRPr lang="en-US" dirty="0"/>
          </a:p>
          <a:p>
            <a:pPr marL="0" indent="0">
              <a:buNone/>
            </a:pPr>
            <a:r>
              <a:rPr lang="en-US" dirty="0" smtClean="0"/>
              <a:t>6) Management approach, including plans for local engagement</a:t>
            </a:r>
          </a:p>
          <a:p>
            <a:pPr marL="0" indent="0">
              <a:buNone/>
            </a:pPr>
            <a:r>
              <a:rPr lang="en-US" dirty="0" smtClean="0"/>
              <a:t>7) Monitoring Progress</a:t>
            </a:r>
          </a:p>
          <a:p>
            <a:pPr marL="0" indent="0">
              <a:buNone/>
            </a:pPr>
            <a:r>
              <a:rPr lang="en-US" dirty="0" smtClean="0"/>
              <a:t>8) Assessing Progress</a:t>
            </a:r>
          </a:p>
          <a:p>
            <a:pPr marL="0" indent="0">
              <a:buNone/>
            </a:pPr>
            <a:r>
              <a:rPr lang="en-US" dirty="0" smtClean="0"/>
              <a:t>9) Adaptively Manage</a:t>
            </a:r>
          </a:p>
          <a:p>
            <a:pPr marL="0" indent="0">
              <a:buNone/>
            </a:pPr>
            <a:r>
              <a:rPr lang="en-US" dirty="0" smtClean="0"/>
              <a:t>10) Biennial </a:t>
            </a:r>
            <a:r>
              <a:rPr lang="en-US" dirty="0" err="1" smtClean="0"/>
              <a:t>Workplan</a:t>
            </a:r>
            <a:endParaRPr lang="en-US" dirty="0"/>
          </a:p>
        </p:txBody>
      </p:sp>
      <p:sp>
        <p:nvSpPr>
          <p:cNvPr id="5" name="TextBox 4"/>
          <p:cNvSpPr txBox="1"/>
          <p:nvPr/>
        </p:nvSpPr>
        <p:spPr>
          <a:xfrm>
            <a:off x="1239170" y="2034920"/>
            <a:ext cx="9176582" cy="461665"/>
          </a:xfrm>
          <a:prstGeom prst="rect">
            <a:avLst/>
          </a:prstGeom>
          <a:noFill/>
        </p:spPr>
        <p:txBody>
          <a:bodyPr wrap="square" rtlCol="0">
            <a:spAutoFit/>
          </a:bodyPr>
          <a:lstStyle/>
          <a:p>
            <a:r>
              <a:rPr lang="en-US" sz="2400" u="sng" dirty="0"/>
              <a:t>Each MS is expected to include each of the following “key elements</a:t>
            </a:r>
            <a:r>
              <a:rPr lang="en-US" sz="2400" u="sng" dirty="0" smtClean="0"/>
              <a:t>”:</a:t>
            </a:r>
            <a:endParaRPr lang="en-US" sz="2400" u="sng" dirty="0"/>
          </a:p>
        </p:txBody>
      </p:sp>
    </p:spTree>
    <p:extLst>
      <p:ext uri="{BB962C8B-B14F-4D97-AF65-F5344CB8AC3E}">
        <p14:creationId xmlns:p14="http://schemas.microsoft.com/office/powerpoint/2010/main" val="3022811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97280" y="286603"/>
            <a:ext cx="10058400" cy="1450757"/>
          </a:xfrm>
        </p:spPr>
        <p:txBody>
          <a:bodyPr>
            <a:normAutofit/>
          </a:bodyPr>
          <a:lstStyle/>
          <a:p>
            <a:r>
              <a:rPr lang="en-US" sz="4400" dirty="0" smtClean="0"/>
              <a:t>Timeline</a:t>
            </a:r>
            <a:endParaRPr lang="en-US" sz="4400" dirty="0"/>
          </a:p>
        </p:txBody>
      </p:sp>
      <p:sp>
        <p:nvSpPr>
          <p:cNvPr id="3" name="Content Placeholder 2"/>
          <p:cNvSpPr>
            <a:spLocks noGrp="1"/>
          </p:cNvSpPr>
          <p:nvPr>
            <p:ph idx="1"/>
          </p:nvPr>
        </p:nvSpPr>
        <p:spPr>
          <a:xfrm>
            <a:off x="1302232" y="1737360"/>
            <a:ext cx="1929700" cy="4023360"/>
          </a:xfrm>
        </p:spPr>
        <p:txBody>
          <a:bodyPr/>
          <a:lstStyle/>
          <a:p>
            <a:pPr marL="0" indent="0">
              <a:buNone/>
            </a:pPr>
            <a:r>
              <a:rPr lang="en-US" dirty="0" smtClean="0"/>
              <a:t>All management strategy drafts are due to the Management Board for review by 03/01/2014</a:t>
            </a:r>
            <a:endParaRPr lang="en-US" dirty="0"/>
          </a:p>
        </p:txBody>
      </p:sp>
      <p:pic>
        <p:nvPicPr>
          <p:cNvPr id="5" name="Picture 4"/>
          <p:cNvPicPr>
            <a:picLocks noChangeAspect="1"/>
          </p:cNvPicPr>
          <p:nvPr/>
        </p:nvPicPr>
        <p:blipFill rotWithShape="1">
          <a:blip r:embed="rId3"/>
          <a:srcRect l="53826" t="11744" r="2128" b="10578"/>
          <a:stretch/>
        </p:blipFill>
        <p:spPr>
          <a:xfrm>
            <a:off x="3257332" y="286603"/>
            <a:ext cx="8844455" cy="5849008"/>
          </a:xfrm>
          <a:prstGeom prst="rect">
            <a:avLst/>
          </a:prstGeom>
        </p:spPr>
      </p:pic>
    </p:spTree>
    <p:extLst>
      <p:ext uri="{BB962C8B-B14F-4D97-AF65-F5344CB8AC3E}">
        <p14:creationId xmlns:p14="http://schemas.microsoft.com/office/powerpoint/2010/main" val="326218881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Our task:</a:t>
            </a:r>
            <a:endParaRPr lang="en-US" dirty="0"/>
          </a:p>
        </p:txBody>
      </p:sp>
      <p:sp>
        <p:nvSpPr>
          <p:cNvPr id="3" name="Content Placeholder 2"/>
          <p:cNvSpPr>
            <a:spLocks noGrp="1"/>
          </p:cNvSpPr>
          <p:nvPr>
            <p:ph idx="1"/>
          </p:nvPr>
        </p:nvSpPr>
        <p:spPr/>
        <p:txBody>
          <a:bodyPr>
            <a:normAutofit/>
          </a:bodyPr>
          <a:lstStyle/>
          <a:p>
            <a:pPr marL="0" indent="0">
              <a:buNone/>
            </a:pPr>
            <a:r>
              <a:rPr lang="en-US" sz="2600" dirty="0" smtClean="0"/>
              <a:t>The </a:t>
            </a:r>
            <a:r>
              <a:rPr lang="en-US" sz="2600" dirty="0"/>
              <a:t>Chesapeake Bay Program’s </a:t>
            </a:r>
            <a:r>
              <a:rPr lang="en-US" sz="2600" dirty="0" smtClean="0"/>
              <a:t>Stewardship </a:t>
            </a:r>
            <a:r>
              <a:rPr lang="en-US" sz="2600" dirty="0" smtClean="0"/>
              <a:t>Goal </a:t>
            </a:r>
            <a:r>
              <a:rPr lang="en-US" sz="2600" dirty="0"/>
              <a:t>Implementation Teams </a:t>
            </a:r>
            <a:r>
              <a:rPr lang="en-US" sz="2600" dirty="0" smtClean="0"/>
              <a:t>is responsible for developing Management </a:t>
            </a:r>
            <a:r>
              <a:rPr lang="en-US" sz="2600" dirty="0"/>
              <a:t>Strategies </a:t>
            </a:r>
            <a:r>
              <a:rPr lang="en-US" sz="2600" dirty="0" smtClean="0"/>
              <a:t>for the </a:t>
            </a:r>
            <a:r>
              <a:rPr lang="en-US" sz="2600" dirty="0" smtClean="0"/>
              <a:t>Citizen Stewardship Outcome: </a:t>
            </a:r>
          </a:p>
          <a:p>
            <a:pPr marL="0" indent="0">
              <a:buNone/>
            </a:pPr>
            <a:endParaRPr lang="en-US" sz="2600" dirty="0" smtClean="0"/>
          </a:p>
          <a:p>
            <a:pPr marL="0" indent="0">
              <a:buNone/>
            </a:pPr>
            <a:r>
              <a:rPr lang="en-US" sz="2600" i="1" dirty="0" smtClean="0"/>
              <a:t>“Increase the number and diversity of trained and mobilized citizen volunteers with the knowledge and skills needed to enhance the health of their local watersheds.”</a:t>
            </a:r>
            <a:endParaRPr lang="en-US" sz="2600" i="1" dirty="0"/>
          </a:p>
          <a:p>
            <a:pPr marL="0" indent="0">
              <a:buNone/>
            </a:pPr>
            <a:endParaRPr lang="en-US" dirty="0"/>
          </a:p>
        </p:txBody>
      </p:sp>
    </p:spTree>
    <p:extLst>
      <p:ext uri="{BB962C8B-B14F-4D97-AF65-F5344CB8AC3E}">
        <p14:creationId xmlns:p14="http://schemas.microsoft.com/office/powerpoint/2010/main" val="514482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Retrospect">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Retrospect">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 xmlns:thm15="http://schemas.microsoft.com/office/thememl/2012/main" name="Retrospect" id="{5F128B03-DCCA-4EEB-AB3B-CF2899314A46}" vid="{02006FA4-1611-4B07-AF7F-85CF6D20EB3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Retrospect</Template>
  <TotalTime>4766</TotalTime>
  <Words>426</Words>
  <Application>Microsoft Office PowerPoint</Application>
  <PresentationFormat>Custom</PresentationFormat>
  <Paragraphs>48</Paragraphs>
  <Slides>7</Slides>
  <Notes>5</Notes>
  <HiddenSlides>0</HiddenSlides>
  <MMClips>0</MMClips>
  <ScaleCrop>false</ScaleCrop>
  <HeadingPairs>
    <vt:vector size="4" baseType="variant">
      <vt:variant>
        <vt:lpstr>Theme</vt:lpstr>
      </vt:variant>
      <vt:variant>
        <vt:i4>1</vt:i4>
      </vt:variant>
      <vt:variant>
        <vt:lpstr>Slide Titles</vt:lpstr>
      </vt:variant>
      <vt:variant>
        <vt:i4>7</vt:i4>
      </vt:variant>
    </vt:vector>
  </HeadingPairs>
  <TitlesOfParts>
    <vt:vector size="8" baseType="lpstr">
      <vt:lpstr>Retrospect</vt:lpstr>
      <vt:lpstr>Citizen Stewardship Outcome  Kick Off Meeting</vt:lpstr>
      <vt:lpstr>Agenda for today</vt:lpstr>
      <vt:lpstr>Chesapeake Bay Watershed Agreement</vt:lpstr>
      <vt:lpstr>Management Strategies</vt:lpstr>
      <vt:lpstr>Management Strategy Document –  Key Elements Framework</vt:lpstr>
      <vt:lpstr>Timeline</vt:lpstr>
      <vt:lpstr>Our task:</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Phillips, Tuana</dc:creator>
  <cp:lastModifiedBy>Handen, Amy</cp:lastModifiedBy>
  <cp:revision>83</cp:revision>
  <dcterms:created xsi:type="dcterms:W3CDTF">2014-10-23T19:46:05Z</dcterms:created>
  <dcterms:modified xsi:type="dcterms:W3CDTF">2014-11-17T19:39:39Z</dcterms:modified>
</cp:coreProperties>
</file>