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ppt/charts/chart3.xml" ContentType="application/vnd.openxmlformats-officedocument.drawingml.chart+xml"/>
  <Override PartName="/ppt/notesSlides/notesSlide26.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27.xml" ContentType="application/vnd.openxmlformats-officedocument.presentationml.notesSlide+xml"/>
  <Override PartName="/ppt/charts/chart5.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6.xml" ContentType="application/vnd.openxmlformats-officedocument.drawingml.chart+xml"/>
  <Override PartName="/ppt/notesSlides/notesSlide30.xml" ContentType="application/vnd.openxmlformats-officedocument.presentationml.notesSlide+xml"/>
  <Override PartName="/ppt/charts/chart7.xml" ContentType="application/vnd.openxmlformats-officedocument.drawingml.chart+xml"/>
  <Override PartName="/ppt/drawings/drawing2.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handoutMasterIdLst>
    <p:handoutMasterId r:id="rId39"/>
  </p:handoutMasterIdLst>
  <p:sldIdLst>
    <p:sldId id="495" r:id="rId3"/>
    <p:sldId id="499" r:id="rId4"/>
    <p:sldId id="500" r:id="rId5"/>
    <p:sldId id="501" r:id="rId6"/>
    <p:sldId id="502" r:id="rId7"/>
    <p:sldId id="503" r:id="rId8"/>
    <p:sldId id="504" r:id="rId9"/>
    <p:sldId id="505" r:id="rId10"/>
    <p:sldId id="506" r:id="rId11"/>
    <p:sldId id="466" r:id="rId12"/>
    <p:sldId id="467" r:id="rId13"/>
    <p:sldId id="472" r:id="rId14"/>
    <p:sldId id="471" r:id="rId15"/>
    <p:sldId id="473" r:id="rId16"/>
    <p:sldId id="436" r:id="rId17"/>
    <p:sldId id="474" r:id="rId18"/>
    <p:sldId id="437" r:id="rId19"/>
    <p:sldId id="475" r:id="rId20"/>
    <p:sldId id="477" r:id="rId21"/>
    <p:sldId id="476" r:id="rId22"/>
    <p:sldId id="489" r:id="rId23"/>
    <p:sldId id="491" r:id="rId24"/>
    <p:sldId id="492" r:id="rId25"/>
    <p:sldId id="496" r:id="rId26"/>
    <p:sldId id="370" r:id="rId27"/>
    <p:sldId id="479" r:id="rId28"/>
    <p:sldId id="480" r:id="rId29"/>
    <p:sldId id="481" r:id="rId30"/>
    <p:sldId id="483" r:id="rId31"/>
    <p:sldId id="484" r:id="rId32"/>
    <p:sldId id="490" r:id="rId33"/>
    <p:sldId id="507" r:id="rId34"/>
    <p:sldId id="493" r:id="rId35"/>
    <p:sldId id="494" r:id="rId36"/>
    <p:sldId id="498" r:id="rId37"/>
  </p:sldIdLst>
  <p:sldSz cx="9144000" cy="6858000" type="screen4x3"/>
  <p:notesSz cx="6954838" cy="923925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3300"/>
    <a:srgbClr val="FFFF99"/>
    <a:srgbClr val="CCFF99"/>
    <a:srgbClr val="FFCCCC"/>
    <a:srgbClr val="FF9933"/>
    <a:srgbClr val="E1FFE1"/>
    <a:srgbClr val="E7F3F4"/>
    <a:srgbClr val="99CC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9906" autoAdjust="0"/>
  </p:normalViewPr>
  <p:slideViewPr>
    <p:cSldViewPr>
      <p:cViewPr varScale="1">
        <p:scale>
          <a:sx n="56" d="100"/>
          <a:sy n="56" d="100"/>
        </p:scale>
        <p:origin x="1626"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rgbClr val="0070C0"/>
            </a:solidFill>
          </c:spPr>
          <c:invertIfNegative val="0"/>
          <c:dPt>
            <c:idx val="0"/>
            <c:invertIfNegative val="0"/>
            <c:bubble3D val="0"/>
            <c:extLst xmlns:c16r2="http://schemas.microsoft.com/office/drawing/2015/06/chart">
              <c:ext xmlns:c16="http://schemas.microsoft.com/office/drawing/2014/chart" uri="{C3380CC4-5D6E-409C-BE32-E72D297353CC}">
                <c16:uniqueId val="{00000000-2161-4CE0-AFD2-F9824C62171F}"/>
              </c:ext>
            </c:extLst>
          </c:dPt>
          <c:dPt>
            <c:idx val="1"/>
            <c:invertIfNegative val="0"/>
            <c:bubble3D val="0"/>
            <c:extLst xmlns:c16r2="http://schemas.microsoft.com/office/drawing/2015/06/chart">
              <c:ext xmlns:c16="http://schemas.microsoft.com/office/drawing/2014/chart" uri="{C3380CC4-5D6E-409C-BE32-E72D297353CC}">
                <c16:uniqueId val="{00000001-2161-4CE0-AFD2-F9824C62171F}"/>
              </c:ext>
            </c:extLst>
          </c:dPt>
          <c:dPt>
            <c:idx val="2"/>
            <c:invertIfNegative val="0"/>
            <c:bubble3D val="0"/>
            <c:extLst xmlns:c16r2="http://schemas.microsoft.com/office/drawing/2015/06/chart">
              <c:ext xmlns:c16="http://schemas.microsoft.com/office/drawing/2014/chart" uri="{C3380CC4-5D6E-409C-BE32-E72D297353CC}">
                <c16:uniqueId val="{00000002-2161-4CE0-AFD2-F9824C62171F}"/>
              </c:ext>
            </c:extLst>
          </c:dPt>
          <c:dPt>
            <c:idx val="6"/>
            <c:invertIfNegative val="0"/>
            <c:bubble3D val="0"/>
            <c:extLst xmlns:c16r2="http://schemas.microsoft.com/office/drawing/2015/06/chart">
              <c:ext xmlns:c16="http://schemas.microsoft.com/office/drawing/2014/chart" uri="{C3380CC4-5D6E-409C-BE32-E72D297353CC}">
                <c16:uniqueId val="{00000003-2161-4CE0-AFD2-F9824C62171F}"/>
              </c:ext>
            </c:extLst>
          </c:dPt>
          <c:dLbls>
            <c:spPr>
              <a:solidFill>
                <a:schemeClr val="bg1"/>
              </a:solid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0">
                  <c:v>State Dept of Ag</c:v>
                </c:pt>
                <c:pt idx="1">
                  <c:v>Farm neighbors</c:v>
                </c:pt>
                <c:pt idx="2">
                  <c:v>NRCS</c:v>
                </c:pt>
                <c:pt idx="3">
                  <c:v>Ducks Unlimited</c:v>
                </c:pt>
                <c:pt idx="4">
                  <c:v>FSA</c:v>
                </c:pt>
                <c:pt idx="5">
                  <c:v>Extension office</c:v>
                </c:pt>
                <c:pt idx="6">
                  <c:v>Soil Conservation District</c:v>
                </c:pt>
                <c:pt idx="7">
                  <c:v>Family members</c:v>
                </c:pt>
              </c:strCache>
            </c:strRef>
          </c:cat>
          <c:val>
            <c:numRef>
              <c:f>Sheet1!$B$2:$B$9</c:f>
              <c:numCache>
                <c:formatCode>0.00</c:formatCode>
                <c:ptCount val="8"/>
                <c:pt idx="0">
                  <c:v>3.34</c:v>
                </c:pt>
                <c:pt idx="1">
                  <c:v>3.37</c:v>
                </c:pt>
                <c:pt idx="2">
                  <c:v>3.38</c:v>
                </c:pt>
                <c:pt idx="3">
                  <c:v>3.4</c:v>
                </c:pt>
                <c:pt idx="4">
                  <c:v>3.47</c:v>
                </c:pt>
                <c:pt idx="5">
                  <c:v>3.54</c:v>
                </c:pt>
                <c:pt idx="6">
                  <c:v>3.58</c:v>
                </c:pt>
                <c:pt idx="7">
                  <c:v>3.72</c:v>
                </c:pt>
              </c:numCache>
            </c:numRef>
          </c:val>
          <c:extLst xmlns:c16r2="http://schemas.microsoft.com/office/drawing/2015/06/chart">
            <c:ext xmlns:c16="http://schemas.microsoft.com/office/drawing/2014/chart" uri="{C3380CC4-5D6E-409C-BE32-E72D297353CC}">
              <c16:uniqueId val="{00000004-2161-4CE0-AFD2-F9824C62171F}"/>
            </c:ext>
          </c:extLst>
        </c:ser>
        <c:dLbls>
          <c:showLegendKey val="0"/>
          <c:showVal val="1"/>
          <c:showCatName val="0"/>
          <c:showSerName val="0"/>
          <c:showPercent val="0"/>
          <c:showBubbleSize val="0"/>
        </c:dLbls>
        <c:gapWidth val="75"/>
        <c:axId val="243113400"/>
        <c:axId val="246936440"/>
      </c:barChart>
      <c:valAx>
        <c:axId val="246936440"/>
        <c:scaling>
          <c:orientation val="minMax"/>
          <c:max val="4"/>
          <c:min val="2"/>
        </c:scaling>
        <c:delete val="0"/>
        <c:axPos val="b"/>
        <c:majorGridlines/>
        <c:numFmt formatCode="0.00" sourceLinked="1"/>
        <c:majorTickMark val="none"/>
        <c:minorTickMark val="none"/>
        <c:tickLblPos val="nextTo"/>
        <c:crossAx val="243113400"/>
        <c:crosses val="autoZero"/>
        <c:crossBetween val="between"/>
      </c:valAx>
      <c:catAx>
        <c:axId val="243113400"/>
        <c:scaling>
          <c:orientation val="minMax"/>
        </c:scaling>
        <c:delete val="0"/>
        <c:axPos val="l"/>
        <c:numFmt formatCode="General" sourceLinked="1"/>
        <c:majorTickMark val="none"/>
        <c:minorTickMark val="none"/>
        <c:tickLblPos val="nextTo"/>
        <c:txPr>
          <a:bodyPr/>
          <a:lstStyle/>
          <a:p>
            <a:pPr>
              <a:defRPr sz="1600"/>
            </a:pPr>
            <a:endParaRPr lang="en-US"/>
          </a:p>
        </c:txPr>
        <c:crossAx val="246936440"/>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rgbClr val="0070C0"/>
            </a:solidFill>
          </c:spPr>
          <c:invertIfNegative val="0"/>
          <c:dPt>
            <c:idx val="0"/>
            <c:invertIfNegative val="0"/>
            <c:bubble3D val="0"/>
            <c:extLst xmlns:c16r2="http://schemas.microsoft.com/office/drawing/2015/06/chart">
              <c:ext xmlns:c16="http://schemas.microsoft.com/office/drawing/2014/chart" uri="{C3380CC4-5D6E-409C-BE32-E72D297353CC}">
                <c16:uniqueId val="{00000000-2161-4CE0-AFD2-F9824C62171F}"/>
              </c:ext>
            </c:extLst>
          </c:dPt>
          <c:dPt>
            <c:idx val="1"/>
            <c:invertIfNegative val="0"/>
            <c:bubble3D val="0"/>
            <c:extLst xmlns:c16r2="http://schemas.microsoft.com/office/drawing/2015/06/chart">
              <c:ext xmlns:c16="http://schemas.microsoft.com/office/drawing/2014/chart" uri="{C3380CC4-5D6E-409C-BE32-E72D297353CC}">
                <c16:uniqueId val="{00000001-2161-4CE0-AFD2-F9824C62171F}"/>
              </c:ext>
            </c:extLst>
          </c:dPt>
          <c:dPt>
            <c:idx val="2"/>
            <c:invertIfNegative val="0"/>
            <c:bubble3D val="0"/>
            <c:extLst xmlns:c16r2="http://schemas.microsoft.com/office/drawing/2015/06/chart">
              <c:ext xmlns:c16="http://schemas.microsoft.com/office/drawing/2014/chart" uri="{C3380CC4-5D6E-409C-BE32-E72D297353CC}">
                <c16:uniqueId val="{00000002-2161-4CE0-AFD2-F9824C62171F}"/>
              </c:ext>
            </c:extLst>
          </c:dPt>
          <c:dPt>
            <c:idx val="6"/>
            <c:invertIfNegative val="0"/>
            <c:bubble3D val="0"/>
            <c:extLst xmlns:c16r2="http://schemas.microsoft.com/office/drawing/2015/06/chart">
              <c:ext xmlns:c16="http://schemas.microsoft.com/office/drawing/2014/chart" uri="{C3380CC4-5D6E-409C-BE32-E72D297353CC}">
                <c16:uniqueId val="{00000003-2161-4CE0-AFD2-F9824C62171F}"/>
              </c:ext>
            </c:extLst>
          </c:dPt>
          <c:dLbls>
            <c:spPr>
              <a:solidFill>
                <a:schemeClr val="bg1"/>
              </a:solid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1">
                  <c:v>State Dept of Environment</c:v>
                </c:pt>
                <c:pt idx="2">
                  <c:v>Agricultural retailers</c:v>
                </c:pt>
                <c:pt idx="3">
                  <c:v>Chesapeake Bay Trust</c:v>
                </c:pt>
                <c:pt idx="4">
                  <c:v>Chesapeake Wildlife Heritage</c:v>
                </c:pt>
                <c:pt idx="5">
                  <c:v>Private ag consultants</c:v>
                </c:pt>
                <c:pt idx="6">
                  <c:v>U.S. Fish &amp; Wildlife</c:v>
                </c:pt>
                <c:pt idx="7">
                  <c:v>The Nature Conservancy</c:v>
                </c:pt>
              </c:strCache>
            </c:strRef>
          </c:cat>
          <c:val>
            <c:numRef>
              <c:f>Sheet1!$B$2:$B$9</c:f>
              <c:numCache>
                <c:formatCode>0.00</c:formatCode>
                <c:ptCount val="8"/>
                <c:pt idx="1">
                  <c:v>2.63</c:v>
                </c:pt>
                <c:pt idx="2">
                  <c:v>2.8</c:v>
                </c:pt>
                <c:pt idx="3">
                  <c:v>2.95</c:v>
                </c:pt>
                <c:pt idx="4">
                  <c:v>2.97</c:v>
                </c:pt>
                <c:pt idx="5">
                  <c:v>3.08</c:v>
                </c:pt>
                <c:pt idx="6">
                  <c:v>3.08</c:v>
                </c:pt>
                <c:pt idx="7">
                  <c:v>3.17</c:v>
                </c:pt>
              </c:numCache>
            </c:numRef>
          </c:val>
          <c:extLst xmlns:c16r2="http://schemas.microsoft.com/office/drawing/2015/06/chart">
            <c:ext xmlns:c16="http://schemas.microsoft.com/office/drawing/2014/chart" uri="{C3380CC4-5D6E-409C-BE32-E72D297353CC}">
              <c16:uniqueId val="{00000004-2161-4CE0-AFD2-F9824C62171F}"/>
            </c:ext>
          </c:extLst>
        </c:ser>
        <c:dLbls>
          <c:showLegendKey val="0"/>
          <c:showVal val="1"/>
          <c:showCatName val="0"/>
          <c:showSerName val="0"/>
          <c:showPercent val="0"/>
          <c:showBubbleSize val="0"/>
        </c:dLbls>
        <c:gapWidth val="75"/>
        <c:axId val="243114576"/>
        <c:axId val="243114184"/>
      </c:barChart>
      <c:valAx>
        <c:axId val="243114184"/>
        <c:scaling>
          <c:orientation val="minMax"/>
          <c:max val="4"/>
          <c:min val="2"/>
        </c:scaling>
        <c:delete val="0"/>
        <c:axPos val="b"/>
        <c:majorGridlines/>
        <c:numFmt formatCode="0.00" sourceLinked="1"/>
        <c:majorTickMark val="none"/>
        <c:minorTickMark val="none"/>
        <c:tickLblPos val="nextTo"/>
        <c:crossAx val="243114576"/>
        <c:crosses val="autoZero"/>
        <c:crossBetween val="between"/>
      </c:valAx>
      <c:catAx>
        <c:axId val="243114576"/>
        <c:scaling>
          <c:orientation val="minMax"/>
        </c:scaling>
        <c:delete val="0"/>
        <c:axPos val="l"/>
        <c:numFmt formatCode="General" sourceLinked="1"/>
        <c:majorTickMark val="none"/>
        <c:minorTickMark val="none"/>
        <c:tickLblPos val="nextTo"/>
        <c:txPr>
          <a:bodyPr/>
          <a:lstStyle/>
          <a:p>
            <a:pPr>
              <a:defRPr sz="1600"/>
            </a:pPr>
            <a:endParaRPr lang="en-US"/>
          </a:p>
        </c:txPr>
        <c:crossAx val="243114184"/>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6415135608049"/>
          <c:y val="0"/>
          <c:w val="0.47415135608049003"/>
          <c:h val="0.89839204309987597"/>
        </c:manualLayout>
      </c:layout>
      <c:pieChart>
        <c:varyColors val="1"/>
        <c:ser>
          <c:idx val="0"/>
          <c:order val="0"/>
          <c:tx>
            <c:strRef>
              <c:f>Sheet1!$B$1</c:f>
              <c:strCache>
                <c:ptCount val="1"/>
                <c:pt idx="0">
                  <c:v>Sales</c:v>
                </c:pt>
              </c:strCache>
            </c:strRef>
          </c:tx>
          <c:spPr>
            <a:solidFill>
              <a:srgbClr val="92D050"/>
            </a:solidFill>
          </c:spPr>
          <c:explosion val="8"/>
          <c:dPt>
            <c:idx val="0"/>
            <c:bubble3D val="0"/>
            <c:spPr>
              <a:solidFill>
                <a:srgbClr val="008000"/>
              </a:solidFill>
            </c:spPr>
            <c:extLst xmlns:c16r2="http://schemas.microsoft.com/office/drawing/2015/06/chart">
              <c:ext xmlns:c16="http://schemas.microsoft.com/office/drawing/2014/chart" uri="{C3380CC4-5D6E-409C-BE32-E72D297353CC}">
                <c16:uniqueId val="{00000004-1D8D-42D4-BECD-340D175CB915}"/>
              </c:ext>
            </c:extLst>
          </c:dPt>
          <c:dPt>
            <c:idx val="1"/>
            <c:bubble3D val="0"/>
            <c:spPr>
              <a:solidFill>
                <a:srgbClr val="FF0000"/>
              </a:solidFill>
            </c:spPr>
            <c:extLst xmlns:c16r2="http://schemas.microsoft.com/office/drawing/2015/06/chart">
              <c:ext xmlns:c16="http://schemas.microsoft.com/office/drawing/2014/chart" uri="{C3380CC4-5D6E-409C-BE32-E72D297353CC}">
                <c16:uniqueId val="{00000001-1D8D-42D4-BECD-340D175CB915}"/>
              </c:ext>
            </c:extLst>
          </c:dPt>
          <c:dPt>
            <c:idx val="2"/>
            <c:bubble3D val="0"/>
            <c:spPr>
              <a:solidFill>
                <a:schemeClr val="bg1">
                  <a:lumMod val="75000"/>
                </a:schemeClr>
              </a:solidFill>
            </c:spPr>
            <c:extLst xmlns:c16r2="http://schemas.microsoft.com/office/drawing/2015/06/chart">
              <c:ext xmlns:c16="http://schemas.microsoft.com/office/drawing/2014/chart" uri="{C3380CC4-5D6E-409C-BE32-E72D297353CC}">
                <c16:uniqueId val="{00000003-1D8D-42D4-BECD-340D175CB915}"/>
              </c:ext>
            </c:extLst>
          </c:dPt>
          <c:dLbls>
            <c:dLbl>
              <c:idx val="0"/>
              <c:layout>
                <c:manualLayout>
                  <c:x val="-4.4346019247594101E-4"/>
                  <c:y val="5.1682552838789898E-2"/>
                </c:manualLayout>
              </c:layout>
              <c:spPr/>
              <c:txPr>
                <a:bodyPr/>
                <a:lstStyle/>
                <a:p>
                  <a:pPr>
                    <a:defRPr sz="2800" b="1">
                      <a:latin typeface="+mn-lt"/>
                      <a:cs typeface="Arial"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D8D-42D4-BECD-340D175CB915}"/>
                </c:ext>
                <c:ext xmlns:c15="http://schemas.microsoft.com/office/drawing/2012/chart" uri="{CE6537A1-D6FC-4f65-9D91-7224C49458BB}"/>
              </c:extLst>
            </c:dLbl>
            <c:dLbl>
              <c:idx val="1"/>
              <c:spPr/>
              <c:txPr>
                <a:bodyPr/>
                <a:lstStyle/>
                <a:p>
                  <a:pPr>
                    <a:defRPr sz="2800" b="1"/>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D8D-42D4-BECD-340D175CB915}"/>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800"/>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0.6</c:v>
                </c:pt>
                <c:pt idx="1">
                  <c:v>0.4</c:v>
                </c:pt>
              </c:numCache>
            </c:numRef>
          </c:val>
          <c:extLst xmlns:c16r2="http://schemas.microsoft.com/office/drawing/2015/06/chart">
            <c:ext xmlns:c16="http://schemas.microsoft.com/office/drawing/2014/chart" uri="{C3380CC4-5D6E-409C-BE32-E72D297353CC}">
              <c16:uniqueId val="{00000005-1D8D-42D4-BECD-340D175CB915}"/>
            </c:ext>
          </c:extLst>
        </c:ser>
        <c:dLbls>
          <c:showLegendKey val="0"/>
          <c:showVal val="0"/>
          <c:showCatName val="0"/>
          <c:showSerName val="0"/>
          <c:showPercent val="0"/>
          <c:showBubbleSize val="0"/>
          <c:showLeaderLines val="1"/>
        </c:dLbls>
        <c:firstSliceAng val="343"/>
      </c:pieChart>
    </c:plotArea>
    <c:legend>
      <c:legendPos val="r"/>
      <c:layout>
        <c:manualLayout>
          <c:xMode val="edge"/>
          <c:yMode val="edge"/>
          <c:x val="0.73174747253815497"/>
          <c:y val="0.17615439517428744"/>
          <c:w val="0.26516610770875865"/>
          <c:h val="0.209094718423355"/>
        </c:manualLayout>
      </c:layout>
      <c:overlay val="0"/>
      <c:txPr>
        <a:bodyPr/>
        <a:lstStyle/>
        <a:p>
          <a:pPr>
            <a:defRPr sz="24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230971128608921E-2"/>
          <c:y val="5.2631578947368418E-2"/>
          <c:w val="0.47415135608049003"/>
          <c:h val="0.89839204309987597"/>
        </c:manualLayout>
      </c:layout>
      <c:pieChart>
        <c:varyColors val="1"/>
        <c:ser>
          <c:idx val="0"/>
          <c:order val="0"/>
          <c:tx>
            <c:strRef>
              <c:f>Sheet1!$B$1</c:f>
              <c:strCache>
                <c:ptCount val="1"/>
                <c:pt idx="0">
                  <c:v>Sales</c:v>
                </c:pt>
              </c:strCache>
            </c:strRef>
          </c:tx>
          <c:spPr>
            <a:solidFill>
              <a:srgbClr val="92D050"/>
            </a:solidFill>
          </c:spPr>
          <c:explosion val="8"/>
          <c:dPt>
            <c:idx val="0"/>
            <c:bubble3D val="0"/>
            <c:spPr>
              <a:solidFill>
                <a:srgbClr val="008000"/>
              </a:solidFill>
            </c:spPr>
            <c:extLst xmlns:c16r2="http://schemas.microsoft.com/office/drawing/2015/06/chart">
              <c:ext xmlns:c16="http://schemas.microsoft.com/office/drawing/2014/chart" uri="{C3380CC4-5D6E-409C-BE32-E72D297353CC}">
                <c16:uniqueId val="{00000004-1D8D-42D4-BECD-340D175CB915}"/>
              </c:ext>
            </c:extLst>
          </c:dPt>
          <c:dPt>
            <c:idx val="1"/>
            <c:bubble3D val="0"/>
            <c:extLst xmlns:c16r2="http://schemas.microsoft.com/office/drawing/2015/06/chart">
              <c:ext xmlns:c16="http://schemas.microsoft.com/office/drawing/2014/chart" uri="{C3380CC4-5D6E-409C-BE32-E72D297353CC}">
                <c16:uniqueId val="{00000001-1D8D-42D4-BECD-340D175CB915}"/>
              </c:ext>
            </c:extLst>
          </c:dPt>
          <c:dPt>
            <c:idx val="2"/>
            <c:bubble3D val="0"/>
            <c:spPr>
              <a:solidFill>
                <a:srgbClr val="C00000"/>
              </a:solidFill>
            </c:spPr>
            <c:extLst xmlns:c16r2="http://schemas.microsoft.com/office/drawing/2015/06/chart">
              <c:ext xmlns:c16="http://schemas.microsoft.com/office/drawing/2014/chart" uri="{C3380CC4-5D6E-409C-BE32-E72D297353CC}">
                <c16:uniqueId val="{00000003-1D8D-42D4-BECD-340D175CB915}"/>
              </c:ext>
            </c:extLst>
          </c:dPt>
          <c:dPt>
            <c:idx val="3"/>
            <c:bubble3D val="0"/>
            <c:spPr>
              <a:solidFill>
                <a:schemeClr val="bg1">
                  <a:lumMod val="85000"/>
                </a:schemeClr>
              </a:solidFill>
            </c:spPr>
            <c:extLst xmlns:c16r2="http://schemas.microsoft.com/office/drawing/2015/06/chart">
              <c:ext xmlns:c16="http://schemas.microsoft.com/office/drawing/2014/chart" uri="{C3380CC4-5D6E-409C-BE32-E72D297353CC}">
                <c16:uniqueId val="{00000000-F319-4133-B171-2054307E94F7}"/>
              </c:ext>
            </c:extLst>
          </c:dPt>
          <c:dPt>
            <c:idx val="4"/>
            <c:bubble3D val="0"/>
            <c:spPr>
              <a:solidFill>
                <a:srgbClr val="FFC000"/>
              </a:solidFill>
            </c:spPr>
            <c:extLst xmlns:c16r2="http://schemas.microsoft.com/office/drawing/2015/06/chart">
              <c:ext xmlns:c16="http://schemas.microsoft.com/office/drawing/2014/chart" uri="{C3380CC4-5D6E-409C-BE32-E72D297353CC}">
                <c16:uniqueId val="{00000007-B7A9-49DC-B83F-7482A10137AC}"/>
              </c:ext>
            </c:extLst>
          </c:dPt>
          <c:dLbls>
            <c:dLbl>
              <c:idx val="0"/>
              <c:layout>
                <c:manualLayout>
                  <c:x val="-7.575757575757576E-3"/>
                  <c:y val="5.2631578947368404E-2"/>
                </c:manualLayout>
              </c:layout>
              <c:spPr/>
              <c:txPr>
                <a:bodyPr/>
                <a:lstStyle/>
                <a:p>
                  <a:pPr>
                    <a:defRPr sz="2400" b="1">
                      <a:latin typeface="+mn-lt"/>
                      <a:cs typeface="Arial" pitchFamily="34" charset="0"/>
                    </a:defRPr>
                  </a:pPr>
                  <a:endParaRPr lang="en-US"/>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D8D-42D4-BECD-340D175CB915}"/>
                </c:ext>
                <c:ext xmlns:c15="http://schemas.microsoft.com/office/drawing/2012/chart" uri="{CE6537A1-D6FC-4f65-9D91-7224C49458BB}"/>
              </c:extLst>
            </c:dLbl>
            <c:dLbl>
              <c:idx val="1"/>
              <c:layout>
                <c:manualLayout>
                  <c:x val="-6.0606060606060606E-3"/>
                  <c:y val="1.1695906432748537E-2"/>
                </c:manualLayout>
              </c:layout>
              <c:spPr/>
              <c:txPr>
                <a:bodyPr/>
                <a:lstStyle/>
                <a:p>
                  <a:pPr>
                    <a:defRPr sz="2400" b="1"/>
                  </a:pPr>
                  <a:endParaRPr lang="en-US"/>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D8D-42D4-BECD-340D175CB915}"/>
                </c:ext>
                <c:ext xmlns:c15="http://schemas.microsoft.com/office/drawing/2012/chart" uri="{CE6537A1-D6FC-4f65-9D91-7224C49458BB}"/>
              </c:extLst>
            </c:dLbl>
            <c:dLbl>
              <c:idx val="2"/>
              <c:layout>
                <c:manualLayout>
                  <c:x val="6.8181818181818177E-2"/>
                  <c:y val="-1.0721123712016836E-16"/>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D8D-42D4-BECD-340D175CB915}"/>
                </c:ext>
                <c:ext xmlns:c15="http://schemas.microsoft.com/office/drawing/2012/chart" uri="{CE6537A1-D6FC-4f65-9D91-7224C49458BB}"/>
              </c:extLst>
            </c:dLbl>
            <c:dLbl>
              <c:idx val="3"/>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319-4133-B171-2054307E94F7}"/>
                </c:ext>
                <c:ext xmlns:c15="http://schemas.microsoft.com/office/drawing/2012/chart" uri="{CE6537A1-D6FC-4f65-9D91-7224C49458BB}"/>
              </c:extLst>
            </c:dLbl>
            <c:dLbl>
              <c:idx val="4"/>
              <c:layout>
                <c:manualLayout>
                  <c:x val="-2.9320987654321017E-2"/>
                  <c:y val="8.4795321637426896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B7A9-49DC-B83F-7482A10137AC}"/>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400" b="1"/>
                </a:pPr>
                <a:endParaRPr lang="en-US"/>
              </a:p>
            </c:txPr>
            <c:dLblPos val="outEnd"/>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Sheet1!$A$2:$A$6</c:f>
              <c:strCache>
                <c:ptCount val="5"/>
                <c:pt idx="0">
                  <c:v>Participate</c:v>
                </c:pt>
                <c:pt idx="1">
                  <c:v>Investigated</c:v>
                </c:pt>
                <c:pt idx="2">
                  <c:v>Neither</c:v>
                </c:pt>
                <c:pt idx="3">
                  <c:v>Can't remember</c:v>
                </c:pt>
                <c:pt idx="4">
                  <c:v>Not aware of programs</c:v>
                </c:pt>
              </c:strCache>
            </c:strRef>
          </c:cat>
          <c:val>
            <c:numRef>
              <c:f>Sheet1!$B$2:$B$6</c:f>
              <c:numCache>
                <c:formatCode>0%</c:formatCode>
                <c:ptCount val="5"/>
                <c:pt idx="0">
                  <c:v>0.13</c:v>
                </c:pt>
                <c:pt idx="1">
                  <c:v>0.16</c:v>
                </c:pt>
                <c:pt idx="2">
                  <c:v>0.28000000000000003</c:v>
                </c:pt>
                <c:pt idx="3">
                  <c:v>0.03</c:v>
                </c:pt>
                <c:pt idx="4">
                  <c:v>0.4</c:v>
                </c:pt>
              </c:numCache>
            </c:numRef>
          </c:val>
          <c:extLst xmlns:c16r2="http://schemas.microsoft.com/office/drawing/2015/06/chart">
            <c:ext xmlns:c16="http://schemas.microsoft.com/office/drawing/2014/chart" uri="{C3380CC4-5D6E-409C-BE32-E72D297353CC}">
              <c16:uniqueId val="{00000005-1D8D-42D4-BECD-340D175CB915}"/>
            </c:ext>
          </c:extLst>
        </c:ser>
        <c:dLbls>
          <c:showLegendKey val="0"/>
          <c:showVal val="0"/>
          <c:showCatName val="0"/>
          <c:showSerName val="0"/>
          <c:showPercent val="0"/>
          <c:showBubbleSize val="0"/>
          <c:showLeaderLines val="1"/>
        </c:dLbls>
        <c:firstSliceAng val="16"/>
      </c:pieChart>
    </c:plotArea>
    <c:legend>
      <c:legendPos val="r"/>
      <c:layout>
        <c:manualLayout>
          <c:xMode val="edge"/>
          <c:yMode val="edge"/>
          <c:x val="0.65461500835122888"/>
          <c:y val="0.38668071096376111"/>
          <c:w val="0.34078339165937593"/>
          <c:h val="0.53073214532393975"/>
        </c:manualLayout>
      </c:layout>
      <c:overlay val="0"/>
      <c:txPr>
        <a:bodyPr/>
        <a:lstStyle/>
        <a:p>
          <a:pPr>
            <a:defRPr sz="2000"/>
          </a:pPr>
          <a:endParaRPr lang="en-US"/>
        </a:p>
      </c:txPr>
    </c:legend>
    <c:plotVisOnly val="1"/>
    <c:dispBlanksAs val="zero"/>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70324195586663"/>
          <c:y val="0"/>
          <c:w val="0.47415135608049003"/>
          <c:h val="0.89839204309987597"/>
        </c:manualLayout>
      </c:layout>
      <c:pieChart>
        <c:varyColors val="1"/>
        <c:ser>
          <c:idx val="0"/>
          <c:order val="0"/>
          <c:tx>
            <c:strRef>
              <c:f>Sheet1!$B$1</c:f>
              <c:strCache>
                <c:ptCount val="1"/>
                <c:pt idx="0">
                  <c:v>Sales</c:v>
                </c:pt>
              </c:strCache>
            </c:strRef>
          </c:tx>
          <c:spPr>
            <a:solidFill>
              <a:srgbClr val="92D050"/>
            </a:solidFill>
          </c:spPr>
          <c:explosion val="8"/>
          <c:dPt>
            <c:idx val="0"/>
            <c:bubble3D val="0"/>
            <c:spPr>
              <a:solidFill>
                <a:srgbClr val="008000"/>
              </a:solidFill>
            </c:spPr>
            <c:extLst xmlns:c16r2="http://schemas.microsoft.com/office/drawing/2015/06/chart">
              <c:ext xmlns:c16="http://schemas.microsoft.com/office/drawing/2014/chart" uri="{C3380CC4-5D6E-409C-BE32-E72D297353CC}">
                <c16:uniqueId val="{00000004-1D8D-42D4-BECD-340D175CB915}"/>
              </c:ext>
            </c:extLst>
          </c:dPt>
          <c:dPt>
            <c:idx val="1"/>
            <c:bubble3D val="0"/>
            <c:spPr>
              <a:solidFill>
                <a:srgbClr val="C00000"/>
              </a:solidFill>
            </c:spPr>
            <c:extLst xmlns:c16r2="http://schemas.microsoft.com/office/drawing/2015/06/chart">
              <c:ext xmlns:c16="http://schemas.microsoft.com/office/drawing/2014/chart" uri="{C3380CC4-5D6E-409C-BE32-E72D297353CC}">
                <c16:uniqueId val="{00000001-1D8D-42D4-BECD-340D175CB915}"/>
              </c:ext>
            </c:extLst>
          </c:dPt>
          <c:dPt>
            <c:idx val="2"/>
            <c:bubble3D val="0"/>
            <c:spPr>
              <a:solidFill>
                <a:schemeClr val="bg1">
                  <a:lumMod val="75000"/>
                </a:schemeClr>
              </a:solidFill>
            </c:spPr>
            <c:extLst xmlns:c16r2="http://schemas.microsoft.com/office/drawing/2015/06/chart">
              <c:ext xmlns:c16="http://schemas.microsoft.com/office/drawing/2014/chart" uri="{C3380CC4-5D6E-409C-BE32-E72D297353CC}">
                <c16:uniqueId val="{00000003-1D8D-42D4-BECD-340D175CB915}"/>
              </c:ext>
            </c:extLst>
          </c:dPt>
          <c:dPt>
            <c:idx val="3"/>
            <c:bubble3D val="0"/>
            <c:spPr>
              <a:solidFill>
                <a:schemeClr val="bg1">
                  <a:lumMod val="85000"/>
                </a:schemeClr>
              </a:solidFill>
            </c:spPr>
            <c:extLst xmlns:c16r2="http://schemas.microsoft.com/office/drawing/2015/06/chart">
              <c:ext xmlns:c16="http://schemas.microsoft.com/office/drawing/2014/chart" uri="{C3380CC4-5D6E-409C-BE32-E72D297353CC}">
                <c16:uniqueId val="{00000000-F319-4133-B171-2054307E94F7}"/>
              </c:ext>
            </c:extLst>
          </c:dPt>
          <c:dLbls>
            <c:dLbl>
              <c:idx val="0"/>
              <c:spPr/>
              <c:txPr>
                <a:bodyPr/>
                <a:lstStyle/>
                <a:p>
                  <a:pPr>
                    <a:defRPr sz="2800" b="1">
                      <a:latin typeface="+mn-lt"/>
                      <a:cs typeface="Arial" pitchFamily="34" charset="0"/>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D8D-42D4-BECD-340D175CB915}"/>
                </c:ext>
                <c:ext xmlns:c15="http://schemas.microsoft.com/office/drawing/2012/chart" uri="{CE6537A1-D6FC-4f65-9D91-7224C49458BB}"/>
              </c:extLst>
            </c:dLbl>
            <c:dLbl>
              <c:idx val="1"/>
              <c:spPr/>
              <c:txPr>
                <a:bodyPr/>
                <a:lstStyle/>
                <a:p>
                  <a:pPr>
                    <a:defRPr sz="2800" b="1"/>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D8D-42D4-BECD-340D175CB915}"/>
                </c:ext>
                <c:ext xmlns:c15="http://schemas.microsoft.com/office/drawing/2012/chart" uri="{CE6537A1-D6FC-4f65-9D91-7224C49458BB}"/>
              </c:extLst>
            </c:dLbl>
            <c:dLbl>
              <c:idx val="2"/>
              <c:spPr>
                <a:noFill/>
                <a:ln>
                  <a:noFill/>
                </a:ln>
                <a:effectLst/>
              </c:spPr>
              <c:txPr>
                <a:bodyPr wrap="square" lIns="38100" tIns="19050" rIns="38100" bIns="19050" anchor="ctr">
                  <a:spAutoFit/>
                </a:bodyPr>
                <a:lstStyle/>
                <a:p>
                  <a:pPr>
                    <a:defRPr sz="2800" b="1"/>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D8D-42D4-BECD-340D175CB915}"/>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800"/>
                </a:pPr>
                <a:endParaRPr lang="en-US"/>
              </a:p>
            </c:txPr>
            <c:dLblPos val="outEnd"/>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Sheet1!$A$2:$A$4</c:f>
              <c:strCache>
                <c:ptCount val="3"/>
                <c:pt idx="0">
                  <c:v>Yes</c:v>
                </c:pt>
                <c:pt idx="1">
                  <c:v>No</c:v>
                </c:pt>
                <c:pt idx="2">
                  <c:v>Not sure</c:v>
                </c:pt>
              </c:strCache>
            </c:strRef>
          </c:cat>
          <c:val>
            <c:numRef>
              <c:f>Sheet1!$B$2:$B$4</c:f>
              <c:numCache>
                <c:formatCode>0%</c:formatCode>
                <c:ptCount val="3"/>
                <c:pt idx="0">
                  <c:v>0.18</c:v>
                </c:pt>
                <c:pt idx="1">
                  <c:v>0.78</c:v>
                </c:pt>
                <c:pt idx="2">
                  <c:v>0.05</c:v>
                </c:pt>
              </c:numCache>
            </c:numRef>
          </c:val>
          <c:extLst xmlns:c16r2="http://schemas.microsoft.com/office/drawing/2015/06/chart">
            <c:ext xmlns:c16="http://schemas.microsoft.com/office/drawing/2014/chart" uri="{C3380CC4-5D6E-409C-BE32-E72D297353CC}">
              <c16:uniqueId val="{00000005-1D8D-42D4-BECD-340D175CB915}"/>
            </c:ext>
          </c:extLst>
        </c:ser>
        <c:dLbls>
          <c:showLegendKey val="0"/>
          <c:showVal val="0"/>
          <c:showCatName val="0"/>
          <c:showSerName val="0"/>
          <c:showPercent val="0"/>
          <c:showBubbleSize val="0"/>
          <c:showLeaderLines val="1"/>
        </c:dLbls>
        <c:firstSliceAng val="252"/>
      </c:pieChart>
    </c:plotArea>
    <c:legend>
      <c:legendPos val="r"/>
      <c:layout>
        <c:manualLayout>
          <c:xMode val="edge"/>
          <c:yMode val="edge"/>
          <c:x val="0.65613018858753769"/>
          <c:y val="0.27264562324446284"/>
          <c:w val="0.34078339165937593"/>
          <c:h val="0.51026430906662978"/>
        </c:manualLayout>
      </c:layout>
      <c:overlay val="0"/>
      <c:txPr>
        <a:bodyPr/>
        <a:lstStyle/>
        <a:p>
          <a:pPr>
            <a:defRPr sz="24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rgbClr val="008000"/>
            </a:solidFill>
          </c:spPr>
          <c:invertIfNegative val="0"/>
          <c:dPt>
            <c:idx val="0"/>
            <c:invertIfNegative val="0"/>
            <c:bubble3D val="0"/>
            <c:extLst xmlns:c16r2="http://schemas.microsoft.com/office/drawing/2015/06/chart">
              <c:ext xmlns:c16="http://schemas.microsoft.com/office/drawing/2014/chart" uri="{C3380CC4-5D6E-409C-BE32-E72D297353CC}">
                <c16:uniqueId val="{00000000-2161-4CE0-AFD2-F9824C62171F}"/>
              </c:ext>
            </c:extLst>
          </c:dPt>
          <c:dPt>
            <c:idx val="1"/>
            <c:invertIfNegative val="0"/>
            <c:bubble3D val="0"/>
            <c:extLst xmlns:c16r2="http://schemas.microsoft.com/office/drawing/2015/06/chart">
              <c:ext xmlns:c16="http://schemas.microsoft.com/office/drawing/2014/chart" uri="{C3380CC4-5D6E-409C-BE32-E72D297353CC}">
                <c16:uniqueId val="{00000001-2161-4CE0-AFD2-F9824C62171F}"/>
              </c:ext>
            </c:extLst>
          </c:dPt>
          <c:dPt>
            <c:idx val="2"/>
            <c:invertIfNegative val="0"/>
            <c:bubble3D val="0"/>
            <c:extLst xmlns:c16r2="http://schemas.microsoft.com/office/drawing/2015/06/chart">
              <c:ext xmlns:c16="http://schemas.microsoft.com/office/drawing/2014/chart" uri="{C3380CC4-5D6E-409C-BE32-E72D297353CC}">
                <c16:uniqueId val="{00000002-2161-4CE0-AFD2-F9824C62171F}"/>
              </c:ext>
            </c:extLst>
          </c:dPt>
          <c:dPt>
            <c:idx val="6"/>
            <c:invertIfNegative val="0"/>
            <c:bubble3D val="0"/>
            <c:extLst xmlns:c16r2="http://schemas.microsoft.com/office/drawing/2015/06/chart">
              <c:ext xmlns:c16="http://schemas.microsoft.com/office/drawing/2014/chart" uri="{C3380CC4-5D6E-409C-BE32-E72D297353CC}">
                <c16:uniqueId val="{00000003-2161-4CE0-AFD2-F9824C62171F}"/>
              </c:ext>
            </c:extLst>
          </c:dPt>
          <c:dLbls>
            <c:spPr>
              <a:solidFill>
                <a:schemeClr val="bg1"/>
              </a:solid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None of those/Not sure</c:v>
                </c:pt>
                <c:pt idx="1">
                  <c:v>Another reason</c:v>
                </c:pt>
                <c:pt idx="2">
                  <c:v>Create wildlife habitat</c:v>
                </c:pt>
                <c:pt idx="3">
                  <c:v>Receive a rental payment</c:v>
                </c:pt>
                <c:pt idx="4">
                  <c:v>Improve water quality</c:v>
                </c:pt>
              </c:strCache>
            </c:strRef>
          </c:cat>
          <c:val>
            <c:numRef>
              <c:f>Sheet1!$B$2:$B$6</c:f>
              <c:numCache>
                <c:formatCode>0%</c:formatCode>
                <c:ptCount val="5"/>
                <c:pt idx="0">
                  <c:v>0.33</c:v>
                </c:pt>
                <c:pt idx="1">
                  <c:v>0.06</c:v>
                </c:pt>
                <c:pt idx="2">
                  <c:v>0.28999999999999998</c:v>
                </c:pt>
                <c:pt idx="3">
                  <c:v>0.35</c:v>
                </c:pt>
                <c:pt idx="4">
                  <c:v>0.36</c:v>
                </c:pt>
              </c:numCache>
            </c:numRef>
          </c:val>
          <c:extLst xmlns:c16r2="http://schemas.microsoft.com/office/drawing/2015/06/chart">
            <c:ext xmlns:c16="http://schemas.microsoft.com/office/drawing/2014/chart" uri="{C3380CC4-5D6E-409C-BE32-E72D297353CC}">
              <c16:uniqueId val="{00000004-2161-4CE0-AFD2-F9824C62171F}"/>
            </c:ext>
          </c:extLst>
        </c:ser>
        <c:dLbls>
          <c:showLegendKey val="0"/>
          <c:showVal val="1"/>
          <c:showCatName val="0"/>
          <c:showSerName val="0"/>
          <c:showPercent val="0"/>
          <c:showBubbleSize val="0"/>
        </c:dLbls>
        <c:gapWidth val="75"/>
        <c:axId val="115224200"/>
        <c:axId val="115227816"/>
      </c:barChart>
      <c:valAx>
        <c:axId val="115227816"/>
        <c:scaling>
          <c:orientation val="minMax"/>
        </c:scaling>
        <c:delete val="0"/>
        <c:axPos val="b"/>
        <c:majorGridlines/>
        <c:numFmt formatCode="0%" sourceLinked="1"/>
        <c:majorTickMark val="none"/>
        <c:minorTickMark val="none"/>
        <c:tickLblPos val="nextTo"/>
        <c:crossAx val="115224200"/>
        <c:crosses val="autoZero"/>
        <c:crossBetween val="between"/>
      </c:valAx>
      <c:catAx>
        <c:axId val="115224200"/>
        <c:scaling>
          <c:orientation val="minMax"/>
        </c:scaling>
        <c:delete val="0"/>
        <c:axPos val="l"/>
        <c:numFmt formatCode="General" sourceLinked="1"/>
        <c:majorTickMark val="none"/>
        <c:minorTickMark val="none"/>
        <c:tickLblPos val="nextTo"/>
        <c:txPr>
          <a:bodyPr/>
          <a:lstStyle/>
          <a:p>
            <a:pPr>
              <a:defRPr sz="1600"/>
            </a:pPr>
            <a:endParaRPr lang="en-US"/>
          </a:p>
        </c:txPr>
        <c:crossAx val="115227816"/>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6577111494104595E-2"/>
          <c:w val="0.51481634334212922"/>
          <c:h val="0.91313494184134958"/>
        </c:manualLayout>
      </c:layout>
      <c:pieChart>
        <c:varyColors val="1"/>
        <c:ser>
          <c:idx val="0"/>
          <c:order val="0"/>
          <c:tx>
            <c:strRef>
              <c:f>Sheet1!$C$1</c:f>
              <c:strCache>
                <c:ptCount val="1"/>
                <c:pt idx="0">
                  <c:v>Mail</c:v>
                </c:pt>
              </c:strCache>
            </c:strRef>
          </c:tx>
          <c:spPr>
            <a:solidFill>
              <a:srgbClr val="92D050"/>
            </a:solidFill>
          </c:spPr>
          <c:explosion val="12"/>
          <c:dPt>
            <c:idx val="0"/>
            <c:bubble3D val="0"/>
            <c:spPr>
              <a:solidFill>
                <a:srgbClr val="008000"/>
              </a:solidFill>
            </c:spPr>
            <c:extLst xmlns:c16r2="http://schemas.microsoft.com/office/drawing/2015/06/chart">
              <c:ext xmlns:c16="http://schemas.microsoft.com/office/drawing/2014/chart" uri="{C3380CC4-5D6E-409C-BE32-E72D297353CC}">
                <c16:uniqueId val="{00000001-CAA5-4FED-B9CE-3986C107D8BF}"/>
              </c:ext>
            </c:extLst>
          </c:dPt>
          <c:dPt>
            <c:idx val="1"/>
            <c:bubble3D val="0"/>
            <c:extLst xmlns:c16r2="http://schemas.microsoft.com/office/drawing/2015/06/chart">
              <c:ext xmlns:c16="http://schemas.microsoft.com/office/drawing/2014/chart" uri="{C3380CC4-5D6E-409C-BE32-E72D297353CC}">
                <c16:uniqueId val="{00000003-CAA5-4FED-B9CE-3986C107D8BF}"/>
              </c:ext>
            </c:extLst>
          </c:dPt>
          <c:dPt>
            <c:idx val="2"/>
            <c:bubble3D val="0"/>
            <c:spPr>
              <a:solidFill>
                <a:srgbClr val="FFFF99"/>
              </a:solidFill>
            </c:spPr>
            <c:extLst xmlns:c16r2="http://schemas.microsoft.com/office/drawing/2015/06/chart">
              <c:ext xmlns:c16="http://schemas.microsoft.com/office/drawing/2014/chart" uri="{C3380CC4-5D6E-409C-BE32-E72D297353CC}">
                <c16:uniqueId val="{00000005-CAA5-4FED-B9CE-3986C107D8BF}"/>
              </c:ext>
            </c:extLst>
          </c:dPt>
          <c:dPt>
            <c:idx val="3"/>
            <c:bubble3D val="0"/>
            <c:spPr>
              <a:solidFill>
                <a:srgbClr val="FFC000"/>
              </a:solidFill>
            </c:spPr>
            <c:extLst xmlns:c16r2="http://schemas.microsoft.com/office/drawing/2015/06/chart">
              <c:ext xmlns:c16="http://schemas.microsoft.com/office/drawing/2014/chart" uri="{C3380CC4-5D6E-409C-BE32-E72D297353CC}">
                <c16:uniqueId val="{00000007-CAA5-4FED-B9CE-3986C107D8BF}"/>
              </c:ext>
            </c:extLst>
          </c:dPt>
          <c:dPt>
            <c:idx val="4"/>
            <c:bubble3D val="0"/>
            <c:explosion val="6"/>
            <c:spPr>
              <a:solidFill>
                <a:srgbClr val="C00000"/>
              </a:solidFill>
              <a:effectLst>
                <a:softEdge rad="0"/>
              </a:effectLst>
            </c:spPr>
            <c:extLst xmlns:c16r2="http://schemas.microsoft.com/office/drawing/2015/06/chart">
              <c:ext xmlns:c16="http://schemas.microsoft.com/office/drawing/2014/chart" uri="{C3380CC4-5D6E-409C-BE32-E72D297353CC}">
                <c16:uniqueId val="{00000009-CAA5-4FED-B9CE-3986C107D8BF}"/>
              </c:ext>
            </c:extLst>
          </c:dPt>
          <c:dPt>
            <c:idx val="5"/>
            <c:bubble3D val="0"/>
            <c:spPr>
              <a:solidFill>
                <a:schemeClr val="bg1">
                  <a:lumMod val="85000"/>
                </a:schemeClr>
              </a:solidFill>
            </c:spPr>
            <c:extLst xmlns:c16r2="http://schemas.microsoft.com/office/drawing/2015/06/chart">
              <c:ext xmlns:c16="http://schemas.microsoft.com/office/drawing/2014/chart" uri="{C3380CC4-5D6E-409C-BE32-E72D297353CC}">
                <c16:uniqueId val="{0000000B-CAA5-4FED-B9CE-3986C107D8BF}"/>
              </c:ext>
            </c:extLst>
          </c:dPt>
          <c:dLbls>
            <c:dLbl>
              <c:idx val="0"/>
              <c:layout>
                <c:manualLayout>
                  <c:x val="-4.7619047619047623E-3"/>
                  <c:y val="2.7714223919290747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AA5-4FED-B9CE-3986C107D8BF}"/>
                </c:ext>
                <c:ext xmlns:c15="http://schemas.microsoft.com/office/drawing/2012/chart" uri="{CE6537A1-D6FC-4f65-9D91-7224C49458BB}"/>
              </c:extLst>
            </c:dLbl>
            <c:dLbl>
              <c:idx val="1"/>
              <c:spPr/>
              <c:txPr>
                <a:bodyPr/>
                <a:lstStyle/>
                <a:p>
                  <a:pPr>
                    <a:defRPr sz="2000" b="1">
                      <a:solidFill>
                        <a:srgbClr val="002060"/>
                      </a:solidFill>
                      <a:latin typeface="Arial" pitchFamily="34" charset="0"/>
                      <a:cs typeface="Arial" pitchFamily="34" charset="0"/>
                    </a:defRPr>
                  </a:pPr>
                  <a:endParaRPr lang="en-US"/>
                </a:p>
              </c:txPr>
              <c:dLblPos val="outEnd"/>
              <c:showLegendKey val="0"/>
              <c:showVal val="1"/>
              <c:showCatName val="0"/>
              <c:showSerName val="0"/>
              <c:showPercent val="0"/>
              <c:showBubbleSize val="0"/>
            </c:dLbl>
            <c:dLbl>
              <c:idx val="2"/>
              <c:spPr/>
              <c:txPr>
                <a:bodyPr/>
                <a:lstStyle/>
                <a:p>
                  <a:pPr>
                    <a:defRPr sz="2000" b="1">
                      <a:solidFill>
                        <a:srgbClr val="002060"/>
                      </a:solidFill>
                      <a:latin typeface="Arial" pitchFamily="34" charset="0"/>
                      <a:cs typeface="Arial" pitchFamily="34" charset="0"/>
                    </a:defRPr>
                  </a:pPr>
                  <a:endParaRPr lang="en-US"/>
                </a:p>
              </c:txPr>
              <c:dLblPos val="outEnd"/>
              <c:showLegendKey val="0"/>
              <c:showVal val="1"/>
              <c:showCatName val="0"/>
              <c:showSerName val="0"/>
              <c:showPercent val="0"/>
              <c:showBubbleSize val="0"/>
            </c:dLbl>
            <c:spPr>
              <a:noFill/>
              <a:ln>
                <a:noFill/>
              </a:ln>
              <a:effectLst/>
            </c:spPr>
            <c:txPr>
              <a:bodyPr/>
              <a:lstStyle/>
              <a:p>
                <a:pPr>
                  <a:defRPr sz="2000" b="1">
                    <a:solidFill>
                      <a:srgbClr val="002060"/>
                    </a:solidFill>
                    <a:latin typeface="Arial" pitchFamily="34" charset="0"/>
                    <a:cs typeface="Arial"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Sheet1!$A$2:$A$6</c:f>
              <c:strCache>
                <c:ptCount val="5"/>
                <c:pt idx="0">
                  <c:v>Definitely would</c:v>
                </c:pt>
                <c:pt idx="1">
                  <c:v>Probably would</c:v>
                </c:pt>
                <c:pt idx="2">
                  <c:v>Might or might not</c:v>
                </c:pt>
                <c:pt idx="3">
                  <c:v>Probably would not</c:v>
                </c:pt>
                <c:pt idx="4">
                  <c:v>Definitely would not</c:v>
                </c:pt>
              </c:strCache>
            </c:strRef>
          </c:cat>
          <c:val>
            <c:numRef>
              <c:f>Sheet1!$C$2:$C$6</c:f>
              <c:numCache>
                <c:formatCode>0%</c:formatCode>
                <c:ptCount val="5"/>
                <c:pt idx="0">
                  <c:v>0.08</c:v>
                </c:pt>
                <c:pt idx="1">
                  <c:v>0.23</c:v>
                </c:pt>
                <c:pt idx="2">
                  <c:v>0.35</c:v>
                </c:pt>
                <c:pt idx="3">
                  <c:v>0.18</c:v>
                </c:pt>
                <c:pt idx="4">
                  <c:v>0.16</c:v>
                </c:pt>
              </c:numCache>
            </c:numRef>
          </c:val>
          <c:extLst xmlns:c16r2="http://schemas.microsoft.com/office/drawing/2015/06/chart">
            <c:ext xmlns:c16="http://schemas.microsoft.com/office/drawing/2014/chart" uri="{C3380CC4-5D6E-409C-BE32-E72D297353CC}">
              <c16:uniqueId val="{0000000C-CAA5-4FED-B9CE-3986C107D8BF}"/>
            </c:ext>
          </c:extLst>
        </c:ser>
        <c:dLbls>
          <c:showLegendKey val="0"/>
          <c:showVal val="0"/>
          <c:showCatName val="0"/>
          <c:showSerName val="0"/>
          <c:showPercent val="0"/>
          <c:showBubbleSize val="0"/>
          <c:showLeaderLines val="0"/>
        </c:dLbls>
        <c:firstSliceAng val="17"/>
      </c:pieChart>
    </c:plotArea>
    <c:legend>
      <c:legendPos val="r"/>
      <c:layout>
        <c:manualLayout>
          <c:xMode val="edge"/>
          <c:yMode val="edge"/>
          <c:x val="0.61361707316506364"/>
          <c:y val="0.4120927458775247"/>
          <c:w val="0.38566537971147469"/>
          <c:h val="0.56573040354399085"/>
        </c:manualLayout>
      </c:layout>
      <c:overlay val="0"/>
      <c:txPr>
        <a:bodyPr/>
        <a:lstStyle/>
        <a:p>
          <a:pPr>
            <a:defRPr sz="1800"/>
          </a:pPr>
          <a:endParaRPr lang="en-US"/>
        </a:p>
      </c:txPr>
    </c:legend>
    <c:plotVisOnly val="1"/>
    <c:dispBlanksAs val="gap"/>
    <c:showDLblsOverMax val="0"/>
  </c:chart>
  <c:spPr>
    <a:solidFill>
      <a:schemeClr val="bg1"/>
    </a:solidFill>
  </c:spPr>
  <c:txPr>
    <a:bodyPr/>
    <a:lstStyle/>
    <a:p>
      <a:pPr>
        <a:defRPr sz="18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drawing1.xml><?xml version="1.0" encoding="utf-8"?>
<c:userShapes xmlns:c="http://schemas.openxmlformats.org/drawingml/2006/chart">
  <cdr:relSizeAnchor xmlns:cdr="http://schemas.openxmlformats.org/drawingml/2006/chartDrawing">
    <cdr:from>
      <cdr:x>0.54253</cdr:x>
      <cdr:y>0</cdr:y>
    </cdr:from>
    <cdr:to>
      <cdr:x>0.64154</cdr:x>
      <cdr:y>0.71208</cdr:y>
    </cdr:to>
    <cdr:sp macro="" textlink="">
      <cdr:nvSpPr>
        <cdr:cNvPr id="2" name="Right Brace 1"/>
        <cdr:cNvSpPr/>
      </cdr:nvSpPr>
      <cdr:spPr>
        <a:xfrm xmlns:a="http://schemas.openxmlformats.org/drawingml/2006/main" rot="20182227">
          <a:off x="4547451" y="-1330598"/>
          <a:ext cx="829913" cy="3092867"/>
        </a:xfrm>
        <a:prstGeom xmlns:a="http://schemas.openxmlformats.org/drawingml/2006/main" prst="rightBrace">
          <a:avLst/>
        </a:prstGeom>
        <a:ln xmlns:a="http://schemas.openxmlformats.org/drawingml/2006/main" w="38100">
          <a:solidFill>
            <a:srgbClr val="008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0.50877</cdr:x>
      <cdr:y>0</cdr:y>
    </cdr:from>
    <cdr:to>
      <cdr:x>0.61399</cdr:x>
      <cdr:y>0.72682</cdr:y>
    </cdr:to>
    <cdr:sp macro="" textlink="">
      <cdr:nvSpPr>
        <cdr:cNvPr id="3" name="Right Brace 2"/>
        <cdr:cNvSpPr/>
      </cdr:nvSpPr>
      <cdr:spPr>
        <a:xfrm xmlns:a="http://schemas.openxmlformats.org/drawingml/2006/main" rot="20182227">
          <a:off x="4070650" y="-1176134"/>
          <a:ext cx="841920" cy="2997569"/>
        </a:xfrm>
        <a:prstGeom xmlns:a="http://schemas.openxmlformats.org/drawingml/2006/main" prst="rightBrace">
          <a:avLst/>
        </a:prstGeom>
        <a:ln xmlns:a="http://schemas.openxmlformats.org/drawingml/2006/main" w="38100">
          <a:solidFill>
            <a:srgbClr val="008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0.5619</cdr:x>
      <cdr:y>0.12933</cdr:y>
    </cdr:from>
    <cdr:to>
      <cdr:x>0.99648</cdr:x>
      <cdr:y>0.33082</cdr:y>
    </cdr:to>
    <cdr:sp macro="" textlink="">
      <cdr:nvSpPr>
        <cdr:cNvPr id="4" name="TextBox 6"/>
        <cdr:cNvSpPr txBox="1"/>
      </cdr:nvSpPr>
      <cdr:spPr>
        <a:xfrm xmlns:a="http://schemas.openxmlformats.org/drawingml/2006/main">
          <a:off x="4495800" y="533400"/>
          <a:ext cx="3477065" cy="830997"/>
        </a:xfrm>
        <a:prstGeom xmlns:a="http://schemas.openxmlformats.org/drawingml/2006/main" prst="rect">
          <a:avLst/>
        </a:prstGeom>
        <a:solidFill xmlns:a="http://schemas.openxmlformats.org/drawingml/2006/main">
          <a:srgbClr val="CCFF99">
            <a:alpha val="86000"/>
          </a:srgbClr>
        </a:solidFill>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2400" b="1" dirty="0"/>
            <a:t>31% Definitely </a:t>
          </a:r>
        </a:p>
        <a:p xmlns:a="http://schemas.openxmlformats.org/drawingml/2006/main">
          <a:pPr algn="ctr"/>
          <a:r>
            <a:rPr lang="en-US" sz="2400" b="1" dirty="0"/>
            <a:t>or Probably Interested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4082" cy="461326"/>
          </a:xfrm>
          <a:prstGeom prst="rect">
            <a:avLst/>
          </a:prstGeom>
        </p:spPr>
        <p:txBody>
          <a:bodyPr vert="horz" lIns="91659" tIns="45830" rIns="91659" bIns="45830" rtlCol="0"/>
          <a:lstStyle>
            <a:lvl1pPr algn="l">
              <a:defRPr sz="1200"/>
            </a:lvl1pPr>
          </a:lstStyle>
          <a:p>
            <a:endParaRPr lang="en-US"/>
          </a:p>
        </p:txBody>
      </p:sp>
      <p:sp>
        <p:nvSpPr>
          <p:cNvPr id="3" name="Date Placeholder 2"/>
          <p:cNvSpPr>
            <a:spLocks noGrp="1"/>
          </p:cNvSpPr>
          <p:nvPr>
            <p:ph type="dt" sz="quarter" idx="1"/>
          </p:nvPr>
        </p:nvSpPr>
        <p:spPr>
          <a:xfrm>
            <a:off x="3939164" y="1"/>
            <a:ext cx="3014082" cy="461326"/>
          </a:xfrm>
          <a:prstGeom prst="rect">
            <a:avLst/>
          </a:prstGeom>
        </p:spPr>
        <p:txBody>
          <a:bodyPr vert="horz" lIns="91659" tIns="45830" rIns="91659" bIns="45830" rtlCol="0"/>
          <a:lstStyle>
            <a:lvl1pPr algn="r">
              <a:defRPr sz="1200"/>
            </a:lvl1pPr>
          </a:lstStyle>
          <a:p>
            <a:fld id="{18835A13-1F95-4B5C-BAE4-59BB34B4AA37}" type="datetimeFigureOut">
              <a:rPr lang="en-US" smtClean="0"/>
              <a:pPr/>
              <a:t>5/26/2016</a:t>
            </a:fld>
            <a:endParaRPr lang="en-US"/>
          </a:p>
        </p:txBody>
      </p:sp>
      <p:sp>
        <p:nvSpPr>
          <p:cNvPr id="4" name="Footer Placeholder 3"/>
          <p:cNvSpPr>
            <a:spLocks noGrp="1"/>
          </p:cNvSpPr>
          <p:nvPr>
            <p:ph type="ftr" sz="quarter" idx="2"/>
          </p:nvPr>
        </p:nvSpPr>
        <p:spPr>
          <a:xfrm>
            <a:off x="0" y="8776334"/>
            <a:ext cx="3014082" cy="461326"/>
          </a:xfrm>
          <a:prstGeom prst="rect">
            <a:avLst/>
          </a:prstGeom>
        </p:spPr>
        <p:txBody>
          <a:bodyPr vert="horz" lIns="91659" tIns="45830" rIns="91659" bIns="45830" rtlCol="0" anchor="b"/>
          <a:lstStyle>
            <a:lvl1pPr algn="l">
              <a:defRPr sz="1200"/>
            </a:lvl1pPr>
          </a:lstStyle>
          <a:p>
            <a:endParaRPr lang="en-US"/>
          </a:p>
        </p:txBody>
      </p:sp>
      <p:sp>
        <p:nvSpPr>
          <p:cNvPr id="5" name="Slide Number Placeholder 4"/>
          <p:cNvSpPr>
            <a:spLocks noGrp="1"/>
          </p:cNvSpPr>
          <p:nvPr>
            <p:ph type="sldNum" sz="quarter" idx="3"/>
          </p:nvPr>
        </p:nvSpPr>
        <p:spPr>
          <a:xfrm>
            <a:off x="3939164" y="8776334"/>
            <a:ext cx="3014082" cy="461326"/>
          </a:xfrm>
          <a:prstGeom prst="rect">
            <a:avLst/>
          </a:prstGeom>
        </p:spPr>
        <p:txBody>
          <a:bodyPr vert="horz" lIns="91659" tIns="45830" rIns="91659" bIns="45830" rtlCol="0" anchor="b"/>
          <a:lstStyle>
            <a:lvl1pPr algn="r">
              <a:defRPr sz="1200"/>
            </a:lvl1pPr>
          </a:lstStyle>
          <a:p>
            <a:fld id="{7CB179CD-54BA-4174-86C4-2CD2296934F8}" type="slidenum">
              <a:rPr lang="en-US" smtClean="0"/>
              <a:pPr/>
              <a:t>‹#›</a:t>
            </a:fld>
            <a:endParaRPr lang="en-US"/>
          </a:p>
        </p:txBody>
      </p:sp>
    </p:spTree>
    <p:extLst>
      <p:ext uri="{BB962C8B-B14F-4D97-AF65-F5344CB8AC3E}">
        <p14:creationId xmlns:p14="http://schemas.microsoft.com/office/powerpoint/2010/main" val="3090641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1963"/>
          </a:xfrm>
          <a:prstGeom prst="rect">
            <a:avLst/>
          </a:prstGeom>
        </p:spPr>
        <p:txBody>
          <a:bodyPr vert="horz" lIns="92531" tIns="46265" rIns="92531" bIns="46265" rtlCol="0"/>
          <a:lstStyle>
            <a:lvl1pPr algn="l">
              <a:defRPr sz="1200"/>
            </a:lvl1pPr>
          </a:lstStyle>
          <a:p>
            <a:endParaRPr lang="en-US"/>
          </a:p>
        </p:txBody>
      </p:sp>
      <p:sp>
        <p:nvSpPr>
          <p:cNvPr id="3" name="Date Placeholder 2"/>
          <p:cNvSpPr>
            <a:spLocks noGrp="1"/>
          </p:cNvSpPr>
          <p:nvPr>
            <p:ph type="dt" idx="1"/>
          </p:nvPr>
        </p:nvSpPr>
        <p:spPr>
          <a:xfrm>
            <a:off x="3939465" y="0"/>
            <a:ext cx="3013763" cy="461963"/>
          </a:xfrm>
          <a:prstGeom prst="rect">
            <a:avLst/>
          </a:prstGeom>
        </p:spPr>
        <p:txBody>
          <a:bodyPr vert="horz" lIns="92531" tIns="46265" rIns="92531" bIns="46265" rtlCol="0"/>
          <a:lstStyle>
            <a:lvl1pPr algn="r">
              <a:defRPr sz="1200"/>
            </a:lvl1pPr>
          </a:lstStyle>
          <a:p>
            <a:fld id="{F72504E5-9F5F-42C1-A510-F99BDA818AAF}" type="datetimeFigureOut">
              <a:rPr lang="en-US" smtClean="0"/>
              <a:pPr/>
              <a:t>5/26/2016</a:t>
            </a:fld>
            <a:endParaRPr lang="en-US"/>
          </a:p>
        </p:txBody>
      </p:sp>
      <p:sp>
        <p:nvSpPr>
          <p:cNvPr id="4" name="Slide Image Placeholder 3"/>
          <p:cNvSpPr>
            <a:spLocks noGrp="1" noRot="1" noChangeAspect="1"/>
          </p:cNvSpPr>
          <p:nvPr>
            <p:ph type="sldImg" idx="2"/>
          </p:nvPr>
        </p:nvSpPr>
        <p:spPr>
          <a:xfrm>
            <a:off x="1168400" y="693738"/>
            <a:ext cx="4618038" cy="3463925"/>
          </a:xfrm>
          <a:prstGeom prst="rect">
            <a:avLst/>
          </a:prstGeom>
          <a:noFill/>
          <a:ln w="12700">
            <a:solidFill>
              <a:prstClr val="black"/>
            </a:solidFill>
          </a:ln>
        </p:spPr>
        <p:txBody>
          <a:bodyPr vert="horz" lIns="92531" tIns="46265" rIns="92531" bIns="46265" rtlCol="0" anchor="ctr"/>
          <a:lstStyle/>
          <a:p>
            <a:endParaRPr lang="en-US"/>
          </a:p>
        </p:txBody>
      </p:sp>
      <p:sp>
        <p:nvSpPr>
          <p:cNvPr id="5" name="Notes Placeholder 4"/>
          <p:cNvSpPr>
            <a:spLocks noGrp="1"/>
          </p:cNvSpPr>
          <p:nvPr>
            <p:ph type="body" sz="quarter" idx="3"/>
          </p:nvPr>
        </p:nvSpPr>
        <p:spPr>
          <a:xfrm>
            <a:off x="695484" y="4388644"/>
            <a:ext cx="5563870" cy="4157663"/>
          </a:xfrm>
          <a:prstGeom prst="rect">
            <a:avLst/>
          </a:prstGeom>
        </p:spPr>
        <p:txBody>
          <a:bodyPr vert="horz" lIns="92531" tIns="46265" rIns="92531" bIns="462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3013763" cy="461963"/>
          </a:xfrm>
          <a:prstGeom prst="rect">
            <a:avLst/>
          </a:prstGeom>
        </p:spPr>
        <p:txBody>
          <a:bodyPr vert="horz" lIns="92531" tIns="46265" rIns="92531" bIns="46265" rtlCol="0" anchor="b"/>
          <a:lstStyle>
            <a:lvl1pPr algn="l">
              <a:defRPr sz="1200"/>
            </a:lvl1pPr>
          </a:lstStyle>
          <a:p>
            <a:endParaRPr lang="en-US"/>
          </a:p>
        </p:txBody>
      </p:sp>
      <p:sp>
        <p:nvSpPr>
          <p:cNvPr id="7" name="Slide Number Placeholder 6"/>
          <p:cNvSpPr>
            <a:spLocks noGrp="1"/>
          </p:cNvSpPr>
          <p:nvPr>
            <p:ph type="sldNum" sz="quarter" idx="5"/>
          </p:nvPr>
        </p:nvSpPr>
        <p:spPr>
          <a:xfrm>
            <a:off x="3939465" y="8775684"/>
            <a:ext cx="3013763" cy="461963"/>
          </a:xfrm>
          <a:prstGeom prst="rect">
            <a:avLst/>
          </a:prstGeom>
        </p:spPr>
        <p:txBody>
          <a:bodyPr vert="horz" lIns="92531" tIns="46265" rIns="92531" bIns="46265" rtlCol="0" anchor="b"/>
          <a:lstStyle>
            <a:lvl1pPr algn="r">
              <a:defRPr sz="1200"/>
            </a:lvl1pPr>
          </a:lstStyle>
          <a:p>
            <a:fld id="{F2D85F90-07BC-4F13-8A77-0545FA2D06A3}" type="slidenum">
              <a:rPr lang="en-US" smtClean="0"/>
              <a:pPr/>
              <a:t>‹#›</a:t>
            </a:fld>
            <a:endParaRPr lang="en-US"/>
          </a:p>
        </p:txBody>
      </p:sp>
    </p:spTree>
    <p:extLst>
      <p:ext uri="{BB962C8B-B14F-4D97-AF65-F5344CB8AC3E}">
        <p14:creationId xmlns:p14="http://schemas.microsoft.com/office/powerpoint/2010/main" val="275925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summarizes a</a:t>
            </a:r>
            <a:r>
              <a:rPr lang="en-US" baseline="0" dirty="0"/>
              <a:t> program of formative research conducted among agricultural landowners in Maryland and Pennsylvania in 2015.  A coalition of partners steered this effort, led by the Chesapeake Bay Trust, The Nature Conservancy, Ducks Unlimited, and the National Fish and Wildlife Foundation.  The technical aspects of the research were designed and implemented by OpinionWorks LLC, an independent research organization based in Annapolis.  University of Maryland Sea Grant Extension provided technical support to the project team, as well.</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1</a:t>
            </a:fld>
            <a:endParaRPr lang="en-US"/>
          </a:p>
        </p:txBody>
      </p:sp>
    </p:spTree>
    <p:extLst>
      <p:ext uri="{BB962C8B-B14F-4D97-AF65-F5344CB8AC3E}">
        <p14:creationId xmlns:p14="http://schemas.microsoft.com/office/powerpoint/2010/main" val="2400030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formative research was designed to provide information to help increase the adoption of wetlands restoration on agricultural lands, in keeping with the Chesapeake Bay Agreement.  The research produced recommendations for outreach, in keeping with the Community Based Social Marketing model.</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10</a:t>
            </a:fld>
            <a:endParaRPr lang="en-US"/>
          </a:p>
        </p:txBody>
      </p:sp>
    </p:spTree>
    <p:extLst>
      <p:ext uri="{BB962C8B-B14F-4D97-AF65-F5344CB8AC3E}">
        <p14:creationId xmlns:p14="http://schemas.microsoft.com/office/powerpoint/2010/main" val="1929333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identified a “downstream” or</a:t>
            </a:r>
            <a:r>
              <a:rPr lang="en-US" baseline="0" dirty="0"/>
              <a:t> decision-making audience of agricultural landowners.  The focus of this research was landowners of 40 or more acres who are not presently enrolled in a wetlands restoration program, and who live in counties that have an infrastructure in place that would allow for effective education and marketing of the wetlands programs that are available.  The targeted counties ranged from the coastal plain of Delmarva to the Piedmont of Central Pennsylvania.</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11</a:t>
            </a:fld>
            <a:endParaRPr lang="en-US"/>
          </a:p>
        </p:txBody>
      </p:sp>
    </p:spTree>
    <p:extLst>
      <p:ext uri="{BB962C8B-B14F-4D97-AF65-F5344CB8AC3E}">
        <p14:creationId xmlns:p14="http://schemas.microsoft.com/office/powerpoint/2010/main" val="818316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was generally focused in areas that the National Fish and Wildlife Foundation has previously identified as offering high potential for wetlands</a:t>
            </a:r>
            <a:r>
              <a:rPr lang="en-US" baseline="0" dirty="0"/>
              <a:t> adoption.  Ultimately, this work was focused in Juniata, York, and Lancaster Counties in Pennsylvania; and Caroline, Kent, Talbot, Dorchester, Somerset, Wicomico, and Worcester Counties in Maryland.</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12</a:t>
            </a:fld>
            <a:endParaRPr lang="en-US"/>
          </a:p>
        </p:txBody>
      </p:sp>
    </p:spTree>
    <p:extLst>
      <p:ext uri="{BB962C8B-B14F-4D97-AF65-F5344CB8AC3E}">
        <p14:creationId xmlns:p14="http://schemas.microsoft.com/office/powerpoint/2010/main" val="1269504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in the process, the research identified an important “midstream” audience, consisting</a:t>
            </a:r>
            <a:r>
              <a:rPr lang="en-US" baseline="0" dirty="0"/>
              <a:t> of technical assistance providers typically located in county agricultural service centers, and which enjoy high trust from the downstream landowner audience.</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13</a:t>
            </a:fld>
            <a:endParaRPr lang="en-US"/>
          </a:p>
        </p:txBody>
      </p:sp>
    </p:spTree>
    <p:extLst>
      <p:ext uri="{BB962C8B-B14F-4D97-AF65-F5344CB8AC3E}">
        <p14:creationId xmlns:p14="http://schemas.microsoft.com/office/powerpoint/2010/main" val="2875748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desired behavior that is the object of this research is encouraging</a:t>
            </a:r>
            <a:r>
              <a:rPr lang="en-US" baseline="0" dirty="0"/>
              <a:t> </a:t>
            </a:r>
            <a:r>
              <a:rPr lang="en-US" dirty="0"/>
              <a:t>landowners to enroll</a:t>
            </a:r>
            <a:r>
              <a:rPr lang="en-US" baseline="0" dirty="0"/>
              <a:t> in wetlands programs and follow through to the installation of a restored wetland.</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14</a:t>
            </a:fld>
            <a:endParaRPr lang="en-US"/>
          </a:p>
        </p:txBody>
      </p:sp>
    </p:spTree>
    <p:extLst>
      <p:ext uri="{BB962C8B-B14F-4D97-AF65-F5344CB8AC3E}">
        <p14:creationId xmlns:p14="http://schemas.microsoft.com/office/powerpoint/2010/main" val="472462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was conducted in two phases.  First, a survey was conducted in August 2015 among agricultural landowners randomly selected from</a:t>
            </a:r>
            <a:r>
              <a:rPr lang="en-US" baseline="0" dirty="0"/>
              <a:t> within the targeted counties.  Wetlands program non-participant lists were not available to researchers, so landowners were included in the survey regardless of their knowledge or participation in wetlands programs.  A survey packet consisting of a cover letter and printed questionnaire was mailed, with a postage paid mail-back mechanism included, as well as a URL where landowners could complete the survey online if they preferred.  Telephone calls were subsequently made to non-responders, with the survey was administered by telephone.  A total of 409 landowners took part in the survey through these methods.</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15</a:t>
            </a:fld>
            <a:endParaRPr lang="en-US"/>
          </a:p>
        </p:txBody>
      </p:sp>
    </p:spTree>
    <p:extLst>
      <p:ext uri="{BB962C8B-B14F-4D97-AF65-F5344CB8AC3E}">
        <p14:creationId xmlns:p14="http://schemas.microsoft.com/office/powerpoint/2010/main" val="2195616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survey questionnaire measured characteristics of the farm, basic impressions of wetlands, knowledge of</a:t>
            </a:r>
            <a:r>
              <a:rPr lang="en-US" baseline="0" dirty="0"/>
              <a:t> programs available, factors that might make one more likely to participate in a wetlands program, and the level of trust in various entities that may provide information to a landowner about wetlands.</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16</a:t>
            </a:fld>
            <a:endParaRPr lang="en-US"/>
          </a:p>
        </p:txBody>
      </p:sp>
    </p:spTree>
    <p:extLst>
      <p:ext uri="{BB962C8B-B14F-4D97-AF65-F5344CB8AC3E}">
        <p14:creationId xmlns:p14="http://schemas.microsoft.com/office/powerpoint/2010/main" val="4173331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Subsequently, four focus groups were conducted between September and November 2015.  They</a:t>
            </a:r>
            <a:r>
              <a:rPr lang="en-US" baseline="0" dirty="0"/>
              <a:t> ranged from Juniata County in the Central Pennsylvania Piedmont down to the lower Eastern Shore (Salisbury) in Maryland.  Six to eight landowners participated in each group, which was a probing discussion of relevant issues, and designed to identify the motivators and incentives that could overcome the barriers to enrolling in wetlands programs.  Each session was facilitated by a trained moderator who is skilled at leading such a discussion and helping the group pinpoint key observations.</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17</a:t>
            </a:fld>
            <a:endParaRPr lang="en-US"/>
          </a:p>
        </p:txBody>
      </p:sp>
    </p:spTree>
    <p:extLst>
      <p:ext uri="{BB962C8B-B14F-4D97-AF65-F5344CB8AC3E}">
        <p14:creationId xmlns:p14="http://schemas.microsoft.com/office/powerpoint/2010/main" val="3229404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this research, we learned of many barriers to enrollment in wetlands programs.</a:t>
            </a:r>
            <a:r>
              <a:rPr lang="en-US" baseline="0" dirty="0"/>
              <a:t>  These included lack of knowledge, significant privacy concerns and mistrust of government, misperceptions and negative impressions of wetlands, tremendous concerns for loss of flexibility and control over one’s property, loss of tillable acreage, and a constant uncertainty of future commodity prices, which makes the cost-benefit calculation for these programs extremely difficult in the out years.  Barriers are many and easy to identify.</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18</a:t>
            </a:fld>
            <a:endParaRPr lang="en-US"/>
          </a:p>
        </p:txBody>
      </p:sp>
    </p:spTree>
    <p:extLst>
      <p:ext uri="{BB962C8B-B14F-4D97-AF65-F5344CB8AC3E}">
        <p14:creationId xmlns:p14="http://schemas.microsoft.com/office/powerpoint/2010/main" val="155169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Boiling</a:t>
            </a:r>
            <a:r>
              <a:rPr lang="en-US" baseline="0" dirty="0"/>
              <a:t> down this long list of barriers into broad topics, these five categories suggest themselves.  </a:t>
            </a:r>
          </a:p>
          <a:p>
            <a:pPr marL="228600" indent="-228600">
              <a:buFont typeface="+mj-lt"/>
              <a:buAutoNum type="arabicPeriod"/>
            </a:pPr>
            <a:r>
              <a:rPr lang="en-US" baseline="0" dirty="0"/>
              <a:t>The audience lacks deep awareness of wetlands-specific programs, despite widespread familiarity with one program - CREP.  Furthermore and importantly, in the early phases of this research it became clear that some in the midstream audience of agricultural service providers also lack knowledge of the program specifics, and therefore are not in a position to market the programs effectively.</a:t>
            </a:r>
          </a:p>
          <a:p>
            <a:pPr marL="228600" indent="-228600">
              <a:buFont typeface="+mj-lt"/>
              <a:buAutoNum type="arabicPeriod"/>
            </a:pPr>
            <a:r>
              <a:rPr lang="en-US" baseline="0" dirty="0"/>
              <a:t>The landowner audience voiced strong and repeated concerns for their privacy, and expressed general cynicism about the public sector.  They would not welcome overtures from messengers they did not already know and trust.</a:t>
            </a:r>
          </a:p>
          <a:p>
            <a:pPr marL="228600" indent="-228600">
              <a:buFont typeface="+mj-lt"/>
              <a:buAutoNum type="arabicPeriod"/>
            </a:pPr>
            <a:r>
              <a:rPr lang="en-US" baseline="0" dirty="0"/>
              <a:t>The financial uncertainty of future rental payments given the variability of commodity prices undermines the appeal of the financial benefit of these programs.</a:t>
            </a:r>
          </a:p>
          <a:p>
            <a:pPr marL="228600" indent="-228600">
              <a:buFont typeface="+mj-lt"/>
              <a:buAutoNum type="arabicPeriod"/>
            </a:pPr>
            <a:r>
              <a:rPr lang="en-US" baseline="0" dirty="0"/>
              <a:t>Landowners want flexibility.  They want to control what happens on their land in the immediate term, and do not want to lock themselves into a long-term contract that may burden their heirs or reduce the market value of their land.</a:t>
            </a:r>
          </a:p>
          <a:p>
            <a:pPr marL="228600" indent="-228600">
              <a:buFont typeface="+mj-lt"/>
              <a:buAutoNum type="arabicPeriod"/>
            </a:pPr>
            <a:r>
              <a:rPr lang="en-US" baseline="0" dirty="0"/>
              <a:t>Importantly, this is a busy audience and hard to reach.  By and large, most were not digitally inclined and not very phone responsive.  Traditional mail and in-person contact remain the best ways to interact with this audience, which can make marketing and outreach more cumbersome and expensive.</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19</a:t>
            </a:fld>
            <a:endParaRPr lang="en-US"/>
          </a:p>
        </p:txBody>
      </p:sp>
    </p:spTree>
    <p:extLst>
      <p:ext uri="{BB962C8B-B14F-4D97-AF65-F5344CB8AC3E}">
        <p14:creationId xmlns:p14="http://schemas.microsoft.com/office/powerpoint/2010/main" val="116533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OpinionWorks is a technical assistance provider based in Annapolis.  They serve a mix of environmental and health concerns primarily, for public sector and not-for-profit</a:t>
            </a:r>
            <a:r>
              <a:rPr lang="en-US" baseline="0" dirty="0"/>
              <a:t> organizations.  Much of their work is focused on individual stewardship and behavior change.</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2</a:t>
            </a:fld>
            <a:endParaRPr lang="en-US"/>
          </a:p>
        </p:txBody>
      </p:sp>
    </p:spTree>
    <p:extLst>
      <p:ext uri="{BB962C8B-B14F-4D97-AF65-F5344CB8AC3E}">
        <p14:creationId xmlns:p14="http://schemas.microsoft.com/office/powerpoint/2010/main" val="380804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group work made clear that the term “wetland” is not a positive one in the minds of many agricultural landowners.</a:t>
            </a:r>
            <a:r>
              <a:rPr lang="en-US" baseline="0" dirty="0"/>
              <a:t>  It conjured negative images of unusable land, mosquitos, and more.  In discussion, it appeared that the term “wildlife pond” was a more comfortable vernacular that several focus group participants introduced and which others accepted.  An early finding of this work is that the terminology may need to change in the marketing of these programs.</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20</a:t>
            </a:fld>
            <a:endParaRPr lang="en-US"/>
          </a:p>
        </p:txBody>
      </p:sp>
    </p:spTree>
    <p:extLst>
      <p:ext uri="{BB962C8B-B14F-4D97-AF65-F5344CB8AC3E}">
        <p14:creationId xmlns:p14="http://schemas.microsoft.com/office/powerpoint/2010/main" val="4067354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group discussion</a:t>
            </a:r>
            <a:r>
              <a:rPr lang="en-US" baseline="0" dirty="0"/>
              <a:t> provided clues to motivators that could help overcome these barriers.  </a:t>
            </a:r>
            <a:r>
              <a:rPr lang="en-US" dirty="0"/>
              <a:t>In Delmarva, landowners expressed strong concern for water quality in the creeks and streams surrounding their properties and in their groundwater.  They understood that wetlands can play a role in helping</a:t>
            </a:r>
            <a:r>
              <a:rPr lang="en-US" baseline="0" dirty="0"/>
              <a:t> restore natural waters around their property.</a:t>
            </a:r>
          </a:p>
          <a:p>
            <a:r>
              <a:rPr lang="en-US" baseline="0" dirty="0"/>
              <a:t>In Pennsylvania, concerns were much more oriented towards erosion and flash flooding.  In addition to erosion, Pennsylvania landowners focused on other signs of stream health such as presence of fish and water temperature.</a:t>
            </a:r>
          </a:p>
          <a:p>
            <a:r>
              <a:rPr lang="en-US" baseline="0" dirty="0"/>
              <a:t>Encroaching development was a significant concern in both the Lancaster/York and the Mid-Shore focus groups.  There, wetlands restoration was seen by some as a way to buffer against sprawling development, perhaps saving their own farm for future generations.</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21</a:t>
            </a:fld>
            <a:endParaRPr lang="en-US"/>
          </a:p>
        </p:txBody>
      </p:sp>
    </p:spTree>
    <p:extLst>
      <p:ext uri="{BB962C8B-B14F-4D97-AF65-F5344CB8AC3E}">
        <p14:creationId xmlns:p14="http://schemas.microsoft.com/office/powerpoint/2010/main" val="211832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general observation and a clue to outreach strategy, it should noted that the landowners were highly social with each other and enjoyed talking about farming.  New friendships were formed in the focus group room.  Keying on this natural sociability, it makes sense that an outreach strategy to promote wetlands</a:t>
            </a:r>
            <a:r>
              <a:rPr lang="en-US" baseline="0" dirty="0"/>
              <a:t> would include peer-to-peer interaction.</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22</a:t>
            </a:fld>
            <a:endParaRPr lang="en-US"/>
          </a:p>
        </p:txBody>
      </p:sp>
    </p:spTree>
    <p:extLst>
      <p:ext uri="{BB962C8B-B14F-4D97-AF65-F5344CB8AC3E}">
        <p14:creationId xmlns:p14="http://schemas.microsoft.com/office/powerpoint/2010/main" val="4054782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survey contributed some refined understanding of the most trusted messengers.  A total of 15 entities that might provide information about wetlands were tested on a 1 to 5 scale of trust, with 5 being highest.  Here, the top eight are shown.  As is often the case, family members rank highest.  Just below them are the agricultural agencies that farmers tend to see as their sounding boards and advocates, and which</a:t>
            </a:r>
            <a:r>
              <a:rPr lang="en-US" baseline="0" dirty="0"/>
              <a:t> are generally found in the county agricultural services office.  Ducks Unlimited also made the top tier.</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23</a:t>
            </a:fld>
            <a:endParaRPr lang="en-US"/>
          </a:p>
        </p:txBody>
      </p:sp>
    </p:spTree>
    <p:extLst>
      <p:ext uri="{BB962C8B-B14F-4D97-AF65-F5344CB8AC3E}">
        <p14:creationId xmlns:p14="http://schemas.microsoft.com/office/powerpoint/2010/main" val="2785348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Non-agricultural</a:t>
            </a:r>
            <a:r>
              <a:rPr lang="en-US" baseline="0" dirty="0"/>
              <a:t> entities, private sector parties, and environmental organizations make up the lower tier.</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24</a:t>
            </a:fld>
            <a:endParaRPr lang="en-US"/>
          </a:p>
        </p:txBody>
      </p:sp>
    </p:spTree>
    <p:extLst>
      <p:ext uri="{BB962C8B-B14F-4D97-AF65-F5344CB8AC3E}">
        <p14:creationId xmlns:p14="http://schemas.microsoft.com/office/powerpoint/2010/main" val="1626324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60% of landowners said they were “aware of…programs that are meant to help you preserve wet areas on your land, or restore them to natural habitat,” four in ten were </a:t>
            </a:r>
            <a:r>
              <a:rPr lang="en-US" u="sng" dirty="0"/>
              <a:t>not</a:t>
            </a:r>
            <a:r>
              <a:rPr lang="en-US" dirty="0"/>
              <a:t> aware</a:t>
            </a:r>
            <a:r>
              <a:rPr lang="en-US" baseline="0" dirty="0"/>
              <a:t> at all of the existence of wetlands restoration programs.  This of course identifies a most fundamental barrier to program adoption among the unaware landowners, and points out the need to do much more marketing.</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25</a:t>
            </a:fld>
            <a:endParaRPr lang="en-US"/>
          </a:p>
        </p:txBody>
      </p:sp>
    </p:spTree>
    <p:extLst>
      <p:ext uri="{BB962C8B-B14F-4D97-AF65-F5344CB8AC3E}">
        <p14:creationId xmlns:p14="http://schemas.microsoft.com/office/powerpoint/2010/main" val="1599032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a:t>
            </a:r>
            <a:r>
              <a:rPr lang="en-US" baseline="0" dirty="0"/>
              <a:t> the full survey sample, 13% said they currently “participate in a conservation program that is meant to preserve wet areas on your land or restore them to natural habitat.” Most commonly, those landowners were referring to CREP.  Another 16% they have investigated such a program in the past but do not participate.</a:t>
            </a:r>
          </a:p>
          <a:p>
            <a:r>
              <a:rPr lang="en-US" baseline="0" dirty="0"/>
              <a:t>The rest of the sample (71%) have never investigated or are unaware of wetlands restoration programs.</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26</a:t>
            </a:fld>
            <a:endParaRPr lang="en-US"/>
          </a:p>
        </p:txBody>
      </p:sp>
    </p:spTree>
    <p:extLst>
      <p:ext uri="{BB962C8B-B14F-4D97-AF65-F5344CB8AC3E}">
        <p14:creationId xmlns:p14="http://schemas.microsoft.com/office/powerpoint/2010/main" val="385048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one in five landowners (18%) have “had a visit from an expert to discuss the possibility of preserving wet areas on your farmland or restoring them to natural habitat.”</a:t>
            </a:r>
          </a:p>
        </p:txBody>
      </p:sp>
      <p:sp>
        <p:nvSpPr>
          <p:cNvPr id="4" name="Slide Number Placeholder 3"/>
          <p:cNvSpPr>
            <a:spLocks noGrp="1"/>
          </p:cNvSpPr>
          <p:nvPr>
            <p:ph type="sldNum" sz="quarter" idx="10"/>
          </p:nvPr>
        </p:nvSpPr>
        <p:spPr/>
        <p:txBody>
          <a:bodyPr/>
          <a:lstStyle/>
          <a:p>
            <a:fld id="{F2D85F90-07BC-4F13-8A77-0545FA2D06A3}" type="slidenum">
              <a:rPr lang="en-US" smtClean="0"/>
              <a:pPr/>
              <a:t>27</a:t>
            </a:fld>
            <a:endParaRPr lang="en-US"/>
          </a:p>
        </p:txBody>
      </p:sp>
    </p:spTree>
    <p:extLst>
      <p:ext uri="{BB962C8B-B14F-4D97-AF65-F5344CB8AC3E}">
        <p14:creationId xmlns:p14="http://schemas.microsoft.com/office/powerpoint/2010/main" val="1918634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Broadly, the survey tested three major motivations that might cause a landowner to participate</a:t>
            </a:r>
            <a:r>
              <a:rPr lang="en-US" baseline="0" dirty="0"/>
              <a:t> in a wetlands restoration program.  Survey participants were allowed to choose more than one motivation if they chose to do that.</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28</a:t>
            </a:fld>
            <a:endParaRPr lang="en-US"/>
          </a:p>
        </p:txBody>
      </p:sp>
    </p:spTree>
    <p:extLst>
      <p:ext uri="{BB962C8B-B14F-4D97-AF65-F5344CB8AC3E}">
        <p14:creationId xmlns:p14="http://schemas.microsoft.com/office/powerpoint/2010/main" val="695643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Improving water quality (36%) and receiving a rental payment (35%)</a:t>
            </a:r>
            <a:r>
              <a:rPr lang="en-US" baseline="0" dirty="0"/>
              <a:t> scored equally well in the survey.  Only a short distance behind was the idea that a wetland would create wildlife habitat that might be useful for hunting.</a:t>
            </a:r>
          </a:p>
          <a:p>
            <a:r>
              <a:rPr lang="en-US" baseline="0" dirty="0"/>
              <a:t>It should be noted that water quality is the top concern by a much larger margin in Pennsylvania (more than 10 percentage points).  Hunting related to waterfowl is very popular on the Eastern Shore of Maryland.</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29</a:t>
            </a:fld>
            <a:endParaRPr lang="en-US"/>
          </a:p>
        </p:txBody>
      </p:sp>
    </p:spTree>
    <p:extLst>
      <p:ext uri="{BB962C8B-B14F-4D97-AF65-F5344CB8AC3E}">
        <p14:creationId xmlns:p14="http://schemas.microsoft.com/office/powerpoint/2010/main" val="1802565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predecessor study was undertaken by a group of stakeholders led by The Nature Conservancy and Ducks Unlimited.  This study focused on practitioners who are engaged with encouraging wetlands</a:t>
            </a:r>
            <a:r>
              <a:rPr lang="en-US" baseline="0" dirty="0"/>
              <a:t> restoration on rural lands.</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3</a:t>
            </a:fld>
            <a:endParaRPr lang="en-US"/>
          </a:p>
        </p:txBody>
      </p:sp>
    </p:spTree>
    <p:extLst>
      <p:ext uri="{BB962C8B-B14F-4D97-AF65-F5344CB8AC3E}">
        <p14:creationId xmlns:p14="http://schemas.microsoft.com/office/powerpoint/2010/main" val="1626548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bottom line, despite lack of knowledge, interest is quite encouraging in “a program to help you preserve or restore wet areas on your land as a way of providing wildlife habitat and protecting local streams.”  Among those who said they are not currently</a:t>
            </a:r>
            <a:r>
              <a:rPr lang="en-US" baseline="0" dirty="0"/>
              <a:t> participating in such a program, 8% said they would “definitely would…seriously consider it” and another 23% said they “probably would.”  These are very promising numbers and suggest that an effective, coordinated outreach effort could achieve much increased adoption. </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30</a:t>
            </a:fld>
            <a:endParaRPr lang="en-US"/>
          </a:p>
        </p:txBody>
      </p:sp>
    </p:spTree>
    <p:extLst>
      <p:ext uri="{BB962C8B-B14F-4D97-AF65-F5344CB8AC3E}">
        <p14:creationId xmlns:p14="http://schemas.microsoft.com/office/powerpoint/2010/main" val="1771668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its core, this effort can be built around landowners’ strong concern for water quality.  In Pennsylvania, this can take the specific added dimension of addressing flash flooding and erosion control.</a:t>
            </a:r>
          </a:p>
          <a:p>
            <a:r>
              <a:rPr lang="en-US" dirty="0"/>
              <a:t>Wildlife habitat and the potential for hunting leases are a powerful motivator in Maryland, and to a lesser extent upstream in Pennsylvania.</a:t>
            </a:r>
          </a:p>
          <a:p>
            <a:r>
              <a:rPr lang="en-US" dirty="0"/>
              <a:t>In agricultural areas that have a development threat, the hedge against the encroachment of future development is an additional motivator for some landowners.</a:t>
            </a:r>
          </a:p>
          <a:p>
            <a:r>
              <a:rPr lang="en-US" dirty="0"/>
              <a:t>Note that despite their importance, rental payments are not presented as a core motivation because of the uncertainty of future commodity prices, which weighs on the decision-making process of many agricultural landowners, as was made clear in the focus groups.  While not a leading message, financial benefits are a decision-making factor and need to be presented in a supporting way.</a:t>
            </a:r>
          </a:p>
        </p:txBody>
      </p:sp>
      <p:sp>
        <p:nvSpPr>
          <p:cNvPr id="4" name="Slide Number Placeholder 3"/>
          <p:cNvSpPr>
            <a:spLocks noGrp="1"/>
          </p:cNvSpPr>
          <p:nvPr>
            <p:ph type="sldNum" sz="quarter" idx="10"/>
          </p:nvPr>
        </p:nvSpPr>
        <p:spPr/>
        <p:txBody>
          <a:bodyPr/>
          <a:lstStyle/>
          <a:p>
            <a:fld id="{F2D85F90-07BC-4F13-8A77-0545FA2D06A3}" type="slidenum">
              <a:rPr lang="en-US" smtClean="0"/>
              <a:pPr/>
              <a:t>31</a:t>
            </a:fld>
            <a:endParaRPr lang="en-US"/>
          </a:p>
        </p:txBody>
      </p:sp>
    </p:spTree>
    <p:extLst>
      <p:ext uri="{BB962C8B-B14F-4D97-AF65-F5344CB8AC3E}">
        <p14:creationId xmlns:p14="http://schemas.microsoft.com/office/powerpoint/2010/main" val="4041082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leading barrier is lack of information.  Four agricultural landowners in ten are unaware of the availability of wetlands restoration programs, suggesting that additional resources need to be brought to bear on this marketing challenge.  Seven in ten landowners are unaware or, if aware, have never investigated the possibilities.</a:t>
            </a:r>
          </a:p>
          <a:p>
            <a:endParaRPr lang="en-US" dirty="0"/>
          </a:p>
          <a:p>
            <a:r>
              <a:rPr lang="en-US" dirty="0"/>
              <a:t>When presented with information, landowners expressed significant concerns about losing control of what happens on their land and locking themselves in to long-term contracts that may hamper them, or their heirs, down the road.  Program sponsors would be well-advised to consider building in greater flexibility in future program design, perhaps offering shorter contracts, ability to specify a contractor, greater say over site design, etc.</a:t>
            </a:r>
          </a:p>
          <a:p>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32</a:t>
            </a:fld>
            <a:endParaRPr lang="en-US"/>
          </a:p>
        </p:txBody>
      </p:sp>
    </p:spTree>
    <p:extLst>
      <p:ext uri="{BB962C8B-B14F-4D97-AF65-F5344CB8AC3E}">
        <p14:creationId xmlns:p14="http://schemas.microsoft.com/office/powerpoint/2010/main" val="1673904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to the success of the outreach effort is engaging the trusted midstream audience, and fostering direct, personal conversations between landowners and their local agricultural specialists.  This may require some training for the specialists to bring them up-to-speed on the wetlands programs that are available in their county,</a:t>
            </a:r>
            <a:r>
              <a:rPr lang="en-US" baseline="0" dirty="0"/>
              <a:t> and to provide them with talking points drawn from the findings of this study.</a:t>
            </a:r>
          </a:p>
          <a:p>
            <a:r>
              <a:rPr lang="en-US" dirty="0"/>
              <a:t>In this research it became clear that landowners view this as a complicated decision.  Multiple programs are available, and individual programs themselves are complex and offer variations.  A focus group participant likened the difficulty of making this decision with choosing a health insurance plan, where a conversation with a knowledgeable expert can help sort out the many details and crystallize the plan that is best for the individual household.  The comparison is apt and underlines the importance of fostering the conversation between landowner and a knowledgeable, trusted specialist.</a:t>
            </a:r>
          </a:p>
        </p:txBody>
      </p:sp>
      <p:sp>
        <p:nvSpPr>
          <p:cNvPr id="4" name="Slide Number Placeholder 3"/>
          <p:cNvSpPr>
            <a:spLocks noGrp="1"/>
          </p:cNvSpPr>
          <p:nvPr>
            <p:ph type="sldNum" sz="quarter" idx="10"/>
          </p:nvPr>
        </p:nvSpPr>
        <p:spPr/>
        <p:txBody>
          <a:bodyPr/>
          <a:lstStyle/>
          <a:p>
            <a:fld id="{F2D85F90-07BC-4F13-8A77-0545FA2D06A3}" type="slidenum">
              <a:rPr lang="en-US" smtClean="0"/>
              <a:pPr/>
              <a:t>33</a:t>
            </a:fld>
            <a:endParaRPr lang="en-US"/>
          </a:p>
        </p:txBody>
      </p:sp>
    </p:spTree>
    <p:extLst>
      <p:ext uri="{BB962C8B-B14F-4D97-AF65-F5344CB8AC3E}">
        <p14:creationId xmlns:p14="http://schemas.microsoft.com/office/powerpoint/2010/main" val="1675610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postal</a:t>
            </a:r>
            <a:r>
              <a:rPr lang="en-US" baseline="0" dirty="0"/>
              <a:t> m</a:t>
            </a:r>
            <a:r>
              <a:rPr lang="en-US" dirty="0"/>
              <a:t>ail into the homes of agricultural landowners will be helpful to raise awareness of these programs and encourage the landowners to initiate conversations with local county ag agents.</a:t>
            </a:r>
          </a:p>
          <a:p>
            <a:r>
              <a:rPr lang="en-US" dirty="0"/>
              <a:t>Peer-to-peer communication will also be helpful, enlisting the help of local farmers who participate in wetlands programs and understand the benefits.</a:t>
            </a:r>
          </a:p>
          <a:p>
            <a:r>
              <a:rPr lang="en-US" dirty="0"/>
              <a:t>As a tool, a web portal with an overview of locally-available programs is critical.  Such a portal can offer links to deep information on specific programs for those who want that.  This portal does not exist today, and it was</a:t>
            </a:r>
            <a:r>
              <a:rPr lang="en-US" baseline="0" dirty="0"/>
              <a:t> clear from this research that it would be invaluable to the specialists who are responsible for marketing these programs, as well as the landowners themselves who would like to explore their options.</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34</a:t>
            </a:fld>
            <a:endParaRPr lang="en-US"/>
          </a:p>
        </p:txBody>
      </p:sp>
    </p:spTree>
    <p:extLst>
      <p:ext uri="{BB962C8B-B14F-4D97-AF65-F5344CB8AC3E}">
        <p14:creationId xmlns:p14="http://schemas.microsoft.com/office/powerpoint/2010/main" val="1978380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research suggests that awareness of programs is low, and</a:t>
            </a:r>
            <a:r>
              <a:rPr lang="en-US" baseline="0" dirty="0"/>
              <a:t> that wetlands adoption is also hampered by many serious barriers.  The community of specialists who could market these programs need basic tools to help them offer and describe these programs, and a coordinated outreach effort is needed to encourage landowners to initiate these conversations.</a:t>
            </a:r>
          </a:p>
          <a:p>
            <a:r>
              <a:rPr lang="en-US" baseline="0" dirty="0"/>
              <a:t>As a next step, the resources must be found to develop and implement this effort on a pilot basis, to determine how successful we can </a:t>
            </a:r>
            <a:r>
              <a:rPr lang="en-US" baseline="0"/>
              <a:t>be in increasing </a:t>
            </a:r>
            <a:r>
              <a:rPr lang="en-US" baseline="0" dirty="0"/>
              <a:t>program adoption with the right outreach techniques and messengers.</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35</a:t>
            </a:fld>
            <a:endParaRPr lang="en-US"/>
          </a:p>
        </p:txBody>
      </p:sp>
    </p:spTree>
    <p:extLst>
      <p:ext uri="{BB962C8B-B14F-4D97-AF65-F5344CB8AC3E}">
        <p14:creationId xmlns:p14="http://schemas.microsoft.com/office/powerpoint/2010/main" val="9538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one recommendation of this study, it was determined that a better,</a:t>
            </a:r>
            <a:r>
              <a:rPr lang="en-US" baseline="0" dirty="0"/>
              <a:t> more coordinated marketing strategy was needed.  That lead to the current research among the end audience of agricultural landowners.</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4</a:t>
            </a:fld>
            <a:endParaRPr lang="en-US"/>
          </a:p>
        </p:txBody>
      </p:sp>
    </p:spTree>
    <p:extLst>
      <p:ext uri="{BB962C8B-B14F-4D97-AF65-F5344CB8AC3E}">
        <p14:creationId xmlns:p14="http://schemas.microsoft.com/office/powerpoint/2010/main" val="372824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familiarize</a:t>
            </a:r>
            <a:r>
              <a:rPr lang="en-US" baseline="0" dirty="0"/>
              <a:t> ourselves with several basic social science concepts that have guided this research.  This curve is familiar to all of us.  In an environmental stewardship context, the share of the population on the left are called “show me” because they just need to be shown what to do and they will do it.  </a:t>
            </a:r>
          </a:p>
          <a:p>
            <a:r>
              <a:rPr lang="en-US" baseline="0" dirty="0"/>
              <a:t>The right side are called “make me,” because they are resistant to environmental initiatives and will probably need to be compelled to take involuntary action.</a:t>
            </a:r>
          </a:p>
          <a:p>
            <a:r>
              <a:rPr lang="en-US" baseline="0" dirty="0"/>
              <a:t>The vast majority of the public lives in the middle.  This is the “help me” audience.</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5</a:t>
            </a:fld>
            <a:endParaRPr lang="en-US"/>
          </a:p>
        </p:txBody>
      </p:sp>
    </p:spTree>
    <p:extLst>
      <p:ext uri="{BB962C8B-B14F-4D97-AF65-F5344CB8AC3E}">
        <p14:creationId xmlns:p14="http://schemas.microsoft.com/office/powerpoint/2010/main" val="3752863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traditional approach to behavior change involves public education, which addresses</a:t>
            </a:r>
            <a:r>
              <a:rPr lang="en-US" baseline="0" dirty="0"/>
              <a:t> the show me audience, and punitive or compulsory measures like regulation, fines, or lawsuits to address the make me audience.  The help me crowd is left out of this approach.</a:t>
            </a:r>
            <a:endParaRPr lang="en-US" dirty="0"/>
          </a:p>
        </p:txBody>
      </p:sp>
      <p:sp>
        <p:nvSpPr>
          <p:cNvPr id="4" name="Slide Number Placeholder 3"/>
          <p:cNvSpPr>
            <a:spLocks noGrp="1"/>
          </p:cNvSpPr>
          <p:nvPr>
            <p:ph type="sldNum" sz="quarter" idx="10"/>
          </p:nvPr>
        </p:nvSpPr>
        <p:spPr/>
        <p:txBody>
          <a:bodyPr/>
          <a:lstStyle/>
          <a:p>
            <a:fld id="{F2D85F90-07BC-4F13-8A77-0545FA2D06A3}" type="slidenum">
              <a:rPr lang="en-US" smtClean="0"/>
              <a:pPr/>
              <a:t>6</a:t>
            </a:fld>
            <a:endParaRPr lang="en-US"/>
          </a:p>
        </p:txBody>
      </p:sp>
    </p:spTree>
    <p:extLst>
      <p:ext uri="{BB962C8B-B14F-4D97-AF65-F5344CB8AC3E}">
        <p14:creationId xmlns:p14="http://schemas.microsoft.com/office/powerpoint/2010/main" val="4148960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begins with these five steps, which the research protocol was designed to address, and which will be outlined in this presentation.</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D85F90-07BC-4F13-8A77-0545FA2D06A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1753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formative research has been completed, the effort moves on to developing specific outreach messages, tools, and approaches, and evaluating those.</a:t>
            </a:r>
          </a:p>
        </p:txBody>
      </p:sp>
      <p:sp>
        <p:nvSpPr>
          <p:cNvPr id="4" name="Slide Number Placeholder 3"/>
          <p:cNvSpPr>
            <a:spLocks noGrp="1"/>
          </p:cNvSpPr>
          <p:nvPr>
            <p:ph type="sldNum" sz="quarter" idx="10"/>
          </p:nvPr>
        </p:nvSpPr>
        <p:spPr/>
        <p:txBody>
          <a:bodyPr/>
          <a:lstStyle/>
          <a:p>
            <a:fld id="{F2D85F90-07BC-4F13-8A77-0545FA2D06A3}" type="slidenum">
              <a:rPr lang="en-US" smtClean="0"/>
              <a:pPr/>
              <a:t>8</a:t>
            </a:fld>
            <a:endParaRPr lang="en-US"/>
          </a:p>
        </p:txBody>
      </p:sp>
    </p:spTree>
    <p:extLst>
      <p:ext uri="{BB962C8B-B14F-4D97-AF65-F5344CB8AC3E}">
        <p14:creationId xmlns:p14="http://schemas.microsoft.com/office/powerpoint/2010/main" val="2582836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one example of this approach, Clean Water Action has taken the results of formative focus groups in Capitol Heights (Prince George’s County), and are using their door-to-door canvassers to promote downspout redirects and disconnects.  The results are overwhelmingly encouraging.</a:t>
            </a:r>
          </a:p>
        </p:txBody>
      </p:sp>
      <p:sp>
        <p:nvSpPr>
          <p:cNvPr id="4" name="Slide Number Placeholder 3"/>
          <p:cNvSpPr>
            <a:spLocks noGrp="1"/>
          </p:cNvSpPr>
          <p:nvPr>
            <p:ph type="sldNum" sz="quarter" idx="10"/>
          </p:nvPr>
        </p:nvSpPr>
        <p:spPr/>
        <p:txBody>
          <a:bodyPr/>
          <a:lstStyle/>
          <a:p>
            <a:fld id="{F2D85F90-07BC-4F13-8A77-0545FA2D06A3}" type="slidenum">
              <a:rPr lang="en-US" smtClean="0"/>
              <a:pPr/>
              <a:t>9</a:t>
            </a:fld>
            <a:endParaRPr lang="en-US"/>
          </a:p>
        </p:txBody>
      </p:sp>
    </p:spTree>
    <p:extLst>
      <p:ext uri="{BB962C8B-B14F-4D97-AF65-F5344CB8AC3E}">
        <p14:creationId xmlns:p14="http://schemas.microsoft.com/office/powerpoint/2010/main" val="3368236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4074822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1381036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68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68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860463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5/26/2016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val="67532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5/26/2016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9399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5/26/2016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215109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5/26/2016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561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5/26/2016</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86687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5/26/2016</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435592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5/26/2016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02583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5/26/2016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0016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1775128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5/26/2016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extLst>
      <p:ext uri="{BB962C8B-B14F-4D97-AF65-F5344CB8AC3E}">
        <p14:creationId xmlns:p14="http://schemas.microsoft.com/office/powerpoint/2010/main" val="712646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5/26/2016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206477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5/26/2016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97243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466063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02881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844757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997117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416375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079004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420177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5410200" y="6019800"/>
            <a:ext cx="32766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pic>
        <p:nvPicPr>
          <p:cNvPr id="1031" name="Picture 7" descr="OW_logo - color version - high r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29400" y="6096000"/>
            <a:ext cx="2136775" cy="4603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0EEB24C-7928-467F-A0C2-CF544A239F1F}" type="datetimeFigureOut">
              <a:rPr lang="en-US" smtClean="0">
                <a:solidFill>
                  <a:prstClr val="black">
                    <a:lumMod val="50000"/>
                    <a:lumOff val="50000"/>
                  </a:prstClr>
                </a:solidFill>
              </a:rPr>
              <a:pPr/>
              <a:t>5/26/2016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260250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828026" y="1143000"/>
            <a:ext cx="7772400" cy="1752600"/>
          </a:xfrm>
        </p:spPr>
        <p:txBody>
          <a:bodyPr/>
          <a:lstStyle/>
          <a:p>
            <a:pPr>
              <a:spcBef>
                <a:spcPts val="0"/>
              </a:spcBef>
            </a:pPr>
            <a:r>
              <a:rPr lang="en-US" b="1" dirty="0"/>
              <a:t>Accelerating Wetland Restoration </a:t>
            </a:r>
          </a:p>
          <a:p>
            <a:pPr>
              <a:spcBef>
                <a:spcPts val="0"/>
              </a:spcBef>
            </a:pPr>
            <a:r>
              <a:rPr lang="en-US" b="1" dirty="0"/>
              <a:t>in the Chesapeake Bay and Beyond:</a:t>
            </a:r>
          </a:p>
          <a:p>
            <a:pPr>
              <a:spcBef>
                <a:spcPts val="600"/>
              </a:spcBef>
            </a:pPr>
            <a:r>
              <a:rPr lang="en-US" b="1" dirty="0"/>
              <a:t>Formative Research Conducted among Agricultural Landowners</a:t>
            </a:r>
          </a:p>
          <a:p>
            <a:pPr lvl="0">
              <a:spcBef>
                <a:spcPts val="0"/>
              </a:spcBef>
            </a:pPr>
            <a:endParaRPr lang="en-US" sz="2800" b="1" dirty="0">
              <a:solidFill>
                <a:srgbClr val="002060"/>
              </a:solidFill>
            </a:endParaRPr>
          </a:p>
          <a:p>
            <a:pPr lvl="0">
              <a:spcBef>
                <a:spcPts val="0"/>
              </a:spcBef>
            </a:pPr>
            <a:r>
              <a:rPr lang="en-US" sz="2800" b="1" dirty="0">
                <a:solidFill>
                  <a:srgbClr val="002060"/>
                </a:solidFill>
              </a:rPr>
              <a:t>Presented to Wetland Workgroup</a:t>
            </a:r>
          </a:p>
          <a:p>
            <a:pPr lvl="0">
              <a:spcBef>
                <a:spcPts val="0"/>
              </a:spcBef>
            </a:pPr>
            <a:r>
              <a:rPr lang="en-US" sz="2800" b="1" dirty="0">
                <a:solidFill>
                  <a:srgbClr val="002060"/>
                </a:solidFill>
              </a:rPr>
              <a:t>May 26, 2016</a:t>
            </a:r>
          </a:p>
        </p:txBody>
      </p:sp>
      <p:sp>
        <p:nvSpPr>
          <p:cNvPr id="6" name="Rectangle 5"/>
          <p:cNvSpPr/>
          <p:nvPr/>
        </p:nvSpPr>
        <p:spPr>
          <a:xfrm>
            <a:off x="6629400" y="5900410"/>
            <a:ext cx="2133600" cy="728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2422" y="5808099"/>
            <a:ext cx="3243608" cy="699208"/>
          </a:xfrm>
          <a:prstGeom prst="rect">
            <a:avLst/>
          </a:prstGeom>
        </p:spPr>
      </p:pic>
      <p:pic>
        <p:nvPicPr>
          <p:cNvPr id="3074" name="Picture 2" descr="logo-na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177" y="5823094"/>
            <a:ext cx="1785937" cy="684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descr="1260px-Ducks_Unlimited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9180" y="5645294"/>
            <a:ext cx="1060450" cy="86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4834971"/>
            <a:ext cx="1771650" cy="822045"/>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6683" y="4799615"/>
            <a:ext cx="2019532" cy="845679"/>
          </a:xfrm>
          <a:prstGeom prst="rect">
            <a:avLst/>
          </a:prstGeom>
        </p:spPr>
      </p:pic>
    </p:spTree>
    <p:extLst>
      <p:ext uri="{BB962C8B-B14F-4D97-AF65-F5344CB8AC3E}">
        <p14:creationId xmlns:p14="http://schemas.microsoft.com/office/powerpoint/2010/main" val="1413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33400" y="2057400"/>
            <a:ext cx="8153400" cy="3352800"/>
          </a:xfrm>
          <a:prstGeom prst="rect">
            <a:avLst/>
          </a:prstGeom>
          <a:solidFill>
            <a:srgbClr val="D9EDEF">
              <a:alpha val="58000"/>
            </a:srgbClr>
          </a:solidFill>
        </p:spPr>
        <p:txBody>
          <a:bodyPr anchor="ctr" anchorCtr="0"/>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spcBef>
                <a:spcPts val="0"/>
              </a:spcBef>
              <a:buNone/>
            </a:pPr>
            <a:r>
              <a:rPr lang="en-US" sz="4000" b="1" dirty="0">
                <a:solidFill>
                  <a:srgbClr val="002060"/>
                </a:solidFill>
              </a:rPr>
              <a:t>To increase the adoption </a:t>
            </a:r>
          </a:p>
          <a:p>
            <a:pPr marL="0" indent="0" algn="ctr">
              <a:spcBef>
                <a:spcPts val="0"/>
              </a:spcBef>
              <a:buNone/>
            </a:pPr>
            <a:r>
              <a:rPr lang="en-US" sz="4000" b="1" dirty="0">
                <a:solidFill>
                  <a:srgbClr val="002060"/>
                </a:solidFill>
              </a:rPr>
              <a:t>of wetlands restoration </a:t>
            </a:r>
          </a:p>
          <a:p>
            <a:pPr marL="0" indent="0" algn="ctr">
              <a:spcBef>
                <a:spcPts val="0"/>
              </a:spcBef>
              <a:buNone/>
            </a:pPr>
            <a:r>
              <a:rPr lang="en-US" sz="4000" b="1" dirty="0">
                <a:solidFill>
                  <a:srgbClr val="002060"/>
                </a:solidFill>
              </a:rPr>
              <a:t>on agricultural lands </a:t>
            </a:r>
          </a:p>
          <a:p>
            <a:pPr marL="0" indent="0" algn="ctr">
              <a:spcBef>
                <a:spcPts val="0"/>
              </a:spcBef>
              <a:buNone/>
            </a:pPr>
            <a:r>
              <a:rPr lang="en-US" sz="4000" b="1" dirty="0">
                <a:solidFill>
                  <a:srgbClr val="002060"/>
                </a:solidFill>
              </a:rPr>
              <a:t>in keeping with </a:t>
            </a:r>
          </a:p>
          <a:p>
            <a:pPr marL="0" indent="0" algn="ctr">
              <a:spcBef>
                <a:spcPts val="0"/>
              </a:spcBef>
              <a:buNone/>
            </a:pPr>
            <a:r>
              <a:rPr lang="en-US" sz="4000" b="1" dirty="0">
                <a:solidFill>
                  <a:srgbClr val="002060"/>
                </a:solidFill>
              </a:rPr>
              <a:t>the Chesapeake Bay Agreement</a:t>
            </a:r>
            <a:r>
              <a:rPr lang="en-US" sz="3600" b="1" kern="0" dirty="0">
                <a:solidFill>
                  <a:srgbClr val="002060"/>
                </a:solidFill>
              </a:rPr>
              <a:t> </a:t>
            </a:r>
          </a:p>
        </p:txBody>
      </p:sp>
      <p:sp>
        <p:nvSpPr>
          <p:cNvPr id="3" name="Titl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algn="l">
              <a:spcBef>
                <a:spcPts val="0"/>
              </a:spcBef>
            </a:pPr>
            <a:r>
              <a:rPr lang="en-US" sz="2400" kern="0" dirty="0">
                <a:solidFill>
                  <a:srgbClr val="002060"/>
                </a:solidFill>
                <a:latin typeface="Arial" pitchFamily="34" charset="0"/>
                <a:cs typeface="Arial" pitchFamily="34" charset="0"/>
              </a:rPr>
              <a:t>Landowner Attitudes Towards Wetland Restoration</a:t>
            </a:r>
            <a:r>
              <a:rPr lang="en-US" sz="2400" kern="0" dirty="0">
                <a:solidFill>
                  <a:srgbClr val="0070C0"/>
                </a:solidFill>
                <a:latin typeface="Arial" pitchFamily="34" charset="0"/>
                <a:cs typeface="Arial" pitchFamily="34" charset="0"/>
              </a:rPr>
              <a:t/>
            </a:r>
            <a:br>
              <a:rPr lang="en-US" sz="2400" kern="0" dirty="0">
                <a:solidFill>
                  <a:srgbClr val="0070C0"/>
                </a:solidFill>
                <a:latin typeface="Arial" pitchFamily="34" charset="0"/>
                <a:cs typeface="Arial" pitchFamily="34" charset="0"/>
              </a:rPr>
            </a:br>
            <a:r>
              <a:rPr lang="en-US" sz="2800" kern="0" dirty="0">
                <a:solidFill>
                  <a:srgbClr val="00B050"/>
                </a:solidFill>
                <a:latin typeface="Arial Black" pitchFamily="34" charset="0"/>
                <a:ea typeface="+mn-ea"/>
                <a:cs typeface="+mn-cs"/>
              </a:rPr>
              <a:t>Project Purpose and Focus</a:t>
            </a:r>
            <a:endParaRPr lang="en-US" sz="2800" kern="0" dirty="0">
              <a:solidFill>
                <a:srgbClr val="00B050"/>
              </a:solidFill>
            </a:endParaRPr>
          </a:p>
        </p:txBody>
      </p:sp>
    </p:spTree>
    <p:extLst>
      <p:ext uri="{BB962C8B-B14F-4D97-AF65-F5344CB8AC3E}">
        <p14:creationId xmlns:p14="http://schemas.microsoft.com/office/powerpoint/2010/main" val="29754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33400" y="1371600"/>
            <a:ext cx="8153400" cy="4724400"/>
          </a:xfrm>
          <a:prstGeom prst="rect">
            <a:avLst/>
          </a:prstGeom>
          <a:solidFill>
            <a:srgbClr val="D9EDEF">
              <a:alpha val="58000"/>
            </a:srgbClr>
          </a:solidFill>
        </p:spPr>
        <p:txBody>
          <a:bodyPr anchor="t"/>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spcBef>
                <a:spcPts val="0"/>
              </a:spcBef>
              <a:buNone/>
            </a:pPr>
            <a:r>
              <a:rPr lang="en-US" b="1" kern="0" dirty="0">
                <a:solidFill>
                  <a:srgbClr val="002060"/>
                </a:solidFill>
              </a:rPr>
              <a:t>“Downstream” Audience:</a:t>
            </a:r>
          </a:p>
          <a:p>
            <a:pPr>
              <a:spcBef>
                <a:spcPts val="1200"/>
              </a:spcBef>
            </a:pPr>
            <a:r>
              <a:rPr lang="en-US" sz="2800" kern="0" dirty="0">
                <a:solidFill>
                  <a:srgbClr val="002060"/>
                </a:solidFill>
              </a:rPr>
              <a:t>Agricultural landowners</a:t>
            </a:r>
          </a:p>
          <a:p>
            <a:pPr>
              <a:spcBef>
                <a:spcPts val="1200"/>
              </a:spcBef>
            </a:pPr>
            <a:r>
              <a:rPr lang="en-US" sz="2800" kern="0" dirty="0">
                <a:solidFill>
                  <a:srgbClr val="002060"/>
                </a:solidFill>
              </a:rPr>
              <a:t>40+ acres</a:t>
            </a:r>
          </a:p>
          <a:p>
            <a:pPr>
              <a:spcBef>
                <a:spcPts val="1200"/>
              </a:spcBef>
            </a:pPr>
            <a:r>
              <a:rPr lang="en-US" sz="2800" kern="0" dirty="0">
                <a:solidFill>
                  <a:srgbClr val="002060"/>
                </a:solidFill>
              </a:rPr>
              <a:t>Not enrolled in wetlands restoration program</a:t>
            </a:r>
          </a:p>
          <a:p>
            <a:pPr>
              <a:spcBef>
                <a:spcPts val="1200"/>
              </a:spcBef>
            </a:pPr>
            <a:r>
              <a:rPr lang="en-US" sz="2800" kern="0" dirty="0">
                <a:solidFill>
                  <a:srgbClr val="002060"/>
                </a:solidFill>
              </a:rPr>
              <a:t>Targeted counties</a:t>
            </a:r>
          </a:p>
          <a:p>
            <a:pPr>
              <a:spcBef>
                <a:spcPts val="1200"/>
              </a:spcBef>
            </a:pPr>
            <a:r>
              <a:rPr lang="en-US" sz="2800" kern="0" dirty="0">
                <a:solidFill>
                  <a:srgbClr val="002060"/>
                </a:solidFill>
              </a:rPr>
              <a:t>Coastal plain to Piedmont</a:t>
            </a:r>
          </a:p>
          <a:p>
            <a:pPr>
              <a:spcBef>
                <a:spcPts val="1200"/>
              </a:spcBef>
            </a:pPr>
            <a:r>
              <a:rPr lang="en-US" sz="2800" kern="0" dirty="0">
                <a:solidFill>
                  <a:srgbClr val="002060"/>
                </a:solidFill>
              </a:rPr>
              <a:t>Good infrastructure and other efforts in place</a:t>
            </a:r>
          </a:p>
          <a:p>
            <a:pPr marL="0" indent="0">
              <a:spcBef>
                <a:spcPts val="0"/>
              </a:spcBef>
              <a:buNone/>
            </a:pPr>
            <a:endParaRPr lang="en-US" sz="2800" kern="0" dirty="0">
              <a:solidFill>
                <a:srgbClr val="002060"/>
              </a:solidFill>
            </a:endParaRPr>
          </a:p>
        </p:txBody>
      </p:sp>
      <p:sp>
        <p:nvSpPr>
          <p:cNvPr id="3" name="Titl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algn="l">
              <a:spcBef>
                <a:spcPts val="0"/>
              </a:spcBef>
            </a:pPr>
            <a:r>
              <a:rPr lang="en-US" sz="2400" kern="0" dirty="0">
                <a:solidFill>
                  <a:srgbClr val="002060"/>
                </a:solidFill>
                <a:latin typeface="Arial" pitchFamily="34" charset="0"/>
                <a:cs typeface="Arial" pitchFamily="34" charset="0"/>
              </a:rPr>
              <a:t>Landowner Attitudes Towards Wetland Restoration</a:t>
            </a:r>
            <a:r>
              <a:rPr lang="en-US" sz="2400" kern="0" dirty="0">
                <a:solidFill>
                  <a:srgbClr val="0070C0"/>
                </a:solidFill>
                <a:latin typeface="Arial" pitchFamily="34" charset="0"/>
                <a:cs typeface="Arial" pitchFamily="34" charset="0"/>
              </a:rPr>
              <a:t/>
            </a:r>
            <a:br>
              <a:rPr lang="en-US" sz="2400" kern="0" dirty="0">
                <a:solidFill>
                  <a:srgbClr val="0070C0"/>
                </a:solidFill>
                <a:latin typeface="Arial" pitchFamily="34" charset="0"/>
                <a:cs typeface="Arial" pitchFamily="34" charset="0"/>
              </a:rPr>
            </a:br>
            <a:r>
              <a:rPr lang="en-US" sz="2800" kern="0" dirty="0">
                <a:solidFill>
                  <a:srgbClr val="00B050"/>
                </a:solidFill>
                <a:latin typeface="Arial Black" pitchFamily="34" charset="0"/>
                <a:ea typeface="+mn-ea"/>
                <a:cs typeface="+mn-cs"/>
              </a:rPr>
              <a:t>Target Audience</a:t>
            </a:r>
            <a:endParaRPr lang="en-US" sz="2800" kern="0" dirty="0">
              <a:solidFill>
                <a:srgbClr val="00B050"/>
              </a:solidFill>
            </a:endParaRPr>
          </a:p>
        </p:txBody>
      </p:sp>
    </p:spTree>
    <p:extLst>
      <p:ext uri="{BB962C8B-B14F-4D97-AF65-F5344CB8AC3E}">
        <p14:creationId xmlns:p14="http://schemas.microsoft.com/office/powerpoint/2010/main" val="262245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53200" y="5943600"/>
            <a:ext cx="2286000" cy="563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066800" y="-1524000"/>
            <a:ext cx="7136477" cy="9235440"/>
          </a:xfrm>
          <a:prstGeom prst="rect">
            <a:avLst/>
          </a:prstGeom>
        </p:spPr>
      </p:pic>
    </p:spTree>
    <p:extLst>
      <p:ext uri="{BB962C8B-B14F-4D97-AF65-F5344CB8AC3E}">
        <p14:creationId xmlns:p14="http://schemas.microsoft.com/office/powerpoint/2010/main" val="273622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33400" y="1371600"/>
            <a:ext cx="8153400" cy="4724400"/>
          </a:xfrm>
          <a:prstGeom prst="rect">
            <a:avLst/>
          </a:prstGeom>
          <a:solidFill>
            <a:srgbClr val="D9EDEF">
              <a:alpha val="58000"/>
            </a:srgbClr>
          </a:solidFill>
        </p:spPr>
        <p:txBody>
          <a:bodyPr anchor="t"/>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spcBef>
                <a:spcPts val="0"/>
              </a:spcBef>
              <a:buNone/>
            </a:pPr>
            <a:r>
              <a:rPr lang="en-US" b="1" kern="0" dirty="0">
                <a:solidFill>
                  <a:srgbClr val="002060"/>
                </a:solidFill>
              </a:rPr>
              <a:t>“Midstream” Audience:</a:t>
            </a:r>
          </a:p>
          <a:p>
            <a:pPr>
              <a:spcBef>
                <a:spcPts val="1200"/>
              </a:spcBef>
            </a:pPr>
            <a:r>
              <a:rPr lang="en-US" sz="2800" kern="0" dirty="0">
                <a:solidFill>
                  <a:srgbClr val="002060"/>
                </a:solidFill>
              </a:rPr>
              <a:t>Service providers to the agricultural landowners</a:t>
            </a:r>
          </a:p>
          <a:p>
            <a:pPr>
              <a:spcBef>
                <a:spcPts val="1200"/>
              </a:spcBef>
            </a:pPr>
            <a:r>
              <a:rPr lang="en-US" sz="2800" kern="0" dirty="0">
                <a:solidFill>
                  <a:srgbClr val="002060"/>
                </a:solidFill>
              </a:rPr>
              <a:t>County agricultural service centers</a:t>
            </a:r>
          </a:p>
          <a:p>
            <a:pPr marL="0" indent="0">
              <a:spcBef>
                <a:spcPts val="0"/>
              </a:spcBef>
              <a:buNone/>
            </a:pPr>
            <a:endParaRPr lang="en-US" sz="2800" kern="0" dirty="0">
              <a:solidFill>
                <a:srgbClr val="002060"/>
              </a:solidFill>
            </a:endParaRPr>
          </a:p>
        </p:txBody>
      </p:sp>
      <p:sp>
        <p:nvSpPr>
          <p:cNvPr id="3" name="Titl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algn="l">
              <a:spcBef>
                <a:spcPts val="0"/>
              </a:spcBef>
            </a:pPr>
            <a:r>
              <a:rPr lang="en-US" sz="2400" kern="0" dirty="0">
                <a:solidFill>
                  <a:srgbClr val="002060"/>
                </a:solidFill>
                <a:latin typeface="Arial" pitchFamily="34" charset="0"/>
                <a:cs typeface="Arial" pitchFamily="34" charset="0"/>
              </a:rPr>
              <a:t>Landowner Attitudes Towards Wetland Restoration</a:t>
            </a:r>
            <a:br>
              <a:rPr lang="en-US" sz="2400" kern="0" dirty="0">
                <a:solidFill>
                  <a:srgbClr val="002060"/>
                </a:solidFill>
                <a:latin typeface="Arial" pitchFamily="34" charset="0"/>
                <a:cs typeface="Arial" pitchFamily="34" charset="0"/>
              </a:rPr>
            </a:br>
            <a:r>
              <a:rPr lang="en-US" sz="2800" kern="0" dirty="0">
                <a:solidFill>
                  <a:srgbClr val="00B050"/>
                </a:solidFill>
                <a:latin typeface="Arial Black" pitchFamily="34" charset="0"/>
                <a:ea typeface="+mn-ea"/>
                <a:cs typeface="+mn-cs"/>
              </a:rPr>
              <a:t>Target Audience</a:t>
            </a:r>
            <a:endParaRPr lang="en-US" sz="2800" kern="0" dirty="0">
              <a:solidFill>
                <a:srgbClr val="00B05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822" y="3305941"/>
            <a:ext cx="2038350" cy="13589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128" y="3366266"/>
            <a:ext cx="2857500" cy="123825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100" y="4744099"/>
            <a:ext cx="3057525" cy="119062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638" y="4891737"/>
            <a:ext cx="2857500" cy="447675"/>
          </a:xfrm>
          <a:prstGeom prst="rect">
            <a:avLst/>
          </a:prstGeom>
        </p:spPr>
      </p:pic>
    </p:spTree>
    <p:extLst>
      <p:ext uri="{BB962C8B-B14F-4D97-AF65-F5344CB8AC3E}">
        <p14:creationId xmlns:p14="http://schemas.microsoft.com/office/powerpoint/2010/main" val="46151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33400" y="1371600"/>
            <a:ext cx="8153400" cy="4724400"/>
          </a:xfrm>
          <a:prstGeom prst="rect">
            <a:avLst/>
          </a:prstGeom>
          <a:solidFill>
            <a:srgbClr val="D9EDEF">
              <a:alpha val="58000"/>
            </a:srgbClr>
          </a:solidFill>
        </p:spPr>
        <p:txBody>
          <a:bodyPr anchor="t"/>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spcBef>
                <a:spcPts val="0"/>
              </a:spcBef>
              <a:buNone/>
            </a:pPr>
            <a:endParaRPr lang="en-US" sz="3600" b="1" kern="0" dirty="0">
              <a:solidFill>
                <a:srgbClr val="002060"/>
              </a:solidFill>
            </a:endParaRPr>
          </a:p>
          <a:p>
            <a:pPr marL="0" indent="0" algn="ctr">
              <a:spcBef>
                <a:spcPts val="0"/>
              </a:spcBef>
              <a:buNone/>
            </a:pPr>
            <a:endParaRPr lang="en-US" sz="3600" b="1" kern="0" dirty="0">
              <a:solidFill>
                <a:srgbClr val="002060"/>
              </a:solidFill>
            </a:endParaRPr>
          </a:p>
          <a:p>
            <a:pPr marL="0" indent="0" algn="ctr">
              <a:spcBef>
                <a:spcPts val="0"/>
              </a:spcBef>
              <a:buNone/>
            </a:pPr>
            <a:endParaRPr lang="en-US" sz="3600" b="1" kern="0" dirty="0">
              <a:solidFill>
                <a:srgbClr val="002060"/>
              </a:solidFill>
            </a:endParaRPr>
          </a:p>
          <a:p>
            <a:pPr marL="0" indent="0" algn="ctr">
              <a:spcBef>
                <a:spcPts val="0"/>
              </a:spcBef>
              <a:buNone/>
            </a:pPr>
            <a:r>
              <a:rPr lang="en-US" sz="3600" b="1" kern="0" dirty="0">
                <a:solidFill>
                  <a:srgbClr val="002060"/>
                </a:solidFill>
              </a:rPr>
              <a:t>Enroll in wetlands restoration program </a:t>
            </a:r>
          </a:p>
          <a:p>
            <a:pPr marL="0" indent="0" algn="ctr">
              <a:spcBef>
                <a:spcPts val="0"/>
              </a:spcBef>
              <a:buNone/>
            </a:pPr>
            <a:r>
              <a:rPr lang="en-US" sz="3600" b="1" kern="0" dirty="0">
                <a:solidFill>
                  <a:srgbClr val="002060"/>
                </a:solidFill>
              </a:rPr>
              <a:t>and follow through to installation</a:t>
            </a:r>
            <a:endParaRPr lang="en-US" kern="0" dirty="0">
              <a:solidFill>
                <a:srgbClr val="002060"/>
              </a:solidFill>
            </a:endParaRPr>
          </a:p>
        </p:txBody>
      </p:sp>
      <p:sp>
        <p:nvSpPr>
          <p:cNvPr id="3" name="Titl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algn="l">
              <a:spcBef>
                <a:spcPts val="0"/>
              </a:spcBef>
            </a:pPr>
            <a:r>
              <a:rPr lang="en-US" sz="2400" kern="0" dirty="0">
                <a:solidFill>
                  <a:srgbClr val="002060"/>
                </a:solidFill>
                <a:latin typeface="Arial" pitchFamily="34" charset="0"/>
                <a:cs typeface="Arial" pitchFamily="34" charset="0"/>
              </a:rPr>
              <a:t>Landowner Attitudes Towards Wetland Restoration</a:t>
            </a:r>
            <a:r>
              <a:rPr lang="en-US" sz="2400" kern="0" dirty="0">
                <a:solidFill>
                  <a:srgbClr val="0070C0"/>
                </a:solidFill>
                <a:latin typeface="Arial" pitchFamily="34" charset="0"/>
                <a:cs typeface="Arial" pitchFamily="34" charset="0"/>
              </a:rPr>
              <a:t/>
            </a:r>
            <a:br>
              <a:rPr lang="en-US" sz="2400" kern="0" dirty="0">
                <a:solidFill>
                  <a:srgbClr val="0070C0"/>
                </a:solidFill>
                <a:latin typeface="Arial" pitchFamily="34" charset="0"/>
                <a:cs typeface="Arial" pitchFamily="34" charset="0"/>
              </a:rPr>
            </a:br>
            <a:r>
              <a:rPr lang="en-US" sz="2800" kern="0" dirty="0">
                <a:solidFill>
                  <a:srgbClr val="00B050"/>
                </a:solidFill>
                <a:latin typeface="Arial Black" pitchFamily="34" charset="0"/>
                <a:ea typeface="+mn-ea"/>
                <a:cs typeface="+mn-cs"/>
              </a:rPr>
              <a:t>Desired Behavior</a:t>
            </a:r>
            <a:endParaRPr lang="en-US" sz="2800" kern="0" dirty="0">
              <a:solidFill>
                <a:srgbClr val="00B050"/>
              </a:solidFill>
            </a:endParaRPr>
          </a:p>
        </p:txBody>
      </p:sp>
    </p:spTree>
    <p:extLst>
      <p:ext uri="{BB962C8B-B14F-4D97-AF65-F5344CB8AC3E}">
        <p14:creationId xmlns:p14="http://schemas.microsoft.com/office/powerpoint/2010/main" val="152150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l">
              <a:spcBef>
                <a:spcPts val="0"/>
              </a:spcBef>
            </a:pPr>
            <a:r>
              <a:rPr lang="en-US" sz="2400" dirty="0">
                <a:solidFill>
                  <a:srgbClr val="002060"/>
                </a:solidFill>
                <a:latin typeface="Arial" pitchFamily="34" charset="0"/>
                <a:cs typeface="Arial" pitchFamily="34" charset="0"/>
              </a:rPr>
              <a:t>Landowner Attitudes Towards Wetland Restoration</a:t>
            </a:r>
            <a:r>
              <a:rPr lang="en-US" sz="2400" dirty="0">
                <a:solidFill>
                  <a:srgbClr val="0070C0"/>
                </a:solidFill>
                <a:latin typeface="Arial" pitchFamily="34" charset="0"/>
                <a:cs typeface="Arial" pitchFamily="34" charset="0"/>
              </a:rPr>
              <a:t/>
            </a:r>
            <a:br>
              <a:rPr lang="en-US" sz="2400" dirty="0">
                <a:solidFill>
                  <a:srgbClr val="0070C0"/>
                </a:solidFill>
                <a:latin typeface="Arial" pitchFamily="34" charset="0"/>
                <a:cs typeface="Arial" pitchFamily="34" charset="0"/>
              </a:rPr>
            </a:br>
            <a:r>
              <a:rPr lang="en-US" sz="2800" dirty="0">
                <a:solidFill>
                  <a:srgbClr val="00B050"/>
                </a:solidFill>
                <a:latin typeface="Arial Black" pitchFamily="34" charset="0"/>
                <a:ea typeface="+mn-ea"/>
                <a:cs typeface="+mn-cs"/>
              </a:rPr>
              <a:t>Landowner Survey Methodology</a:t>
            </a:r>
            <a:endParaRPr lang="en-US" sz="2800" dirty="0">
              <a:solidFill>
                <a:srgbClr val="00B050"/>
              </a:solidFill>
            </a:endParaRPr>
          </a:p>
        </p:txBody>
      </p:sp>
      <p:sp>
        <p:nvSpPr>
          <p:cNvPr id="3" name="Content Placeholder 2"/>
          <p:cNvSpPr>
            <a:spLocks noGrp="1"/>
          </p:cNvSpPr>
          <p:nvPr>
            <p:ph idx="1"/>
          </p:nvPr>
        </p:nvSpPr>
        <p:spPr>
          <a:xfrm>
            <a:off x="533400" y="1371600"/>
            <a:ext cx="8153400" cy="4724400"/>
          </a:xfrm>
          <a:solidFill>
            <a:srgbClr val="D9EDEF">
              <a:alpha val="58000"/>
            </a:srgbClr>
          </a:solidFill>
        </p:spPr>
        <p:txBody>
          <a:bodyPr anchor="t"/>
          <a:lstStyle/>
          <a:p>
            <a:pPr>
              <a:spcBef>
                <a:spcPts val="0"/>
              </a:spcBef>
            </a:pPr>
            <a:r>
              <a:rPr lang="en-US" sz="2800" dirty="0">
                <a:solidFill>
                  <a:srgbClr val="002060"/>
                </a:solidFill>
              </a:rPr>
              <a:t>Randomly-selected agricultural landowners in targeted counties</a:t>
            </a:r>
          </a:p>
          <a:p>
            <a:pPr>
              <a:spcBef>
                <a:spcPts val="1200"/>
              </a:spcBef>
            </a:pPr>
            <a:r>
              <a:rPr lang="en-US" sz="2800" dirty="0">
                <a:solidFill>
                  <a:srgbClr val="002060"/>
                </a:solidFill>
              </a:rPr>
              <a:t>Survey conducted by mail/phone (Aug 2015)</a:t>
            </a:r>
          </a:p>
          <a:p>
            <a:pPr marL="917575" indent="-514350">
              <a:spcBef>
                <a:spcPts val="1200"/>
              </a:spcBef>
              <a:buFont typeface="+mj-lt"/>
              <a:buAutoNum type="arabicPeriod"/>
            </a:pPr>
            <a:r>
              <a:rPr lang="en-US" sz="2800" dirty="0">
                <a:solidFill>
                  <a:srgbClr val="002060"/>
                </a:solidFill>
              </a:rPr>
              <a:t>Survey packet mailed</a:t>
            </a:r>
          </a:p>
          <a:p>
            <a:pPr marL="917575" indent="-514350">
              <a:spcBef>
                <a:spcPts val="1200"/>
              </a:spcBef>
              <a:buFont typeface="+mj-lt"/>
              <a:buAutoNum type="arabicPeriod"/>
            </a:pPr>
            <a:r>
              <a:rPr lang="en-US" sz="2800" dirty="0">
                <a:solidFill>
                  <a:srgbClr val="002060"/>
                </a:solidFill>
              </a:rPr>
              <a:t>Phone calls to non-responders</a:t>
            </a:r>
          </a:p>
          <a:p>
            <a:pPr marL="514350" indent="-514350">
              <a:spcBef>
                <a:spcPts val="0"/>
              </a:spcBef>
              <a:buFont typeface="+mj-lt"/>
              <a:buAutoNum type="arabicPeriod"/>
            </a:pPr>
            <a:endParaRPr lang="en-US" sz="2800" dirty="0">
              <a:solidFill>
                <a:srgbClr val="002060"/>
              </a:solidFill>
            </a:endParaRPr>
          </a:p>
          <a:p>
            <a:pPr>
              <a:spcBef>
                <a:spcPts val="0"/>
              </a:spcBef>
            </a:pPr>
            <a:r>
              <a:rPr lang="en-US" sz="2800" dirty="0">
                <a:solidFill>
                  <a:srgbClr val="002060"/>
                </a:solidFill>
              </a:rPr>
              <a:t>409 survey responses</a:t>
            </a:r>
          </a:p>
        </p:txBody>
      </p:sp>
      <p:pic>
        <p:nvPicPr>
          <p:cNvPr id="4" name="Picture 3"/>
          <p:cNvPicPr>
            <a:picLocks noChangeAspect="1"/>
          </p:cNvPicPr>
          <p:nvPr/>
        </p:nvPicPr>
        <p:blipFill>
          <a:blip r:embed="rId3"/>
          <a:stretch>
            <a:fillRect/>
          </a:stretch>
        </p:blipFill>
        <p:spPr>
          <a:xfrm>
            <a:off x="6189514" y="3124200"/>
            <a:ext cx="2591071" cy="3353151"/>
          </a:xfrm>
          <a:prstGeom prst="rect">
            <a:avLst/>
          </a:prstGeom>
        </p:spPr>
      </p:pic>
    </p:spTree>
    <p:extLst>
      <p:ext uri="{BB962C8B-B14F-4D97-AF65-F5344CB8AC3E}">
        <p14:creationId xmlns:p14="http://schemas.microsoft.com/office/powerpoint/2010/main" val="149117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53200" y="5943600"/>
            <a:ext cx="2286000" cy="563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600200" y="-3540559"/>
            <a:ext cx="5943600" cy="9789458"/>
          </a:xfrm>
          <a:prstGeom prst="rect">
            <a:avLst/>
          </a:prstGeom>
        </p:spPr>
      </p:pic>
    </p:spTree>
    <p:extLst>
      <p:ext uri="{BB962C8B-B14F-4D97-AF65-F5344CB8AC3E}">
        <p14:creationId xmlns:p14="http://schemas.microsoft.com/office/powerpoint/2010/main" val="76556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l">
              <a:spcBef>
                <a:spcPts val="0"/>
              </a:spcBef>
            </a:pPr>
            <a:r>
              <a:rPr lang="en-US" sz="2400" dirty="0">
                <a:solidFill>
                  <a:srgbClr val="002060"/>
                </a:solidFill>
                <a:latin typeface="Arial" pitchFamily="34" charset="0"/>
                <a:cs typeface="Arial" pitchFamily="34" charset="0"/>
              </a:rPr>
              <a:t>Landowner Attitudes Towards Wetland Restoration</a:t>
            </a:r>
            <a:r>
              <a:rPr lang="en-US" sz="2400" dirty="0">
                <a:solidFill>
                  <a:srgbClr val="0070C0"/>
                </a:solidFill>
                <a:latin typeface="Arial" pitchFamily="34" charset="0"/>
                <a:ea typeface="+mn-ea"/>
                <a:cs typeface="Arial" pitchFamily="34" charset="0"/>
              </a:rPr>
              <a:t/>
            </a:r>
            <a:br>
              <a:rPr lang="en-US" sz="2400" dirty="0">
                <a:solidFill>
                  <a:srgbClr val="0070C0"/>
                </a:solidFill>
                <a:latin typeface="Arial" pitchFamily="34" charset="0"/>
                <a:ea typeface="+mn-ea"/>
                <a:cs typeface="Arial" pitchFamily="34" charset="0"/>
              </a:rPr>
            </a:br>
            <a:r>
              <a:rPr lang="en-US" sz="2800" dirty="0">
                <a:solidFill>
                  <a:srgbClr val="00B050"/>
                </a:solidFill>
                <a:latin typeface="Arial Black" pitchFamily="34" charset="0"/>
                <a:ea typeface="+mn-ea"/>
                <a:cs typeface="+mn-cs"/>
              </a:rPr>
              <a:t>Landowner Focus Groups</a:t>
            </a:r>
            <a:endParaRPr lang="en-US" sz="2800" dirty="0">
              <a:solidFill>
                <a:srgbClr val="00B050"/>
              </a:solidFill>
            </a:endParaRPr>
          </a:p>
        </p:txBody>
      </p:sp>
      <p:sp>
        <p:nvSpPr>
          <p:cNvPr id="3" name="Content Placeholder 2"/>
          <p:cNvSpPr>
            <a:spLocks noGrp="1"/>
          </p:cNvSpPr>
          <p:nvPr>
            <p:ph idx="1"/>
          </p:nvPr>
        </p:nvSpPr>
        <p:spPr>
          <a:xfrm>
            <a:off x="422910" y="1485791"/>
            <a:ext cx="8229600" cy="4531217"/>
          </a:xfrm>
          <a:solidFill>
            <a:srgbClr val="D9EDEF">
              <a:alpha val="43000"/>
            </a:srgbClr>
          </a:solidFill>
        </p:spPr>
        <p:txBody>
          <a:bodyPr>
            <a:normAutofit lnSpcReduction="10000"/>
          </a:bodyPr>
          <a:lstStyle/>
          <a:p>
            <a:pPr marL="0" indent="0">
              <a:buNone/>
            </a:pPr>
            <a:r>
              <a:rPr lang="en-US" dirty="0">
                <a:solidFill>
                  <a:srgbClr val="002060"/>
                </a:solidFill>
              </a:rPr>
              <a:t>4 Locations (Sep, Nov 2015)</a:t>
            </a:r>
          </a:p>
          <a:p>
            <a:pPr lvl="1">
              <a:buClrTx/>
              <a:buSzPct val="100000"/>
            </a:pPr>
            <a:r>
              <a:rPr lang="en-US" sz="2400" dirty="0">
                <a:solidFill>
                  <a:schemeClr val="tx1"/>
                </a:solidFill>
              </a:rPr>
              <a:t>Juniata County, PA</a:t>
            </a:r>
          </a:p>
          <a:p>
            <a:pPr lvl="1">
              <a:buClrTx/>
              <a:buSzPct val="100000"/>
            </a:pPr>
            <a:r>
              <a:rPr lang="en-US" sz="2400" dirty="0">
                <a:solidFill>
                  <a:schemeClr val="tx1"/>
                </a:solidFill>
              </a:rPr>
              <a:t>Lancaster/York Counties, PA</a:t>
            </a:r>
          </a:p>
          <a:p>
            <a:pPr lvl="1">
              <a:buClrTx/>
              <a:buSzPct val="100000"/>
            </a:pPr>
            <a:r>
              <a:rPr lang="en-US" sz="2400" dirty="0">
                <a:solidFill>
                  <a:schemeClr val="tx1"/>
                </a:solidFill>
              </a:rPr>
              <a:t>Mid-Shore, MD</a:t>
            </a:r>
          </a:p>
          <a:p>
            <a:pPr lvl="1">
              <a:buClrTx/>
              <a:buSzPct val="100000"/>
            </a:pPr>
            <a:r>
              <a:rPr lang="en-US" sz="2400" dirty="0">
                <a:solidFill>
                  <a:schemeClr val="tx1"/>
                </a:solidFill>
              </a:rPr>
              <a:t>Lower Shore, MD</a:t>
            </a:r>
          </a:p>
          <a:p>
            <a:pPr marL="0" indent="0">
              <a:buNone/>
            </a:pPr>
            <a:r>
              <a:rPr lang="en-US" dirty="0">
                <a:solidFill>
                  <a:srgbClr val="002060"/>
                </a:solidFill>
              </a:rPr>
              <a:t>120-minute sessions, professionally facilitated</a:t>
            </a:r>
          </a:p>
          <a:p>
            <a:pPr marL="0" indent="0">
              <a:buNone/>
            </a:pPr>
            <a:r>
              <a:rPr lang="en-US" dirty="0">
                <a:solidFill>
                  <a:srgbClr val="002060"/>
                </a:solidFill>
              </a:rPr>
              <a:t>Tested:</a:t>
            </a:r>
          </a:p>
          <a:p>
            <a:pPr marL="857250" lvl="1" indent="-339725">
              <a:spcBef>
                <a:spcPts val="600"/>
              </a:spcBef>
              <a:buSzPct val="100000"/>
              <a:buFont typeface="+mj-lt"/>
              <a:buAutoNum type="arabicPeriod"/>
            </a:pPr>
            <a:r>
              <a:rPr lang="en-US" sz="2400" dirty="0">
                <a:solidFill>
                  <a:schemeClr val="tx1"/>
                </a:solidFill>
              </a:rPr>
              <a:t>Attitudes, Perceptions</a:t>
            </a:r>
          </a:p>
          <a:p>
            <a:pPr marL="857250" lvl="1" indent="-339725">
              <a:spcBef>
                <a:spcPts val="600"/>
              </a:spcBef>
              <a:buSzPct val="100000"/>
              <a:buFont typeface="+mj-lt"/>
              <a:buAutoNum type="arabicPeriod"/>
            </a:pPr>
            <a:r>
              <a:rPr lang="en-US" sz="2400" dirty="0">
                <a:solidFill>
                  <a:schemeClr val="tx1"/>
                </a:solidFill>
              </a:rPr>
              <a:t>Expectations, Barriers</a:t>
            </a:r>
          </a:p>
          <a:p>
            <a:pPr marL="857250" lvl="1" indent="-339725">
              <a:spcBef>
                <a:spcPts val="600"/>
              </a:spcBef>
              <a:buSzPct val="100000"/>
              <a:buFont typeface="+mj-lt"/>
              <a:buAutoNum type="arabicPeriod"/>
            </a:pPr>
            <a:r>
              <a:rPr lang="en-US" sz="2400" dirty="0">
                <a:solidFill>
                  <a:schemeClr val="tx1"/>
                </a:solidFill>
              </a:rPr>
              <a:t>Messages, Outreach Techniques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799" y="1397650"/>
            <a:ext cx="3557477" cy="1878949"/>
          </a:xfrm>
          <a:prstGeom prst="rect">
            <a:avLst/>
          </a:prstGeom>
        </p:spPr>
      </p:pic>
    </p:spTree>
    <p:extLst>
      <p:ext uri="{BB962C8B-B14F-4D97-AF65-F5344CB8AC3E}">
        <p14:creationId xmlns:p14="http://schemas.microsoft.com/office/powerpoint/2010/main" val="356191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33400" y="1143000"/>
            <a:ext cx="8153400" cy="5410200"/>
          </a:xfrm>
          <a:prstGeom prst="rect">
            <a:avLst/>
          </a:prstGeom>
          <a:solidFill>
            <a:srgbClr val="D9EDEF">
              <a:alpha val="58000"/>
            </a:srgbClr>
          </a:solidFill>
        </p:spPr>
        <p:txBody>
          <a:bodyPr anchor="ct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spcBef>
                <a:spcPts val="400"/>
              </a:spcBef>
              <a:buNone/>
            </a:pPr>
            <a:r>
              <a:rPr lang="en-US" sz="1400" b="1" kern="0" dirty="0">
                <a:solidFill>
                  <a:srgbClr val="002060"/>
                </a:solidFill>
              </a:rPr>
              <a:t>Landowners do not know how to start the process, or where to go for information.</a:t>
            </a:r>
          </a:p>
          <a:p>
            <a:pPr marL="0" indent="0">
              <a:spcBef>
                <a:spcPts val="400"/>
              </a:spcBef>
              <a:buNone/>
            </a:pPr>
            <a:r>
              <a:rPr lang="en-US" sz="1400" b="1" kern="0" dirty="0">
                <a:solidFill>
                  <a:srgbClr val="002060"/>
                </a:solidFill>
              </a:rPr>
              <a:t>Mistrust of government agencies.</a:t>
            </a:r>
          </a:p>
          <a:p>
            <a:pPr marL="0" indent="0">
              <a:spcBef>
                <a:spcPts val="400"/>
              </a:spcBef>
              <a:buNone/>
            </a:pPr>
            <a:r>
              <a:rPr lang="en-US" sz="1400" b="1" kern="0" dirty="0">
                <a:solidFill>
                  <a:srgbClr val="002060"/>
                </a:solidFill>
              </a:rPr>
              <a:t>Loss of control over what happens on my land.</a:t>
            </a:r>
          </a:p>
          <a:p>
            <a:pPr marL="0" indent="0">
              <a:spcBef>
                <a:spcPts val="400"/>
              </a:spcBef>
              <a:buNone/>
            </a:pPr>
            <a:r>
              <a:rPr lang="en-US" sz="1400" b="1" kern="0" dirty="0">
                <a:solidFill>
                  <a:srgbClr val="002060"/>
                </a:solidFill>
              </a:rPr>
              <a:t>Strong preference for peer-to-peer validation, at the expense of many other messengers.</a:t>
            </a:r>
          </a:p>
          <a:p>
            <a:pPr marL="0" indent="0">
              <a:spcBef>
                <a:spcPts val="400"/>
              </a:spcBef>
              <a:buNone/>
            </a:pPr>
            <a:r>
              <a:rPr lang="en-US" sz="1400" b="1" kern="0" dirty="0">
                <a:solidFill>
                  <a:srgbClr val="002060"/>
                </a:solidFill>
              </a:rPr>
              <a:t>Significant privacy concerns.</a:t>
            </a:r>
          </a:p>
          <a:p>
            <a:pPr marL="0" indent="0">
              <a:spcBef>
                <a:spcPts val="400"/>
              </a:spcBef>
              <a:buNone/>
            </a:pPr>
            <a:r>
              <a:rPr lang="en-US" sz="1400" b="1" kern="0" dirty="0">
                <a:solidFill>
                  <a:srgbClr val="002060"/>
                </a:solidFill>
              </a:rPr>
              <a:t>Smaller farms challenged because they do not want to give up limited tillable land.</a:t>
            </a:r>
          </a:p>
          <a:p>
            <a:pPr marL="0" indent="0">
              <a:spcBef>
                <a:spcPts val="400"/>
              </a:spcBef>
              <a:buNone/>
            </a:pPr>
            <a:r>
              <a:rPr lang="en-US" sz="1400" b="1" kern="0" dirty="0">
                <a:solidFill>
                  <a:srgbClr val="002060"/>
                </a:solidFill>
              </a:rPr>
              <a:t>“Wetland” is not a positive term, yet it is used extensively in program literature and parlance.</a:t>
            </a:r>
          </a:p>
          <a:p>
            <a:pPr marL="0" indent="0">
              <a:spcBef>
                <a:spcPts val="400"/>
              </a:spcBef>
              <a:buNone/>
            </a:pPr>
            <a:r>
              <a:rPr lang="en-US" sz="1400" b="1" kern="0" dirty="0">
                <a:solidFill>
                  <a:srgbClr val="002060"/>
                </a:solidFill>
              </a:rPr>
              <a:t>Heavy reliance on postal communication, which introduces limitations on outreach.</a:t>
            </a:r>
          </a:p>
          <a:p>
            <a:pPr marL="0" indent="0">
              <a:spcBef>
                <a:spcPts val="400"/>
              </a:spcBef>
              <a:buNone/>
            </a:pPr>
            <a:r>
              <a:rPr lang="en-US" sz="1400" b="1" kern="0" dirty="0">
                <a:solidFill>
                  <a:srgbClr val="002060"/>
                </a:solidFill>
              </a:rPr>
              <a:t>Very busy people; hard to reach.</a:t>
            </a:r>
          </a:p>
          <a:p>
            <a:pPr marL="0" indent="0">
              <a:spcBef>
                <a:spcPts val="400"/>
              </a:spcBef>
              <a:buNone/>
            </a:pPr>
            <a:r>
              <a:rPr lang="en-US" sz="1400" b="1" kern="0" dirty="0">
                <a:solidFill>
                  <a:srgbClr val="002060"/>
                </a:solidFill>
              </a:rPr>
              <a:t>Don’t want people showing up on their land unannounced.</a:t>
            </a:r>
          </a:p>
          <a:p>
            <a:pPr marL="0" indent="0">
              <a:spcBef>
                <a:spcPts val="400"/>
              </a:spcBef>
              <a:buNone/>
            </a:pPr>
            <a:r>
              <a:rPr lang="en-US" sz="1400" b="1" kern="0" dirty="0">
                <a:solidFill>
                  <a:srgbClr val="002060"/>
                </a:solidFill>
              </a:rPr>
              <a:t>Perceived inflexibility of these programs.</a:t>
            </a:r>
          </a:p>
          <a:p>
            <a:pPr marL="0" indent="0">
              <a:spcBef>
                <a:spcPts val="400"/>
              </a:spcBef>
              <a:buNone/>
            </a:pPr>
            <a:r>
              <a:rPr lang="en-US" sz="1400" b="1" kern="0" dirty="0">
                <a:solidFill>
                  <a:srgbClr val="002060"/>
                </a:solidFill>
              </a:rPr>
              <a:t>Fear that the land will be out of production forever; may affect future sale price or next generation of landowners.</a:t>
            </a:r>
          </a:p>
          <a:p>
            <a:pPr marL="0" indent="0">
              <a:spcBef>
                <a:spcPts val="400"/>
              </a:spcBef>
              <a:buNone/>
            </a:pPr>
            <a:r>
              <a:rPr lang="en-US" sz="1400" b="1" kern="0" dirty="0">
                <a:solidFill>
                  <a:srgbClr val="002060"/>
                </a:solidFill>
              </a:rPr>
              <a:t>Mosquitos.</a:t>
            </a:r>
          </a:p>
          <a:p>
            <a:pPr marL="0" indent="0">
              <a:spcBef>
                <a:spcPts val="400"/>
              </a:spcBef>
              <a:buNone/>
            </a:pPr>
            <a:r>
              <a:rPr lang="en-US" sz="1400" b="1" kern="0" dirty="0">
                <a:solidFill>
                  <a:srgbClr val="002060"/>
                </a:solidFill>
              </a:rPr>
              <a:t>Loss of income.</a:t>
            </a:r>
          </a:p>
          <a:p>
            <a:pPr marL="0" indent="0">
              <a:spcBef>
                <a:spcPts val="400"/>
              </a:spcBef>
              <a:buNone/>
            </a:pPr>
            <a:r>
              <a:rPr lang="en-US" sz="1400" b="1" kern="0" dirty="0">
                <a:solidFill>
                  <a:srgbClr val="002060"/>
                </a:solidFill>
              </a:rPr>
              <a:t>Variability of crop prices introduces uncertainty.</a:t>
            </a:r>
          </a:p>
          <a:p>
            <a:pPr marL="0" indent="0">
              <a:spcBef>
                <a:spcPts val="400"/>
              </a:spcBef>
              <a:buNone/>
            </a:pPr>
            <a:r>
              <a:rPr lang="en-US" sz="1400" b="1" kern="0" dirty="0">
                <a:solidFill>
                  <a:srgbClr val="002060"/>
                </a:solidFill>
              </a:rPr>
              <a:t>Landowners’ prevailing view that all land must be “useful.” </a:t>
            </a:r>
          </a:p>
          <a:p>
            <a:pPr marL="0" indent="0">
              <a:spcBef>
                <a:spcPts val="400"/>
              </a:spcBef>
              <a:buNone/>
            </a:pPr>
            <a:r>
              <a:rPr lang="en-US" sz="1400" b="1" kern="0" dirty="0">
                <a:solidFill>
                  <a:srgbClr val="002060"/>
                </a:solidFill>
              </a:rPr>
              <a:t>Landowners are not being approached with this information.</a:t>
            </a:r>
          </a:p>
          <a:p>
            <a:pPr marL="0" indent="0">
              <a:spcBef>
                <a:spcPts val="400"/>
              </a:spcBef>
              <a:buNone/>
            </a:pPr>
            <a:r>
              <a:rPr lang="en-US" sz="1400" b="1" kern="0" dirty="0">
                <a:solidFill>
                  <a:srgbClr val="002060"/>
                </a:solidFill>
              </a:rPr>
              <a:t>Very uneven knowledge about program availability, and uneven commitment to selling these programs, among local ag service providers and other advocates.</a:t>
            </a:r>
          </a:p>
          <a:p>
            <a:pPr marL="0" indent="0">
              <a:spcBef>
                <a:spcPts val="400"/>
              </a:spcBef>
              <a:buNone/>
            </a:pPr>
            <a:endParaRPr lang="en-US" sz="1400" b="1" kern="0" dirty="0">
              <a:solidFill>
                <a:srgbClr val="002060"/>
              </a:solidFill>
            </a:endParaRPr>
          </a:p>
        </p:txBody>
      </p:sp>
      <p:sp>
        <p:nvSpPr>
          <p:cNvPr id="3" name="Titl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algn="l">
              <a:spcBef>
                <a:spcPts val="0"/>
              </a:spcBef>
            </a:pPr>
            <a:r>
              <a:rPr lang="en-US" sz="2400" kern="0" dirty="0">
                <a:solidFill>
                  <a:srgbClr val="002060"/>
                </a:solidFill>
                <a:latin typeface="Arial" pitchFamily="34" charset="0"/>
                <a:cs typeface="Arial" pitchFamily="34" charset="0"/>
              </a:rPr>
              <a:t>Landowner Attitudes Towards Wetland Restoration</a:t>
            </a:r>
            <a:r>
              <a:rPr lang="en-US" sz="2400" kern="0" dirty="0">
                <a:solidFill>
                  <a:srgbClr val="0070C0"/>
                </a:solidFill>
                <a:latin typeface="Arial" pitchFamily="34" charset="0"/>
                <a:cs typeface="Arial" pitchFamily="34" charset="0"/>
              </a:rPr>
              <a:t/>
            </a:r>
            <a:br>
              <a:rPr lang="en-US" sz="2400" kern="0" dirty="0">
                <a:solidFill>
                  <a:srgbClr val="0070C0"/>
                </a:solidFill>
                <a:latin typeface="Arial" pitchFamily="34" charset="0"/>
                <a:cs typeface="Arial" pitchFamily="34" charset="0"/>
              </a:rPr>
            </a:br>
            <a:r>
              <a:rPr lang="en-US" sz="2800" kern="0" dirty="0">
                <a:solidFill>
                  <a:srgbClr val="00B050"/>
                </a:solidFill>
                <a:latin typeface="Arial Black" pitchFamily="34" charset="0"/>
                <a:ea typeface="+mn-ea"/>
                <a:cs typeface="+mn-cs"/>
              </a:rPr>
              <a:t>Barriers to Adopting Wetlands Programs</a:t>
            </a:r>
            <a:endParaRPr lang="en-US" sz="2800" kern="0" dirty="0">
              <a:solidFill>
                <a:srgbClr val="00B050"/>
              </a:solidFill>
            </a:endParaRPr>
          </a:p>
        </p:txBody>
      </p:sp>
    </p:spTree>
    <p:extLst>
      <p:ext uri="{BB962C8B-B14F-4D97-AF65-F5344CB8AC3E}">
        <p14:creationId xmlns:p14="http://schemas.microsoft.com/office/powerpoint/2010/main" val="170586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33400" y="1219200"/>
            <a:ext cx="8153400" cy="4572000"/>
          </a:xfrm>
          <a:prstGeom prst="rect">
            <a:avLst/>
          </a:prstGeom>
          <a:solidFill>
            <a:srgbClr val="D9EDEF">
              <a:alpha val="58000"/>
            </a:srgbClr>
          </a:solidFill>
        </p:spPr>
        <p:txBody>
          <a:bodyPr anchor="ctr" anchorCtr="0"/>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914400" indent="-914400">
              <a:spcBef>
                <a:spcPts val="1800"/>
              </a:spcBef>
              <a:buFont typeface="+mj-lt"/>
              <a:buAutoNum type="arabicPeriod"/>
            </a:pPr>
            <a:r>
              <a:rPr lang="en-US" sz="4000" b="1" dirty="0">
                <a:solidFill>
                  <a:srgbClr val="002060"/>
                </a:solidFill>
              </a:rPr>
              <a:t>Lack of information/advocacy</a:t>
            </a:r>
          </a:p>
          <a:p>
            <a:pPr marL="914400" indent="-914400">
              <a:spcBef>
                <a:spcPts val="1800"/>
              </a:spcBef>
              <a:buFont typeface="+mj-lt"/>
              <a:buAutoNum type="arabicPeriod"/>
            </a:pPr>
            <a:r>
              <a:rPr lang="en-US" sz="4000" b="1" kern="0" dirty="0">
                <a:solidFill>
                  <a:srgbClr val="002060"/>
                </a:solidFill>
              </a:rPr>
              <a:t>Privacy and trust concerns</a:t>
            </a:r>
          </a:p>
          <a:p>
            <a:pPr marL="914400" indent="-914400">
              <a:spcBef>
                <a:spcPts val="1800"/>
              </a:spcBef>
              <a:buFont typeface="+mj-lt"/>
              <a:buAutoNum type="arabicPeriod"/>
            </a:pPr>
            <a:r>
              <a:rPr lang="en-US" sz="4000" b="1" kern="0" dirty="0">
                <a:solidFill>
                  <a:srgbClr val="002060"/>
                </a:solidFill>
              </a:rPr>
              <a:t>Financial uncertainty</a:t>
            </a:r>
          </a:p>
          <a:p>
            <a:pPr marL="914400" indent="-914400">
              <a:spcBef>
                <a:spcPts val="1800"/>
              </a:spcBef>
              <a:buFont typeface="+mj-lt"/>
              <a:buAutoNum type="arabicPeriod"/>
            </a:pPr>
            <a:r>
              <a:rPr lang="en-US" sz="4000" b="1" kern="0" dirty="0">
                <a:solidFill>
                  <a:srgbClr val="002060"/>
                </a:solidFill>
              </a:rPr>
              <a:t>Extreme need for flexibility</a:t>
            </a:r>
          </a:p>
          <a:p>
            <a:pPr marL="914400" indent="-914400">
              <a:spcBef>
                <a:spcPts val="1800"/>
              </a:spcBef>
              <a:buFont typeface="+mj-lt"/>
              <a:buAutoNum type="arabicPeriod"/>
            </a:pPr>
            <a:r>
              <a:rPr lang="en-US" sz="4000" b="1" kern="0" dirty="0">
                <a:solidFill>
                  <a:srgbClr val="002060"/>
                </a:solidFill>
              </a:rPr>
              <a:t>Audience is hard to reach</a:t>
            </a:r>
          </a:p>
        </p:txBody>
      </p:sp>
      <p:sp>
        <p:nvSpPr>
          <p:cNvPr id="3" name="Titl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algn="l">
              <a:spcBef>
                <a:spcPts val="0"/>
              </a:spcBef>
            </a:pPr>
            <a:r>
              <a:rPr lang="en-US" sz="2400" kern="0" dirty="0">
                <a:solidFill>
                  <a:srgbClr val="002060"/>
                </a:solidFill>
                <a:latin typeface="Arial" pitchFamily="34" charset="0"/>
                <a:cs typeface="Arial" pitchFamily="34" charset="0"/>
              </a:rPr>
              <a:t>Landowner Attitudes Towards Wetland Restoration </a:t>
            </a:r>
            <a:r>
              <a:rPr lang="en-US" sz="2800" kern="0" dirty="0">
                <a:solidFill>
                  <a:srgbClr val="00B050"/>
                </a:solidFill>
                <a:latin typeface="Arial Black" pitchFamily="34" charset="0"/>
              </a:rPr>
              <a:t>Barriers to Adopting Wetlands Programs</a:t>
            </a:r>
            <a:endParaRPr lang="en-US" sz="2800" kern="0" dirty="0">
              <a:solidFill>
                <a:srgbClr val="00B050"/>
              </a:solidFill>
            </a:endParaRPr>
          </a:p>
        </p:txBody>
      </p:sp>
    </p:spTree>
    <p:extLst>
      <p:ext uri="{BB962C8B-B14F-4D97-AF65-F5344CB8AC3E}">
        <p14:creationId xmlns:p14="http://schemas.microsoft.com/office/powerpoint/2010/main" val="134436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l">
              <a:spcBef>
                <a:spcPts val="0"/>
              </a:spcBef>
            </a:pPr>
            <a:r>
              <a:rPr lang="en-US" sz="2800" dirty="0">
                <a:solidFill>
                  <a:srgbClr val="00B050"/>
                </a:solidFill>
                <a:latin typeface="Arial Black" pitchFamily="34" charset="0"/>
                <a:ea typeface="+mn-ea"/>
                <a:cs typeface="+mn-cs"/>
              </a:rPr>
              <a:t>OpinionWorks Credentials</a:t>
            </a:r>
            <a:endParaRPr lang="en-US" sz="2800" dirty="0">
              <a:solidFill>
                <a:srgbClr val="00B050"/>
              </a:solidFill>
            </a:endParaRPr>
          </a:p>
        </p:txBody>
      </p:sp>
      <p:sp>
        <p:nvSpPr>
          <p:cNvPr id="3" name="Content Placeholder 2"/>
          <p:cNvSpPr>
            <a:spLocks noGrp="1"/>
          </p:cNvSpPr>
          <p:nvPr>
            <p:ph idx="1"/>
          </p:nvPr>
        </p:nvSpPr>
        <p:spPr>
          <a:xfrm>
            <a:off x="762000" y="1371600"/>
            <a:ext cx="7924800" cy="4724400"/>
          </a:xfrm>
          <a:solidFill>
            <a:srgbClr val="D9EDEF">
              <a:alpha val="58000"/>
            </a:srgbClr>
          </a:solidFill>
        </p:spPr>
        <p:txBody>
          <a:bodyPr anchor="t"/>
          <a:lstStyle/>
          <a:p>
            <a:pPr>
              <a:spcBef>
                <a:spcPts val="0"/>
              </a:spcBef>
            </a:pPr>
            <a:r>
              <a:rPr lang="en-US" sz="2800" dirty="0">
                <a:solidFill>
                  <a:srgbClr val="0070C0"/>
                </a:solidFill>
              </a:rPr>
              <a:t>Measure perceptions, behaviors</a:t>
            </a:r>
          </a:p>
          <a:p>
            <a:pPr>
              <a:spcBef>
                <a:spcPts val="0"/>
              </a:spcBef>
            </a:pPr>
            <a:r>
              <a:rPr lang="en-US" sz="2800" dirty="0">
                <a:solidFill>
                  <a:srgbClr val="0070C0"/>
                </a:solidFill>
              </a:rPr>
              <a:t>Random samples, focus groups</a:t>
            </a:r>
          </a:p>
          <a:p>
            <a:pPr lvl="1">
              <a:spcBef>
                <a:spcPts val="0"/>
              </a:spcBef>
            </a:pPr>
            <a:r>
              <a:rPr lang="en-US" sz="2400" i="1" dirty="0"/>
              <a:t>The Baltimore Sun </a:t>
            </a:r>
            <a:r>
              <a:rPr lang="en-US" sz="2400" dirty="0"/>
              <a:t>polling</a:t>
            </a:r>
          </a:p>
          <a:p>
            <a:pPr lvl="1">
              <a:spcBef>
                <a:spcPts val="0"/>
              </a:spcBef>
            </a:pPr>
            <a:r>
              <a:rPr lang="en-US" sz="2400" dirty="0"/>
              <a:t>Delaware Nature Society</a:t>
            </a:r>
          </a:p>
          <a:p>
            <a:pPr lvl="2">
              <a:spcBef>
                <a:spcPts val="0"/>
              </a:spcBef>
            </a:pPr>
            <a:r>
              <a:rPr lang="en-US" sz="2000" dirty="0"/>
              <a:t>Public attitudes about water protection</a:t>
            </a:r>
          </a:p>
          <a:p>
            <a:pPr lvl="1">
              <a:spcBef>
                <a:spcPts val="0"/>
              </a:spcBef>
            </a:pPr>
            <a:r>
              <a:rPr lang="en-US" sz="2400" dirty="0"/>
              <a:t>Chesapeake Bay Trust</a:t>
            </a:r>
          </a:p>
          <a:p>
            <a:pPr lvl="2">
              <a:spcBef>
                <a:spcPts val="0"/>
              </a:spcBef>
            </a:pPr>
            <a:r>
              <a:rPr lang="en-US" sz="2000" dirty="0"/>
              <a:t>Extensive work assessing citizen stewardship</a:t>
            </a:r>
          </a:p>
          <a:p>
            <a:pPr lvl="1">
              <a:spcBef>
                <a:spcPts val="0"/>
              </a:spcBef>
            </a:pPr>
            <a:r>
              <a:rPr lang="en-US" sz="2400" dirty="0"/>
              <a:t>Horizon Foundation &amp; Partners</a:t>
            </a:r>
          </a:p>
          <a:p>
            <a:pPr lvl="2">
              <a:spcBef>
                <a:spcPts val="0"/>
              </a:spcBef>
            </a:pPr>
            <a:r>
              <a:rPr lang="en-US" sz="2000" dirty="0"/>
              <a:t>Complex study on behavior health risk factors</a:t>
            </a:r>
          </a:p>
          <a:p>
            <a:pPr lvl="1">
              <a:spcBef>
                <a:spcPts val="0"/>
              </a:spcBef>
            </a:pPr>
            <a:r>
              <a:rPr lang="en-US" sz="2400" dirty="0"/>
              <a:t>West Virginia Department of Health</a:t>
            </a:r>
          </a:p>
          <a:p>
            <a:pPr lvl="2">
              <a:spcBef>
                <a:spcPts val="0"/>
              </a:spcBef>
            </a:pPr>
            <a:r>
              <a:rPr lang="en-US" sz="2000" dirty="0"/>
              <a:t>Barriers to cancer screening for low-income women</a:t>
            </a:r>
          </a:p>
          <a:p>
            <a:pPr lvl="1">
              <a:spcBef>
                <a:spcPts val="0"/>
              </a:spcBef>
            </a:pPr>
            <a:r>
              <a:rPr lang="en-US" sz="2400" dirty="0"/>
              <a:t>Virginia Department of Environmental Quality</a:t>
            </a:r>
          </a:p>
          <a:p>
            <a:pPr lvl="2">
              <a:spcBef>
                <a:spcPts val="0"/>
              </a:spcBef>
            </a:pPr>
            <a:r>
              <a:rPr lang="en-US" sz="2000" dirty="0"/>
              <a:t>Motivations behind mass release of balloons</a:t>
            </a:r>
          </a:p>
          <a:p>
            <a:pPr lvl="1">
              <a:spcBef>
                <a:spcPts val="0"/>
              </a:spcBef>
            </a:pPr>
            <a:endParaRPr lang="en-US" sz="24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68058"/>
          <a:stretch/>
        </p:blipFill>
        <p:spPr>
          <a:xfrm>
            <a:off x="6096000" y="1244789"/>
            <a:ext cx="2295330" cy="55804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99" t="18889" r="40834" b="10000"/>
          <a:stretch/>
        </p:blipFill>
        <p:spPr>
          <a:xfrm>
            <a:off x="6544088" y="1762730"/>
            <a:ext cx="2374900" cy="16764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37500"/>
          <a:stretch/>
        </p:blipFill>
        <p:spPr>
          <a:xfrm>
            <a:off x="6914303" y="3276600"/>
            <a:ext cx="1957308" cy="1682901"/>
          </a:xfrm>
          <a:prstGeom prst="rect">
            <a:avLst/>
          </a:prstGeom>
        </p:spPr>
      </p:pic>
    </p:spTree>
    <p:extLst>
      <p:ext uri="{BB962C8B-B14F-4D97-AF65-F5344CB8AC3E}">
        <p14:creationId xmlns:p14="http://schemas.microsoft.com/office/powerpoint/2010/main" val="32871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33400" y="2057400"/>
            <a:ext cx="8153400" cy="3352800"/>
          </a:xfrm>
          <a:prstGeom prst="rect">
            <a:avLst/>
          </a:prstGeom>
          <a:solidFill>
            <a:srgbClr val="D9EDEF">
              <a:alpha val="58000"/>
            </a:srgbClr>
          </a:solidFill>
        </p:spPr>
        <p:txBody>
          <a:bodyPr anchor="ctr" anchorCtr="0"/>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spcBef>
                <a:spcPts val="0"/>
              </a:spcBef>
              <a:buNone/>
            </a:pPr>
            <a:r>
              <a:rPr lang="en-US" sz="8800" b="1" dirty="0">
                <a:solidFill>
                  <a:srgbClr val="C00000"/>
                </a:solidFill>
              </a:rPr>
              <a:t>“wetland”</a:t>
            </a:r>
          </a:p>
          <a:p>
            <a:pPr marL="0" indent="0" algn="ctr">
              <a:spcBef>
                <a:spcPts val="0"/>
              </a:spcBef>
              <a:buNone/>
            </a:pPr>
            <a:r>
              <a:rPr lang="en-US" sz="8800" b="1" kern="0" dirty="0">
                <a:solidFill>
                  <a:srgbClr val="00B050"/>
                </a:solidFill>
              </a:rPr>
              <a:t>“wildlife pond”</a:t>
            </a:r>
            <a:endParaRPr lang="en-US" sz="8000" b="1" kern="0" dirty="0">
              <a:solidFill>
                <a:srgbClr val="00B050"/>
              </a:solidFill>
            </a:endParaRPr>
          </a:p>
        </p:txBody>
      </p:sp>
      <p:sp>
        <p:nvSpPr>
          <p:cNvPr id="3" name="Titl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algn="l">
              <a:spcBef>
                <a:spcPts val="0"/>
              </a:spcBef>
            </a:pPr>
            <a:r>
              <a:rPr lang="en-US" sz="2400" kern="0" dirty="0">
                <a:solidFill>
                  <a:srgbClr val="002060"/>
                </a:solidFill>
                <a:latin typeface="Arial" pitchFamily="34" charset="0"/>
                <a:cs typeface="Arial" pitchFamily="34" charset="0"/>
              </a:rPr>
              <a:t>Landowner Attitudes Towards Wetland Restoration</a:t>
            </a:r>
            <a:r>
              <a:rPr lang="en-US" sz="2400" kern="0" dirty="0">
                <a:solidFill>
                  <a:srgbClr val="0070C0"/>
                </a:solidFill>
                <a:latin typeface="Arial" pitchFamily="34" charset="0"/>
                <a:cs typeface="Arial" pitchFamily="34" charset="0"/>
              </a:rPr>
              <a:t/>
            </a:r>
            <a:br>
              <a:rPr lang="en-US" sz="2400" kern="0" dirty="0">
                <a:solidFill>
                  <a:srgbClr val="0070C0"/>
                </a:solidFill>
                <a:latin typeface="Arial" pitchFamily="34" charset="0"/>
                <a:cs typeface="Arial" pitchFamily="34" charset="0"/>
              </a:rPr>
            </a:br>
            <a:r>
              <a:rPr lang="en-US" sz="2800" kern="0" dirty="0">
                <a:solidFill>
                  <a:srgbClr val="00B050"/>
                </a:solidFill>
                <a:latin typeface="Arial Black" pitchFamily="34" charset="0"/>
              </a:rPr>
              <a:t>Barriers to Adopting Wetlands Programs</a:t>
            </a:r>
            <a:endParaRPr lang="en-US" sz="2800" kern="0" dirty="0">
              <a:solidFill>
                <a:srgbClr val="00B050"/>
              </a:solidFill>
            </a:endParaRPr>
          </a:p>
        </p:txBody>
      </p:sp>
    </p:spTree>
    <p:extLst>
      <p:ext uri="{BB962C8B-B14F-4D97-AF65-F5344CB8AC3E}">
        <p14:creationId xmlns:p14="http://schemas.microsoft.com/office/powerpoint/2010/main" val="110200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1338" y="1394192"/>
            <a:ext cx="8153400" cy="3276600"/>
          </a:xfrm>
          <a:prstGeom prst="rect">
            <a:avLst/>
          </a:prstGeom>
          <a:solidFill>
            <a:srgbClr val="D9EDEF">
              <a:alpha val="58000"/>
            </a:srgbClr>
          </a:solidFill>
        </p:spPr>
        <p:txBody>
          <a:bodyPr anchor="ctr" anchorCtr="0"/>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914400" indent="-914400">
              <a:spcBef>
                <a:spcPts val="2400"/>
              </a:spcBef>
              <a:buFont typeface="+mj-lt"/>
              <a:buAutoNum type="arabicPeriod"/>
            </a:pPr>
            <a:r>
              <a:rPr lang="en-US" sz="4000" b="1" dirty="0">
                <a:solidFill>
                  <a:srgbClr val="002060"/>
                </a:solidFill>
              </a:rPr>
              <a:t>Water impairment (Delmarva)</a:t>
            </a:r>
          </a:p>
          <a:p>
            <a:pPr marL="914400" indent="-914400">
              <a:spcBef>
                <a:spcPts val="2400"/>
              </a:spcBef>
              <a:buFont typeface="+mj-lt"/>
              <a:buAutoNum type="arabicPeriod"/>
            </a:pPr>
            <a:r>
              <a:rPr lang="en-US" sz="4000" b="1" kern="0" dirty="0">
                <a:solidFill>
                  <a:srgbClr val="002060"/>
                </a:solidFill>
              </a:rPr>
              <a:t>Erosion/Flash flooding (PA)</a:t>
            </a:r>
          </a:p>
          <a:p>
            <a:pPr marL="914400" indent="-914400">
              <a:spcBef>
                <a:spcPts val="2400"/>
              </a:spcBef>
              <a:buFont typeface="+mj-lt"/>
              <a:buAutoNum type="arabicPeriod"/>
            </a:pPr>
            <a:r>
              <a:rPr lang="en-US" sz="4000" b="1" kern="0" dirty="0">
                <a:solidFill>
                  <a:srgbClr val="002060"/>
                </a:solidFill>
              </a:rPr>
              <a:t>Encroaching development</a:t>
            </a:r>
          </a:p>
        </p:txBody>
      </p:sp>
      <p:sp>
        <p:nvSpPr>
          <p:cNvPr id="3" name="Titl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algn="l">
              <a:spcBef>
                <a:spcPts val="0"/>
              </a:spcBef>
            </a:pPr>
            <a:r>
              <a:rPr lang="en-US" sz="2400" kern="0" dirty="0">
                <a:solidFill>
                  <a:srgbClr val="002060"/>
                </a:solidFill>
                <a:latin typeface="Arial" pitchFamily="34" charset="0"/>
                <a:cs typeface="Arial" pitchFamily="34" charset="0"/>
              </a:rPr>
              <a:t>Landowner Attitudes Towards Wetland Restoration</a:t>
            </a:r>
            <a:r>
              <a:rPr lang="en-US" sz="2400" kern="0" dirty="0">
                <a:solidFill>
                  <a:srgbClr val="0070C0"/>
                </a:solidFill>
                <a:latin typeface="Arial" pitchFamily="34" charset="0"/>
                <a:cs typeface="Arial" pitchFamily="34" charset="0"/>
              </a:rPr>
              <a:t/>
            </a:r>
            <a:br>
              <a:rPr lang="en-US" sz="2400" kern="0" dirty="0">
                <a:solidFill>
                  <a:srgbClr val="0070C0"/>
                </a:solidFill>
                <a:latin typeface="Arial" pitchFamily="34" charset="0"/>
                <a:cs typeface="Arial" pitchFamily="34" charset="0"/>
              </a:rPr>
            </a:br>
            <a:r>
              <a:rPr lang="en-US" sz="2800" kern="0" dirty="0">
                <a:solidFill>
                  <a:srgbClr val="00B050"/>
                </a:solidFill>
                <a:latin typeface="Arial Black" pitchFamily="34" charset="0"/>
              </a:rPr>
              <a:t>Underlying Concerns of the Audience</a:t>
            </a:r>
            <a:endParaRPr lang="en-US" sz="2800" kern="0" dirty="0">
              <a:solidFill>
                <a:srgbClr val="00B05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4343400"/>
            <a:ext cx="3060700" cy="2295525"/>
          </a:xfrm>
          <a:prstGeom prst="rect">
            <a:avLst/>
          </a:prstGeom>
        </p:spPr>
      </p:pic>
    </p:spTree>
    <p:extLst>
      <p:ext uri="{BB962C8B-B14F-4D97-AF65-F5344CB8AC3E}">
        <p14:creationId xmlns:p14="http://schemas.microsoft.com/office/powerpoint/2010/main" val="330041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1338" y="1394192"/>
            <a:ext cx="8153400" cy="2568208"/>
          </a:xfrm>
          <a:prstGeom prst="rect">
            <a:avLst/>
          </a:prstGeom>
          <a:solidFill>
            <a:srgbClr val="D9EDEF">
              <a:alpha val="58000"/>
            </a:srgbClr>
          </a:solidFill>
        </p:spPr>
        <p:txBody>
          <a:bodyPr anchor="ctr" anchorCtr="0"/>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spcBef>
                <a:spcPts val="2400"/>
              </a:spcBef>
              <a:buNone/>
            </a:pPr>
            <a:r>
              <a:rPr lang="en-US" sz="4800" b="1" dirty="0">
                <a:solidFill>
                  <a:srgbClr val="002060"/>
                </a:solidFill>
              </a:rPr>
              <a:t>This audience is social.</a:t>
            </a:r>
            <a:endParaRPr lang="en-US" sz="4800" b="1" kern="0" dirty="0">
              <a:solidFill>
                <a:srgbClr val="002060"/>
              </a:solidFill>
            </a:endParaRPr>
          </a:p>
        </p:txBody>
      </p:sp>
      <p:sp>
        <p:nvSpPr>
          <p:cNvPr id="3" name="Titl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algn="l">
              <a:spcBef>
                <a:spcPts val="0"/>
              </a:spcBef>
            </a:pPr>
            <a:r>
              <a:rPr lang="en-US" sz="2400" kern="0" dirty="0">
                <a:solidFill>
                  <a:srgbClr val="002060"/>
                </a:solidFill>
                <a:latin typeface="Arial" pitchFamily="34" charset="0"/>
                <a:cs typeface="Arial" pitchFamily="34" charset="0"/>
              </a:rPr>
              <a:t>Landowner Attitudes Towards Wetland Restoration</a:t>
            </a:r>
            <a:r>
              <a:rPr lang="en-US" sz="2400" kern="0" dirty="0">
                <a:solidFill>
                  <a:srgbClr val="0070C0"/>
                </a:solidFill>
                <a:latin typeface="Arial" pitchFamily="34" charset="0"/>
                <a:cs typeface="Arial" pitchFamily="34" charset="0"/>
              </a:rPr>
              <a:t/>
            </a:r>
            <a:br>
              <a:rPr lang="en-US" sz="2400" kern="0" dirty="0">
                <a:solidFill>
                  <a:srgbClr val="0070C0"/>
                </a:solidFill>
                <a:latin typeface="Arial" pitchFamily="34" charset="0"/>
                <a:cs typeface="Arial" pitchFamily="34" charset="0"/>
              </a:rPr>
            </a:br>
            <a:r>
              <a:rPr lang="en-US" sz="2800" kern="0" dirty="0">
                <a:solidFill>
                  <a:srgbClr val="00B050"/>
                </a:solidFill>
                <a:latin typeface="Arial Black" pitchFamily="34" charset="0"/>
              </a:rPr>
              <a:t>Observation: Implication for Outreach</a:t>
            </a:r>
            <a:endParaRPr lang="en-US" sz="2800" kern="0" dirty="0">
              <a:solidFill>
                <a:srgbClr val="00B05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3200400"/>
            <a:ext cx="3429000" cy="2286000"/>
          </a:xfrm>
          <a:prstGeom prst="rect">
            <a:avLst/>
          </a:prstGeom>
        </p:spPr>
      </p:pic>
    </p:spTree>
    <p:extLst>
      <p:ext uri="{BB962C8B-B14F-4D97-AF65-F5344CB8AC3E}">
        <p14:creationId xmlns:p14="http://schemas.microsoft.com/office/powerpoint/2010/main" val="178213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1"/>
            <p:extLst>
              <p:ext uri="{D42A27DB-BD31-4B8C-83A1-F6EECF244321}">
                <p14:modId xmlns:p14="http://schemas.microsoft.com/office/powerpoint/2010/main" val="3427255253"/>
              </p:ext>
            </p:extLst>
          </p:nvPr>
        </p:nvGraphicFramePr>
        <p:xfrm>
          <a:off x="324507" y="1447800"/>
          <a:ext cx="84201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p:nvPr>
        </p:nvSpPr>
        <p:spPr>
          <a:xfrm>
            <a:off x="457200" y="274638"/>
            <a:ext cx="8229600" cy="1143000"/>
          </a:xfrm>
        </p:spPr>
        <p:txBody>
          <a:bodyPr/>
          <a:lstStyle/>
          <a:p>
            <a:pPr lvl="0">
              <a:spcBef>
                <a:spcPts val="0"/>
              </a:spcBef>
            </a:pPr>
            <a:r>
              <a:rPr lang="en-US" sz="2800" dirty="0">
                <a:solidFill>
                  <a:schemeClr val="tx1"/>
                </a:solidFill>
                <a:latin typeface="Arial Black" pitchFamily="34" charset="0"/>
                <a:ea typeface="+mn-ea"/>
                <a:cs typeface="+mn-cs"/>
              </a:rPr>
              <a:t>Level of Trust in Information</a:t>
            </a:r>
            <a:br>
              <a:rPr lang="en-US" sz="2800" dirty="0">
                <a:solidFill>
                  <a:schemeClr val="tx1"/>
                </a:solidFill>
                <a:latin typeface="Arial Black" pitchFamily="34" charset="0"/>
                <a:ea typeface="+mn-ea"/>
                <a:cs typeface="+mn-cs"/>
              </a:rPr>
            </a:br>
            <a:r>
              <a:rPr lang="en-US" sz="2000" i="1" dirty="0">
                <a:solidFill>
                  <a:schemeClr val="tx1"/>
                </a:solidFill>
                <a:latin typeface="Arial" panose="020B0604020202020204" pitchFamily="34" charset="0"/>
                <a:ea typeface="+mn-ea"/>
                <a:cs typeface="Arial" panose="020B0604020202020204" pitchFamily="34" charset="0"/>
              </a:rPr>
              <a:t>1-5 scale; Top 8</a:t>
            </a:r>
            <a:endParaRPr lang="en-US" sz="2800" i="1" dirty="0">
              <a:solidFill>
                <a:schemeClr val="tx1"/>
              </a:solidFill>
              <a:latin typeface="Arial" panose="020B0604020202020204" pitchFamily="34" charset="0"/>
              <a:cs typeface="Arial" panose="020B0604020202020204" pitchFamily="34" charset="0"/>
            </a:endParaRPr>
          </a:p>
        </p:txBody>
      </p:sp>
      <p:sp>
        <p:nvSpPr>
          <p:cNvPr id="9" name="TextBox 8"/>
          <p:cNvSpPr txBox="1"/>
          <p:nvPr/>
        </p:nvSpPr>
        <p:spPr>
          <a:xfrm>
            <a:off x="457200" y="5638800"/>
            <a:ext cx="8458200" cy="430887"/>
          </a:xfrm>
          <a:prstGeom prst="rect">
            <a:avLst/>
          </a:prstGeom>
          <a:noFill/>
        </p:spPr>
        <p:txBody>
          <a:bodyPr wrap="square" rtlCol="0">
            <a:spAutoFit/>
          </a:bodyPr>
          <a:lstStyle/>
          <a:p>
            <a:pPr algn="ctr">
              <a:spcBef>
                <a:spcPts val="600"/>
              </a:spcBef>
              <a:spcAft>
                <a:spcPts val="0"/>
              </a:spcAft>
            </a:pPr>
            <a:r>
              <a:rPr lang="en-US" sz="1100" b="1" dirty="0">
                <a:solidFill>
                  <a:srgbClr val="000000"/>
                </a:solidFill>
              </a:rPr>
              <a:t>“Please indicate how much you would trust information from each of these organizations and individuals about preservation and restoration of natural areas on your land.” (5-point scale of trust.)</a:t>
            </a:r>
          </a:p>
        </p:txBody>
      </p:sp>
    </p:spTree>
    <p:extLst>
      <p:ext uri="{BB962C8B-B14F-4D97-AF65-F5344CB8AC3E}">
        <p14:creationId xmlns:p14="http://schemas.microsoft.com/office/powerpoint/2010/main" val="220285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1"/>
            <p:extLst>
              <p:ext uri="{D42A27DB-BD31-4B8C-83A1-F6EECF244321}">
                <p14:modId xmlns:p14="http://schemas.microsoft.com/office/powerpoint/2010/main" val="1973523693"/>
              </p:ext>
            </p:extLst>
          </p:nvPr>
        </p:nvGraphicFramePr>
        <p:xfrm>
          <a:off x="324507" y="1447800"/>
          <a:ext cx="84201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p:nvPr>
        </p:nvSpPr>
        <p:spPr>
          <a:xfrm>
            <a:off x="457200" y="274638"/>
            <a:ext cx="8229600" cy="1143000"/>
          </a:xfrm>
        </p:spPr>
        <p:txBody>
          <a:bodyPr/>
          <a:lstStyle/>
          <a:p>
            <a:pPr lvl="0">
              <a:spcBef>
                <a:spcPts val="0"/>
              </a:spcBef>
            </a:pPr>
            <a:r>
              <a:rPr lang="en-US" sz="2800" dirty="0">
                <a:solidFill>
                  <a:schemeClr val="tx1"/>
                </a:solidFill>
                <a:latin typeface="Arial Black" pitchFamily="34" charset="0"/>
                <a:ea typeface="+mn-ea"/>
                <a:cs typeface="+mn-cs"/>
              </a:rPr>
              <a:t>Level of Trust in Information</a:t>
            </a:r>
            <a:br>
              <a:rPr lang="en-US" sz="2800" dirty="0">
                <a:solidFill>
                  <a:schemeClr val="tx1"/>
                </a:solidFill>
                <a:latin typeface="Arial Black" pitchFamily="34" charset="0"/>
                <a:ea typeface="+mn-ea"/>
                <a:cs typeface="+mn-cs"/>
              </a:rPr>
            </a:br>
            <a:r>
              <a:rPr lang="en-US" sz="2000" i="1" dirty="0">
                <a:solidFill>
                  <a:schemeClr val="tx1"/>
                </a:solidFill>
                <a:latin typeface="Arial" panose="020B0604020202020204" pitchFamily="34" charset="0"/>
                <a:ea typeface="+mn-ea"/>
                <a:cs typeface="Arial" panose="020B0604020202020204" pitchFamily="34" charset="0"/>
              </a:rPr>
              <a:t>1-5 scale; Second Tier</a:t>
            </a:r>
            <a:endParaRPr lang="en-US" sz="2800" i="1" dirty="0">
              <a:solidFill>
                <a:schemeClr val="tx1"/>
              </a:solidFill>
              <a:latin typeface="Arial" panose="020B0604020202020204" pitchFamily="34" charset="0"/>
              <a:cs typeface="Arial" panose="020B0604020202020204" pitchFamily="34" charset="0"/>
            </a:endParaRPr>
          </a:p>
        </p:txBody>
      </p:sp>
      <p:sp>
        <p:nvSpPr>
          <p:cNvPr id="9" name="TextBox 8"/>
          <p:cNvSpPr txBox="1"/>
          <p:nvPr/>
        </p:nvSpPr>
        <p:spPr>
          <a:xfrm>
            <a:off x="457200" y="5638800"/>
            <a:ext cx="8458200" cy="430887"/>
          </a:xfrm>
          <a:prstGeom prst="rect">
            <a:avLst/>
          </a:prstGeom>
          <a:noFill/>
        </p:spPr>
        <p:txBody>
          <a:bodyPr wrap="square" rtlCol="0">
            <a:spAutoFit/>
          </a:bodyPr>
          <a:lstStyle/>
          <a:p>
            <a:pPr algn="ctr">
              <a:spcBef>
                <a:spcPts val="600"/>
              </a:spcBef>
              <a:spcAft>
                <a:spcPts val="0"/>
              </a:spcAft>
            </a:pPr>
            <a:r>
              <a:rPr lang="en-US" sz="1100" b="1" dirty="0">
                <a:solidFill>
                  <a:srgbClr val="000000"/>
                </a:solidFill>
              </a:rPr>
              <a:t>“Please indicate how much you would trust information from each of these organizations and individuals about preservation and restoration of natural areas on your land.” (5-point scale of trust.)</a:t>
            </a:r>
          </a:p>
        </p:txBody>
      </p:sp>
    </p:spTree>
    <p:extLst>
      <p:ext uri="{BB962C8B-B14F-4D97-AF65-F5344CB8AC3E}">
        <p14:creationId xmlns:p14="http://schemas.microsoft.com/office/powerpoint/2010/main" val="139625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ts val="0"/>
              </a:spcBef>
            </a:pPr>
            <a:r>
              <a:rPr lang="en-US" sz="2800" dirty="0">
                <a:solidFill>
                  <a:schemeClr val="tx1"/>
                </a:solidFill>
                <a:latin typeface="Arial Black" pitchFamily="34" charset="0"/>
                <a:ea typeface="+mn-ea"/>
                <a:cs typeface="+mn-cs"/>
              </a:rPr>
              <a:t>Awareness of Wetlands Programs</a:t>
            </a:r>
            <a:endParaRPr lang="en-US" sz="2800" dirty="0">
              <a:solidFill>
                <a:schemeClr val="tx1"/>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921607037"/>
              </p:ext>
            </p:extLst>
          </p:nvPr>
        </p:nvGraphicFramePr>
        <p:xfrm>
          <a:off x="457200" y="1367263"/>
          <a:ext cx="8229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15815" y="5295165"/>
            <a:ext cx="8153400" cy="830997"/>
          </a:xfrm>
          <a:prstGeom prst="rect">
            <a:avLst/>
          </a:prstGeom>
          <a:noFill/>
        </p:spPr>
        <p:txBody>
          <a:bodyPr wrap="square" rtlCol="0">
            <a:spAutoFit/>
          </a:bodyPr>
          <a:lstStyle/>
          <a:p>
            <a:pPr algn="ctr"/>
            <a:r>
              <a:rPr lang="en-US" sz="1200" b="1" dirty="0"/>
              <a:t>“Are you aware of any programs that are meant to help you preserve wet areas on your land, or restore them to natural habitat, through technical or financial assistance? Such programs might be offered by agencies such as the Natural Resources Conservation Service, Farm Service Agency, or your state’s Department of Agriculture, or through private grantors such as Ducks Unlimited or the Chesapeake Bay Trust.”</a:t>
            </a:r>
          </a:p>
        </p:txBody>
      </p:sp>
    </p:spTree>
    <p:extLst>
      <p:ext uri="{BB962C8B-B14F-4D97-AF65-F5344CB8AC3E}">
        <p14:creationId xmlns:p14="http://schemas.microsoft.com/office/powerpoint/2010/main" val="92156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15" y="178096"/>
            <a:ext cx="8229600" cy="1143000"/>
          </a:xfrm>
        </p:spPr>
        <p:txBody>
          <a:bodyPr/>
          <a:lstStyle/>
          <a:p>
            <a:pPr lvl="0">
              <a:spcBef>
                <a:spcPts val="0"/>
              </a:spcBef>
            </a:pPr>
            <a:r>
              <a:rPr lang="en-US" sz="2800" dirty="0">
                <a:solidFill>
                  <a:schemeClr val="tx1"/>
                </a:solidFill>
                <a:latin typeface="Arial Black" pitchFamily="34" charset="0"/>
                <a:ea typeface="+mn-ea"/>
                <a:cs typeface="+mn-cs"/>
              </a:rPr>
              <a:t>Participation in Wetlands Programs</a:t>
            </a:r>
            <a:endParaRPr lang="en-US" sz="2800" dirty="0">
              <a:solidFill>
                <a:schemeClr val="tx1"/>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151589197"/>
              </p:ext>
            </p:extLst>
          </p:nvPr>
        </p:nvGraphicFramePr>
        <p:xfrm>
          <a:off x="457200" y="1367263"/>
          <a:ext cx="83820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15815" y="5710663"/>
            <a:ext cx="8153400" cy="461665"/>
          </a:xfrm>
          <a:prstGeom prst="rect">
            <a:avLst/>
          </a:prstGeom>
          <a:noFill/>
        </p:spPr>
        <p:txBody>
          <a:bodyPr wrap="square" rtlCol="0">
            <a:spAutoFit/>
          </a:bodyPr>
          <a:lstStyle/>
          <a:p>
            <a:pPr algn="ctr"/>
            <a:r>
              <a:rPr lang="en-US" sz="1200" b="1" dirty="0"/>
              <a:t>“Have you ever investigated, or do you actually participate in a conservation program that is meant to preserve wet areas on your land or restore them to natural habitat?”</a:t>
            </a:r>
          </a:p>
        </p:txBody>
      </p:sp>
      <p:sp>
        <p:nvSpPr>
          <p:cNvPr id="7" name="TextBox 6"/>
          <p:cNvSpPr txBox="1"/>
          <p:nvPr/>
        </p:nvSpPr>
        <p:spPr>
          <a:xfrm>
            <a:off x="5542085" y="1828800"/>
            <a:ext cx="3297115" cy="830997"/>
          </a:xfrm>
          <a:prstGeom prst="rect">
            <a:avLst/>
          </a:prstGeom>
          <a:solidFill>
            <a:srgbClr val="CCFF99">
              <a:alpha val="86000"/>
            </a:srgbClr>
          </a:solidFill>
        </p:spPr>
        <p:txBody>
          <a:bodyPr wrap="square" rtlCol="0">
            <a:spAutoFit/>
          </a:bodyPr>
          <a:lstStyle/>
          <a:p>
            <a:pPr algn="ctr"/>
            <a:r>
              <a:rPr lang="en-US" sz="2400" b="1" dirty="0"/>
              <a:t>29% Participate </a:t>
            </a:r>
          </a:p>
          <a:p>
            <a:pPr algn="ctr"/>
            <a:r>
              <a:rPr lang="en-US" sz="2400" b="1" dirty="0"/>
              <a:t>or Have Investigated</a:t>
            </a:r>
          </a:p>
        </p:txBody>
      </p:sp>
    </p:spTree>
    <p:extLst>
      <p:ext uri="{BB962C8B-B14F-4D97-AF65-F5344CB8AC3E}">
        <p14:creationId xmlns:p14="http://schemas.microsoft.com/office/powerpoint/2010/main" val="367209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ts val="0"/>
              </a:spcBef>
            </a:pPr>
            <a:r>
              <a:rPr lang="en-US" sz="2800" dirty="0">
                <a:solidFill>
                  <a:schemeClr val="tx1"/>
                </a:solidFill>
                <a:latin typeface="Arial Black" pitchFamily="34" charset="0"/>
                <a:ea typeface="+mn-ea"/>
                <a:cs typeface="+mn-cs"/>
              </a:rPr>
              <a:t>Ever Had a Visit from an Expert</a:t>
            </a:r>
            <a:endParaRPr lang="en-US" sz="2800" dirty="0">
              <a:solidFill>
                <a:schemeClr val="tx1"/>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099918239"/>
              </p:ext>
            </p:extLst>
          </p:nvPr>
        </p:nvGraphicFramePr>
        <p:xfrm>
          <a:off x="457200" y="1367263"/>
          <a:ext cx="8229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15815" y="5295165"/>
            <a:ext cx="8153400" cy="461665"/>
          </a:xfrm>
          <a:prstGeom prst="rect">
            <a:avLst/>
          </a:prstGeom>
          <a:noFill/>
        </p:spPr>
        <p:txBody>
          <a:bodyPr wrap="square" rtlCol="0">
            <a:spAutoFit/>
          </a:bodyPr>
          <a:lstStyle/>
          <a:p>
            <a:pPr algn="ctr"/>
            <a:r>
              <a:rPr lang="en-US" sz="1200" b="1" dirty="0"/>
              <a:t>“Whether or not you participate in such a program, have you ever had a visit from an expert to discuss the possibility of preserving wet areas on your farmland or restoring them to natural habitat?”</a:t>
            </a:r>
          </a:p>
        </p:txBody>
      </p:sp>
      <p:sp>
        <p:nvSpPr>
          <p:cNvPr id="7" name="TextBox 6"/>
          <p:cNvSpPr txBox="1"/>
          <p:nvPr/>
        </p:nvSpPr>
        <p:spPr>
          <a:xfrm>
            <a:off x="914400" y="1367263"/>
            <a:ext cx="7467600" cy="830997"/>
          </a:xfrm>
          <a:prstGeom prst="rect">
            <a:avLst/>
          </a:prstGeom>
          <a:solidFill>
            <a:srgbClr val="CCFF99">
              <a:alpha val="86000"/>
            </a:srgbClr>
          </a:solidFill>
        </p:spPr>
        <p:txBody>
          <a:bodyPr wrap="square" rtlCol="0">
            <a:spAutoFit/>
          </a:bodyPr>
          <a:lstStyle/>
          <a:p>
            <a:pPr algn="ctr"/>
            <a:r>
              <a:rPr lang="en-US" sz="2400" b="1" dirty="0"/>
              <a:t>Fewer than one in five have ever had </a:t>
            </a:r>
          </a:p>
          <a:p>
            <a:pPr algn="ctr"/>
            <a:r>
              <a:rPr lang="en-US" sz="2400" b="1" dirty="0"/>
              <a:t>a consultation on their land</a:t>
            </a:r>
          </a:p>
        </p:txBody>
      </p:sp>
    </p:spTree>
    <p:extLst>
      <p:ext uri="{BB962C8B-B14F-4D97-AF65-F5344CB8AC3E}">
        <p14:creationId xmlns:p14="http://schemas.microsoft.com/office/powerpoint/2010/main" val="24238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p>
            <a:pPr lvl="0" algn="l">
              <a:spcBef>
                <a:spcPts val="0"/>
              </a:spcBef>
            </a:pPr>
            <a:r>
              <a:rPr lang="en-US" sz="2400" dirty="0">
                <a:solidFill>
                  <a:srgbClr val="002060"/>
                </a:solidFill>
                <a:latin typeface="Arial" pitchFamily="34" charset="0"/>
                <a:cs typeface="Arial" pitchFamily="34" charset="0"/>
              </a:rPr>
              <a:t>Landowner Attitudes Towards Wetland Restoration</a:t>
            </a:r>
            <a:r>
              <a:rPr lang="en-US" sz="2400" dirty="0">
                <a:solidFill>
                  <a:srgbClr val="0070C0"/>
                </a:solidFill>
                <a:latin typeface="Arial" pitchFamily="34" charset="0"/>
                <a:cs typeface="Arial" pitchFamily="34" charset="0"/>
              </a:rPr>
              <a:t/>
            </a:r>
            <a:br>
              <a:rPr lang="en-US" sz="2400" dirty="0">
                <a:solidFill>
                  <a:srgbClr val="0070C0"/>
                </a:solidFill>
                <a:latin typeface="Arial" pitchFamily="34" charset="0"/>
                <a:cs typeface="Arial" pitchFamily="34" charset="0"/>
              </a:rPr>
            </a:br>
            <a:r>
              <a:rPr lang="en-US" sz="2800" dirty="0">
                <a:solidFill>
                  <a:srgbClr val="00B050"/>
                </a:solidFill>
                <a:latin typeface="Arial Black" pitchFamily="34" charset="0"/>
                <a:ea typeface="+mn-ea"/>
                <a:cs typeface="+mn-cs"/>
              </a:rPr>
              <a:t>Why You Might Consider Wetlands</a:t>
            </a:r>
            <a:endParaRPr lang="en-US" sz="2800" dirty="0">
              <a:solidFill>
                <a:srgbClr val="00B050"/>
              </a:solidFill>
            </a:endParaRPr>
          </a:p>
        </p:txBody>
      </p:sp>
      <p:sp>
        <p:nvSpPr>
          <p:cNvPr id="9" name="TextBox 8"/>
          <p:cNvSpPr txBox="1"/>
          <p:nvPr/>
        </p:nvSpPr>
        <p:spPr>
          <a:xfrm>
            <a:off x="342900" y="1981200"/>
            <a:ext cx="8458200" cy="3293209"/>
          </a:xfrm>
          <a:prstGeom prst="rect">
            <a:avLst/>
          </a:prstGeom>
          <a:noFill/>
        </p:spPr>
        <p:txBody>
          <a:bodyPr wrap="square" rtlCol="0">
            <a:spAutoFit/>
          </a:bodyPr>
          <a:lstStyle/>
          <a:p>
            <a:pPr algn="ctr">
              <a:spcBef>
                <a:spcPts val="600"/>
              </a:spcBef>
              <a:spcAft>
                <a:spcPts val="0"/>
              </a:spcAft>
            </a:pPr>
            <a:r>
              <a:rPr lang="en-US" sz="2400" b="1" dirty="0">
                <a:solidFill>
                  <a:srgbClr val="002060"/>
                </a:solidFill>
              </a:rPr>
              <a:t>“Which of these would come the closest to describing why you might consider participating in such a program:</a:t>
            </a:r>
          </a:p>
          <a:p>
            <a:pPr algn="ctr">
              <a:spcBef>
                <a:spcPts val="2400"/>
              </a:spcBef>
              <a:spcAft>
                <a:spcPts val="0"/>
              </a:spcAft>
            </a:pPr>
            <a:r>
              <a:rPr lang="en-US" sz="2000" b="1" dirty="0">
                <a:solidFill>
                  <a:srgbClr val="002060"/>
                </a:solidFill>
              </a:rPr>
              <a:t>To receive a rental payment for the land that is in the program,</a:t>
            </a:r>
          </a:p>
          <a:p>
            <a:pPr algn="ctr">
              <a:spcBef>
                <a:spcPts val="2400"/>
              </a:spcBef>
              <a:spcAft>
                <a:spcPts val="0"/>
              </a:spcAft>
            </a:pPr>
            <a:r>
              <a:rPr lang="en-US" sz="2000" b="1" dirty="0">
                <a:solidFill>
                  <a:srgbClr val="002060"/>
                </a:solidFill>
              </a:rPr>
              <a:t>To create wildlife habitat, for example, for hunting,</a:t>
            </a:r>
          </a:p>
          <a:p>
            <a:pPr algn="ctr">
              <a:spcBef>
                <a:spcPts val="2400"/>
              </a:spcBef>
              <a:spcAft>
                <a:spcPts val="0"/>
              </a:spcAft>
            </a:pPr>
            <a:r>
              <a:rPr lang="en-US" sz="2000" b="1" dirty="0">
                <a:solidFill>
                  <a:srgbClr val="002060"/>
                </a:solidFill>
              </a:rPr>
              <a:t>To improve water quality in nearby streams and creeks,</a:t>
            </a:r>
          </a:p>
          <a:p>
            <a:pPr algn="ctr">
              <a:spcBef>
                <a:spcPts val="2400"/>
              </a:spcBef>
              <a:spcAft>
                <a:spcPts val="0"/>
              </a:spcAft>
            </a:pPr>
            <a:r>
              <a:rPr lang="en-US" sz="2000" b="1" dirty="0">
                <a:solidFill>
                  <a:srgbClr val="002060"/>
                </a:solidFill>
              </a:rPr>
              <a:t>Or some other reason?”</a:t>
            </a:r>
          </a:p>
        </p:txBody>
      </p:sp>
    </p:spTree>
    <p:extLst>
      <p:ext uri="{BB962C8B-B14F-4D97-AF65-F5344CB8AC3E}">
        <p14:creationId xmlns:p14="http://schemas.microsoft.com/office/powerpoint/2010/main" val="79862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1"/>
            <p:extLst>
              <p:ext uri="{D42A27DB-BD31-4B8C-83A1-F6EECF244321}">
                <p14:modId xmlns:p14="http://schemas.microsoft.com/office/powerpoint/2010/main" val="1916785713"/>
              </p:ext>
            </p:extLst>
          </p:nvPr>
        </p:nvGraphicFramePr>
        <p:xfrm>
          <a:off x="324507" y="1447800"/>
          <a:ext cx="842010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p:nvPr>
        </p:nvSpPr>
        <p:spPr>
          <a:xfrm>
            <a:off x="152400" y="274638"/>
            <a:ext cx="8739554" cy="1143000"/>
          </a:xfrm>
        </p:spPr>
        <p:txBody>
          <a:bodyPr/>
          <a:lstStyle/>
          <a:p>
            <a:pPr lvl="0">
              <a:spcBef>
                <a:spcPts val="0"/>
              </a:spcBef>
            </a:pPr>
            <a:r>
              <a:rPr lang="en-US" sz="2800" dirty="0">
                <a:solidFill>
                  <a:schemeClr val="tx1"/>
                </a:solidFill>
                <a:latin typeface="Arial Black" pitchFamily="34" charset="0"/>
                <a:ea typeface="+mn-ea"/>
                <a:cs typeface="+mn-cs"/>
              </a:rPr>
              <a:t>Why Landowners Might Consider Wetlands</a:t>
            </a:r>
            <a:endParaRPr lang="en-US" sz="2800" dirty="0">
              <a:solidFill>
                <a:schemeClr val="tx1"/>
              </a:solidFill>
            </a:endParaRPr>
          </a:p>
        </p:txBody>
      </p:sp>
      <p:sp>
        <p:nvSpPr>
          <p:cNvPr id="9" name="TextBox 8"/>
          <p:cNvSpPr txBox="1"/>
          <p:nvPr/>
        </p:nvSpPr>
        <p:spPr>
          <a:xfrm>
            <a:off x="433754" y="5029200"/>
            <a:ext cx="8458200" cy="1246495"/>
          </a:xfrm>
          <a:prstGeom prst="rect">
            <a:avLst/>
          </a:prstGeom>
          <a:noFill/>
        </p:spPr>
        <p:txBody>
          <a:bodyPr wrap="square" rtlCol="0">
            <a:spAutoFit/>
          </a:bodyPr>
          <a:lstStyle/>
          <a:p>
            <a:pPr algn="ctr">
              <a:spcBef>
                <a:spcPts val="600"/>
              </a:spcBef>
              <a:spcAft>
                <a:spcPts val="0"/>
              </a:spcAft>
            </a:pPr>
            <a:r>
              <a:rPr lang="en-US" sz="1100" b="1" dirty="0">
                <a:solidFill>
                  <a:srgbClr val="000000"/>
                </a:solidFill>
              </a:rPr>
              <a:t>“Which of these would come the closest to describing why you might consider participating in such a program:</a:t>
            </a:r>
          </a:p>
          <a:p>
            <a:pPr algn="ctr">
              <a:spcBef>
                <a:spcPts val="600"/>
              </a:spcBef>
              <a:spcAft>
                <a:spcPts val="0"/>
              </a:spcAft>
            </a:pPr>
            <a:r>
              <a:rPr lang="en-US" sz="1100" b="1" dirty="0">
                <a:solidFill>
                  <a:srgbClr val="000000"/>
                </a:solidFill>
              </a:rPr>
              <a:t>To receive a rental payment for the land that is in the program,</a:t>
            </a:r>
          </a:p>
          <a:p>
            <a:pPr algn="ctr">
              <a:spcBef>
                <a:spcPts val="600"/>
              </a:spcBef>
              <a:spcAft>
                <a:spcPts val="0"/>
              </a:spcAft>
            </a:pPr>
            <a:r>
              <a:rPr lang="en-US" sz="1100" b="1" dirty="0">
                <a:solidFill>
                  <a:srgbClr val="000000"/>
                </a:solidFill>
              </a:rPr>
              <a:t>To create wildlife habitat, for example, for hunting,</a:t>
            </a:r>
          </a:p>
          <a:p>
            <a:pPr algn="ctr">
              <a:spcBef>
                <a:spcPts val="600"/>
              </a:spcBef>
              <a:spcAft>
                <a:spcPts val="0"/>
              </a:spcAft>
            </a:pPr>
            <a:r>
              <a:rPr lang="en-US" sz="1100" b="1" dirty="0">
                <a:solidFill>
                  <a:srgbClr val="000000"/>
                </a:solidFill>
              </a:rPr>
              <a:t>To improve water quality in nearby streams and creeks,</a:t>
            </a:r>
          </a:p>
          <a:p>
            <a:pPr algn="ctr">
              <a:spcBef>
                <a:spcPts val="600"/>
              </a:spcBef>
              <a:spcAft>
                <a:spcPts val="0"/>
              </a:spcAft>
            </a:pPr>
            <a:r>
              <a:rPr lang="en-US" sz="1100" b="1" dirty="0">
                <a:solidFill>
                  <a:srgbClr val="000000"/>
                </a:solidFill>
              </a:rPr>
              <a:t>Or some other reason?”</a:t>
            </a:r>
          </a:p>
        </p:txBody>
      </p:sp>
    </p:spTree>
    <p:extLst>
      <p:ext uri="{BB962C8B-B14F-4D97-AF65-F5344CB8AC3E}">
        <p14:creationId xmlns:p14="http://schemas.microsoft.com/office/powerpoint/2010/main" val="156249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0" y="6057900"/>
            <a:ext cx="1600200" cy="800100"/>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6259128"/>
            <a:ext cx="2362200" cy="569067"/>
          </a:xfrm>
          <a:prstGeom prst="rect">
            <a:avLst/>
          </a:prstGeom>
        </p:spPr>
      </p:pic>
      <p:sp>
        <p:nvSpPr>
          <p:cNvPr id="7" name="TextBox 6"/>
          <p:cNvSpPr txBox="1"/>
          <p:nvPr/>
        </p:nvSpPr>
        <p:spPr>
          <a:xfrm>
            <a:off x="2362201" y="1759527"/>
            <a:ext cx="6781800" cy="34163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rPr>
              <a:t>Interviewed &gt;70 stakeholders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rPr>
              <a:t>	Federal Agency Staff</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rPr>
              <a:t>	State Agency Staff</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rPr>
              <a:t>	Local/ County Staff</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rPr>
              <a:t>	Non-profits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rPr>
              <a:t>	Private Consultants </a:t>
            </a:r>
          </a:p>
        </p:txBody>
      </p:sp>
      <p:sp>
        <p:nvSpPr>
          <p:cNvPr id="10" name="Title 1"/>
          <p:cNvSpPr txBox="1">
            <a:spLocks/>
          </p:cNvSpPr>
          <p:nvPr/>
        </p:nvSpPr>
        <p:spPr>
          <a:xfrm>
            <a:off x="0" y="0"/>
            <a:ext cx="9144000" cy="762000"/>
          </a:xfrm>
          <a:prstGeom prst="rect">
            <a:avLst/>
          </a:prstGeom>
          <a:solidFill>
            <a:schemeClr val="tx1"/>
          </a:solid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
                <a:srgbClr val="F14124">
                  <a:lumMod val="75000"/>
                </a:srgbClr>
              </a:buClr>
              <a:buSzPct val="128000"/>
              <a:buFont typeface="Georgia" pitchFamily="18" charset="0"/>
              <a:buNone/>
              <a:tabLst/>
              <a:defRPr/>
            </a:pPr>
            <a:r>
              <a:rPr kumimoji="0" lang="en-US" sz="2800" b="0" i="0" u="none" strike="noStrike" kern="1200" cap="none" spc="0" normalizeH="0" baseline="0" noProof="0" dirty="0">
                <a:ln>
                  <a:noFill/>
                </a:ln>
                <a:solidFill>
                  <a:srgbClr val="92D050"/>
                </a:solidFill>
                <a:effectLst/>
                <a:uLnTx/>
                <a:uFillTx/>
                <a:latin typeface="+mj-lt"/>
                <a:ea typeface="+mj-ea"/>
                <a:cs typeface="+mj-cs"/>
              </a:rPr>
              <a:t>Accelerating Wetland Restoration in the Chesapeake</a:t>
            </a:r>
          </a:p>
        </p:txBody>
      </p:sp>
    </p:spTree>
    <p:extLst>
      <p:ext uri="{BB962C8B-B14F-4D97-AF65-F5344CB8AC3E}">
        <p14:creationId xmlns:p14="http://schemas.microsoft.com/office/powerpoint/2010/main" val="35833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1"/>
            <p:extLst>
              <p:ext uri="{D42A27DB-BD31-4B8C-83A1-F6EECF244321}">
                <p14:modId xmlns:p14="http://schemas.microsoft.com/office/powerpoint/2010/main" val="495399844"/>
              </p:ext>
            </p:extLst>
          </p:nvPr>
        </p:nvGraphicFramePr>
        <p:xfrm>
          <a:off x="609600" y="1219200"/>
          <a:ext cx="8001000" cy="412423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433754" y="5343436"/>
            <a:ext cx="8458200" cy="600164"/>
          </a:xfrm>
          <a:prstGeom prst="rect">
            <a:avLst/>
          </a:prstGeom>
          <a:noFill/>
        </p:spPr>
        <p:txBody>
          <a:bodyPr wrap="square" rtlCol="0">
            <a:spAutoFit/>
          </a:bodyPr>
          <a:lstStyle/>
          <a:p>
            <a:pPr algn="ctr">
              <a:spcBef>
                <a:spcPts val="600"/>
              </a:spcBef>
              <a:spcAft>
                <a:spcPts val="0"/>
              </a:spcAft>
            </a:pPr>
            <a:r>
              <a:rPr lang="en-US" sz="1100" b="1" dirty="0">
                <a:solidFill>
                  <a:srgbClr val="000000"/>
                </a:solidFill>
              </a:rPr>
              <a:t>“If you were told about a program to help you preserve or restore wet areas on your land as a way of providing wildlife habitat and protecting local streams, and if the program paid enough to cover your costs of participating, without forcing you to give up too much control of what happens on your land, how likely would you be to seriously consider it?”</a:t>
            </a:r>
          </a:p>
        </p:txBody>
      </p:sp>
      <p:sp>
        <p:nvSpPr>
          <p:cNvPr id="13" name="Title 1"/>
          <p:cNvSpPr>
            <a:spLocks noGrp="1"/>
          </p:cNvSpPr>
          <p:nvPr>
            <p:ph type="title"/>
          </p:nvPr>
        </p:nvSpPr>
        <p:spPr>
          <a:xfrm>
            <a:off x="457200" y="274638"/>
            <a:ext cx="8229600" cy="1143000"/>
          </a:xfrm>
        </p:spPr>
        <p:txBody>
          <a:bodyPr/>
          <a:lstStyle/>
          <a:p>
            <a:pPr lvl="0">
              <a:spcBef>
                <a:spcPts val="0"/>
              </a:spcBef>
            </a:pPr>
            <a:r>
              <a:rPr lang="en-US" sz="2800" dirty="0">
                <a:solidFill>
                  <a:schemeClr val="tx1"/>
                </a:solidFill>
                <a:latin typeface="Arial Black" pitchFamily="34" charset="0"/>
                <a:ea typeface="+mn-ea"/>
                <a:cs typeface="+mn-cs"/>
              </a:rPr>
              <a:t>Landowner Interest in Wetlands Program</a:t>
            </a:r>
            <a:br>
              <a:rPr lang="en-US" sz="2800" dirty="0">
                <a:solidFill>
                  <a:schemeClr val="tx1"/>
                </a:solidFill>
                <a:latin typeface="Arial Black" pitchFamily="34" charset="0"/>
                <a:ea typeface="+mn-ea"/>
                <a:cs typeface="+mn-cs"/>
              </a:rPr>
            </a:br>
            <a:r>
              <a:rPr lang="en-US" sz="2000" i="1" dirty="0">
                <a:solidFill>
                  <a:schemeClr val="tx1"/>
                </a:solidFill>
                <a:latin typeface="Arial" panose="020B0604020202020204" pitchFamily="34" charset="0"/>
                <a:ea typeface="+mn-ea"/>
                <a:cs typeface="Arial" panose="020B0604020202020204" pitchFamily="34" charset="0"/>
              </a:rPr>
              <a:t>Asked of Those Not Currently Participating in a Program</a:t>
            </a:r>
            <a:endParaRPr lang="en-US" sz="28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716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1338" y="1828800"/>
            <a:ext cx="8153400" cy="3962400"/>
          </a:xfrm>
          <a:prstGeom prst="rect">
            <a:avLst/>
          </a:prstGeom>
          <a:solidFill>
            <a:srgbClr val="D9EDEF">
              <a:alpha val="58000"/>
            </a:srgbClr>
          </a:solidFill>
        </p:spPr>
        <p:txBody>
          <a:bodyPr anchor="ctr" anchorCtr="0"/>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spcBef>
                <a:spcPts val="2400"/>
              </a:spcBef>
              <a:buNone/>
            </a:pPr>
            <a:r>
              <a:rPr lang="en-US" sz="3600" b="1" dirty="0">
                <a:solidFill>
                  <a:srgbClr val="002060"/>
                </a:solidFill>
              </a:rPr>
              <a:t>1. </a:t>
            </a:r>
            <a:r>
              <a:rPr lang="en-US" sz="3600" b="1" kern="0" dirty="0">
                <a:solidFill>
                  <a:srgbClr val="002060"/>
                </a:solidFill>
              </a:rPr>
              <a:t>Water Quality/Stream Health</a:t>
            </a:r>
          </a:p>
          <a:p>
            <a:pPr marL="971550" lvl="1" indent="-571500">
              <a:spcBef>
                <a:spcPts val="2400"/>
              </a:spcBef>
              <a:buFont typeface="Calibri" panose="020F0502020204030204" pitchFamily="34" charset="0"/>
              <a:buChar char="→"/>
            </a:pPr>
            <a:r>
              <a:rPr lang="en-US" sz="3200" b="1" kern="0" dirty="0">
                <a:solidFill>
                  <a:srgbClr val="002060"/>
                </a:solidFill>
              </a:rPr>
              <a:t>Erosion Control (PA)</a:t>
            </a:r>
          </a:p>
          <a:p>
            <a:pPr marL="0" indent="0">
              <a:spcBef>
                <a:spcPts val="2400"/>
              </a:spcBef>
              <a:buNone/>
            </a:pPr>
            <a:r>
              <a:rPr lang="en-US" sz="3600" b="1" dirty="0">
                <a:solidFill>
                  <a:srgbClr val="002060"/>
                </a:solidFill>
              </a:rPr>
              <a:t>2. Wildlife/Waterfowl Habitat</a:t>
            </a:r>
          </a:p>
          <a:p>
            <a:pPr marL="971550" lvl="1" indent="-571500">
              <a:spcBef>
                <a:spcPts val="2400"/>
              </a:spcBef>
              <a:buFont typeface="Calibri" panose="020F0502020204030204" pitchFamily="34" charset="0"/>
              <a:buChar char="→"/>
            </a:pPr>
            <a:r>
              <a:rPr lang="en-US" sz="3200" b="1" kern="0" dirty="0">
                <a:solidFill>
                  <a:srgbClr val="002060"/>
                </a:solidFill>
              </a:rPr>
              <a:t>Hunting/Hunting Leases (MD)</a:t>
            </a:r>
          </a:p>
          <a:p>
            <a:pPr marL="0" indent="0">
              <a:spcBef>
                <a:spcPts val="2400"/>
              </a:spcBef>
              <a:buNone/>
            </a:pPr>
            <a:r>
              <a:rPr lang="en-US" b="1" kern="0" dirty="0">
                <a:solidFill>
                  <a:srgbClr val="00B050"/>
                </a:solidFill>
              </a:rPr>
              <a:t>3. Hedge against Encroachment</a:t>
            </a:r>
          </a:p>
        </p:txBody>
      </p:sp>
      <p:sp>
        <p:nvSpPr>
          <p:cNvPr id="3" name="Titl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algn="l">
              <a:spcBef>
                <a:spcPts val="0"/>
              </a:spcBef>
            </a:pPr>
            <a:r>
              <a:rPr lang="en-US" sz="2400" kern="0" dirty="0">
                <a:solidFill>
                  <a:srgbClr val="002060"/>
                </a:solidFill>
                <a:latin typeface="Arial" pitchFamily="34" charset="0"/>
                <a:cs typeface="Arial" pitchFamily="34" charset="0"/>
              </a:rPr>
              <a:t>Landowner Attitudes Towards Wetland Restoration</a:t>
            </a:r>
            <a:r>
              <a:rPr lang="en-US" sz="2400" kern="0" dirty="0">
                <a:solidFill>
                  <a:srgbClr val="0070C0"/>
                </a:solidFill>
                <a:latin typeface="Arial" pitchFamily="34" charset="0"/>
                <a:cs typeface="Arial" pitchFamily="34" charset="0"/>
              </a:rPr>
              <a:t/>
            </a:r>
            <a:br>
              <a:rPr lang="en-US" sz="2400" kern="0" dirty="0">
                <a:solidFill>
                  <a:srgbClr val="0070C0"/>
                </a:solidFill>
                <a:latin typeface="Arial" pitchFamily="34" charset="0"/>
                <a:cs typeface="Arial" pitchFamily="34" charset="0"/>
              </a:rPr>
            </a:br>
            <a:r>
              <a:rPr lang="en-US" sz="2800" kern="0" dirty="0">
                <a:solidFill>
                  <a:srgbClr val="00B050"/>
                </a:solidFill>
                <a:latin typeface="Arial Black" pitchFamily="34" charset="0"/>
              </a:rPr>
              <a:t>Recommendation 1:</a:t>
            </a:r>
          </a:p>
          <a:p>
            <a:pPr algn="l">
              <a:spcBef>
                <a:spcPts val="0"/>
              </a:spcBef>
            </a:pPr>
            <a:r>
              <a:rPr lang="en-US" sz="2800" kern="0" dirty="0">
                <a:solidFill>
                  <a:srgbClr val="00B050"/>
                </a:solidFill>
                <a:latin typeface="Arial Black" pitchFamily="34" charset="0"/>
              </a:rPr>
              <a:t>Focus the Message on </a:t>
            </a:r>
            <a:r>
              <a:rPr lang="en-US" sz="2800" u="sng" kern="0" dirty="0">
                <a:solidFill>
                  <a:srgbClr val="00B050"/>
                </a:solidFill>
                <a:latin typeface="Arial Black" pitchFamily="34" charset="0"/>
              </a:rPr>
              <a:t>Core Benefits</a:t>
            </a:r>
            <a:endParaRPr lang="en-US" sz="2800" u="sng" kern="0" dirty="0">
              <a:solidFill>
                <a:srgbClr val="00B050"/>
              </a:solidFill>
            </a:endParaRPr>
          </a:p>
        </p:txBody>
      </p:sp>
    </p:spTree>
    <p:extLst>
      <p:ext uri="{BB962C8B-B14F-4D97-AF65-F5344CB8AC3E}">
        <p14:creationId xmlns:p14="http://schemas.microsoft.com/office/powerpoint/2010/main" val="231201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algn="l">
              <a:spcBef>
                <a:spcPts val="0"/>
              </a:spcBef>
            </a:pPr>
            <a:r>
              <a:rPr lang="en-US" sz="2400" kern="0" dirty="0">
                <a:solidFill>
                  <a:srgbClr val="002060"/>
                </a:solidFill>
                <a:latin typeface="Arial" pitchFamily="34" charset="0"/>
                <a:cs typeface="Arial" pitchFamily="34" charset="0"/>
              </a:rPr>
              <a:t>Landowner Attitudes Towards Wetland Restoration</a:t>
            </a:r>
            <a:r>
              <a:rPr lang="en-US" sz="2400" kern="0" dirty="0">
                <a:solidFill>
                  <a:srgbClr val="0070C0"/>
                </a:solidFill>
                <a:latin typeface="Arial" pitchFamily="34" charset="0"/>
                <a:cs typeface="Arial" pitchFamily="34" charset="0"/>
              </a:rPr>
              <a:t/>
            </a:r>
            <a:br>
              <a:rPr lang="en-US" sz="2400" kern="0" dirty="0">
                <a:solidFill>
                  <a:srgbClr val="0070C0"/>
                </a:solidFill>
                <a:latin typeface="Arial" pitchFamily="34" charset="0"/>
                <a:cs typeface="Arial" pitchFamily="34" charset="0"/>
              </a:rPr>
            </a:br>
            <a:r>
              <a:rPr lang="en-US" sz="2800" kern="0" dirty="0">
                <a:solidFill>
                  <a:srgbClr val="00B050"/>
                </a:solidFill>
                <a:latin typeface="Arial Black" pitchFamily="34" charset="0"/>
              </a:rPr>
              <a:t>Recommendation 2:</a:t>
            </a:r>
          </a:p>
          <a:p>
            <a:pPr algn="l">
              <a:spcBef>
                <a:spcPts val="0"/>
              </a:spcBef>
            </a:pPr>
            <a:r>
              <a:rPr lang="en-US" sz="2800" kern="0" dirty="0">
                <a:solidFill>
                  <a:srgbClr val="00B050"/>
                </a:solidFill>
                <a:latin typeface="Arial Black" pitchFamily="34" charset="0"/>
              </a:rPr>
              <a:t>Mitigate the </a:t>
            </a:r>
            <a:r>
              <a:rPr lang="en-US" sz="2800" u="sng" kern="0" dirty="0">
                <a:solidFill>
                  <a:srgbClr val="00B050"/>
                </a:solidFill>
                <a:latin typeface="Arial Black" pitchFamily="34" charset="0"/>
              </a:rPr>
              <a:t>Key Barriers</a:t>
            </a:r>
            <a:endParaRPr lang="en-US" sz="2800" u="sng" kern="0" dirty="0">
              <a:solidFill>
                <a:srgbClr val="00B050"/>
              </a:solidFill>
            </a:endParaRPr>
          </a:p>
        </p:txBody>
      </p:sp>
      <p:sp>
        <p:nvSpPr>
          <p:cNvPr id="4" name="TextBox 3"/>
          <p:cNvSpPr txBox="1"/>
          <p:nvPr/>
        </p:nvSpPr>
        <p:spPr>
          <a:xfrm>
            <a:off x="342900" y="1752600"/>
            <a:ext cx="8458200" cy="4478149"/>
          </a:xfrm>
          <a:prstGeom prst="rect">
            <a:avLst/>
          </a:prstGeom>
          <a:solidFill>
            <a:srgbClr val="663300">
              <a:alpha val="20000"/>
            </a:srgbClr>
          </a:solidFill>
        </p:spPr>
        <p:txBody>
          <a:bodyPr wrap="square" rtlCol="0">
            <a:spAutoFit/>
          </a:bodyPr>
          <a:lstStyle/>
          <a:p>
            <a:pPr>
              <a:spcBef>
                <a:spcPts val="2400"/>
              </a:spcBef>
              <a:spcAft>
                <a:spcPts val="0"/>
              </a:spcAft>
            </a:pPr>
            <a:r>
              <a:rPr lang="en-US" sz="2400" b="1" dirty="0">
                <a:solidFill>
                  <a:srgbClr val="663300"/>
                </a:solidFill>
              </a:rPr>
              <a:t>Lack of Awareness</a:t>
            </a:r>
          </a:p>
          <a:p>
            <a:pPr marL="457200" indent="-457200">
              <a:spcBef>
                <a:spcPts val="600"/>
              </a:spcBef>
              <a:spcAft>
                <a:spcPts val="0"/>
              </a:spcAft>
              <a:buFont typeface="Arial" panose="020B0604020202020204" pitchFamily="34" charset="0"/>
              <a:buChar char="•"/>
            </a:pPr>
            <a:r>
              <a:rPr lang="en-US" sz="2000" dirty="0">
                <a:solidFill>
                  <a:srgbClr val="663300"/>
                </a:solidFill>
              </a:rPr>
              <a:t>4 in 10 unaware of programs</a:t>
            </a:r>
            <a:endParaRPr lang="en-US" dirty="0">
              <a:solidFill>
                <a:srgbClr val="663300"/>
              </a:solidFill>
            </a:endParaRPr>
          </a:p>
          <a:p>
            <a:pPr>
              <a:spcBef>
                <a:spcPts val="1800"/>
              </a:spcBef>
              <a:spcAft>
                <a:spcPts val="0"/>
              </a:spcAft>
            </a:pPr>
            <a:r>
              <a:rPr lang="en-US" sz="2400" b="1" dirty="0">
                <a:solidFill>
                  <a:srgbClr val="663300"/>
                </a:solidFill>
              </a:rPr>
              <a:t>Loss of Control</a:t>
            </a:r>
          </a:p>
          <a:p>
            <a:pPr marL="457200" indent="-457200">
              <a:spcBef>
                <a:spcPts val="1200"/>
              </a:spcBef>
              <a:spcAft>
                <a:spcPts val="0"/>
              </a:spcAft>
              <a:buFont typeface="Arial" panose="020B0604020202020204" pitchFamily="34" charset="0"/>
              <a:buChar char="•"/>
            </a:pPr>
            <a:r>
              <a:rPr lang="en-US" sz="2000" dirty="0">
                <a:solidFill>
                  <a:srgbClr val="663300"/>
                </a:solidFill>
              </a:rPr>
              <a:t>Landowners feel locked in by some programs</a:t>
            </a:r>
          </a:p>
          <a:p>
            <a:pPr marL="457200" indent="-457200">
              <a:spcBef>
                <a:spcPts val="1200"/>
              </a:spcBef>
              <a:spcAft>
                <a:spcPts val="0"/>
              </a:spcAft>
              <a:buFont typeface="Arial" panose="020B0604020202020204" pitchFamily="34" charset="0"/>
              <a:buChar char="•"/>
            </a:pPr>
            <a:r>
              <a:rPr lang="en-US" sz="2000" dirty="0">
                <a:solidFill>
                  <a:srgbClr val="663300"/>
                </a:solidFill>
              </a:rPr>
              <a:t>Want a greater say over what happens on their land</a:t>
            </a:r>
          </a:p>
          <a:p>
            <a:pPr marL="457200" indent="-457200">
              <a:spcBef>
                <a:spcPts val="1200"/>
              </a:spcBef>
              <a:spcAft>
                <a:spcPts val="0"/>
              </a:spcAft>
              <a:buFont typeface="Arial" panose="020B0604020202020204" pitchFamily="34" charset="0"/>
              <a:buChar char="•"/>
            </a:pPr>
            <a:r>
              <a:rPr lang="en-US" sz="2000" dirty="0">
                <a:solidFill>
                  <a:srgbClr val="663300"/>
                </a:solidFill>
              </a:rPr>
              <a:t>Consider offering shorter contracts</a:t>
            </a:r>
          </a:p>
          <a:p>
            <a:pPr marL="457200" indent="-457200">
              <a:spcBef>
                <a:spcPts val="1200"/>
              </a:spcBef>
              <a:spcAft>
                <a:spcPts val="0"/>
              </a:spcAft>
              <a:buFont typeface="Arial" panose="020B0604020202020204" pitchFamily="34" charset="0"/>
              <a:buChar char="•"/>
            </a:pPr>
            <a:r>
              <a:rPr lang="en-US" sz="2000" dirty="0">
                <a:solidFill>
                  <a:srgbClr val="663300"/>
                </a:solidFill>
              </a:rPr>
              <a:t>Ability to choose contractor; involvement with site design</a:t>
            </a:r>
          </a:p>
          <a:p>
            <a:pPr>
              <a:spcBef>
                <a:spcPts val="1800"/>
              </a:spcBef>
              <a:spcAft>
                <a:spcPts val="0"/>
              </a:spcAft>
            </a:pPr>
            <a:r>
              <a:rPr lang="en-US" sz="2400" b="1" dirty="0">
                <a:solidFill>
                  <a:srgbClr val="663300"/>
                </a:solidFill>
              </a:rPr>
              <a:t>Financial Uncertainty</a:t>
            </a:r>
          </a:p>
          <a:p>
            <a:pPr marL="457200" indent="-457200">
              <a:spcBef>
                <a:spcPts val="1200"/>
              </a:spcBef>
              <a:spcAft>
                <a:spcPts val="0"/>
              </a:spcAft>
              <a:buFont typeface="Arial" panose="020B0604020202020204" pitchFamily="34" charset="0"/>
              <a:buChar char="•"/>
            </a:pPr>
            <a:r>
              <a:rPr lang="en-US" sz="2000" dirty="0">
                <a:solidFill>
                  <a:srgbClr val="663300"/>
                </a:solidFill>
              </a:rPr>
              <a:t>Address through program design</a:t>
            </a:r>
          </a:p>
        </p:txBody>
      </p:sp>
    </p:spTree>
    <p:extLst>
      <p:ext uri="{BB962C8B-B14F-4D97-AF65-F5344CB8AC3E}">
        <p14:creationId xmlns:p14="http://schemas.microsoft.com/office/powerpoint/2010/main" val="175190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algn="l">
              <a:spcBef>
                <a:spcPts val="0"/>
              </a:spcBef>
            </a:pPr>
            <a:r>
              <a:rPr lang="en-US" sz="2400" kern="0" dirty="0">
                <a:solidFill>
                  <a:srgbClr val="002060"/>
                </a:solidFill>
                <a:latin typeface="Arial" pitchFamily="34" charset="0"/>
                <a:cs typeface="Arial" pitchFamily="34" charset="0"/>
              </a:rPr>
              <a:t>Landowner Attitudes Towards Wetland Restoration</a:t>
            </a:r>
            <a:r>
              <a:rPr lang="en-US" sz="2400" kern="0" dirty="0">
                <a:solidFill>
                  <a:srgbClr val="0070C0"/>
                </a:solidFill>
                <a:latin typeface="Arial" pitchFamily="34" charset="0"/>
                <a:cs typeface="Arial" pitchFamily="34" charset="0"/>
              </a:rPr>
              <a:t/>
            </a:r>
            <a:br>
              <a:rPr lang="en-US" sz="2400" kern="0" dirty="0">
                <a:solidFill>
                  <a:srgbClr val="0070C0"/>
                </a:solidFill>
                <a:latin typeface="Arial" pitchFamily="34" charset="0"/>
                <a:cs typeface="Arial" pitchFamily="34" charset="0"/>
              </a:rPr>
            </a:br>
            <a:r>
              <a:rPr lang="en-US" sz="2800" kern="0" dirty="0">
                <a:solidFill>
                  <a:srgbClr val="00B050"/>
                </a:solidFill>
                <a:latin typeface="Arial Black" pitchFamily="34" charset="0"/>
              </a:rPr>
              <a:t>Recommendation 3:</a:t>
            </a:r>
          </a:p>
          <a:p>
            <a:pPr algn="l">
              <a:spcBef>
                <a:spcPts val="0"/>
              </a:spcBef>
            </a:pPr>
            <a:r>
              <a:rPr lang="en-US" sz="2800" kern="0" dirty="0">
                <a:solidFill>
                  <a:srgbClr val="00B050"/>
                </a:solidFill>
                <a:latin typeface="Arial Black" pitchFamily="34" charset="0"/>
              </a:rPr>
              <a:t>Rely on the </a:t>
            </a:r>
            <a:r>
              <a:rPr lang="en-US" sz="2800" u="sng" kern="0" dirty="0">
                <a:solidFill>
                  <a:srgbClr val="00B050"/>
                </a:solidFill>
                <a:latin typeface="Arial Black" pitchFamily="34" charset="0"/>
              </a:rPr>
              <a:t>Most Trusted </a:t>
            </a:r>
            <a:r>
              <a:rPr lang="en-US" sz="2800" kern="0" dirty="0">
                <a:solidFill>
                  <a:srgbClr val="00B050"/>
                </a:solidFill>
                <a:latin typeface="Arial Black" pitchFamily="34" charset="0"/>
              </a:rPr>
              <a:t>Messengers</a:t>
            </a:r>
            <a:endParaRPr lang="en-US" sz="2800" kern="0" dirty="0">
              <a:solidFill>
                <a:srgbClr val="00B050"/>
              </a:solidFill>
            </a:endParaRPr>
          </a:p>
        </p:txBody>
      </p:sp>
      <p:sp>
        <p:nvSpPr>
          <p:cNvPr id="4" name="TextBox 3"/>
          <p:cNvSpPr txBox="1"/>
          <p:nvPr/>
        </p:nvSpPr>
        <p:spPr>
          <a:xfrm>
            <a:off x="838200" y="2667000"/>
            <a:ext cx="3048000" cy="1200329"/>
          </a:xfrm>
          <a:prstGeom prst="rect">
            <a:avLst/>
          </a:prstGeom>
          <a:noFill/>
          <a:ln w="28575">
            <a:solidFill>
              <a:srgbClr val="663300"/>
            </a:solidFill>
          </a:ln>
        </p:spPr>
        <p:txBody>
          <a:bodyPr wrap="square" rtlCol="0">
            <a:spAutoFit/>
          </a:bodyPr>
          <a:lstStyle/>
          <a:p>
            <a:pPr algn="ctr"/>
            <a:r>
              <a:rPr lang="en-US" sz="3600" b="1" dirty="0">
                <a:solidFill>
                  <a:srgbClr val="663300"/>
                </a:solidFill>
                <a:latin typeface="Arial Black" panose="020B0A04020102020204" pitchFamily="34" charset="0"/>
              </a:rPr>
              <a:t>Rural </a:t>
            </a:r>
          </a:p>
          <a:p>
            <a:pPr algn="ctr"/>
            <a:r>
              <a:rPr lang="en-US" sz="3600" b="1" dirty="0">
                <a:solidFill>
                  <a:srgbClr val="663300"/>
                </a:solidFill>
                <a:latin typeface="Arial Black" panose="020B0A04020102020204" pitchFamily="34" charset="0"/>
              </a:rPr>
              <a:t>Landowner</a:t>
            </a:r>
          </a:p>
        </p:txBody>
      </p:sp>
      <p:sp>
        <p:nvSpPr>
          <p:cNvPr id="5" name="TextBox 4"/>
          <p:cNvSpPr txBox="1"/>
          <p:nvPr/>
        </p:nvSpPr>
        <p:spPr>
          <a:xfrm>
            <a:off x="5257800" y="2667000"/>
            <a:ext cx="3048000" cy="1200329"/>
          </a:xfrm>
          <a:prstGeom prst="rect">
            <a:avLst/>
          </a:prstGeom>
          <a:noFill/>
          <a:ln w="28575">
            <a:solidFill>
              <a:srgbClr val="663300"/>
            </a:solidFill>
          </a:ln>
        </p:spPr>
        <p:txBody>
          <a:bodyPr wrap="square" rtlCol="0">
            <a:spAutoFit/>
          </a:bodyPr>
          <a:lstStyle/>
          <a:p>
            <a:pPr algn="ctr"/>
            <a:r>
              <a:rPr lang="en-US" sz="3600" b="1" dirty="0">
                <a:solidFill>
                  <a:srgbClr val="663300"/>
                </a:solidFill>
                <a:latin typeface="Arial Black" panose="020B0A04020102020204" pitchFamily="34" charset="0"/>
              </a:rPr>
              <a:t>Trusted </a:t>
            </a:r>
          </a:p>
          <a:p>
            <a:pPr algn="ctr"/>
            <a:r>
              <a:rPr lang="en-US" sz="3600" b="1" dirty="0">
                <a:solidFill>
                  <a:srgbClr val="663300"/>
                </a:solidFill>
                <a:latin typeface="Arial Black" panose="020B0A04020102020204" pitchFamily="34" charset="0"/>
              </a:rPr>
              <a:t>Specialist</a:t>
            </a:r>
          </a:p>
        </p:txBody>
      </p:sp>
      <p:sp>
        <p:nvSpPr>
          <p:cNvPr id="2" name="Right Arrow 1"/>
          <p:cNvSpPr/>
          <p:nvPr/>
        </p:nvSpPr>
        <p:spPr>
          <a:xfrm>
            <a:off x="4572000" y="3038564"/>
            <a:ext cx="685800" cy="457200"/>
          </a:xfrm>
          <a:prstGeom prst="rightArrow">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3886200" y="3038564"/>
            <a:ext cx="685800" cy="457200"/>
          </a:xfrm>
          <a:prstGeom prst="rightArrow">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2900" y="4038600"/>
            <a:ext cx="8458200" cy="1800493"/>
          </a:xfrm>
          <a:prstGeom prst="rect">
            <a:avLst/>
          </a:prstGeom>
          <a:solidFill>
            <a:srgbClr val="663300">
              <a:alpha val="20000"/>
            </a:srgbClr>
          </a:solidFill>
        </p:spPr>
        <p:txBody>
          <a:bodyPr wrap="square" rtlCol="0">
            <a:spAutoFit/>
          </a:bodyPr>
          <a:lstStyle/>
          <a:p>
            <a:pPr algn="ctr">
              <a:spcBef>
                <a:spcPts val="600"/>
              </a:spcBef>
              <a:spcAft>
                <a:spcPts val="0"/>
              </a:spcAft>
            </a:pPr>
            <a:r>
              <a:rPr lang="en-US" sz="2400" b="1" dirty="0">
                <a:solidFill>
                  <a:srgbClr val="663300"/>
                </a:solidFill>
              </a:rPr>
              <a:t>Foster this critical conversation to: </a:t>
            </a:r>
          </a:p>
          <a:p>
            <a:pPr algn="ctr">
              <a:spcBef>
                <a:spcPts val="600"/>
              </a:spcBef>
              <a:spcAft>
                <a:spcPts val="0"/>
              </a:spcAft>
            </a:pPr>
            <a:r>
              <a:rPr lang="en-US" sz="2400" b="1" dirty="0">
                <a:solidFill>
                  <a:srgbClr val="663300"/>
                </a:solidFill>
              </a:rPr>
              <a:t>Build comfort</a:t>
            </a:r>
          </a:p>
          <a:p>
            <a:pPr algn="ctr">
              <a:spcBef>
                <a:spcPts val="600"/>
              </a:spcBef>
              <a:spcAft>
                <a:spcPts val="0"/>
              </a:spcAft>
            </a:pPr>
            <a:r>
              <a:rPr lang="en-US" sz="2400" b="1" dirty="0">
                <a:solidFill>
                  <a:srgbClr val="663300"/>
                </a:solidFill>
              </a:rPr>
              <a:t>Answer questions</a:t>
            </a:r>
          </a:p>
          <a:p>
            <a:pPr algn="ctr">
              <a:spcBef>
                <a:spcPts val="600"/>
              </a:spcBef>
              <a:spcAft>
                <a:spcPts val="0"/>
              </a:spcAft>
            </a:pPr>
            <a:r>
              <a:rPr lang="en-US" sz="2400" b="1" dirty="0">
                <a:solidFill>
                  <a:srgbClr val="663300"/>
                </a:solidFill>
              </a:rPr>
              <a:t>Assess alternatives</a:t>
            </a:r>
            <a:endParaRPr lang="en-US" sz="2000" b="1" dirty="0">
              <a:solidFill>
                <a:srgbClr val="663300"/>
              </a:solidFill>
            </a:endParaRPr>
          </a:p>
        </p:txBody>
      </p:sp>
    </p:spTree>
    <p:extLst>
      <p:ext uri="{BB962C8B-B14F-4D97-AF65-F5344CB8AC3E}">
        <p14:creationId xmlns:p14="http://schemas.microsoft.com/office/powerpoint/2010/main" val="32706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libri" pitchFamily="34" charset="0"/>
              </a:defRPr>
            </a:lvl2pPr>
            <a:lvl3pPr algn="ctr" rtl="0" eaLnBrk="1" fontAlgn="base" hangingPunct="1">
              <a:spcBef>
                <a:spcPct val="0"/>
              </a:spcBef>
              <a:spcAft>
                <a:spcPct val="0"/>
              </a:spcAft>
              <a:defRPr sz="4400">
                <a:solidFill>
                  <a:schemeClr val="tx2"/>
                </a:solidFill>
                <a:latin typeface="Calibri" pitchFamily="34" charset="0"/>
              </a:defRPr>
            </a:lvl3pPr>
            <a:lvl4pPr algn="ctr" rtl="0" eaLnBrk="1" fontAlgn="base" hangingPunct="1">
              <a:spcBef>
                <a:spcPct val="0"/>
              </a:spcBef>
              <a:spcAft>
                <a:spcPct val="0"/>
              </a:spcAft>
              <a:defRPr sz="4400">
                <a:solidFill>
                  <a:schemeClr val="tx2"/>
                </a:solidFill>
                <a:latin typeface="Calibri" pitchFamily="34" charset="0"/>
              </a:defRPr>
            </a:lvl4pPr>
            <a:lvl5pPr algn="ctr" rtl="0" eaLnBrk="1" fontAlgn="base" hangingPunct="1">
              <a:spcBef>
                <a:spcPct val="0"/>
              </a:spcBef>
              <a:spcAft>
                <a:spcPct val="0"/>
              </a:spcAft>
              <a:defRPr sz="4400">
                <a:solidFill>
                  <a:schemeClr val="tx2"/>
                </a:solidFill>
                <a:latin typeface="Calibri" pitchFamily="34" charset="0"/>
              </a:defRPr>
            </a:lvl5pPr>
            <a:lvl6pPr marL="457200" algn="ctr" rtl="0" eaLnBrk="1" fontAlgn="base" hangingPunct="1">
              <a:spcBef>
                <a:spcPct val="0"/>
              </a:spcBef>
              <a:spcAft>
                <a:spcPct val="0"/>
              </a:spcAft>
              <a:defRPr sz="4400">
                <a:solidFill>
                  <a:schemeClr val="tx2"/>
                </a:solidFill>
                <a:latin typeface="Calibri" pitchFamily="34" charset="0"/>
              </a:defRPr>
            </a:lvl6pPr>
            <a:lvl7pPr marL="914400" algn="ctr" rtl="0" eaLnBrk="1" fontAlgn="base" hangingPunct="1">
              <a:spcBef>
                <a:spcPct val="0"/>
              </a:spcBef>
              <a:spcAft>
                <a:spcPct val="0"/>
              </a:spcAft>
              <a:defRPr sz="4400">
                <a:solidFill>
                  <a:schemeClr val="tx2"/>
                </a:solidFill>
                <a:latin typeface="Calibri" pitchFamily="34" charset="0"/>
              </a:defRPr>
            </a:lvl7pPr>
            <a:lvl8pPr marL="1371600" algn="ctr" rtl="0" eaLnBrk="1" fontAlgn="base" hangingPunct="1">
              <a:spcBef>
                <a:spcPct val="0"/>
              </a:spcBef>
              <a:spcAft>
                <a:spcPct val="0"/>
              </a:spcAft>
              <a:defRPr sz="4400">
                <a:solidFill>
                  <a:schemeClr val="tx2"/>
                </a:solidFill>
                <a:latin typeface="Calibri" pitchFamily="34" charset="0"/>
              </a:defRPr>
            </a:lvl8pPr>
            <a:lvl9pPr marL="1828800" algn="ctr" rtl="0" eaLnBrk="1" fontAlgn="base" hangingPunct="1">
              <a:spcBef>
                <a:spcPct val="0"/>
              </a:spcBef>
              <a:spcAft>
                <a:spcPct val="0"/>
              </a:spcAft>
              <a:defRPr sz="4400">
                <a:solidFill>
                  <a:schemeClr val="tx2"/>
                </a:solidFill>
                <a:latin typeface="Calibri" pitchFamily="34" charset="0"/>
              </a:defRPr>
            </a:lvl9pPr>
          </a:lstStyle>
          <a:p>
            <a:pPr algn="l">
              <a:spcBef>
                <a:spcPts val="0"/>
              </a:spcBef>
            </a:pPr>
            <a:r>
              <a:rPr lang="en-US" sz="2400" kern="0" dirty="0">
                <a:solidFill>
                  <a:srgbClr val="002060"/>
                </a:solidFill>
                <a:latin typeface="Arial" pitchFamily="34" charset="0"/>
                <a:cs typeface="Arial" pitchFamily="34" charset="0"/>
              </a:rPr>
              <a:t>Landowner Attitudes Towards Wetland Restoration</a:t>
            </a:r>
            <a:r>
              <a:rPr lang="en-US" sz="2400" kern="0" dirty="0">
                <a:solidFill>
                  <a:srgbClr val="0070C0"/>
                </a:solidFill>
                <a:latin typeface="Arial" pitchFamily="34" charset="0"/>
                <a:cs typeface="Arial" pitchFamily="34" charset="0"/>
              </a:rPr>
              <a:t/>
            </a:r>
            <a:br>
              <a:rPr lang="en-US" sz="2400" kern="0" dirty="0">
                <a:solidFill>
                  <a:srgbClr val="0070C0"/>
                </a:solidFill>
                <a:latin typeface="Arial" pitchFamily="34" charset="0"/>
                <a:cs typeface="Arial" pitchFamily="34" charset="0"/>
              </a:rPr>
            </a:br>
            <a:r>
              <a:rPr lang="en-US" sz="2800" kern="0" dirty="0">
                <a:solidFill>
                  <a:srgbClr val="00B050"/>
                </a:solidFill>
                <a:latin typeface="Arial Black" pitchFamily="34" charset="0"/>
              </a:rPr>
              <a:t>Recommendation 4:</a:t>
            </a:r>
          </a:p>
          <a:p>
            <a:pPr algn="l">
              <a:spcBef>
                <a:spcPts val="0"/>
              </a:spcBef>
            </a:pPr>
            <a:r>
              <a:rPr lang="en-US" sz="2800" u="sng" kern="0" dirty="0">
                <a:solidFill>
                  <a:srgbClr val="00B050"/>
                </a:solidFill>
                <a:latin typeface="Arial Black" pitchFamily="34" charset="0"/>
              </a:rPr>
              <a:t>Prompt and Support </a:t>
            </a:r>
            <a:r>
              <a:rPr lang="en-US" sz="2800" kern="0" dirty="0">
                <a:solidFill>
                  <a:srgbClr val="00B050"/>
                </a:solidFill>
                <a:latin typeface="Arial Black" pitchFamily="34" charset="0"/>
              </a:rPr>
              <a:t>This Conversation</a:t>
            </a:r>
            <a:endParaRPr lang="en-US" sz="2800" kern="0" dirty="0">
              <a:solidFill>
                <a:srgbClr val="00B050"/>
              </a:solidFill>
            </a:endParaRPr>
          </a:p>
        </p:txBody>
      </p:sp>
      <p:sp>
        <p:nvSpPr>
          <p:cNvPr id="4" name="TextBox 3"/>
          <p:cNvSpPr txBox="1"/>
          <p:nvPr/>
        </p:nvSpPr>
        <p:spPr>
          <a:xfrm>
            <a:off x="342900" y="2133600"/>
            <a:ext cx="8458200" cy="3908762"/>
          </a:xfrm>
          <a:prstGeom prst="rect">
            <a:avLst/>
          </a:prstGeom>
          <a:solidFill>
            <a:srgbClr val="663300">
              <a:alpha val="20000"/>
            </a:srgbClr>
          </a:solidFill>
        </p:spPr>
        <p:txBody>
          <a:bodyPr wrap="square" rtlCol="0">
            <a:spAutoFit/>
          </a:bodyPr>
          <a:lstStyle/>
          <a:p>
            <a:pPr algn="ctr">
              <a:spcBef>
                <a:spcPts val="2400"/>
              </a:spcBef>
              <a:spcAft>
                <a:spcPts val="0"/>
              </a:spcAft>
            </a:pPr>
            <a:r>
              <a:rPr lang="en-US" sz="2800" b="1" dirty="0">
                <a:solidFill>
                  <a:srgbClr val="663300"/>
                </a:solidFill>
              </a:rPr>
              <a:t>Direct mail to spark initial interest</a:t>
            </a:r>
          </a:p>
          <a:p>
            <a:pPr algn="ctr">
              <a:spcBef>
                <a:spcPts val="2400"/>
              </a:spcBef>
              <a:spcAft>
                <a:spcPts val="0"/>
              </a:spcAft>
            </a:pPr>
            <a:r>
              <a:rPr lang="en-US" sz="2800" b="1" dirty="0">
                <a:solidFill>
                  <a:srgbClr val="663300"/>
                </a:solidFill>
              </a:rPr>
              <a:t>Neighbor ambassadors who already participate</a:t>
            </a:r>
          </a:p>
          <a:p>
            <a:pPr algn="ctr">
              <a:spcBef>
                <a:spcPts val="2400"/>
              </a:spcBef>
              <a:spcAft>
                <a:spcPts val="0"/>
              </a:spcAft>
            </a:pPr>
            <a:r>
              <a:rPr lang="en-US" sz="2800" b="1" dirty="0">
                <a:solidFill>
                  <a:srgbClr val="663300"/>
                </a:solidFill>
              </a:rPr>
              <a:t>Web portal with overview of program options</a:t>
            </a:r>
          </a:p>
          <a:p>
            <a:pPr algn="ctr">
              <a:spcBef>
                <a:spcPts val="2400"/>
              </a:spcBef>
              <a:spcAft>
                <a:spcPts val="0"/>
              </a:spcAft>
            </a:pPr>
            <a:r>
              <a:rPr lang="en-US" sz="2800" b="1" dirty="0">
                <a:solidFill>
                  <a:srgbClr val="663300"/>
                </a:solidFill>
              </a:rPr>
              <a:t>Training for specialists in wetlands programs</a:t>
            </a:r>
          </a:p>
          <a:p>
            <a:pPr algn="ctr">
              <a:spcBef>
                <a:spcPts val="2400"/>
              </a:spcBef>
              <a:spcAft>
                <a:spcPts val="0"/>
              </a:spcAft>
            </a:pPr>
            <a:r>
              <a:rPr lang="en-US" sz="2800" b="1" dirty="0">
                <a:solidFill>
                  <a:srgbClr val="663300"/>
                </a:solidFill>
              </a:rPr>
              <a:t>All point to initiating conversation with the trusted specialist</a:t>
            </a:r>
          </a:p>
        </p:txBody>
      </p:sp>
    </p:spTree>
    <p:extLst>
      <p:ext uri="{BB962C8B-B14F-4D97-AF65-F5344CB8AC3E}">
        <p14:creationId xmlns:p14="http://schemas.microsoft.com/office/powerpoint/2010/main" val="234474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609600" y="2057400"/>
            <a:ext cx="7772400" cy="2057400"/>
          </a:xfrm>
        </p:spPr>
        <p:txBody>
          <a:bodyPr/>
          <a:lstStyle/>
          <a:p>
            <a:pPr>
              <a:spcBef>
                <a:spcPts val="0"/>
              </a:spcBef>
            </a:pPr>
            <a:r>
              <a:rPr lang="en-US" sz="5400" dirty="0">
                <a:solidFill>
                  <a:srgbClr val="0070C0"/>
                </a:solidFill>
                <a:latin typeface="Arial Black" pitchFamily="34" charset="0"/>
              </a:rPr>
              <a:t>Conclusion</a:t>
            </a:r>
          </a:p>
          <a:p>
            <a:pPr>
              <a:spcBef>
                <a:spcPts val="0"/>
              </a:spcBef>
            </a:pPr>
            <a:r>
              <a:rPr lang="en-US" sz="5400" dirty="0">
                <a:solidFill>
                  <a:srgbClr val="0070C0"/>
                </a:solidFill>
                <a:latin typeface="Arial Black" pitchFamily="34" charset="0"/>
              </a:rPr>
              <a:t>and Discussion</a:t>
            </a:r>
          </a:p>
        </p:txBody>
      </p:sp>
      <p:sp>
        <p:nvSpPr>
          <p:cNvPr id="2" name="AutoShape 2" descr="data:image/jpeg;base64,/9j/4AAQSkZJRgABAQAAAQABAAD/2wCEAAkGBxQTEhUUExQVFhQXGBgXFxcYFxwcFxwaGhwcFxcYGhUaHCggGBwlHBccITEhJSksLi4uGCAzODMtNygtLisBCgoKDg0OGxAQGy8kHyUwLC4tLCw0LCwsLCwsLCwsLCwvLCwsLCwsLC80LCwsLCwsLCwsLCwsNCwsLCwsLCwsLP/AABEIAKgBLAMBIgACEQEDEQH/xAAcAAACAgMBAQAAAAAAAAAAAAAFBgMEAAIHAQj/xABHEAACAQIDBQUEBwUHAwMFAAABAgMAEQQSIQUGMUFREyJhcYEykaGxBxQjQlLB8GJykrLRFSQzQ4LC4aLS8RaTo1NVY2SD/8QAGQEAAgMBAAAAAAAAAAAAAAAAAQMAAgQF/8QAMBEAAgIBAwMDAQcEAwAAAAAAAAECEQMSITEEE0EiUWEycYGhscHR8AUjQpGi4fH/2gAMAwEAAhEDEQA/AEV4lPFVPmBUbYOP8C+gt8q22fh2nXPHJYXI7663sDyzdasHZE4/zIj/ABf9lZHlhF05Dlim1aiUTs2I/d+J/rWjbIj/AGh6/wBRVrF4eWJC7mPKLXIzcyANLdTVaHHhvvR+rhT/ANVqvGWpXF2VlHS6kqIm2Kn4m9bH8qjfYY/GPVf+avHE+MXpNGf91SMJB/lP6C/youbXLAo3wCG2CeTJ8RUbbBf9k/6j+Yo2C/8A9KXz7NrfKvPrAHHMPNSPyqdxk0oAPsSQfd9zD+tRNsmQfcb3X+VMoxS/iFbDEL+Ie+j3H7E0oU2wDj7rDzU1EcOfCnRZfGvc1Tu/BNAk9gfCtexPSnZ0U8VX1AqFsJH+BfdR7qBpYnGM9DXmU9Kb22bEfufE/wBa0Oyoz+Iev9aPcRNLFK1e2pnbYyfib4H8qibYg5OPVf8AmjriDSxeAr2jjbDPJl9xFRnYbfs/xH8xR1IlAcUX2bu/NJGZsjLh1IzSmwGrBTkuRnbXgK8TZDBhmU5bi+o4V1/dvBxYvAIikh4i3PQtc3uvQ0rNl0rYbhxqb9Ry7ae7BjhOIjkDwiwuylJMxIGXLqCbG9w1rA0EUV2PbGwuwwOJMzAxCN8kY0UOwGQgHn2mWx5Ec71yFIT4UcGRyW4ephGEqiSRrViNaiVDU8amnmRlmJKMbJwWdgKFQV076IpIu0mEioWyKyFgCRlJDZb8CcwvbpV1srMuR+A7u3ucGUEgUS2huUhsAtwTbTTzN+VHNjbViClLgZSQKh29t5UAyXYggmw6UdUrFdvD29Te5xXe/ZBw2IkiJvlIsQLXBAYG3kRSrOtOO++2vrOIeSwANgOtlFrnx0pQnkqrQ3F8FKRarSLVqSSq0j1U0oquKjYVM71EzUGMImFa1uxrS9QI8bq4c9mQQQQTcGtyTeh021ZIMQ5SxUhQynge6PcdePzq3gsWknsmx5qeP/IrlZMc9TyPhm6OSOlQXKINtk9g2p4r8xS1ambbw+xP7y0tgVs6X6PvM2f6iOQaU9JiXAAvwHQUjyDSnZhSutSajfyM6ZtN0brjXvxHuoDtra84mOWaVNF0WRgOF+ANFgNPEGlzbB+3f/T/ACrS+khHW9vBfqJycd2bpt3EjQTNbxCt/MDTFuhtDte2+sRxzWyZbxoLXz34Jrew91J9qZtzF7sviyfJv610lCLfBjcnQ0pDhCBfCp5gC9ats/An/JYeTMPk9YFrW1M7aK6mYdkYMnQzKPB2/MmtDsDCnhPMvnY/7K2jFelaHaiHUyJt24/u4s/6kU/0qltPYxhiaX6xG4W2gXU3YL+PxvUmL2nFG+VmN7agAm3uoOuLEuMSzXj1Cg8PYN+6f2r0uUIcDYanu+CFcZ5e4j5E14Md4X8ifzFbbU2ayyv2cbFNCMoJAuNRp43oewpThToeoxkrRfGNH4TUgxq9D8P60LFYTQ0g7aC0cgc5Re58Kd/oskK9vGfx/AqD82+NJuwMLa8h4EWHv1HnoKbfo9kGeU82fX3D8gKz5XyhkMaSTLH0qYpg0UWchGUsRfQkNYedvzpJX0py+mOHXDN07RffkI+RrnqpenYktJlzN6gkYh+Ee4Vgw6/hHuoaoq1gsRkkVuQN/wDn86duhAZweyEJUsQqm+ovcWtp059fdVsYVY3Chjp94fMV5BLnVSpJAYXN76eIJsBcLqdLiqe2cUAoKOpbMQcuo53N/dw0qmPJLVRfNghouh92VvDh4BfI0jDmQNfU/wBKj2t9I7OMscCJ0LsW+AC2rmuHxrKePGp5sYWIJAuBYcelvyrQ37mCOGlSJ9rZpXZ2K3Y3NhYdNBQeXBN4e+rcmM8PjULYwdDVHJj4wS4B8mCfp8RVWXBP0Puox9aXx91afWl6/ChqY1IAvhmHI+41AyGmb6wv4hXnaqeYoaiwrFDXmU0zNGp5KfQV42ET8A91HUErbX/xn8x/KKpW6aHlVnab3lZhezWKki1xYa61XFCC9K+wkvqYRw0kmIUwki4GcMeOhAsSP3uPhQ2eBkbKwsf1qOoonu4PtW/cP8y0bxGHWQZXFxy6jyPKs08yxT01sPji1xu9xNkGlO7rSztLYzpcr306jiPMfmKapBSurnGSi4v3/QZ08XFtMrKLMaWdsLbEOP3f5VpomFmFLW2Red/9P8q1Ok+v7idR9P3lG1Nm5CdyX94fKljJTZuOAIpidAGBJ6DLr8q6ceTEw+5Cgk6AAknoBxNCsHtyJ3yd5SdFLDQn0OnrUO0t4ImjkRQ5LKyg2AGotfU3t6UtwsAynoQfcb1J5d9h+PBa9Q+onGt8tDxvDh/xN/A39K9/9QYf8Z/gb+lM1x9xXbn7A7amylM+c3YNa6Djcd0a8gbDx4+j3u+iLFZYkQ24AA/Gwv8AGhWzo0dROGvGwYE9LG3A68vhU+xtqJm9lyt7ZxawJNlv0vXK6qctXpOj0kIyXr/0TbaiVbsVGg9pRltbjmUaEW56VzveJgZ2KiwIX17o19a6RjNpxlyln0tfNltrroL3I9KVPpEwCxSQZFIvGbjllzHJr6t7hR6fLOS0yL5cUISuPn9BSQV7DGWZVHEm1aqwopsGNTmbiwYAeAINz5/0rRJ0mxNcBvFQrFGFW4GUE+fWi30aQEqXP3nNvS3/ADS5vBixlI8AB8qeNzIDHFEOguf9WtY99G/kbKtdLwefS/F/d4W6SgehRvzArmCiur/St3sIgHEyr/K1cxiwMhBIFx8K0YpJR3MWWLctivpzrV2voBx0FWZMI4UsV0Gp4cOF7etEN1MGJJb5Q1rBb3HeJ0OnGwB99MeRKOoUsUnLTQy7OwAw2DZzYyMMkdxeztwIv01b0pL2vhexlyEk6Kw66jXXzBp23zmyvh4OGTvtb8TG2b4NS9vlAC0T8ypB9DcfM1mwTalv5s1dRjTg68UAA3CrDvb3fmaqCPXjwq3MwKJYAEFwT19kj3Xrc2c+iJnqMmsIrXQ0Cx4WFRtWzCvBQCaFa0IqUmtGqENRHXuSvKHO5Btc+80QnSdn4GOXZ6h1BsoIPMHKBcHlShjtjvHcjvp1HEeY/MfCumbTiCxOUtlezqBwAYi/xvQBRXFw9ROE5e18HUz4ItRXmuRY3YF3c/sj4n/ijxGtUtqTLhyrqgu5Ie2lwNR4XqzhMYkuqHlqDxHmKbmbn/cS2FYqj6L3LHAHypT2Ztd4wAe+nQ8R5H8vlTg690+R+VIUfCm9HGM1JSXt+pTqJOLTQ3riElQMhvYi45jzFLu1R9u/+n+UVVjcqbqbHw/WtEMThJHUYjLdXF2y/dI7puOndven48KxSu9mJnkeSPG5Sq/snGNHmHFCRnQ8GHMH0qherOD5+laZOkVwK5pMaoMfgmZVWEBmKqLxroSbC5v1NE5dkwG94o/4QPlSPFJlZXHFWVh5qQR8qacRvNFkuobPbRSOfi3C1WhNNeoblxSTWmyssuzzyA/0yflXuXZ3h/8ALSyqWFYRVO58Id2flj7s2VFiywkGI6214g20v5m/kKuTsw7JYVjvcMysSB4DTzpY2HhpUh7Sx7Nm7vS6nK1+l/jlNGY8TE7L2hAK2AYgajxvz0rDlg1O2bMDjVL+UH01S0gXtB+G5W19ONB97t5WQonZ5+4rFrkW4jL7OugB9avCZVv2eU5ugGp9KNPgXaBEAOe40JHDXU9NKZ0eOTk5LZC+tyY4xSatnNU3qFtYtf3x/wBtRrtHt3AijOc6BF7zE9QANa6Rht15CTmKADxJ/KlnZ2/2GgZVELMFY5plCXbU6qvHLY9QTlU2roTxNqpSOWssYu4x3+0L7qblRkl8WqvKP8ltVS/AsODk9dQLaXOoco9nIl8gsDrbkPLoPCqmIxAljTF4Vw4tmFuEifeXX2W08LEC/CppNsx2GVwWZA6qAcxBF1NuQNrX4X0verz6aMsemJSOaSlqYqfSKrOIIxqTJoL2ucp+Fr0LwMuQBDGb21sQfD8qX8TtSbFzduTYhvs1+6o5D+vmaO4fGBs5tYnU63sTqdbDma4eRtKjs9PFS9QL3seIIAmjZtVINxobkX5ajh1ox9HOE1B6anzOvysKV96cYCyoVBMeue+puBYW9KMbt76YbDwPmz57d1Qt72HDNwq+iTxJRXInJOPebk+EV96sQZMdMQbqpVPKwH+69Vt5J80MV+IYg+6m47rJ3nDWZtSb3DEm5J8zSHvBODJ2a6hCbnlfTn4UcMlKSS8Fc0dGN35Bq6mp3TuA9GI94Fv5TVRmINeQpJIwRWOpAtfT3Vv+Tm1eyJa1ING9rbrSYeLtCxYDUi3LmRQRfO9UhOMlaGTxSg6kjzNWpNbvatDarlDwmtMtbGsBqAPAbVA+GUkm51qwSa0y1AnX9oxr2SoqHRgmUG/dHeHjyt60tyte5sF8BoKZNu41cwkiIN15frpSpisUkQvKct+vHUX4cTob1xJQfhcnczSQH3sHcj/ePypfidlYMpKsOBFHN48SkkcbIwYZiNPLgRyNAwa6nSr+0k/k5Gd+u0MWztvhhllGViLBh7JPiOXy8qWgpGhBBGhB4jzFbZrEHoRTlt7CRsjOwGZQbNz04A9RfketVbhgmkl9X6f+lkpZY7vgT3iNvOruy8NiGsIu00uRYnzOnA+6tthQdviFj1y/e8hqa7ZsvaECxFUBsg1AS2g0FjzFWz5tG1FsGDWtTOIJH2khjbLHKdFNrKx/Cy/dY9Rp4VgwzxFldSp0t0PHUHgaZfpASKZBicOVJRgJMrKWF9FLFCQNR1PGh+08UJYYnBBOoPnYX+NVWSTrbZ7P4YyGJRyV7figZatJNK3tTt9HW76SZsVMuZY/8NTwLD71udjoB116U/HBydIflmoRtgrY+5WKnAbKIkOoaS4JHUIBf32pr2Z9G0K6zyPKei/Zr8CW+Ip2luHjHM3J9zX+JHuFSt4VujhhH5ObPqckvgB4jCJhkRFT7EAIAdRbhlYnj5njS1jtjrJM/wBWIUgBssnAk2JVH1J0I4j1roFgwIIuDoQeFQYPBKlwLjXQ8TY8Qeovr6edMnDHkjUluKhlyY3cWIWHgkjyM6FnDqOyUguTqwUAGw9k3JIAAJp/wuI7RFcAjhoRZhrqCOFVMHBCSzDKHaTMdbNfVfS4J08T1q5AmUlQLAjQfu90/DLVMOFYoV5GdRn7s78FnLbTkTY+ViPyr572lsZsJiTBIua2sdyQHTirAgi+nEDgbivoMnVf1w/80B2/s8SqAY1cWtYgEllCslieBILpca98dKs8ansJboVvov2tHFC0MsgAknPY2bVSVGYHW66ger+NS7x7djw0OKw79lJPHrCTYnLOeNuTISTYcsvKkLGYBTNIsLMLOyC+jgElULDlqAGGhB5aigUcRuQRYjQjoRx+NJ7rjHSFKw9sDHLl7NiFbkWOh8L8j50f243ZWky6EDW2hJ1tSQydPjWrkhGUsxU2ut/w8Le81z59MpS1Jm/H1jjDS19hcx2MzBiGuW9r9dKFxmtIxYeB/KstoD6fAVojFJUjLKTk7Y3Rb2TNh1w97FRlDg6lBwB8QNL9KFBgOVDYZLEEVbxEwIFuf6tVFjUXsgynKVW+CMyXuPEUV3aD9qDGqvY2N2y62ue98L0ElsBc/iHDpRzd7EiMnXIw8TY34HTiL/Chl+h0XwJa1Y0YzamJlQxtGjAXVirC57oNgMtuDHUfhbQUiYfQAHiNPdTfjcQYos91U66KxsW1C929tSenAmlGFWNyeJN/fqT76V062Y/q+UrJCK1tWzL51Ps/A9tdRIqyfdVr97ybr4U9tJWzLGLk6RWy1qV8akxWGkiNpEZPMaHyPA+lRgipdgaa2Zqa8Br116VqL/oUQH0G+6kcc9o1CxkX65eVhfj+vChH0ibrROoxHZs2VURxHbMEQmzDMbWANmtrYDpRbBbS7IqshLK1sr6cTyfx8edMSEMtuN+vP0q3Yira8jXlk6T8HzhtaGMv3IuzXu2BOp9qx0Y8PHXWqRw69PiaePpF3Mkw9pYFeSEk+zxiIswB5leNm8LHWxZcwexZ5Y1kRAysL3DKPSxNL0yWw+DxybtIp4LZ8bZs4c2GgXmSba+FTbXmdVMYLMpPFtT42Y6+GtZFHIhPcYcVItY35jz/AKVtt3BSxOEkR4xa4Dixs2t/D/il6bluTJpinpL/ANHCRCWQSqrIyhTmFwQeI1ror4iKM2iiCplPs9mq6ag2LDoOVcb2TjWw8yuozfdK/iDch48CPGuk7M2/g3JkDtE8gGZQLM3AcANeHEdKR1ON6r8DuknDTpfKJt8NpLJgZ1Cj2X1XVdNRqNNDYedcphdlXT2b8D1tqfd8qb/pA2yzCPDopjjPeN/aIUjKD0F9bcdB5UoIC18oJA10HIaXpvTRqFsR1U/7np8BDYeBkxUyxggAnvG3BR7R/XMiu3YHDLHEkaaKrRqB5EOQfQ/9NJP0WbJtG0zD/EOVf3F9o+pv7hT5hSMysebSP6AWrq4IaVZiyZJS5ZpiJ/tr/gVR/FIAfhf3VeOjEeooBiMVwsB33DOwPAKcwW1ulj60bkkvYj09adONULTJbVuorVTet1pYRNuRnDcQxB870zYJ7xxM3G7AnqO9/QUP2vb6ygK3DZfXXnRpo9AANA2lOyStICRozG+n3Rf5f0qlsrE3Re0PtAHN48deQ4Ciccep8wP176VN78Hlw0igkBELePKw+PwpTlUWyVbRyCfFgYmaTDnLaSUItvaia6W155TqDyOmo1rKc13LFix1JN28yTqfPwqOaPLI1+OYn36j51IsoAseHI9OoPhzHr1rDd7jWa2raFspDZVaxDZWF1NtcrLzB4Ec71qTrXt6gAhvJttsWVJjjQXJAUc7G5voLkW5chVHCYEdmb/eB9AeFvgagU6jzPwFqMYHCSOgyKSANT/5qr2RZP3F3KVYg8RUwq1tLCG97EMBqLcapxo34Tx6GrIgQwewZ5kzRwyOgPFVuDY2IX8ZvpZbm+lM+w92xiAVfMGXQZR3h4e+qG6W82NwzJHCrSqWIWBlYglzchctmBub8dDc8zXV9yVxEUEnbxWnmmefKsMyoplbMytJ2bcCTwuAABfnS5wlPZOhuKcYcqzk+9W7skJUrnaNB37nvD9oj3jwoDhmA0ze+uzfSps/E4nDBkVVMRvIolJLrqLIhQF7aNyNmIsSK4gVN9RRhBxjTdlcklKVpUEG4cbitYnZTdGKnqND7xVASFG6j9fGiOcEXHCi0VTHTd7bsU6iLEhDJ7IzqLSX0vfk3I0J3x3a+r2ljUiMnKRe+VuVj+E/A+eixiGtYnqNenjTlt/aats+JA+bNkYa30B1v4gi1uIrO4OE048M2d1ZcbU+Vw/Ing1mW/SvUNZl/V60GM6/upDbBIrgWy3YNwu3eNyeI1NZu1vdaZsOzB1BPZsTZyoOnH2tOuvnSIdtt2RXNaFDZEH3rcCSNW14Dyoa+DdZo4yrfWpCCBcd0HhbXibE66cqb3LdJbIOilfln0lgMSr6hha1/G/AaetaNsnDtqYo7nj3Rrxvfxvf3muZ7MGMiJKMJgCRlbjbiLSjS9tLEcaY9ib5QyxkuSliVufZzLoQJB3Wt4GrJp8BnCUdpIMHc7CmRJAhGRsyqD3b8eYvxF+PL0qPfPdmPF4eSPKna5LxSMO8rA3AzWvbkfAmrOB25E6lkkRsnt2INujeKnrRPCPnJbkQP18qlFFRxnYX0W4ozxNMY1jR1ZrPmYhSGsoHC9rXNrUeggijx2JRVTIXLINNHYksq9ASCbcrX510kuI0djwQMx8hc/KuMbGzyYtJXe/afZyd1i129p1GuRQMpudAEFxltSM2JTWk39Dicm5eEX9t7n/WmlkJysqARnkDnFjYfd4g6cGvypE3f2CZ2lhLPFIilrixFgQCrC4J46W0ruOygqxvGJM5BBIY94BuBIvcKcul+lVcXGvaaKoZgMzAAE3Nzc8/8NffTcODRFRZn6uu7KmabLwwhiVVFlRQoHQaD5Vs5tYDj2IH8bkX9ymrDr3D+uFD8TIFnLE2VMNGx9GlJ+FdCBhkC8bjVVrAEsL5R90qCY7g/vKQfSruxMS5yIfu8T+yBp87elLWxdvRyxEzRkNfPGpB0ViTcE+1diTm/atyo7sjbMQuGvGTwzCwPrTZ7oERoik1tU4NUcE4IzAgg86uCsrRcD7yCzxOBqD77EED4mim1b9hNlJVuykKkaEHIbEHkQbVR3gjusbdHUe//wAUWxKXVx1Uj3ijJ+lEE/c7YbYvAnEPjMaJLyCy4ghbr7OhBPTnQP6Odn/2hJKmKnxLBYwwAmbW5sb3vcaim36GJc2z3HSdx6GONv8Acas7i7hts+VpDiBLmiMZURZNcyNmvnP4SLeNYtxtHOp91g+1XwMOih7Zm7xVModmJ5m3DqbCn5txtkI6YZ2/vDrdQZiJW494IDl+6dMvI6aVBsqLLvJir84Aw/gw4/JqW/pCmMe2kkvbKcM48lKn5g0CAPe3dmTB4rsBeQPYwtaxYMcoU8swbQ+h0vXQv/SGy8BAhx5DO1lLs0li3EhEQ6KOpHDiavfSLhl+sbLkYezjY4/42VvnGKD/AEu4Ez4rZ0OYL2rSxhiLgMzQrw9RQIAPpG3QTBiOfDEnDynLYtmysRmWz/eVlBtfpxNxa59FO7GHxSTyYmMSBWREuWFjYlvZIvfMnuqxvju1jYNnESYxZMPAIlEKwhdMyxqc983dzX15CpNgmTD7vtLArGaSYSIApJJWZI72GpGWK9TyQT97dlLg9oPHb7EOsig8OyYhst+Nh3k692ugfSRuTAmDaXCwrG8Jztlv3o+D3ueQ73kp60P+mbACbD4fGopF1yOCLMFkGePMDqMpzC3V6cMXtwJPgVexhxkTob8O0tG0V/Bg7rbmWXpRII21sJh8Phdk4xR2BYxiaWId/vRXdvZa5GVzwPE6a0Ug3rwLHu7ZxCH8MkcQH/yYUH41Jv3sw4XZMKqdcJiUeInWyh5Fiv1IV1B8QapYXbG13HsbMxQ//HICfe0gHwokDUW8sP3NsYT/APoIv9siVx76QMGiY1mjngnWYCYvAAIw7Fg65RI9jdc3tffro8s2OP8AibAwz+IaE/kaQPpDaTtIe02emB7rWVMtpNRcnKoHdvb/AFVGQUZlvaruw5BdoyBr3l08NR8j76qmqruQbgkEHQjjVWrREMckQLIuUat05D/kij28uz4YooVWKNWYliVUAmwA1NvGlLd3aijEKcQxyad48vMDlRzfzHdpKnYyDKiDVSCCXudLcRYCs0oy7iRpi4rE35BmNhAS4AGo4etD7/q9RJiJL5WcsLcKn/XCnpUZ2N2Nw6R4gH78gJUcg2paw62/OmzZGEjm7OQxo0iAAORdlI0OvUGufttc4jFIyRNmU90Bhz7t9VsOgvzNMUW1ZMHBJiSFZHmKhe8XDDOHzKwW2qEcTwoYsmiKjk5/U13DVJx4H0Q8b6g8QeB8xz5e6q2OnMKqoUZbgCx4AmwAHO1b7QjnBcQz4NnjOVlkzx62DWzZjfQ8vEcRXPdq7yYyGZFxEQQsQQTcoVJF2Q3toPdcXp7nG9i7mlu7/wBMv72QuZYez7vausVxo12dBoR1DXI4d0dK7dgx3RauPYDHx47FYeNY3XsJBPmuCLRg2zDldio48665s5uNG090Zcta3RW3ge0Eoyhswy5TwYNYMOI+6TzHmKUsLsw4V2ijQuScypGyBgL2uGlYd2+nE+zY0y7VnYzZVD2QFiUaMHMTlUWkPS54etVpJGt3hKRro+Hjk48f8M9aolcrUqomHJmi32+OHx+Tf4mYeAKD/dzCxCXuUbNbPpmRjfLfnb2tKGxm8znkD7rdz5rf1q/h8QO+eOUC4ETxcF4ZXPSw00oZh5AJZIzx7gJ5aCxPqfnWqKt+4mdr6tmELcvD56/nQ3aM0ccj9o4TtIlgS+t5HEojUAftEe6it9WNtL6dOFcx+lzaZTEYdV4xlZyPFTZPk3vqzlpTF8sY8bsgoqqF7qZQttRZRb5VIMOCtmW55Vdm2kpjEl+61iLakg6i3nx9arqXYZn+yTp94+ZrVba3KcBHAIEjyjXXl1PKr+Ek7oA9/L0qnBAMt3IRBwBNtPE8vKrOHxUbew6t+6bj3ikSRZEW3m7kY6yLRhTc0v7fe5hX9rN7rVJtDebDwHLJJ3xxVQWYeduHrVZbRTYVyUvoRFsNOnScfyKP9tBtwNozHazxPNK6/wB4UK8jsvdJIsrG2gWh24+08UpxZwsmHiiDCWRpwbBTnsQRoLAG9/CosJs3FwbTiyyxLNP2sqSqM0Zzq7PZSOYvp4iuTPqsUZOLlut39lX+W5oUJNJ0Me8m01wm34pXNkaJFkPIK4ePMT0BAY/u0U353HkxmMgniZMmVElzGxCqxbMtgcxKsRbT2R1uEDbsUuIMWIxmJXvSPhmfswAgiZtSFtcXJ8daOxti8LPhsDFtF8sga47JT2ahSyZe0zaNYgAEWtVX1mFOr93w/wDHnwHtyf8APcK/TRtYJ9VjQjtVk+sD9nJ3UJHizG37hovtrAptnBQzYeQRyKwdCb9x7WeNiuqkGxuPwqeBrm+8O78irHPiJJWklxJhcuNct2CyAk80QEDgL25Ve2zsX+zmjME+MjMkyRs4ZVRlIJNimpYcswtxqq6/C2knd3X3ck7Utx52xs76vsafDSTdrLHh5JXYkliA5kzd4k5Qe6Cfw1HtDbjbK2XgiIg7lY0KlioBMbSObgG/eFvWk7fTdwQQzzibFdoCkZaaVW7ZXtcC3eIFzo34DpbWo97NhQx4eJkExMhiCyPNmRc+pvGTe1hxtbhVIf1HDPS436nS/B/qWeGSv4HbZm1RtnZ2KjdFjkuUC3uAwAkhfXlnH/SaVt9sRm2Nstw1pE7JdD31IhOtuIIaMetDt6N2cKsWKWFHWXB9iWZ2zCRZQDex0BFzwtqvjV/ePdvBpg5ZUhVCIonR0d2kzObWdDcBDoL3/Fwy1Vf1LG9Oz9Trx5qvPm0Tsy3D+8e8EOO2G7GSNZmVC0eYBu0jkUuFQm9jlJHgRXM8PhMMwvJsnEkHUSQSyOCOtmRlHW16a59iYeTBhhh1jP1FcSJ1uPtFF2RjwN/+7wrmYiRXLLiEjbibrKCCeWaNGv51p6fqY5rpVWwucHHkZi2AT7u2IvAGG3xsaX95cRAzp2D4xtDf6yUNtfu5CemtEExeJHDaijyxGJHw7OhO22lazSYsYmw0HayuR/7qC1aChUqnOCCb89R41ahbMDpYjkb+/hVmJQVyuARy8PI0LICQtF8LhfsrgcBmPqf+fhVc4ACxDG1+BH50QXEHLluba6ctaDZGCXa0gNXcpOtU8cmV18QDwI4+flxq4KjCdX3c3TgTZQxIh7bEmI4pQcxvKoaSFQqEHTRbDjr1rfeG85kEuEU3aU5D2pS8f1uOJx9oFvaPDd0Wz9uTzBVU3T+kJ8NCcNJ/hgt2b5cxUE3KEX9m5NiASL2tbgVwmIgkAyYqAhrA5igdAALFQQDcFFFj58qGiLdtbjFdcjQMdI6qqXWMI6LI5Ase0kKSOjOCQIoweAv2nBcthY3owCS7LkbExojKpm0t3XDFls443By35hj1rleP20yTBVmWOIx95kVCVYZ+AAub3tbo54XvTluhjJNpSKGMhwkHZGQuxPbTJYoAlyqICM5UcSEvxtQhPVVR5DO1dysYNx93kwsTMQBJKbtfkgJ7NPcb+bGm/CTBIxIxsoBJJ5BRreqkq94i3E0vb7Y90gigiPelck3/AAJqw8CWK+gatHCBixvJNRXkrbJ2vJM00jJiQpkIXLHE4AA0W9ib2I01qeTafZ6u5jXjebCnysTHINdelbbG2PjYowIZUW4zGN7mzHib2trar+JXaJiYMIy2U8bWOh1p8MOKSTlp/wB/9GfJnywm41dOvpi/xBOz9vRyRyMkkb/aC5QOALBpACr6i4jI9a12MoYuzhs4IJKnXvai49/uoTh8NPED2scYuy2IAsTlkGtueot51HtIGKGSaN8syxxsGFi3elQPcHQg6ix092lpVibS4DqeTeqHqJtNFYg+Q+BIrjv0t4ZhjEkawV4gFGl+4TmBA4e0Kb9nfSIFUDFRG/DtIdQfOP2l9M3pSV9J0WIbFhpInAKXjUd6ydSFJykm/Gx08KTLJGUbQXCUZU0UNj74YjDqIxkkQWVA41XXQKw1I8DfwtVvF7zY2TNcqLm66XKkcLNpb1vSzs45nHhrRd3NKeWa2TDpRRO1MVG+dndm43cB7eIJuB6UZ2dvzjDcXDW4d3n00NqouoNT4JrL1sTQ70l5DoTDeI25PJZnazWt3eXM2PXxoWwrxpb1qrGlzySlvJllFLgL7obdXCDFFjZ3itF3cw7RQ2XMOlyONXNr70xnH4fFoJDkUB4mFspswYISejnpqPHSDclo/wC/rPnMRwUzOEIDkI8ZIUtpmte16cN4MFg5W2jI4ieS5bMz2kU/VoGw4jCm5DSZlOUEk3HK1ZZdFilkeV8tU/saousklHSJO9G3MPNEIcOkgXtpJ3MhW+aS91UAnu94+4casf24cTtDCywQu8iJHH2dxmdkzlrHgAQ3PhbWug47BYOGZO0TBph4+0QBhHlLmWPtVCnuq6xAA3Bdhe2U60L2bt/AQPCqvh1WIQWdVUsSfrMMxLgFm7giY3/EDzq8ejxxSj9v/LkDySbv+bCPvDvQ00bwOpDLinmDNJmKe0BFa3BcxA1tpwovvlicRNAk0mAWLtmQxyiTPJci6DIBdSyjQEC9Gdn734cQYY5h24jKnLhzeN/q7iQ91LEPOEYAXHM2ArbB70wDLO8E5nbsGkVcO10aOPsHIlvldcpLoLCxDXPe0kejwxaaXG63fmr8/BHlk/Ir7S2/i8Us0ZwpKzMhyiOQlXS0d08SUCnxBHWqmKwGOxnZ/wB1kYxRrhwVicXCErZifvA5r8LG+gpzffoo3+BMyrKvfdVRmh+r9nLdWbRzKO0AOhubkXqjtLfRjmKxvlEeJXWWH/NSJUkZI2tmVomNgNA5sTc1fH0+LHWlVX7UVlNvlgrFDa2JhSFopGR2KC6qrO0WYlXYkElezY62uUPEiocJhtpzxt2YLIQuCYfZC6qwQJY6lVaUAyDhn48aMr9IDu5eLBMzM7XIdjdLzsqAKmjA4l+90A050v4be84VVhXDQpJEUaMyZi8b2i7VgjWt2nZK1uWZrGxqLBiSpRXvwiOcvcK4fdjaksXYdtGIVKoFMwCMto2QqUBzoRLHY6+0OdJE+EkBdexgcrcNmkCyAqSDoJlJ1FuBvannZu9mPnVjhYICiAd1SCY1VUQAK0oYgdkp4HUdKB43Yk2d5MTsuadpWeTNG7pbMwYhVQMCAWNr/i8BTYQjH6VRVuygNjzf/blOn3ZZiPMETn51n9jTWB/s6Pl3jNLl48R/ebW9akfA4MKc2zNop3Abhjx173ei9mrS7OwhW/8AZO0Se61gz5T4huxvY8fWr0AHzYFwpEgwOFTixEqvIwGuUASSynlotgeelCMOw43Guo1p7wOyWJP1fd9iTZlOJmkZdRpdJMi8R150pb6YGWKe+IeAzyAtJHCRaE6BY2Ve6py24X8zxIaID58Rrx0rxZgaHW4dOvTnWwv+v141Wg0SY975f1p+jV9ALDyoTKdDRLD+yKhDbeDCiLFZQTl+zPwAPyNEnwcf4F9Reh29EwfEBl5qnzNFZjpRAa7PiXNcgADwAru+70MYw8YiN0Khgw+8SLknob8uVrcq4BhGuW8Db4CjuxN9J8AcoAkhJBMbG1ieJRvuk9NR4X1qyZEduQnnSFvXt6MY3sxlLxp3GLZVVlJvma2lmJGl72taiWD36gmhMkItJrZJiIxcWzd8nK1s19D7q0lwP1cmd44y8rghlOYxKxGe76XXUsWGpJ8rjNk7aUvf8Sd6WO3B7mmxdszmKPtWytIwJZWZWRCwKlmY6BsxIXSwsLagUcVHB720MQi2tm/u7REjRgGaEm97jjpbWkTePZPalphBOhQRu0KLYsntB1KkqxUXFgAQRyBFB8BvCpU4d5FSBnzBxceOYKb2NtdBxOvWpjnBt6Vyzp48eDLhTbSdbvzfn+cfmdAmwTIJc+MbER5GsrLELHRlcNGoJKkeR1pe2rJnw7oT3syqB65mPl3f+oUMixGy4XDieYkG+gJHiCMvAjQ1cnjNjqNNCep4aVryQUdjkKTYo4N8yjmCL+lr1cmSMx2ZsgOgIOtzw4G4oFs/HKjMj6ZWZeAsQCbakGx9KvYlBJHYEgX0OnHr3Rc1ypQakdWGVOHyC8Fhwksig3C2ANrXB8PSrpodsgm73N9QL+V6IGnswGHhVXFY5obAAENc6+Fv61YY1U2lhmdQRxW+nn/4qEI/7df8K1q23ZOi0LPjWpNHSiWFH2ux4ot/1yrVdosb91QB4ePnQ69T4Qa+dxr46UQDmuLbEwJLiJpZSAwGeRmsMxHdDHT2Re3SisOHwgT/AAMzWGpdrX/ipO2X/hR6ng3lqx5U04M5l8xalyCjbe+cR4P7CIR3dAWUtdQbm4N9LkBb+NW9zCpwcRZI2e7gsyKzGzta7EX0Fh6VDvAmbBSD9nN/CCazcZ74S1/Zdx77N/uql+kv5DOPkSyho4m14GNDpa3C3UirGxdiYd1ZTDGucEHIuTRtPu2vpQyWItLx4Lp4XJufgKPbE0e3QVW6Ct2cv2FeNVs8qc2AkddeZspFjRfYeFld1b6jHiywaQFpQC65cpV+0vcgyofRbcKE4kfazoOUkij0JH5Uc3NSHOi/XJMM+RRbtVSzsEz92UEWJS9uB7pFaYcimX9qbMwFpTidn4zAMACJY7vErW9nMuZe8D+H1FV8LDs3KDBtnFxsF1DM62OlgO6unHnyroxwePjSUxYqHEqQNJo8hIKjXtodD/Br1qtM2MaECTZ+GkHZtYriB4cni8OtMogkSxldE3hDd1luW0sL2U3lPH86thbQA/8AqOxyDuBteAGUfbXottmG4BbYiqGYE2OFN7gaDKb30NTYaFfqq5dhi+RQzEYUXsRqCXzHnyHGpRAHiMLgAL4rb2Im5FY5GYNrYWUdpQne3ZcBwbHZ+DkEMLLJJi5e7IbkoY8jAMy/aq1xYCx6V0fYss6qow2yYoTYd95IY1BI7x+xV2NyDy51tvFs6eaJxj8VDhoSjoFhkKoxIJtLJMNQLAgLl4Ne99BRD5zVra1hNYtzr1rDblVCGH51gk6itWW3OsZL1CF7GH7aO/IL8GNG5Wv5VlZRAylsl/bblnPHyFQbTYtbT2jf0GgHxrKyoQ7NuYRBgYE7xCgSvlKOrdoWaRbEXzgEXW+ltDfQtbBWXI9xG6lQCCp73Pw5el6ysrD1Unrkn/jx96f7FMb18gzY2zTh5JFY3iBIhF3Y98k2DElVC2yKAFtfnegW29nxIl0M6mWUl1vGTnIDXYlDbSxJvYWPrlZVMeeeOUlH+bAWyr3/AHKuBsLZsRJbSzZ4V0Nv2ATx+FDdutlYskkJQqCS8ymTNbXuqNfO9ZWV0e7OS3f5fsdTF/T4Sx6rfFnJ3YkljxNyfXWvY8Y6qyqxCtxH64elZWVDCi/sI6P5j9fCiN6ysqrIamoySxsDYeHGsrKAAbtKJSe4GJ5njeh1ZWVcJlSfdPpXlZUIHsK1oYz4f1NMOy30086yspUgLkJ4s58PKttTFNb+AgfOhG5OIBMoX2SsZtw17wJ/XSvayqr6WXfKDYmJe6k6XFHNgsTIST92srKqwx5OZ4xv75ih/wDsTfzvTjuXMO3Pa4ZpVyrfIgkWwVvue0faGmU/1ysrRDkW+RzlwOzSr9kfqjtYgRl8I5NuHZ9zN4gqeFWo9hSiLubQxVuzY2PYOLdAWhvb1v41lZTSEe09k4vsVP18m2Q6wRcfZ1ygda22ds/GthRfGoFC6ZcMoblbMzOwI8lHLUcDlZUIWdn7LxTIofHNl0v2cMaNbMbjOc1jbmALVL9Tw0UgcyTYiS9ljedpjc80hZsoYfiAFhm1AvWVlB8kPn/fDDGPHYlCjIe2dwrWDBZD2iA5SR7LjgaCMt+FZWVRkNLVqT0rKyoE/9k="/>
          <p:cNvSpPr>
            <a:spLocks noChangeAspect="1" noChangeArrowheads="1"/>
          </p:cNvSpPr>
          <p:nvPr/>
        </p:nvSpPr>
        <p:spPr bwMode="auto">
          <a:xfrm>
            <a:off x="2057400" y="121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0136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52020" b="34648"/>
          <a:stretch/>
        </p:blipFill>
        <p:spPr>
          <a:xfrm>
            <a:off x="0" y="5943600"/>
            <a:ext cx="9144000" cy="914400"/>
          </a:xfrm>
          <a:prstGeom prst="rect">
            <a:avLst/>
          </a:prstGeom>
        </p:spPr>
      </p:pic>
      <p:pic>
        <p:nvPicPr>
          <p:cNvPr id="11"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30191"/>
            <a:ext cx="1600200" cy="8001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6116" y="6071754"/>
            <a:ext cx="2731739" cy="658091"/>
          </a:xfrm>
          <a:prstGeom prst="rect">
            <a:avLst/>
          </a:prstGeom>
        </p:spPr>
      </p:pic>
      <p:sp>
        <p:nvSpPr>
          <p:cNvPr id="14" name="TextBox 13"/>
          <p:cNvSpPr txBox="1"/>
          <p:nvPr/>
        </p:nvSpPr>
        <p:spPr>
          <a:xfrm>
            <a:off x="228600" y="1229380"/>
            <a:ext cx="86868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92D050"/>
                </a:solidFill>
                <a:effectLst/>
                <a:uLnTx/>
                <a:uFillTx/>
              </a:rPr>
              <a:t>Obstacle 2: Outreach is limited/ not coordinated</a:t>
            </a:r>
          </a:p>
        </p:txBody>
      </p:sp>
      <p:sp>
        <p:nvSpPr>
          <p:cNvPr id="15" name="TextBox 14"/>
          <p:cNvSpPr txBox="1"/>
          <p:nvPr/>
        </p:nvSpPr>
        <p:spPr>
          <a:xfrm>
            <a:off x="516082" y="1981200"/>
            <a:ext cx="8229600" cy="20005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Solutions:</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white"/>
                </a:solidFill>
                <a:effectLst/>
                <a:uLnTx/>
                <a:uFillTx/>
              </a:rPr>
              <a:t>Designate a local leader for outreach and coordination</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white"/>
                </a:solidFill>
                <a:effectLst/>
                <a:uLnTx/>
                <a:uFillTx/>
              </a:rPr>
              <a:t>Host annual cross-training for wetland practitioners</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white"/>
                </a:solidFill>
                <a:effectLst/>
                <a:uLnTx/>
                <a:uFillTx/>
              </a:rPr>
              <a:t>Develop better marketing strategies</a:t>
            </a:r>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833" t="18235" r="833" b="70532"/>
          <a:stretch/>
        </p:blipFill>
        <p:spPr>
          <a:xfrm>
            <a:off x="-76200" y="0"/>
            <a:ext cx="9220200" cy="685800"/>
          </a:xfrm>
          <a:prstGeom prst="rect">
            <a:avLst/>
          </a:prstGeom>
        </p:spPr>
      </p:pic>
      <p:sp>
        <p:nvSpPr>
          <p:cNvPr id="19" name="Title 1"/>
          <p:cNvSpPr txBox="1">
            <a:spLocks/>
          </p:cNvSpPr>
          <p:nvPr/>
        </p:nvSpPr>
        <p:spPr>
          <a:xfrm>
            <a:off x="152400" y="76200"/>
            <a:ext cx="8991600" cy="734291"/>
          </a:xfrm>
          <a:prstGeom prst="rect">
            <a:avLst/>
          </a:prstGeom>
          <a:noFill/>
        </p:spPr>
        <p:txBody>
          <a:bodyPr>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
                <a:srgbClr val="F14124">
                  <a:lumMod val="75000"/>
                </a:srgbClr>
              </a:buClr>
              <a:buSzPct val="128000"/>
              <a:buFont typeface="Georgia" pitchFamily="18" charset="0"/>
              <a:buNone/>
              <a:tabLst/>
              <a:defRPr/>
            </a:pPr>
            <a:r>
              <a:rPr kumimoji="0" lang="en-US" sz="2800" b="1" i="0" u="none" strike="noStrike" kern="1200" cap="none" spc="0" normalizeH="0" baseline="0" noProof="0" dirty="0">
                <a:ln>
                  <a:noFill/>
                </a:ln>
                <a:solidFill>
                  <a:schemeClr val="bg1"/>
                </a:solidFill>
                <a:effectLst/>
                <a:uLnTx/>
                <a:uFillTx/>
                <a:latin typeface="+mj-lt"/>
                <a:ea typeface="+mj-ea"/>
                <a:cs typeface="+mj-cs"/>
              </a:rPr>
              <a:t>Accelerating Wetland Restoration in the Chesapeake</a:t>
            </a:r>
          </a:p>
        </p:txBody>
      </p:sp>
      <p:sp>
        <p:nvSpPr>
          <p:cNvPr id="2" name="Oval 1"/>
          <p:cNvSpPr/>
          <p:nvPr/>
        </p:nvSpPr>
        <p:spPr>
          <a:xfrm>
            <a:off x="990600" y="3486448"/>
            <a:ext cx="5715000" cy="5334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2549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nvPr>
        </p:nvGraphicFramePr>
        <p:xfrm>
          <a:off x="990600" y="228600"/>
          <a:ext cx="6950075" cy="5638800"/>
        </p:xfrm>
        <a:graphic>
          <a:graphicData uri="http://schemas.openxmlformats.org/presentationml/2006/ole">
            <mc:AlternateContent xmlns:mc="http://schemas.openxmlformats.org/markup-compatibility/2006">
              <mc:Choice xmlns:v="urn:schemas-microsoft-com:vml" Requires="v">
                <p:oleObj spid="_x0000_s1037" name="Acrobat Document" r:id="rId4" imgW="7543732" imgH="5829300" progId="AcroExch.Document.7">
                  <p:embed/>
                </p:oleObj>
              </mc:Choice>
              <mc:Fallback>
                <p:oleObj name="Acrobat Document" r:id="rId4" imgW="7543732" imgH="5829300" progId="AcroExch.Document.7">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28600"/>
                        <a:ext cx="695007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8" name="TextBox 7"/>
          <p:cNvSpPr txBox="1"/>
          <p:nvPr/>
        </p:nvSpPr>
        <p:spPr>
          <a:xfrm>
            <a:off x="533400" y="5562600"/>
            <a:ext cx="8153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Credit: Nancy R. Lee, University of Washington &amp; Puget Sound Partnership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Adapted from Everett Rogers, Jay </a:t>
            </a:r>
            <a:r>
              <a:rPr kumimoji="0" lang="en-US" sz="1200" b="1" i="0" u="none" strike="noStrike" kern="0" cap="none" spc="0" normalizeH="0" baseline="0" noProof="0" dirty="0" err="1">
                <a:ln>
                  <a:noFill/>
                </a:ln>
                <a:solidFill>
                  <a:sysClr val="windowText" lastClr="000000"/>
                </a:solidFill>
                <a:effectLst/>
                <a:uLnTx/>
                <a:uFillTx/>
              </a:rPr>
              <a:t>Kassirer</a:t>
            </a:r>
            <a:r>
              <a:rPr kumimoji="0" lang="en-US" sz="1200" b="1" i="0" u="none" strike="noStrike" kern="0" cap="none" spc="0" normalizeH="0" baseline="0" noProof="0" dirty="0">
                <a:ln>
                  <a:noFill/>
                </a:ln>
                <a:solidFill>
                  <a:sysClr val="windowText" lastClr="000000"/>
                </a:solidFill>
                <a:effectLst/>
                <a:uLnTx/>
                <a:uFillTx/>
              </a:rPr>
              <a:t>, Mike Rothschild, Dave Ward,  Kristen Cooley</a:t>
            </a:r>
          </a:p>
        </p:txBody>
      </p:sp>
      <p:sp>
        <p:nvSpPr>
          <p:cNvPr id="2" name="TextBox 1"/>
          <p:cNvSpPr txBox="1"/>
          <p:nvPr/>
        </p:nvSpPr>
        <p:spPr>
          <a:xfrm>
            <a:off x="5715000" y="3429000"/>
            <a:ext cx="914400" cy="461665"/>
          </a:xfrm>
          <a:prstGeom prst="rect">
            <a:avLst/>
          </a:prstGeom>
          <a:gradFill flip="none" rotWithShape="1">
            <a:gsLst>
              <a:gs pos="0">
                <a:srgbClr val="FFFF00"/>
              </a:gs>
              <a:gs pos="100000">
                <a:schemeClr val="bg1">
                  <a:lumMod val="50000"/>
                </a:schemeClr>
              </a:gs>
              <a:gs pos="100000">
                <a:schemeClr val="accent1">
                  <a:shade val="100000"/>
                  <a:satMod val="115000"/>
                </a:schemeClr>
              </a:gs>
            </a:gsLst>
            <a:lin ang="0" scaled="1"/>
            <a:tileRect/>
          </a:gra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Resistant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16%</a:t>
            </a:r>
          </a:p>
        </p:txBody>
      </p:sp>
    </p:spTree>
    <p:extLst>
      <p:ext uri="{BB962C8B-B14F-4D97-AF65-F5344CB8AC3E}">
        <p14:creationId xmlns:p14="http://schemas.microsoft.com/office/powerpoint/2010/main" val="406235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762000" y="228600"/>
          <a:ext cx="7772400" cy="5950318"/>
        </p:xfrm>
        <a:graphic>
          <a:graphicData uri="http://schemas.openxmlformats.org/presentationml/2006/ole">
            <mc:AlternateContent xmlns:mc="http://schemas.openxmlformats.org/markup-compatibility/2006">
              <mc:Choice xmlns:v="urn:schemas-microsoft-com:vml" Requires="v">
                <p:oleObj spid="_x0000_s2061" name="Acrobat Document" r:id="rId4" imgW="7543732" imgH="5829300" progId="AcroExch.Document.7">
                  <p:embed/>
                </p:oleObj>
              </mc:Choice>
              <mc:Fallback>
                <p:oleObj name="Acrobat Document" r:id="rId4" imgW="7543732" imgH="5829300" progId="AcroExch.Document.7">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28600"/>
                        <a:ext cx="7772400" cy="5950318"/>
                      </a:xfrm>
                      <a:prstGeom prst="rect">
                        <a:avLst/>
                      </a:prstGeom>
                      <a:noFill/>
                      <a:ln>
                        <a:noFill/>
                      </a:ln>
                      <a:effectLst/>
                    </p:spPr>
                  </p:pic>
                </p:oleObj>
              </mc:Fallback>
            </mc:AlternateContent>
          </a:graphicData>
        </a:graphic>
      </p:graphicFrame>
      <p:sp>
        <p:nvSpPr>
          <p:cNvPr id="8" name="TextBox 7"/>
          <p:cNvSpPr txBox="1"/>
          <p:nvPr/>
        </p:nvSpPr>
        <p:spPr>
          <a:xfrm>
            <a:off x="533400" y="5562600"/>
            <a:ext cx="8153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Credit: Nancy R. Lee, University of Washington &amp; Puget Sound Partnership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Adapted from Everett Rogers, Jay </a:t>
            </a:r>
            <a:r>
              <a:rPr kumimoji="0" lang="en-US" sz="1200" b="1" i="0" u="none" strike="noStrike" kern="0" cap="none" spc="0" normalizeH="0" baseline="0" noProof="0" dirty="0" err="1">
                <a:ln>
                  <a:noFill/>
                </a:ln>
                <a:solidFill>
                  <a:sysClr val="windowText" lastClr="000000"/>
                </a:solidFill>
                <a:effectLst/>
                <a:uLnTx/>
                <a:uFillTx/>
              </a:rPr>
              <a:t>Kassirer</a:t>
            </a:r>
            <a:r>
              <a:rPr kumimoji="0" lang="en-US" sz="1200" b="1" i="0" u="none" strike="noStrike" kern="0" cap="none" spc="0" normalizeH="0" baseline="0" noProof="0" dirty="0">
                <a:ln>
                  <a:noFill/>
                </a:ln>
                <a:solidFill>
                  <a:sysClr val="windowText" lastClr="000000"/>
                </a:solidFill>
                <a:effectLst/>
                <a:uLnTx/>
                <a:uFillTx/>
              </a:rPr>
              <a:t>, Mike Rothschild, Dave Ward,  Kristen Cooley</a:t>
            </a:r>
          </a:p>
        </p:txBody>
      </p:sp>
      <p:sp>
        <p:nvSpPr>
          <p:cNvPr id="4" name="TextBox 3"/>
          <p:cNvSpPr txBox="1"/>
          <p:nvPr/>
        </p:nvSpPr>
        <p:spPr>
          <a:xfrm>
            <a:off x="609600" y="2286000"/>
            <a:ext cx="2438400" cy="954107"/>
          </a:xfrm>
          <a:prstGeom prst="rect">
            <a:avLst/>
          </a:prstGeom>
          <a:solidFill>
            <a:srgbClr val="CCFF99">
              <a:alpha val="77000"/>
            </a:srgbClr>
          </a:solidFill>
          <a:ln>
            <a:solidFill>
              <a:schemeClr val="tx1"/>
            </a:solidFill>
          </a:ln>
        </p:spPr>
        <p:txBody>
          <a:bodyPr wrap="square" rtlCol="0">
            <a:spAutoFit/>
          </a:bodyPr>
          <a:lstStyle/>
          <a:p>
            <a:r>
              <a:rPr lang="en-US" sz="1400" dirty="0"/>
              <a:t>Traditional Public Education</a:t>
            </a:r>
          </a:p>
          <a:p>
            <a:pPr marL="285750" indent="-109538">
              <a:buFont typeface="Arial" panose="020B0604020202020204" pitchFamily="34" charset="0"/>
              <a:buChar char="•"/>
            </a:pPr>
            <a:r>
              <a:rPr lang="en-US" sz="1400" dirty="0"/>
              <a:t>Websites</a:t>
            </a:r>
          </a:p>
          <a:p>
            <a:pPr marL="285750" indent="-109538">
              <a:buFont typeface="Arial" panose="020B0604020202020204" pitchFamily="34" charset="0"/>
              <a:buChar char="•"/>
            </a:pPr>
            <a:r>
              <a:rPr lang="en-US" sz="1400" dirty="0"/>
              <a:t>Brochures</a:t>
            </a:r>
          </a:p>
          <a:p>
            <a:pPr marL="285750" indent="-109538">
              <a:buFont typeface="Arial" panose="020B0604020202020204" pitchFamily="34" charset="0"/>
              <a:buChar char="•"/>
            </a:pPr>
            <a:r>
              <a:rPr lang="en-US" sz="1400" dirty="0"/>
              <a:t>Community meetings</a:t>
            </a:r>
          </a:p>
        </p:txBody>
      </p:sp>
      <p:sp>
        <p:nvSpPr>
          <p:cNvPr id="5" name="TextBox 4"/>
          <p:cNvSpPr txBox="1"/>
          <p:nvPr/>
        </p:nvSpPr>
        <p:spPr>
          <a:xfrm>
            <a:off x="6172200" y="2286000"/>
            <a:ext cx="2438400" cy="954107"/>
          </a:xfrm>
          <a:prstGeom prst="rect">
            <a:avLst/>
          </a:prstGeom>
          <a:solidFill>
            <a:srgbClr val="FFCCFF">
              <a:alpha val="76863"/>
            </a:srgbClr>
          </a:solidFill>
          <a:ln>
            <a:solidFill>
              <a:schemeClr val="tx1"/>
            </a:solidFill>
          </a:ln>
        </p:spPr>
        <p:txBody>
          <a:bodyPr wrap="square" rtlCol="0">
            <a:spAutoFit/>
          </a:bodyPr>
          <a:lstStyle/>
          <a:p>
            <a:r>
              <a:rPr lang="en-US" sz="1400" dirty="0"/>
              <a:t>Compulsory Actions</a:t>
            </a:r>
          </a:p>
          <a:p>
            <a:pPr marL="285750" indent="-109538">
              <a:buFont typeface="Arial" panose="020B0604020202020204" pitchFamily="34" charset="0"/>
              <a:buChar char="•"/>
            </a:pPr>
            <a:r>
              <a:rPr lang="en-US" sz="1400" dirty="0"/>
              <a:t>Regulations</a:t>
            </a:r>
          </a:p>
          <a:p>
            <a:pPr marL="285750" indent="-109538">
              <a:buFont typeface="Arial" panose="020B0604020202020204" pitchFamily="34" charset="0"/>
              <a:buChar char="•"/>
            </a:pPr>
            <a:r>
              <a:rPr lang="en-US" sz="1400" dirty="0"/>
              <a:t>Fees &amp; Fines</a:t>
            </a:r>
          </a:p>
          <a:p>
            <a:pPr marL="285750" indent="-109538">
              <a:buFont typeface="Arial" panose="020B0604020202020204" pitchFamily="34" charset="0"/>
              <a:buChar char="•"/>
            </a:pPr>
            <a:r>
              <a:rPr lang="en-US" sz="1400" dirty="0"/>
              <a:t>Legal action</a:t>
            </a:r>
          </a:p>
        </p:txBody>
      </p:sp>
    </p:spTree>
    <p:extLst>
      <p:ext uri="{BB962C8B-B14F-4D97-AF65-F5344CB8AC3E}">
        <p14:creationId xmlns:p14="http://schemas.microsoft.com/office/powerpoint/2010/main" val="193175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l">
              <a:spcBef>
                <a:spcPts val="0"/>
              </a:spcBef>
            </a:pPr>
            <a:r>
              <a:rPr lang="en-US" sz="2800" dirty="0">
                <a:solidFill>
                  <a:srgbClr val="002060"/>
                </a:solidFill>
                <a:latin typeface="Arial Black" pitchFamily="34" charset="0"/>
                <a:ea typeface="+mn-ea"/>
                <a:cs typeface="+mn-cs"/>
              </a:rPr>
              <a:t>The Social Marketing Process:</a:t>
            </a:r>
            <a:br>
              <a:rPr lang="en-US" sz="2800" dirty="0">
                <a:solidFill>
                  <a:srgbClr val="002060"/>
                </a:solidFill>
                <a:latin typeface="Arial Black" pitchFamily="34" charset="0"/>
                <a:ea typeface="+mn-ea"/>
                <a:cs typeface="+mn-cs"/>
              </a:rPr>
            </a:br>
            <a:r>
              <a:rPr lang="en-US" sz="2400" dirty="0">
                <a:solidFill>
                  <a:srgbClr val="002060"/>
                </a:solidFill>
                <a:latin typeface="Arial Black" pitchFamily="34" charset="0"/>
                <a:ea typeface="+mn-ea"/>
                <a:cs typeface="+mn-cs"/>
              </a:rPr>
              <a:t>Reaching the Help Me Group</a:t>
            </a:r>
            <a:endParaRPr lang="en-US" sz="2800" dirty="0">
              <a:solidFill>
                <a:srgbClr val="002060"/>
              </a:solidFill>
            </a:endParaRPr>
          </a:p>
        </p:txBody>
      </p:sp>
      <p:sp>
        <p:nvSpPr>
          <p:cNvPr id="3" name="Content Placeholder 2"/>
          <p:cNvSpPr>
            <a:spLocks noGrp="1"/>
          </p:cNvSpPr>
          <p:nvPr>
            <p:ph idx="1"/>
          </p:nvPr>
        </p:nvSpPr>
        <p:spPr>
          <a:xfrm>
            <a:off x="533400" y="1676400"/>
            <a:ext cx="8229600" cy="4114800"/>
          </a:xfrm>
          <a:solidFill>
            <a:srgbClr val="D9EDEF">
              <a:alpha val="43000"/>
            </a:srgbClr>
          </a:solidFill>
        </p:spPr>
        <p:txBody>
          <a:bodyPr/>
          <a:lstStyle/>
          <a:p>
            <a:pPr marL="971550" lvl="1" indent="-514350">
              <a:spcBef>
                <a:spcPts val="1200"/>
              </a:spcBef>
              <a:buFont typeface="+mj-lt"/>
              <a:buAutoNum type="arabicPeriod"/>
            </a:pPr>
            <a:r>
              <a:rPr lang="en-US" b="1" dirty="0"/>
              <a:t>Know your campaign’s </a:t>
            </a:r>
            <a:r>
              <a:rPr lang="en-US" b="1" u="sng" dirty="0"/>
              <a:t>purpose and focus</a:t>
            </a:r>
          </a:p>
          <a:p>
            <a:pPr marL="971550" lvl="1" indent="-514350">
              <a:spcBef>
                <a:spcPts val="1200"/>
              </a:spcBef>
              <a:buFont typeface="+mj-lt"/>
              <a:buAutoNum type="arabicPeriod"/>
            </a:pPr>
            <a:r>
              <a:rPr lang="en-US" b="1" dirty="0"/>
              <a:t>Pinpoint your </a:t>
            </a:r>
            <a:r>
              <a:rPr lang="en-US" b="1" u="sng" dirty="0"/>
              <a:t>target audience</a:t>
            </a:r>
          </a:p>
          <a:p>
            <a:pPr marL="971550" lvl="1" indent="-514350">
              <a:spcBef>
                <a:spcPts val="1200"/>
              </a:spcBef>
              <a:buFont typeface="+mj-lt"/>
              <a:buAutoNum type="arabicPeriod"/>
            </a:pPr>
            <a:r>
              <a:rPr lang="en-US" b="1" dirty="0"/>
              <a:t>Identify the </a:t>
            </a:r>
            <a:r>
              <a:rPr lang="en-US" b="1" u="sng" dirty="0"/>
              <a:t>specific behavior </a:t>
            </a:r>
            <a:r>
              <a:rPr lang="en-US" b="1" dirty="0"/>
              <a:t>you want the audience to take</a:t>
            </a:r>
          </a:p>
          <a:p>
            <a:pPr marL="971550" lvl="1" indent="-514350">
              <a:spcBef>
                <a:spcPts val="1200"/>
              </a:spcBef>
              <a:buFont typeface="+mj-lt"/>
              <a:buAutoNum type="arabicPeriod"/>
            </a:pPr>
            <a:r>
              <a:rPr lang="en-US" b="1" dirty="0"/>
              <a:t>Assess the </a:t>
            </a:r>
            <a:r>
              <a:rPr lang="en-US" b="1" u="sng" dirty="0"/>
              <a:t>barriers</a:t>
            </a:r>
            <a:r>
              <a:rPr lang="en-US" b="1" dirty="0"/>
              <a:t> to the action</a:t>
            </a:r>
          </a:p>
          <a:p>
            <a:pPr marL="971550" lvl="1" indent="-514350">
              <a:spcBef>
                <a:spcPts val="1200"/>
              </a:spcBef>
              <a:buFont typeface="+mj-lt"/>
              <a:buAutoNum type="arabicPeriod"/>
            </a:pPr>
            <a:r>
              <a:rPr lang="en-US" b="1" dirty="0"/>
              <a:t>Find the </a:t>
            </a:r>
            <a:r>
              <a:rPr lang="en-US" b="1" u="sng" dirty="0"/>
              <a:t>benefits and motivators </a:t>
            </a:r>
            <a:r>
              <a:rPr lang="en-US" b="1" dirty="0"/>
              <a:t>that will overcome those barriers</a:t>
            </a:r>
          </a:p>
          <a:p>
            <a:pPr marL="457200" lvl="1" indent="0">
              <a:spcBef>
                <a:spcPts val="1200"/>
              </a:spcBef>
              <a:buNone/>
            </a:pPr>
            <a:endParaRPr lang="en-US" b="1" dirty="0"/>
          </a:p>
        </p:txBody>
      </p:sp>
    </p:spTree>
    <p:extLst>
      <p:ext uri="{BB962C8B-B14F-4D97-AF65-F5344CB8AC3E}">
        <p14:creationId xmlns:p14="http://schemas.microsoft.com/office/powerpoint/2010/main" val="173126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229600" cy="4114800"/>
          </a:xfrm>
          <a:solidFill>
            <a:srgbClr val="D9EDEF">
              <a:alpha val="43000"/>
            </a:srgbClr>
          </a:solidFill>
        </p:spPr>
        <p:txBody>
          <a:bodyPr/>
          <a:lstStyle/>
          <a:p>
            <a:pPr marL="971550" lvl="1" indent="-514350">
              <a:spcBef>
                <a:spcPts val="1200"/>
              </a:spcBef>
              <a:buFont typeface="+mj-lt"/>
              <a:buAutoNum type="arabicPeriod" startAt="6"/>
            </a:pPr>
            <a:r>
              <a:rPr lang="en-US" b="1" dirty="0"/>
              <a:t>Refine your </a:t>
            </a:r>
            <a:r>
              <a:rPr lang="en-US" b="1" u="sng" dirty="0"/>
              <a:t>messages, incentives, and tools</a:t>
            </a:r>
            <a:r>
              <a:rPr lang="en-US" b="1" dirty="0"/>
              <a:t>, and determine </a:t>
            </a:r>
            <a:r>
              <a:rPr lang="en-US" b="1" u="sng" dirty="0"/>
              <a:t>where and how</a:t>
            </a:r>
            <a:r>
              <a:rPr lang="en-US" b="1" dirty="0"/>
              <a:t> you will deliver them to the target audience</a:t>
            </a:r>
          </a:p>
          <a:p>
            <a:pPr marL="1200150" lvl="2" indent="-342900">
              <a:spcBef>
                <a:spcPts val="600"/>
              </a:spcBef>
            </a:pPr>
            <a:r>
              <a:rPr lang="en-US" dirty="0"/>
              <a:t>Product: Social Marketing Tools, Benefits</a:t>
            </a:r>
          </a:p>
          <a:p>
            <a:pPr marL="1200150" lvl="2" indent="-342900">
              <a:spcBef>
                <a:spcPts val="600"/>
              </a:spcBef>
            </a:pPr>
            <a:r>
              <a:rPr lang="en-US" dirty="0"/>
              <a:t>Place: Convenience for the Audience </a:t>
            </a:r>
          </a:p>
          <a:p>
            <a:pPr marL="1200150" lvl="2" indent="-342900">
              <a:spcBef>
                <a:spcPts val="600"/>
              </a:spcBef>
            </a:pPr>
            <a:r>
              <a:rPr lang="en-US" dirty="0"/>
              <a:t>Price: Incentives, Rebates</a:t>
            </a:r>
          </a:p>
          <a:p>
            <a:pPr marL="1200150" lvl="2" indent="-342900">
              <a:spcBef>
                <a:spcPts val="600"/>
              </a:spcBef>
            </a:pPr>
            <a:r>
              <a:rPr lang="en-US" dirty="0"/>
              <a:t>Promotion: Messages, Delivery Channels</a:t>
            </a:r>
          </a:p>
          <a:p>
            <a:pPr marL="971550" lvl="1" indent="-514350">
              <a:spcBef>
                <a:spcPts val="1200"/>
              </a:spcBef>
              <a:buFont typeface="+mj-lt"/>
              <a:buAutoNum type="arabicPeriod" startAt="6"/>
            </a:pPr>
            <a:r>
              <a:rPr lang="en-US" b="1" u="sng" dirty="0"/>
              <a:t>Evaluate and measure</a:t>
            </a:r>
            <a:r>
              <a:rPr lang="en-US" b="1" dirty="0"/>
              <a:t> your progress</a:t>
            </a:r>
          </a:p>
          <a:p>
            <a:pPr marL="457200" lvl="1" indent="0">
              <a:spcBef>
                <a:spcPts val="1200"/>
              </a:spcBef>
              <a:buNone/>
            </a:pPr>
            <a:endParaRPr lang="en-US" b="1" dirty="0"/>
          </a:p>
        </p:txBody>
      </p:sp>
      <p:sp>
        <p:nvSpPr>
          <p:cNvPr id="6" name="Title 1"/>
          <p:cNvSpPr>
            <a:spLocks noGrp="1"/>
          </p:cNvSpPr>
          <p:nvPr>
            <p:ph type="title"/>
          </p:nvPr>
        </p:nvSpPr>
        <p:spPr>
          <a:xfrm>
            <a:off x="457200" y="274638"/>
            <a:ext cx="8229600" cy="1143000"/>
          </a:xfrm>
        </p:spPr>
        <p:txBody>
          <a:bodyPr/>
          <a:lstStyle/>
          <a:p>
            <a:pPr lvl="0" algn="l">
              <a:spcBef>
                <a:spcPts val="0"/>
              </a:spcBef>
            </a:pPr>
            <a:r>
              <a:rPr lang="en-US" sz="2800" dirty="0">
                <a:solidFill>
                  <a:srgbClr val="002060"/>
                </a:solidFill>
                <a:latin typeface="Arial Black" pitchFamily="34" charset="0"/>
                <a:ea typeface="+mn-ea"/>
                <a:cs typeface="+mn-cs"/>
              </a:rPr>
              <a:t>The Social Marketing Process:</a:t>
            </a:r>
            <a:br>
              <a:rPr lang="en-US" sz="2800" dirty="0">
                <a:solidFill>
                  <a:srgbClr val="002060"/>
                </a:solidFill>
                <a:latin typeface="Arial Black" pitchFamily="34" charset="0"/>
                <a:ea typeface="+mn-ea"/>
                <a:cs typeface="+mn-cs"/>
              </a:rPr>
            </a:br>
            <a:r>
              <a:rPr lang="en-US" sz="2400" dirty="0">
                <a:solidFill>
                  <a:srgbClr val="002060"/>
                </a:solidFill>
                <a:latin typeface="Arial Black" pitchFamily="34" charset="0"/>
                <a:ea typeface="+mn-ea"/>
                <a:cs typeface="+mn-cs"/>
              </a:rPr>
              <a:t>Reaching the Help Me Group</a:t>
            </a:r>
            <a:endParaRPr lang="en-US" sz="2800" dirty="0">
              <a:solidFill>
                <a:srgbClr val="00206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2628900"/>
            <a:ext cx="2209800" cy="2209800"/>
          </a:xfrm>
          <a:prstGeom prst="rect">
            <a:avLst/>
          </a:prstGeom>
        </p:spPr>
      </p:pic>
    </p:spTree>
    <p:extLst>
      <p:ext uri="{BB962C8B-B14F-4D97-AF65-F5344CB8AC3E}">
        <p14:creationId xmlns:p14="http://schemas.microsoft.com/office/powerpoint/2010/main" val="7608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D_Capitol_Heights_Flyer_04.18.16a.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7500" t="14861" r="30833"/>
          <a:stretch/>
        </p:blipFill>
        <p:spPr>
          <a:xfrm>
            <a:off x="1493520" y="8946"/>
            <a:ext cx="7620000" cy="6849054"/>
          </a:xfrm>
          <a:prstGeom prst="rect">
            <a:avLst/>
          </a:prstGeom>
        </p:spPr>
      </p:pic>
      <p:sp>
        <p:nvSpPr>
          <p:cNvPr id="3" name="TextBox 2"/>
          <p:cNvSpPr txBox="1"/>
          <p:nvPr/>
        </p:nvSpPr>
        <p:spPr>
          <a:xfrm>
            <a:off x="228600" y="2057400"/>
            <a:ext cx="2590800" cy="2554545"/>
          </a:xfrm>
          <a:prstGeom prst="rect">
            <a:avLst/>
          </a:prstGeom>
          <a:solidFill>
            <a:srgbClr val="CCFF99"/>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mn-lt"/>
              </a:rPr>
              <a:t>“Free Upgrade”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mn-lt"/>
              </a:rPr>
              <a:t>A/B Test:</a:t>
            </a:r>
          </a:p>
          <a:p>
            <a:pPr marL="342900" marR="0" lvl="0" indent="-342900" defTabSz="914400" eaLnBrk="1" fontAlgn="auto" latinLnBrk="0" hangingPunct="1">
              <a:lnSpc>
                <a:spcPct val="100000"/>
              </a:lnSpc>
              <a:spcBef>
                <a:spcPts val="0"/>
              </a:spcBef>
              <a:spcAft>
                <a:spcPts val="0"/>
              </a:spcAft>
              <a:buClrTx/>
              <a:buSzTx/>
              <a:buFontTx/>
              <a:buAutoNum type="alphaUcPeriod"/>
              <a:tabLst/>
              <a:defRPr/>
            </a:pPr>
            <a:r>
              <a:rPr kumimoji="0" lang="en-US" sz="2000" b="1" i="0" u="none" strike="noStrike" kern="0" cap="none" spc="0" normalizeH="0" baseline="0" noProof="0" dirty="0">
                <a:ln>
                  <a:noFill/>
                </a:ln>
                <a:solidFill>
                  <a:sysClr val="windowText" lastClr="000000"/>
                </a:solidFill>
                <a:effectLst/>
                <a:uLnTx/>
                <a:uFillTx/>
                <a:latin typeface="+mn-lt"/>
              </a:rPr>
              <a:t>Flooding</a:t>
            </a:r>
          </a:p>
          <a:p>
            <a:pPr marL="342900" marR="0" lvl="0" indent="-342900" defTabSz="914400" eaLnBrk="1" fontAlgn="auto" latinLnBrk="0" hangingPunct="1">
              <a:lnSpc>
                <a:spcPct val="100000"/>
              </a:lnSpc>
              <a:spcBef>
                <a:spcPts val="0"/>
              </a:spcBef>
              <a:spcAft>
                <a:spcPts val="0"/>
              </a:spcAft>
              <a:buClrTx/>
              <a:buSzTx/>
              <a:buFontTx/>
              <a:buAutoNum type="alphaUcPeriod"/>
              <a:tabLst/>
              <a:defRPr/>
            </a:pPr>
            <a:r>
              <a:rPr kumimoji="0" lang="en-US" sz="2000" b="1" i="0" u="none" strike="noStrike" kern="0" cap="none" spc="0" normalizeH="0" baseline="0" noProof="0" dirty="0">
                <a:ln>
                  <a:noFill/>
                </a:ln>
                <a:solidFill>
                  <a:sysClr val="windowText" lastClr="000000"/>
                </a:solidFill>
                <a:effectLst/>
                <a:uLnTx/>
                <a:uFillTx/>
                <a:latin typeface="+mn-lt"/>
              </a:rPr>
              <a:t>Water quality</a:t>
            </a:r>
          </a:p>
          <a:p>
            <a:pPr marL="342900" marR="0" lvl="0" indent="-342900" defTabSz="914400" eaLnBrk="1" fontAlgn="auto" latinLnBrk="0" hangingPunct="1">
              <a:lnSpc>
                <a:spcPct val="100000"/>
              </a:lnSpc>
              <a:spcBef>
                <a:spcPts val="0"/>
              </a:spcBef>
              <a:spcAft>
                <a:spcPts val="0"/>
              </a:spcAft>
              <a:buClrTx/>
              <a:buSzTx/>
              <a:buFontTx/>
              <a:buAutoNum type="alphaUcPeriod"/>
              <a:tabLst/>
              <a:defRPr/>
            </a:pPr>
            <a:endParaRPr kumimoji="0" lang="en-US" sz="2000" b="1"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mn-lt"/>
              </a:rPr>
              <a:t>50% of homes visited signed the pledge</a:t>
            </a:r>
          </a:p>
        </p:txBody>
      </p:sp>
    </p:spTree>
    <p:extLst>
      <p:ext uri="{BB962C8B-B14F-4D97-AF65-F5344CB8AC3E}">
        <p14:creationId xmlns:p14="http://schemas.microsoft.com/office/powerpoint/2010/main" val="204201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W PowerPoint template - new logo">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OW PowerPoint template - new logo</Template>
  <TotalTime>8587</TotalTime>
  <Words>4177</Words>
  <Application>Microsoft Office PowerPoint</Application>
  <PresentationFormat>On-screen Show (4:3)</PresentationFormat>
  <Paragraphs>300</Paragraphs>
  <Slides>35</Slides>
  <Notes>35</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43" baseType="lpstr">
      <vt:lpstr>Arial</vt:lpstr>
      <vt:lpstr>Arial Black</vt:lpstr>
      <vt:lpstr>Calibri</vt:lpstr>
      <vt:lpstr>Georgia</vt:lpstr>
      <vt:lpstr>Trebuchet MS</vt:lpstr>
      <vt:lpstr>OW PowerPoint template - new logo</vt:lpstr>
      <vt:lpstr>1_Slipstream</vt:lpstr>
      <vt:lpstr>Acrobat Document</vt:lpstr>
      <vt:lpstr>PowerPoint Presentation</vt:lpstr>
      <vt:lpstr>OpinionWorks Credentials</vt:lpstr>
      <vt:lpstr>PowerPoint Presentation</vt:lpstr>
      <vt:lpstr>PowerPoint Presentation</vt:lpstr>
      <vt:lpstr>PowerPoint Presentation</vt:lpstr>
      <vt:lpstr>PowerPoint Presentation</vt:lpstr>
      <vt:lpstr>The Social Marketing Process: Reaching the Help Me Group</vt:lpstr>
      <vt:lpstr>The Social Marketing Process: Reaching the Help Me Group</vt:lpstr>
      <vt:lpstr>PowerPoint Presentation</vt:lpstr>
      <vt:lpstr>PowerPoint Presentation</vt:lpstr>
      <vt:lpstr>PowerPoint Presentation</vt:lpstr>
      <vt:lpstr>PowerPoint Presentation</vt:lpstr>
      <vt:lpstr>PowerPoint Presentation</vt:lpstr>
      <vt:lpstr>PowerPoint Presentation</vt:lpstr>
      <vt:lpstr>Landowner Attitudes Towards Wetland Restoration Landowner Survey Methodology</vt:lpstr>
      <vt:lpstr>PowerPoint Presentation</vt:lpstr>
      <vt:lpstr>Landowner Attitudes Towards Wetland Restoration Landowner Focus Groups</vt:lpstr>
      <vt:lpstr>PowerPoint Presentation</vt:lpstr>
      <vt:lpstr>PowerPoint Presentation</vt:lpstr>
      <vt:lpstr>PowerPoint Presentation</vt:lpstr>
      <vt:lpstr>PowerPoint Presentation</vt:lpstr>
      <vt:lpstr>PowerPoint Presentation</vt:lpstr>
      <vt:lpstr>Level of Trust in Information 1-5 scale; Top 8</vt:lpstr>
      <vt:lpstr>Level of Trust in Information 1-5 scale; Second Tier</vt:lpstr>
      <vt:lpstr>Awareness of Wetlands Programs</vt:lpstr>
      <vt:lpstr>Participation in Wetlands Programs</vt:lpstr>
      <vt:lpstr>Ever Had a Visit from an Expert</vt:lpstr>
      <vt:lpstr>Landowner Attitudes Towards Wetland Restoration Why You Might Consider Wetlands</vt:lpstr>
      <vt:lpstr>Why Landowners Might Consider Wetlands</vt:lpstr>
      <vt:lpstr>Landowner Interest in Wetlands Program Asked of Those Not Currently Participating in a Program</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Maryland State Arts Council</dc:title>
  <dc:creator>Steve Raabe</dc:creator>
  <cp:lastModifiedBy>Runion, Kyle</cp:lastModifiedBy>
  <cp:revision>233</cp:revision>
  <cp:lastPrinted>2016-02-04T15:38:23Z</cp:lastPrinted>
  <dcterms:created xsi:type="dcterms:W3CDTF">2013-10-25T10:25:16Z</dcterms:created>
  <dcterms:modified xsi:type="dcterms:W3CDTF">2016-05-26T13:21:58Z</dcterms:modified>
</cp:coreProperties>
</file>