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8"/>
  </p:sldMasterIdLst>
  <p:notesMasterIdLst>
    <p:notesMasterId r:id="rId32"/>
  </p:notesMasterIdLst>
  <p:sldIdLst>
    <p:sldId id="328" r:id="rId19"/>
    <p:sldId id="260" r:id="rId20"/>
    <p:sldId id="316" r:id="rId21"/>
    <p:sldId id="331" r:id="rId22"/>
    <p:sldId id="332" r:id="rId23"/>
    <p:sldId id="335" r:id="rId24"/>
    <p:sldId id="342" r:id="rId25"/>
    <p:sldId id="343" r:id="rId26"/>
    <p:sldId id="344" r:id="rId27"/>
    <p:sldId id="345" r:id="rId28"/>
    <p:sldId id="324" r:id="rId29"/>
    <p:sldId id="330" r:id="rId30"/>
    <p:sldId id="301" r:id="rId31"/>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escher, Laura" initials="DL" lastIdx="7" clrIdx="0">
    <p:extLst>
      <p:ext uri="{19B8F6BF-5375-455C-9EA6-DF929625EA0E}">
        <p15:presenceInfo xmlns:p15="http://schemas.microsoft.com/office/powerpoint/2012/main" userId="S-1-5-21-1339303556-449845944-1601390327-275644" providerId="AD"/>
      </p:ext>
    </p:extLst>
  </p:cmAuthor>
  <p:cmAuthor id="2" name="Vetter, Doreen" initials="VD" lastIdx="3" clrIdx="1">
    <p:extLst>
      <p:ext uri="{19B8F6BF-5375-455C-9EA6-DF929625EA0E}">
        <p15:presenceInfo xmlns:p15="http://schemas.microsoft.com/office/powerpoint/2012/main" userId="S-1-5-21-1339303556-449845944-1601390327-1615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99FF66"/>
    <a:srgbClr val="11544F"/>
    <a:srgbClr val="114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8A900C-7CE9-4E3A-8019-603A3B7F293A}">
  <a:tblStyle styleId="{778A900C-7CE9-4E3A-8019-603A3B7F293A}"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0"/>
    <p:restoredTop sz="90693" autoAdjust="0"/>
  </p:normalViewPr>
  <p:slideViewPr>
    <p:cSldViewPr snapToGrid="0" snapToObjects="1">
      <p:cViewPr varScale="1">
        <p:scale>
          <a:sx n="88" d="100"/>
          <a:sy n="88" d="100"/>
        </p:scale>
        <p:origin x="858" y="72"/>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54" d="100"/>
          <a:sy n="54" d="100"/>
        </p:scale>
        <p:origin x="286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slide" Target="slides/slide8.xml"/><Relationship Id="rId21" Type="http://schemas.openxmlformats.org/officeDocument/2006/relationships/slide" Target="slides/slide3.xml"/><Relationship Id="rId34"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7.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2.xml"/><Relationship Id="rId29"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slide" Target="slides/slide1.xml"/><Relationship Id="rId31"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viewProps" Target="viewProps.xml"/><Relationship Id="rId8" Type="http://schemas.openxmlformats.org/officeDocument/2006/relationships/customXml" Target="../customXml/item8.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2" y="4415790"/>
            <a:ext cx="5608319" cy="4183380"/>
          </a:xfrm>
          <a:prstGeom prst="rect">
            <a:avLst/>
          </a:prstGeom>
          <a:noFill/>
          <a:ln>
            <a:noFill/>
          </a:ln>
        </p:spPr>
        <p:txBody>
          <a:bodyPr lIns="93148" tIns="93148" rIns="93148" bIns="93148"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1019248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7261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1393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INSTRUCTIONS: This slide should </a:t>
            </a:r>
            <a:r>
              <a:rPr lang="en-US" b="1" dirty="0"/>
              <a:t>briefly summarize </a:t>
            </a:r>
            <a:r>
              <a:rPr lang="en-US" dirty="0"/>
              <a:t>your answer to narrative analysis question #3</a:t>
            </a:r>
            <a:r>
              <a:rPr lang="en-US" dirty="0">
                <a:latin typeface="Rockwell" charset="0"/>
              </a:rPr>
              <a:t>. </a:t>
            </a:r>
            <a:endParaRPr lang="en-US" dirty="0"/>
          </a:p>
          <a:p>
            <a:endParaRPr lang="en-US" dirty="0"/>
          </a:p>
          <a:p>
            <a:pPr defTabSz="931637">
              <a:defRPr/>
            </a:pPr>
            <a:r>
              <a:rPr lang="en-US" dirty="0"/>
              <a:t>FROM NARRATIVE ANALYSIS (</a:t>
            </a:r>
            <a:r>
              <a:rPr lang="en-US" sz="1100" i="0" kern="1200" dirty="0">
                <a:solidFill>
                  <a:schemeClr val="tx1"/>
                </a:solidFill>
                <a:effectLst/>
                <a:latin typeface="+mn-lt"/>
                <a:ea typeface="+mn-ea"/>
                <a:cs typeface="+mn-cs"/>
              </a:rPr>
              <a:t>FOR YOUR REFERENCE ONLY): </a:t>
            </a:r>
          </a:p>
          <a:p>
            <a:pPr defTabSz="931637">
              <a:defRPr/>
            </a:pPr>
            <a:r>
              <a:rPr lang="en-US" sz="1100" i="0" kern="1200" dirty="0">
                <a:solidFill>
                  <a:schemeClr val="tx1"/>
                </a:solidFill>
                <a:effectLst/>
                <a:latin typeface="+mn-lt"/>
                <a:ea typeface="+mn-ea"/>
                <a:cs typeface="+mn-cs"/>
              </a:rPr>
              <a:t>“3. What scientific, fiscal and policy-related developments will influence your work over the next two years? </a:t>
            </a:r>
          </a:p>
          <a:p>
            <a:pPr defTabSz="931637">
              <a:defRPr/>
            </a:pPr>
            <a:endParaRPr lang="en-US" sz="1100" i="0" kern="1200" dirty="0">
              <a:solidFill>
                <a:schemeClr val="tx1"/>
              </a:solidFill>
              <a:effectLst/>
              <a:latin typeface="+mn-lt"/>
              <a:ea typeface="+mn-ea"/>
              <a:cs typeface="+mn-cs"/>
            </a:endParaRPr>
          </a:p>
          <a:p>
            <a:pPr defTabSz="931637">
              <a:defRPr/>
            </a:pPr>
            <a:r>
              <a:rPr lang="en-US" sz="1100" i="1" kern="1200" dirty="0">
                <a:solidFill>
                  <a:schemeClr val="tx1"/>
                </a:solidFill>
                <a:effectLst/>
                <a:latin typeface="+mn-lt"/>
                <a:ea typeface="+mn-ea"/>
                <a:cs typeface="+mn-cs"/>
              </a:rPr>
              <a:t>This may include information learned at the previous biennial SRS meeting or more specific information about your outcome such as an increase or decrease in funding, new programs that address gaps, and new scientific data or research. Describe how these developments are likely to impact your recommended measure(s) of progress, the factors you believe impact your ability to succeed, and newly created or filled gaps. These changes should be reflected in the first three columns of your revised logic and action plan after your quarterly progress meeting.” </a:t>
            </a:r>
            <a:endParaRPr lang="en-US" sz="1100" i="1" kern="1200" dirty="0" smtClean="0">
              <a:solidFill>
                <a:schemeClr val="tx1"/>
              </a:solidFill>
              <a:effectLst/>
              <a:latin typeface="+mn-lt"/>
              <a:ea typeface="+mn-ea"/>
              <a:cs typeface="+mn-cs"/>
            </a:endParaRPr>
          </a:p>
          <a:p>
            <a:pPr defTabSz="931637">
              <a:defRPr/>
            </a:pPr>
            <a:endParaRPr lang="en-US" sz="1100" i="1"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The SAV Workgroup has completed or is on track to complete the majority of the actions established in the 2018-2019 </a:t>
            </a:r>
            <a:r>
              <a:rPr lang="en-US" sz="1100" i="1" kern="1200" dirty="0" err="1" smtClean="0">
                <a:solidFill>
                  <a:schemeClr val="tx1"/>
                </a:solidFill>
                <a:effectLst/>
                <a:latin typeface="+mn-lt"/>
                <a:ea typeface="+mn-ea"/>
                <a:cs typeface="+mn-cs"/>
              </a:rPr>
              <a:t>workplan</a:t>
            </a:r>
            <a:r>
              <a:rPr lang="en-US" sz="1100" i="1" kern="1200" dirty="0" smtClean="0">
                <a:solidFill>
                  <a:schemeClr val="tx1"/>
                </a:solidFill>
                <a:effectLst/>
                <a:latin typeface="+mn-lt"/>
                <a:ea typeface="+mn-ea"/>
                <a:cs typeface="+mn-cs"/>
              </a:rPr>
              <a:t>. The primary obstacle to completing all actions was time and manpower; the </a:t>
            </a:r>
            <a:r>
              <a:rPr lang="en-US" sz="1100" i="1" kern="1200" dirty="0" err="1" smtClean="0">
                <a:solidFill>
                  <a:schemeClr val="tx1"/>
                </a:solidFill>
                <a:effectLst/>
                <a:latin typeface="+mn-lt"/>
                <a:ea typeface="+mn-ea"/>
                <a:cs typeface="+mn-cs"/>
              </a:rPr>
              <a:t>workplan</a:t>
            </a:r>
            <a:r>
              <a:rPr lang="en-US" sz="1100" i="1" kern="1200" dirty="0" smtClean="0">
                <a:solidFill>
                  <a:schemeClr val="tx1"/>
                </a:solidFill>
                <a:effectLst/>
                <a:latin typeface="+mn-lt"/>
                <a:ea typeface="+mn-ea"/>
                <a:cs typeface="+mn-cs"/>
              </a:rPr>
              <a:t> was admittedly overly ambitious although most tasks were completed regardless. The next iteration of the </a:t>
            </a:r>
            <a:r>
              <a:rPr lang="en-US" sz="1100" i="1" kern="1200" dirty="0" err="1" smtClean="0">
                <a:solidFill>
                  <a:schemeClr val="tx1"/>
                </a:solidFill>
                <a:effectLst/>
                <a:latin typeface="+mn-lt"/>
                <a:ea typeface="+mn-ea"/>
                <a:cs typeface="+mn-cs"/>
              </a:rPr>
              <a:t>workplan</a:t>
            </a:r>
            <a:r>
              <a:rPr lang="en-US" sz="1100" i="1" kern="1200" dirty="0" smtClean="0">
                <a:solidFill>
                  <a:schemeClr val="tx1"/>
                </a:solidFill>
                <a:effectLst/>
                <a:latin typeface="+mn-lt"/>
                <a:ea typeface="+mn-ea"/>
                <a:cs typeface="+mn-cs"/>
              </a:rPr>
              <a:t> (2020-2021) will focus on implementing the programs developed in the 2018-2019 </a:t>
            </a:r>
            <a:r>
              <a:rPr lang="en-US" sz="1100" i="1" kern="1200" dirty="0" err="1" smtClean="0">
                <a:solidFill>
                  <a:schemeClr val="tx1"/>
                </a:solidFill>
                <a:effectLst/>
                <a:latin typeface="+mn-lt"/>
                <a:ea typeface="+mn-ea"/>
                <a:cs typeface="+mn-cs"/>
              </a:rPr>
              <a:t>workplan</a:t>
            </a:r>
            <a:r>
              <a:rPr lang="en-US" sz="1100" i="1" kern="1200" dirty="0" smtClean="0">
                <a:solidFill>
                  <a:schemeClr val="tx1"/>
                </a:solidFill>
                <a:effectLst/>
                <a:latin typeface="+mn-lt"/>
                <a:ea typeface="+mn-ea"/>
                <a:cs typeface="+mn-cs"/>
              </a:rPr>
              <a:t> and completing the projects recently begun. New and continued items will include but are not limited to the following:</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1. Run STAC-funded Workshop on Integration of Satellite Data into CBP SAV Monitoring Program (complete)</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2. Develop SAV Restoration Protocol and Technical Guidance Document (complete, begin implementation potentially)</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3. Implement Chesapeake Bay SAV Watchers Monitoring and Certification Program. Recruit additional watershed organizations.</a:t>
            </a:r>
            <a:r>
              <a:rPr lang="en-US" sz="1100" kern="1200" dirty="0" smtClean="0">
                <a:solidFill>
                  <a:schemeClr val="tx1"/>
                </a:solidFill>
                <a:effectLst/>
                <a:latin typeface="+mn-lt"/>
                <a:ea typeface="+mn-ea"/>
                <a:cs typeface="+mn-cs"/>
              </a:rPr>
              <a:t> </a:t>
            </a:r>
          </a:p>
          <a:p>
            <a:r>
              <a:rPr lang="en-US" sz="1100" i="1" kern="1200" dirty="0" smtClean="0">
                <a:solidFill>
                  <a:schemeClr val="tx1"/>
                </a:solidFill>
                <a:effectLst/>
                <a:latin typeface="+mn-lt"/>
                <a:ea typeface="+mn-ea"/>
                <a:cs typeface="+mn-cs"/>
              </a:rPr>
              <a:t>4. Continue work to establish CB SAV Sentinel Sites. Protocol has been drafted, need to fully establish program and identify funding for implementation.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5. SAV Monitoring and Restoration – both will be included in next iteration as continuous efforts.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6. Co-host International Seagrass Biology Workshop and World Seagrass Conference in August 2020.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7. Continue work on Communications Strategy</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8. Continue work to develop and establish SAV restoration finance strategy</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9. Continue management of invasive species that impact SAV</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10. Promote use of segment descriptions for WIP/BMP/local management decisions</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11. Review recent report on statutes and regulations impacting SAV in the Bay. Consider recommendations provided by CLA and move forward accordingly.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12. Prioritize research agenda.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To reach our SAV restoration goal, the most important thing is to continue implementation of BMPs that reduce N/P/TSS to the Bay. Any fiscal or policy-related development that impacts our capacity for load reduction will impact SAV recovery, especially in a Bay that’s more and more influenced by climate change impacts such as extreme storms and increased precipitation. With improved water clarity, all other efforts, such as active restoration, will serve to accelerate recovery. Without improved water quality and clarity, other direct restoration efforts will have reduced rates of success. </a:t>
            </a:r>
            <a:endParaRPr lang="en-US" sz="1100" kern="1200" dirty="0" smtClean="0">
              <a:solidFill>
                <a:schemeClr val="tx1"/>
              </a:solidFill>
              <a:effectLst/>
              <a:latin typeface="+mn-lt"/>
              <a:ea typeface="+mn-ea"/>
              <a:cs typeface="+mn-cs"/>
            </a:endParaRPr>
          </a:p>
          <a:p>
            <a:pPr defTabSz="931637">
              <a:defRPr/>
            </a:pPr>
            <a:endParaRPr lang="en-US" sz="1100" i="1" kern="1200" dirty="0">
              <a:solidFill>
                <a:schemeClr val="tx1"/>
              </a:solidFill>
              <a:effectLst/>
              <a:latin typeface="+mn-lt"/>
              <a:ea typeface="+mn-ea"/>
              <a:cs typeface="+mn-cs"/>
            </a:endParaRPr>
          </a:p>
          <a:p>
            <a:pPr defTabSz="931637">
              <a:defRPr/>
            </a:pPr>
            <a:endParaRPr lang="en-US" sz="110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26729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INSTRUCTIONS: This slide should </a:t>
            </a:r>
            <a:r>
              <a:rPr lang="en-US" b="1" dirty="0"/>
              <a:t>briefly summarize </a:t>
            </a:r>
            <a:r>
              <a:rPr lang="en-US" dirty="0"/>
              <a:t>your answer to narrative analysis question #3</a:t>
            </a:r>
            <a:r>
              <a:rPr lang="en-US" dirty="0">
                <a:latin typeface="Rockwell" charset="0"/>
              </a:rPr>
              <a:t>. </a:t>
            </a:r>
            <a:endParaRPr lang="en-US" dirty="0"/>
          </a:p>
          <a:p>
            <a:endParaRPr lang="en-US" dirty="0"/>
          </a:p>
          <a:p>
            <a:pPr defTabSz="931637">
              <a:defRPr/>
            </a:pPr>
            <a:r>
              <a:rPr lang="en-US" dirty="0"/>
              <a:t>FROM NARRATIVE ANALYSIS (</a:t>
            </a:r>
            <a:r>
              <a:rPr lang="en-US" sz="1100" i="0" kern="1200" dirty="0">
                <a:solidFill>
                  <a:schemeClr val="tx1"/>
                </a:solidFill>
                <a:effectLst/>
                <a:latin typeface="+mn-lt"/>
                <a:ea typeface="+mn-ea"/>
                <a:cs typeface="+mn-cs"/>
              </a:rPr>
              <a:t>FOR YOUR REFERENCE ONLY): </a:t>
            </a:r>
          </a:p>
          <a:p>
            <a:pPr defTabSz="931637">
              <a:defRPr/>
            </a:pPr>
            <a:r>
              <a:rPr lang="en-US" sz="1100" i="0" kern="1200" dirty="0">
                <a:solidFill>
                  <a:schemeClr val="tx1"/>
                </a:solidFill>
                <a:effectLst/>
                <a:latin typeface="+mn-lt"/>
                <a:ea typeface="+mn-ea"/>
                <a:cs typeface="+mn-cs"/>
              </a:rPr>
              <a:t>“3. What scientific, fiscal and policy-related developments will influence your work over the next two years? </a:t>
            </a:r>
          </a:p>
          <a:p>
            <a:pPr defTabSz="931637">
              <a:defRPr/>
            </a:pPr>
            <a:endParaRPr lang="en-US" sz="1100" i="0" kern="1200" dirty="0">
              <a:solidFill>
                <a:schemeClr val="tx1"/>
              </a:solidFill>
              <a:effectLst/>
              <a:latin typeface="+mn-lt"/>
              <a:ea typeface="+mn-ea"/>
              <a:cs typeface="+mn-cs"/>
            </a:endParaRPr>
          </a:p>
          <a:p>
            <a:pPr defTabSz="931637">
              <a:defRPr/>
            </a:pPr>
            <a:r>
              <a:rPr lang="en-US" sz="1100" i="1" kern="1200" dirty="0">
                <a:solidFill>
                  <a:schemeClr val="tx1"/>
                </a:solidFill>
                <a:effectLst/>
                <a:latin typeface="+mn-lt"/>
                <a:ea typeface="+mn-ea"/>
                <a:cs typeface="+mn-cs"/>
              </a:rPr>
              <a:t>This may include information learned at the previous biennial SRS meeting or more specific information about your outcome such as an increase or decrease in funding, new programs that address gaps, and new scientific data or research. Describe how these developments are likely to impact your recommended measure(s) of progress, the factors you believe impact your ability to succeed, and newly created or filled gaps. These changes should be reflected in the first three columns of your revised logic and action plan after your quarterly progress meeting.” </a:t>
            </a:r>
            <a:endParaRPr lang="en-US" sz="1100" i="1" kern="1200" dirty="0" smtClean="0">
              <a:solidFill>
                <a:schemeClr val="tx1"/>
              </a:solidFill>
              <a:effectLst/>
              <a:latin typeface="+mn-lt"/>
              <a:ea typeface="+mn-ea"/>
              <a:cs typeface="+mn-cs"/>
            </a:endParaRPr>
          </a:p>
          <a:p>
            <a:pPr defTabSz="931637">
              <a:defRPr/>
            </a:pPr>
            <a:endParaRPr lang="en-US" sz="1100" i="1"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The SAV Workgroup has completed or is on track to complete the majority of the actions established in the 2018-2019 </a:t>
            </a:r>
            <a:r>
              <a:rPr lang="en-US" sz="1100" i="1" kern="1200" dirty="0" err="1" smtClean="0">
                <a:solidFill>
                  <a:schemeClr val="tx1"/>
                </a:solidFill>
                <a:effectLst/>
                <a:latin typeface="+mn-lt"/>
                <a:ea typeface="+mn-ea"/>
                <a:cs typeface="+mn-cs"/>
              </a:rPr>
              <a:t>workplan</a:t>
            </a:r>
            <a:r>
              <a:rPr lang="en-US" sz="1100" i="1" kern="1200" dirty="0" smtClean="0">
                <a:solidFill>
                  <a:schemeClr val="tx1"/>
                </a:solidFill>
                <a:effectLst/>
                <a:latin typeface="+mn-lt"/>
                <a:ea typeface="+mn-ea"/>
                <a:cs typeface="+mn-cs"/>
              </a:rPr>
              <a:t>. The primary obstacle to completing all actions was time and manpower; the </a:t>
            </a:r>
            <a:r>
              <a:rPr lang="en-US" sz="1100" i="1" kern="1200" dirty="0" err="1" smtClean="0">
                <a:solidFill>
                  <a:schemeClr val="tx1"/>
                </a:solidFill>
                <a:effectLst/>
                <a:latin typeface="+mn-lt"/>
                <a:ea typeface="+mn-ea"/>
                <a:cs typeface="+mn-cs"/>
              </a:rPr>
              <a:t>workplan</a:t>
            </a:r>
            <a:r>
              <a:rPr lang="en-US" sz="1100" i="1" kern="1200" dirty="0" smtClean="0">
                <a:solidFill>
                  <a:schemeClr val="tx1"/>
                </a:solidFill>
                <a:effectLst/>
                <a:latin typeface="+mn-lt"/>
                <a:ea typeface="+mn-ea"/>
                <a:cs typeface="+mn-cs"/>
              </a:rPr>
              <a:t> was admittedly overly ambitious although most tasks were completed regardless. The next iteration of the </a:t>
            </a:r>
            <a:r>
              <a:rPr lang="en-US" sz="1100" i="1" kern="1200" dirty="0" err="1" smtClean="0">
                <a:solidFill>
                  <a:schemeClr val="tx1"/>
                </a:solidFill>
                <a:effectLst/>
                <a:latin typeface="+mn-lt"/>
                <a:ea typeface="+mn-ea"/>
                <a:cs typeface="+mn-cs"/>
              </a:rPr>
              <a:t>workplan</a:t>
            </a:r>
            <a:r>
              <a:rPr lang="en-US" sz="1100" i="1" kern="1200" dirty="0" smtClean="0">
                <a:solidFill>
                  <a:schemeClr val="tx1"/>
                </a:solidFill>
                <a:effectLst/>
                <a:latin typeface="+mn-lt"/>
                <a:ea typeface="+mn-ea"/>
                <a:cs typeface="+mn-cs"/>
              </a:rPr>
              <a:t> (2020-2021) will focus on implementing the programs developed in the 2018-2019 </a:t>
            </a:r>
            <a:r>
              <a:rPr lang="en-US" sz="1100" i="1" kern="1200" dirty="0" err="1" smtClean="0">
                <a:solidFill>
                  <a:schemeClr val="tx1"/>
                </a:solidFill>
                <a:effectLst/>
                <a:latin typeface="+mn-lt"/>
                <a:ea typeface="+mn-ea"/>
                <a:cs typeface="+mn-cs"/>
              </a:rPr>
              <a:t>workplan</a:t>
            </a:r>
            <a:r>
              <a:rPr lang="en-US" sz="1100" i="1" kern="1200" dirty="0" smtClean="0">
                <a:solidFill>
                  <a:schemeClr val="tx1"/>
                </a:solidFill>
                <a:effectLst/>
                <a:latin typeface="+mn-lt"/>
                <a:ea typeface="+mn-ea"/>
                <a:cs typeface="+mn-cs"/>
              </a:rPr>
              <a:t> and completing the projects recently begun. New and continued items will include but are not limited to the following:</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1. Run STAC-funded Workshop on Integration of Satellite Data into CBP SAV Monitoring Program (complete)</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2. Develop SAV Restoration Protocol and Technical Guidance Document (complete, begin implementation potentially)</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3. Implement Chesapeake Bay SAV Watchers Monitoring and Certification Program. Recruit additional watershed organizations.</a:t>
            </a:r>
            <a:r>
              <a:rPr lang="en-US" sz="1100" kern="1200" dirty="0" smtClean="0">
                <a:solidFill>
                  <a:schemeClr val="tx1"/>
                </a:solidFill>
                <a:effectLst/>
                <a:latin typeface="+mn-lt"/>
                <a:ea typeface="+mn-ea"/>
                <a:cs typeface="+mn-cs"/>
              </a:rPr>
              <a:t> </a:t>
            </a:r>
          </a:p>
          <a:p>
            <a:r>
              <a:rPr lang="en-US" sz="1100" i="1" kern="1200" dirty="0" smtClean="0">
                <a:solidFill>
                  <a:schemeClr val="tx1"/>
                </a:solidFill>
                <a:effectLst/>
                <a:latin typeface="+mn-lt"/>
                <a:ea typeface="+mn-ea"/>
                <a:cs typeface="+mn-cs"/>
              </a:rPr>
              <a:t>4. Continue work to establish CB SAV Sentinel Sites. Protocol has been drafted, need to fully establish program and identify funding for implementation.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5. SAV Monitoring and Restoration – both will be included in next iteration as continuous efforts.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6. Co-host International Seagrass Biology Workshop and World Seagrass Conference in August 2020.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7. Continue work on Communications Strategy</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8. Continue work to develop and establish SAV restoration finance strategy</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9. Continue management of invasive species that impact SAV</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10. Promote use of segment descriptions for WIP/BMP/local management decisions</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11. Review recent report on statutes and regulations impacting SAV in the Bay. Consider recommendations provided by CLA and move forward accordingly.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12. Prioritize research agenda. </a:t>
            </a:r>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To reach our SAV restoration goal, the most important thing is to continue implementation of BMPs that reduce N/P/TSS to the Bay. Any fiscal or policy-related development that impacts our capacity for load reduction will impact SAV recovery, especially in a Bay that’s more and more influenced by climate change impacts such as extreme storms and increased precipitation. With improved water clarity, all other efforts, such as active restoration, will serve to accelerate recovery. Without improved water quality and clarity, other direct restoration efforts will have reduced rates of success. </a:t>
            </a:r>
            <a:endParaRPr lang="en-US" sz="1100" kern="1200" dirty="0" smtClean="0">
              <a:solidFill>
                <a:schemeClr val="tx1"/>
              </a:solidFill>
              <a:effectLst/>
              <a:latin typeface="+mn-lt"/>
              <a:ea typeface="+mn-ea"/>
              <a:cs typeface="+mn-cs"/>
            </a:endParaRPr>
          </a:p>
          <a:p>
            <a:pPr defTabSz="931637">
              <a:defRPr/>
            </a:pPr>
            <a:endParaRPr lang="en-US" sz="1100" i="1" kern="1200" dirty="0">
              <a:solidFill>
                <a:schemeClr val="tx1"/>
              </a:solidFill>
              <a:effectLst/>
              <a:latin typeface="+mn-lt"/>
              <a:ea typeface="+mn-ea"/>
              <a:cs typeface="+mn-cs"/>
            </a:endParaRPr>
          </a:p>
          <a:p>
            <a:pPr defTabSz="931637">
              <a:defRPr/>
            </a:pPr>
            <a:endParaRPr lang="en-US" sz="110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9362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endParaRPr lang="en-US" baseline="0" dirty="0"/>
          </a:p>
        </p:txBody>
      </p:sp>
    </p:spTree>
    <p:extLst>
      <p:ext uri="{BB962C8B-B14F-4D97-AF65-F5344CB8AC3E}">
        <p14:creationId xmlns:p14="http://schemas.microsoft.com/office/powerpoint/2010/main" val="4007774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endParaRPr lang="en-US" baseline="0" dirty="0"/>
          </a:p>
          <a:p>
            <a:endParaRPr lang="en-US" baseline="0" dirty="0"/>
          </a:p>
        </p:txBody>
      </p:sp>
    </p:spTree>
    <p:extLst>
      <p:ext uri="{BB962C8B-B14F-4D97-AF65-F5344CB8AC3E}">
        <p14:creationId xmlns:p14="http://schemas.microsoft.com/office/powerpoint/2010/main" val="328247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4413"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1" y="4343401"/>
            <a:ext cx="5486399" cy="4114800"/>
          </a:xfrm>
          <a:prstGeom prst="rect">
            <a:avLst/>
          </a:prstGeom>
        </p:spPr>
        <p:txBody>
          <a:bodyPr lIns="91411" tIns="91411" rIns="91411" bIns="9141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Tree>
    <p:extLst>
      <p:ext uri="{BB962C8B-B14F-4D97-AF65-F5344CB8AC3E}">
        <p14:creationId xmlns:p14="http://schemas.microsoft.com/office/powerpoint/2010/main" val="42934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4413"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1" y="4343401"/>
            <a:ext cx="5486399" cy="4114800"/>
          </a:xfrm>
          <a:prstGeom prst="rect">
            <a:avLst/>
          </a:prstGeom>
        </p:spPr>
        <p:txBody>
          <a:bodyPr lIns="91411" tIns="91411" rIns="91411" bIns="9141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Tree>
    <p:extLst>
      <p:ext uri="{BB962C8B-B14F-4D97-AF65-F5344CB8AC3E}">
        <p14:creationId xmlns:p14="http://schemas.microsoft.com/office/powerpoint/2010/main" val="183044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4413"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1" y="4343401"/>
            <a:ext cx="5486399" cy="4114800"/>
          </a:xfrm>
          <a:prstGeom prst="rect">
            <a:avLst/>
          </a:prstGeom>
        </p:spPr>
        <p:txBody>
          <a:bodyPr lIns="91411" tIns="91411" rIns="91411" bIns="9141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Tree>
    <p:extLst>
      <p:ext uri="{BB962C8B-B14F-4D97-AF65-F5344CB8AC3E}">
        <p14:creationId xmlns:p14="http://schemas.microsoft.com/office/powerpoint/2010/main" val="3892246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272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599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122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5029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Quote">
    <p:spTree>
      <p:nvGrpSpPr>
        <p:cNvPr id="1" name="Shape 23"/>
        <p:cNvGrpSpPr/>
        <p:nvPr/>
      </p:nvGrpSpPr>
      <p:grpSpPr>
        <a:xfrm>
          <a:off x="0" y="0"/>
          <a:ext cx="0" cy="0"/>
          <a:chOff x="0" y="0"/>
          <a:chExt cx="0" cy="0"/>
        </a:xfrm>
      </p:grpSpPr>
      <p:sp>
        <p:nvSpPr>
          <p:cNvPr id="24" name="Shape 24"/>
          <p:cNvSpPr/>
          <p:nvPr/>
        </p:nvSpPr>
        <p:spPr>
          <a:xfrm>
            <a:off x="0" y="1148250"/>
            <a:ext cx="9144000" cy="2847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a:off x="3398537" y="1599537"/>
            <a:ext cx="2346925" cy="1944425"/>
          </a:xfrm>
          <a:prstGeom prst="rect">
            <a:avLst/>
          </a:prstGeom>
        </p:spPr>
        <p:txBody>
          <a:bodyPr>
            <a:prstTxWarp prst="textPlain">
              <a:avLst/>
            </a:prstTxWarp>
          </a:bodyPr>
          <a:lstStyle/>
          <a:p>
            <a:pPr lvl="0" algn="ctr"/>
            <a:r>
              <a:rPr b="0" i="0">
                <a:ln>
                  <a:noFill/>
                </a:ln>
                <a:solidFill>
                  <a:srgbClr val="0E3142">
                    <a:alpha val="20380"/>
                  </a:srgbClr>
                </a:solidFill>
                <a:latin typeface="Impact"/>
              </a:rPr>
              <a:t>“</a:t>
            </a:r>
          </a:p>
        </p:txBody>
      </p:sp>
      <p:sp>
        <p:nvSpPr>
          <p:cNvPr id="26" name="Shape 26"/>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27" name="Shape 27"/>
          <p:cNvSpPr/>
          <p:nvPr/>
        </p:nvSpPr>
        <p:spPr>
          <a:xfrm>
            <a:off x="0" y="500624"/>
            <a:ext cx="9144000" cy="7320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28" name="Shape 28"/>
          <p:cNvSpPr/>
          <p:nvPr/>
        </p:nvSpPr>
        <p:spPr>
          <a:xfrm>
            <a:off x="0" y="3962800"/>
            <a:ext cx="9144000" cy="370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29" name="Shape 29"/>
          <p:cNvSpPr/>
          <p:nvPr/>
        </p:nvSpPr>
        <p:spPr>
          <a:xfrm>
            <a:off x="0" y="4333125"/>
            <a:ext cx="9144000" cy="8102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30" name="Shape 30"/>
          <p:cNvSpPr txBox="1">
            <a:spLocks noGrp="1"/>
          </p:cNvSpPr>
          <p:nvPr>
            <p:ph type="body" idx="1"/>
          </p:nvPr>
        </p:nvSpPr>
        <p:spPr>
          <a:xfrm>
            <a:off x="1556175" y="2300275"/>
            <a:ext cx="6031800" cy="605100"/>
          </a:xfrm>
          <a:prstGeom prst="rect">
            <a:avLst/>
          </a:prstGeom>
        </p:spPr>
        <p:txBody>
          <a:bodyPr lIns="91425" tIns="91425" rIns="91425" bIns="91425" anchor="ctr" anchorCtr="0"/>
          <a:lstStyle>
            <a:lvl1pPr lvl="0" algn="ctr" rtl="0">
              <a:spcBef>
                <a:spcPts val="0"/>
              </a:spcBef>
              <a:buClr>
                <a:srgbClr val="FFFFFF"/>
              </a:buClr>
              <a:buSzPct val="100000"/>
              <a:defRPr sz="2000">
                <a:solidFill>
                  <a:srgbClr val="FFFFFF"/>
                </a:solidFill>
              </a:defRPr>
            </a:lvl1pPr>
            <a:lvl2pPr lvl="1" algn="ctr" rtl="0">
              <a:spcBef>
                <a:spcPts val="0"/>
              </a:spcBef>
              <a:buClr>
                <a:srgbClr val="FFFFFF"/>
              </a:buClr>
              <a:buSzPct val="100000"/>
              <a:defRPr sz="2000">
                <a:solidFill>
                  <a:srgbClr val="FFFFFF"/>
                </a:solidFill>
              </a:defRPr>
            </a:lvl2pPr>
            <a:lvl3pPr lvl="2" algn="ctr" rtl="0">
              <a:spcBef>
                <a:spcPts val="0"/>
              </a:spcBef>
              <a:buClr>
                <a:srgbClr val="FFFFFF"/>
              </a:buClr>
              <a:buSzPct val="100000"/>
              <a:defRPr sz="2000">
                <a:solidFill>
                  <a:srgbClr val="FFFFFF"/>
                </a:solidFill>
              </a:defRPr>
            </a:lvl3pPr>
            <a:lvl4pPr lvl="3" algn="ctr" rtl="0">
              <a:spcBef>
                <a:spcPts val="0"/>
              </a:spcBef>
              <a:buClr>
                <a:srgbClr val="FFFFFF"/>
              </a:buClr>
              <a:buSzPct val="100000"/>
              <a:defRPr sz="2000">
                <a:solidFill>
                  <a:srgbClr val="FFFFFF"/>
                </a:solidFill>
              </a:defRPr>
            </a:lvl4pPr>
            <a:lvl5pPr lvl="4" algn="ctr" rtl="0">
              <a:spcBef>
                <a:spcPts val="0"/>
              </a:spcBef>
              <a:buClr>
                <a:srgbClr val="FFFFFF"/>
              </a:buClr>
              <a:buSzPct val="100000"/>
              <a:defRPr sz="2000">
                <a:solidFill>
                  <a:srgbClr val="FFFFFF"/>
                </a:solidFill>
              </a:defRPr>
            </a:lvl5pPr>
            <a:lvl6pPr lvl="5" algn="ctr" rtl="0">
              <a:spcBef>
                <a:spcPts val="0"/>
              </a:spcBef>
              <a:buClr>
                <a:srgbClr val="FFFFFF"/>
              </a:buClr>
              <a:buSzPct val="100000"/>
              <a:defRPr sz="2000">
                <a:solidFill>
                  <a:srgbClr val="FFFFFF"/>
                </a:solidFill>
              </a:defRPr>
            </a:lvl6pPr>
            <a:lvl7pPr lvl="6" algn="ctr" rtl="0">
              <a:spcBef>
                <a:spcPts val="0"/>
              </a:spcBef>
              <a:buClr>
                <a:srgbClr val="FFFFFF"/>
              </a:buClr>
              <a:buSzPct val="100000"/>
              <a:defRPr sz="2000">
                <a:solidFill>
                  <a:srgbClr val="FFFFFF"/>
                </a:solidFill>
              </a:defRPr>
            </a:lvl7pPr>
            <a:lvl8pPr lvl="7" algn="ctr" rtl="0">
              <a:spcBef>
                <a:spcPts val="0"/>
              </a:spcBef>
              <a:buClr>
                <a:srgbClr val="FFFFFF"/>
              </a:buClr>
              <a:buSzPct val="100000"/>
              <a:defRPr sz="2000">
                <a:solidFill>
                  <a:srgbClr val="FFFFFF"/>
                </a:solidFill>
              </a:defRPr>
            </a:lvl8pPr>
            <a:lvl9pPr lvl="8" algn="ctr">
              <a:spcBef>
                <a:spcPts val="0"/>
              </a:spcBef>
              <a:buClr>
                <a:srgbClr val="FFFFFF"/>
              </a:buClr>
              <a:buSzPct val="100000"/>
              <a:defRPr sz="20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32" name="Shape 3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33" name="Shape 3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35" name="Shape 3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36" name="Shape 3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37" name="Shape 3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38" name="Shape 3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body" idx="1"/>
          </p:nvPr>
        </p:nvSpPr>
        <p:spPr>
          <a:xfrm>
            <a:off x="1146025" y="1767275"/>
            <a:ext cx="7540800" cy="3158699"/>
          </a:xfrm>
          <a:prstGeom prst="rect">
            <a:avLst/>
          </a:prstGeom>
        </p:spPr>
        <p:txBody>
          <a:bodyPr lIns="91425" tIns="91425" rIns="91425" bIns="91425" anchor="t" anchorCtr="0"/>
          <a:lstStyle>
            <a:lvl1pPr lvl="0">
              <a:spcBef>
                <a:spcPts val="0"/>
              </a:spcBef>
              <a:buSzPct val="100000"/>
              <a:defRPr sz="2800"/>
            </a:lvl1pPr>
            <a:lvl2pPr lvl="1">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1"/>
        <p:cNvGrpSpPr/>
        <p:nvPr/>
      </p:nvGrpSpPr>
      <p:grpSpPr>
        <a:xfrm>
          <a:off x="0" y="0"/>
          <a:ext cx="0" cy="0"/>
          <a:chOff x="0" y="0"/>
          <a:chExt cx="0" cy="0"/>
        </a:xfrm>
      </p:grpSpPr>
      <p:sp>
        <p:nvSpPr>
          <p:cNvPr id="62" name="Shape 6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63" name="Shape 6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64" name="Shape 6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65" name="Shape 6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66" name="Shape 6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67" name="Shape 6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68" name="Shape 6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hyperlink" Target="https://gis.chesapeakebay.net/sav/"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chesapeakebay.net/channel_files/25480/sav.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5185" b="19788"/>
          <a:stretch/>
        </p:blipFill>
        <p:spPr>
          <a:xfrm>
            <a:off x="396557" y="1852357"/>
            <a:ext cx="8458274" cy="3122413"/>
          </a:xfrm>
          <a:prstGeom prst="rect">
            <a:avLst/>
          </a:prstGeom>
        </p:spPr>
      </p:pic>
      <p:sp>
        <p:nvSpPr>
          <p:cNvPr id="7" name="Rectangle 6">
            <a:extLst>
              <a:ext uri="{FF2B5EF4-FFF2-40B4-BE49-F238E27FC236}">
                <a16:creationId xmlns:a16="http://schemas.microsoft.com/office/drawing/2014/main" id="{F2C7C21A-E3BF-491A-9D8F-5A56D2B453C7}"/>
              </a:ext>
            </a:extLst>
          </p:cNvPr>
          <p:cNvSpPr/>
          <p:nvPr/>
        </p:nvSpPr>
        <p:spPr>
          <a:xfrm>
            <a:off x="223520" y="1"/>
            <a:ext cx="8920480" cy="1767274"/>
          </a:xfrm>
          <a:prstGeom prst="rect">
            <a:avLst/>
          </a:prstGeom>
          <a:solidFill>
            <a:srgbClr val="13314B"/>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5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 lastClr="FFFFFF"/>
                </a:solidFill>
                <a:effectLst/>
                <a:uLnTx/>
                <a:uFillTx/>
                <a:latin typeface="Georgia" panose="02040502050405020303" pitchFamily="18" charset="0"/>
                <a:ea typeface="PMingLiU" panose="02020500000000000000" pitchFamily="18" charset="-120"/>
                <a:cs typeface="Times New Roman" panose="02020603050405020304" pitchFamily="18" charset="0"/>
              </a:rPr>
              <a:t> </a:t>
            </a:r>
          </a:p>
        </p:txBody>
      </p:sp>
      <p:sp>
        <p:nvSpPr>
          <p:cNvPr id="8" name="Text Box 2">
            <a:extLst>
              <a:ext uri="{FF2B5EF4-FFF2-40B4-BE49-F238E27FC236}">
                <a16:creationId xmlns:a16="http://schemas.microsoft.com/office/drawing/2014/main" id="{4707C556-0D42-4D7E-BEA8-5BC5203F1804}"/>
              </a:ext>
            </a:extLst>
          </p:cNvPr>
          <p:cNvSpPr txBox="1">
            <a:spLocks noChangeArrowheads="1"/>
          </p:cNvSpPr>
          <p:nvPr/>
        </p:nvSpPr>
        <p:spPr bwMode="auto">
          <a:xfrm>
            <a:off x="396557" y="288801"/>
            <a:ext cx="6136323" cy="10953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5000"/>
              </a:lnSpc>
              <a:spcBef>
                <a:spcPts val="0"/>
              </a:spcBef>
              <a:spcAft>
                <a:spcPts val="1000"/>
              </a:spcAft>
            </a:pPr>
            <a:r>
              <a:rPr lang="en-US" sz="1600" b="1" dirty="0" smtClean="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t>HGIT Spring Meeting – May 7</a:t>
            </a:r>
            <a:r>
              <a:rPr lang="en-US" sz="1600" b="1" baseline="30000" dirty="0" smtClean="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t>th</a:t>
            </a:r>
            <a:r>
              <a:rPr lang="en-US" sz="1600" b="1" dirty="0" smtClean="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t>, 2020</a:t>
            </a:r>
          </a:p>
          <a:p>
            <a:pPr marL="0" marR="0">
              <a:lnSpc>
                <a:spcPct val="105000"/>
              </a:lnSpc>
              <a:spcBef>
                <a:spcPts val="0"/>
              </a:spcBef>
              <a:spcAft>
                <a:spcPts val="1000"/>
              </a:spcAft>
            </a:pPr>
            <a:r>
              <a:rPr lang="en-US" sz="1600" b="1" i="1" dirty="0" smtClean="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t>Chesapeake </a:t>
            </a:r>
            <a:r>
              <a:rPr lang="en-US" sz="1600" b="1" i="1" dirty="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t>Bay Program</a:t>
            </a:r>
            <a:endParaRPr lang="en-US" sz="1100" dirty="0">
              <a:effectLst/>
              <a:latin typeface="Georgia" panose="02040502050405020303" pitchFamily="18" charset="0"/>
              <a:ea typeface="PMingLiU" panose="02020500000000000000" pitchFamily="18" charset="-120"/>
              <a:cs typeface="Times New Roman" panose="02020603050405020304" pitchFamily="18" charset="0"/>
            </a:endParaRPr>
          </a:p>
        </p:txBody>
      </p:sp>
      <p:pic>
        <p:nvPicPr>
          <p:cNvPr id="10" name="Picture 9" descr="A close up of a sign&#10;&#10;Description generated with high confidence">
            <a:extLst>
              <a:ext uri="{FF2B5EF4-FFF2-40B4-BE49-F238E27FC236}">
                <a16:creationId xmlns:a16="http://schemas.microsoft.com/office/drawing/2014/main" id="{E72EFEBD-6BD3-4A4B-B20A-621AD3E03419}"/>
              </a:ext>
            </a:extLst>
          </p:cNvPr>
          <p:cNvPicPr/>
          <p:nvPr/>
        </p:nvPicPr>
        <p:blipFill rotWithShape="1">
          <a:blip r:embed="rId4">
            <a:extLst>
              <a:ext uri="{28A0092B-C50C-407E-A947-70E740481C1C}">
                <a14:useLocalDpi xmlns:a14="http://schemas.microsoft.com/office/drawing/2010/main" val="0"/>
              </a:ext>
            </a:extLst>
          </a:blip>
          <a:srcRect b="24723"/>
          <a:stretch/>
        </p:blipFill>
        <p:spPr bwMode="auto">
          <a:xfrm>
            <a:off x="7163118" y="217526"/>
            <a:ext cx="1584325" cy="1000125"/>
          </a:xfrm>
          <a:prstGeom prst="rect">
            <a:avLst/>
          </a:prstGeom>
          <a:ln>
            <a:noFill/>
          </a:ln>
          <a:extLst>
            <a:ext uri="{53640926-AAD7-44D8-BBD7-CCE9431645EC}">
              <a14:shadowObscured xmlns:a14="http://schemas.microsoft.com/office/drawing/2010/main"/>
            </a:ext>
          </a:extLst>
        </p:spPr>
      </p:pic>
      <p:sp>
        <p:nvSpPr>
          <p:cNvPr id="14" name="Shape 98">
            <a:extLst>
              <a:ext uri="{FF2B5EF4-FFF2-40B4-BE49-F238E27FC236}">
                <a16:creationId xmlns:a16="http://schemas.microsoft.com/office/drawing/2014/main" id="{8C763562-8299-4C94-AC36-E1F98BC18F9F}"/>
              </a:ext>
            </a:extLst>
          </p:cNvPr>
          <p:cNvSpPr txBox="1">
            <a:spLocks noGrp="1"/>
          </p:cNvSpPr>
          <p:nvPr>
            <p:ph type="body" idx="1"/>
          </p:nvPr>
        </p:nvSpPr>
        <p:spPr>
          <a:xfrm>
            <a:off x="527078" y="1827356"/>
            <a:ext cx="8313363" cy="2069221"/>
          </a:xfrm>
          <a:prstGeom prst="rect">
            <a:avLst/>
          </a:prstGeom>
          <a:effectLst>
            <a:outerShdw blurRad="50800" dist="50800" dir="10800000" algn="r" rotWithShape="0">
              <a:prstClr val="black">
                <a:alpha val="40000"/>
              </a:prstClr>
            </a:outerShdw>
          </a:effectLst>
        </p:spPr>
        <p:txBody>
          <a:bodyPr lIns="91425" tIns="91425" rIns="91425" bIns="91425" anchor="b" anchorCtr="0">
            <a:noAutofit/>
          </a:bodyPr>
          <a:lstStyle/>
          <a:p>
            <a:pPr lvl="0">
              <a:spcBef>
                <a:spcPts val="0"/>
              </a:spcBef>
              <a:buNone/>
            </a:pPr>
            <a:r>
              <a:rPr lang="en-US" sz="4000" dirty="0" smtClean="0">
                <a:solidFill>
                  <a:schemeClr val="bg1"/>
                </a:solidFill>
                <a:latin typeface="Georgia" panose="02040502050405020303" pitchFamily="18" charset="0"/>
                <a:ea typeface="Rockwell" charset="0"/>
                <a:cs typeface="Rockwell" charset="0"/>
              </a:rPr>
              <a:t>Submerged Aquatic </a:t>
            </a:r>
            <a:r>
              <a:rPr lang="en-US" sz="4000" dirty="0" smtClean="0">
                <a:solidFill>
                  <a:schemeClr val="bg1"/>
                </a:solidFill>
                <a:latin typeface="Georgia" panose="02040502050405020303" pitchFamily="18" charset="0"/>
                <a:ea typeface="Rockwell" charset="0"/>
                <a:cs typeface="Rockwell" charset="0"/>
              </a:rPr>
              <a:t>Vegetation Management Strategy and Workplan Updates 2020-2021</a:t>
            </a:r>
            <a:endParaRPr lang="en" sz="4000" dirty="0">
              <a:solidFill>
                <a:schemeClr val="bg1"/>
              </a:solidFill>
              <a:latin typeface="Georgia" panose="02040502050405020303" pitchFamily="18" charset="0"/>
              <a:ea typeface="Rockwell" charset="0"/>
              <a:cs typeface="Rockwell" charset="0"/>
            </a:endParaRPr>
          </a:p>
        </p:txBody>
      </p:sp>
      <p:sp>
        <p:nvSpPr>
          <p:cNvPr id="15" name="Rectangle 14">
            <a:extLst>
              <a:ext uri="{FF2B5EF4-FFF2-40B4-BE49-F238E27FC236}">
                <a16:creationId xmlns:a16="http://schemas.microsoft.com/office/drawing/2014/main" id="{7A485F0B-EAAE-4911-8894-1CD055AD1E28}"/>
              </a:ext>
            </a:extLst>
          </p:cNvPr>
          <p:cNvSpPr/>
          <p:nvPr/>
        </p:nvSpPr>
        <p:spPr>
          <a:xfrm>
            <a:off x="5809072" y="3871576"/>
            <a:ext cx="3045759" cy="923330"/>
          </a:xfrm>
          <a:prstGeom prst="rect">
            <a:avLst/>
          </a:prstGeom>
          <a:effectLst>
            <a:outerShdw blurRad="50800" dist="38100" dir="10800000" algn="r" rotWithShape="0">
              <a:prstClr val="black">
                <a:alpha val="40000"/>
              </a:prstClr>
            </a:outerShdw>
          </a:effectLst>
        </p:spPr>
        <p:txBody>
          <a:bodyPr wrap="square">
            <a:spAutoFit/>
          </a:bodyPr>
          <a:lstStyle/>
          <a:p>
            <a:r>
              <a:rPr lang="en-US" sz="1800" b="1" i="1" dirty="0" smtClean="0">
                <a:solidFill>
                  <a:schemeClr val="bg1"/>
                </a:solidFill>
                <a:latin typeface="Georgia" panose="02040502050405020303" pitchFamily="18" charset="0"/>
                <a:ea typeface="Rockwell" charset="0"/>
                <a:cs typeface="Rockwell" charset="0"/>
              </a:rPr>
              <a:t>Brooke Landry</a:t>
            </a:r>
            <a:endParaRPr lang="en-US" sz="1800" b="1" i="1" dirty="0">
              <a:solidFill>
                <a:schemeClr val="bg1"/>
              </a:solidFill>
              <a:latin typeface="Georgia" panose="02040502050405020303" pitchFamily="18" charset="0"/>
              <a:ea typeface="Rockwell" charset="0"/>
              <a:cs typeface="Rockwell" charset="0"/>
            </a:endParaRPr>
          </a:p>
          <a:p>
            <a:r>
              <a:rPr lang="en-US" sz="1800" b="1" i="1" dirty="0" smtClean="0">
                <a:solidFill>
                  <a:schemeClr val="bg1"/>
                </a:solidFill>
                <a:latin typeface="Georgia" panose="02040502050405020303" pitchFamily="18" charset="0"/>
                <a:ea typeface="Rockwell" charset="0"/>
                <a:cs typeface="Rockwell" charset="0"/>
              </a:rPr>
              <a:t>Maryland DNR</a:t>
            </a:r>
            <a:endParaRPr lang="en-US" sz="1800" b="1" i="1" dirty="0">
              <a:solidFill>
                <a:schemeClr val="bg1"/>
              </a:solidFill>
              <a:latin typeface="Georgia" panose="02040502050405020303" pitchFamily="18" charset="0"/>
              <a:ea typeface="Rockwell" charset="0"/>
              <a:cs typeface="Rockwell" charset="0"/>
            </a:endParaRPr>
          </a:p>
          <a:p>
            <a:r>
              <a:rPr lang="en-US" sz="1800" b="1" i="1" dirty="0" smtClean="0">
                <a:solidFill>
                  <a:schemeClr val="bg1"/>
                </a:solidFill>
                <a:latin typeface="Georgia" panose="02040502050405020303" pitchFamily="18" charset="0"/>
                <a:ea typeface="Rockwell" charset="0"/>
                <a:cs typeface="Rockwell" charset="0"/>
              </a:rPr>
              <a:t>SAV Workgroup Chair</a:t>
            </a:r>
            <a:endParaRPr lang="en-US"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3442817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1772" y="1230393"/>
            <a:ext cx="9122228" cy="14976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1772" y="3028861"/>
            <a:ext cx="9122228" cy="1775862"/>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8858" y="1431697"/>
            <a:ext cx="4191000" cy="954107"/>
          </a:xfrm>
          <a:prstGeom prst="rect">
            <a:avLst/>
          </a:prstGeom>
          <a:noFill/>
        </p:spPr>
        <p:txBody>
          <a:bodyPr wrap="square" rtlCol="0">
            <a:spAutoFit/>
          </a:bodyPr>
          <a:lstStyle/>
          <a:p>
            <a:r>
              <a:rPr lang="en-US" b="1" dirty="0" smtClean="0">
                <a:solidFill>
                  <a:schemeClr val="bg1"/>
                </a:solidFill>
                <a:latin typeface="Georgia" panose="02040502050405020303" pitchFamily="18" charset="0"/>
              </a:rPr>
              <a:t>5.1: </a:t>
            </a:r>
            <a:r>
              <a:rPr lang="en-US" b="1" dirty="0">
                <a:solidFill>
                  <a:schemeClr val="bg1"/>
                </a:solidFill>
                <a:latin typeface="Georgia" panose="02040502050405020303" pitchFamily="18" charset="0"/>
              </a:rPr>
              <a:t>Develop a communication strategy that enhances the public's knowledge of and appreciation for SAV in the Chesapeake </a:t>
            </a:r>
            <a:r>
              <a:rPr lang="en-US" b="1" dirty="0" smtClean="0">
                <a:solidFill>
                  <a:schemeClr val="bg1"/>
                </a:solidFill>
                <a:latin typeface="Georgia" panose="02040502050405020303" pitchFamily="18" charset="0"/>
              </a:rPr>
              <a:t>Bay.</a:t>
            </a:r>
            <a:endParaRPr lang="en-US" b="1" dirty="0">
              <a:solidFill>
                <a:schemeClr val="bg1"/>
              </a:solidFill>
              <a:latin typeface="Georgia" panose="02040502050405020303" pitchFamily="18" charset="0"/>
            </a:endParaRPr>
          </a:p>
        </p:txBody>
      </p:sp>
      <p:sp>
        <p:nvSpPr>
          <p:cNvPr id="8" name="TextBox 7"/>
          <p:cNvSpPr txBox="1"/>
          <p:nvPr/>
        </p:nvSpPr>
        <p:spPr>
          <a:xfrm>
            <a:off x="4922768" y="3098216"/>
            <a:ext cx="4191000" cy="738664"/>
          </a:xfrm>
          <a:prstGeom prst="rect">
            <a:avLst/>
          </a:prstGeom>
          <a:noFill/>
        </p:spPr>
        <p:txBody>
          <a:bodyPr wrap="square" rtlCol="0">
            <a:spAutoFit/>
          </a:bodyPr>
          <a:lstStyle/>
          <a:p>
            <a:r>
              <a:rPr lang="en-US" dirty="0" smtClean="0">
                <a:solidFill>
                  <a:schemeClr val="bg1"/>
                </a:solidFill>
                <a:latin typeface="Georgia" panose="02040502050405020303" pitchFamily="18" charset="0"/>
              </a:rPr>
              <a:t>- </a:t>
            </a:r>
            <a:r>
              <a:rPr lang="en-US" dirty="0">
                <a:solidFill>
                  <a:schemeClr val="bg1"/>
                </a:solidFill>
                <a:latin typeface="Georgia" panose="02040502050405020303" pitchFamily="18" charset="0"/>
              </a:rPr>
              <a:t>Recruit Riverkeepers, watershed organizations, independent volunteers, and schools to participate in the program</a:t>
            </a:r>
            <a:endParaRPr lang="en-US" dirty="0">
              <a:solidFill>
                <a:schemeClr val="bg1"/>
              </a:solidFill>
              <a:latin typeface="Georgia" panose="02040502050405020303" pitchFamily="18" charset="0"/>
            </a:endParaRPr>
          </a:p>
        </p:txBody>
      </p:sp>
      <p:sp>
        <p:nvSpPr>
          <p:cNvPr id="9" name="TextBox 8"/>
          <p:cNvSpPr txBox="1"/>
          <p:nvPr/>
        </p:nvSpPr>
        <p:spPr>
          <a:xfrm>
            <a:off x="108858" y="3575270"/>
            <a:ext cx="4191000" cy="738664"/>
          </a:xfrm>
          <a:prstGeom prst="rect">
            <a:avLst/>
          </a:prstGeom>
          <a:noFill/>
        </p:spPr>
        <p:txBody>
          <a:bodyPr wrap="square" rtlCol="0">
            <a:spAutoFit/>
          </a:bodyPr>
          <a:lstStyle/>
          <a:p>
            <a:r>
              <a:rPr lang="en-US" b="1" dirty="0">
                <a:solidFill>
                  <a:schemeClr val="bg1"/>
                </a:solidFill>
                <a:latin typeface="Georgia" panose="02040502050405020303" pitchFamily="18" charset="0"/>
              </a:rPr>
              <a:t>5</a:t>
            </a:r>
            <a:r>
              <a:rPr lang="en-US" b="1" dirty="0" smtClean="0">
                <a:solidFill>
                  <a:schemeClr val="bg1"/>
                </a:solidFill>
                <a:latin typeface="Georgia" panose="02040502050405020303" pitchFamily="18" charset="0"/>
              </a:rPr>
              <a:t>.2: </a:t>
            </a:r>
            <a:r>
              <a:rPr lang="en-US" b="1" dirty="0">
                <a:solidFill>
                  <a:schemeClr val="bg1"/>
                </a:solidFill>
                <a:latin typeface="Georgia" panose="02040502050405020303" pitchFamily="18" charset="0"/>
              </a:rPr>
              <a:t>Implement Chesapeake Bay SAV Watchers Program (see MA #4.3.d</a:t>
            </a:r>
            <a:r>
              <a:rPr lang="en-US" b="1" dirty="0" smtClean="0">
                <a:solidFill>
                  <a:schemeClr val="bg1"/>
                </a:solidFill>
                <a:latin typeface="Georgia" panose="02040502050405020303" pitchFamily="18" charset="0"/>
              </a:rPr>
              <a:t>) (GIT Funded Project)</a:t>
            </a:r>
            <a:endParaRPr lang="en-US" b="1" dirty="0">
              <a:solidFill>
                <a:schemeClr val="bg1"/>
              </a:solidFill>
              <a:latin typeface="Georgia" panose="02040502050405020303" pitchFamily="18" charset="0"/>
            </a:endParaRPr>
          </a:p>
        </p:txBody>
      </p:sp>
      <p:sp>
        <p:nvSpPr>
          <p:cNvPr id="13" name="TextBox 12"/>
          <p:cNvSpPr txBox="1"/>
          <p:nvPr/>
        </p:nvSpPr>
        <p:spPr>
          <a:xfrm>
            <a:off x="4922768" y="2162103"/>
            <a:ext cx="4191000" cy="523220"/>
          </a:xfrm>
          <a:prstGeom prst="rect">
            <a:avLst/>
          </a:prstGeom>
          <a:noFill/>
        </p:spPr>
        <p:txBody>
          <a:bodyPr wrap="square" rtlCol="0">
            <a:spAutoFit/>
          </a:bodyPr>
          <a:lstStyle/>
          <a:p>
            <a:r>
              <a:rPr lang="en-US" dirty="0" smtClean="0">
                <a:solidFill>
                  <a:schemeClr val="bg1"/>
                </a:solidFill>
                <a:latin typeface="Georgia" panose="02040502050405020303" pitchFamily="18" charset="0"/>
              </a:rPr>
              <a:t>- </a:t>
            </a:r>
            <a:r>
              <a:rPr lang="en-US" dirty="0">
                <a:solidFill>
                  <a:schemeClr val="bg1"/>
                </a:solidFill>
                <a:latin typeface="Georgia" panose="02040502050405020303" pitchFamily="18" charset="0"/>
              </a:rPr>
              <a:t>Participate in </a:t>
            </a:r>
            <a:r>
              <a:rPr lang="en-US" dirty="0" smtClean="0">
                <a:solidFill>
                  <a:schemeClr val="bg1"/>
                </a:solidFill>
                <a:latin typeface="Georgia" panose="02040502050405020303" pitchFamily="18" charset="0"/>
              </a:rPr>
              <a:t>CBSM Project with </a:t>
            </a:r>
            <a:r>
              <a:rPr lang="en-US" dirty="0" err="1" smtClean="0">
                <a:solidFill>
                  <a:schemeClr val="bg1"/>
                </a:solidFill>
                <a:latin typeface="Georgia" panose="02040502050405020303" pitchFamily="18" charset="0"/>
              </a:rPr>
              <a:t>Comms</a:t>
            </a:r>
            <a:r>
              <a:rPr lang="en-US" dirty="0" smtClean="0">
                <a:solidFill>
                  <a:schemeClr val="bg1"/>
                </a:solidFill>
                <a:latin typeface="Georgia" panose="02040502050405020303" pitchFamily="18" charset="0"/>
              </a:rPr>
              <a:t> group (GIT funded project)</a:t>
            </a:r>
            <a:endParaRPr lang="en-US" dirty="0">
              <a:solidFill>
                <a:schemeClr val="bg1"/>
              </a:solidFill>
              <a:latin typeface="Georgia" panose="02040502050405020303" pitchFamily="18" charset="0"/>
            </a:endParaRPr>
          </a:p>
        </p:txBody>
      </p:sp>
      <p:sp>
        <p:nvSpPr>
          <p:cNvPr id="17" name="Shape 205"/>
          <p:cNvSpPr txBox="1">
            <a:spLocks/>
          </p:cNvSpPr>
          <p:nvPr/>
        </p:nvSpPr>
        <p:spPr>
          <a:xfrm>
            <a:off x="0" y="65818"/>
            <a:ext cx="9122228" cy="42509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1800" b="1" i="0" u="none" strike="noStrike" cap="none">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pPr algn="ctr"/>
            <a:r>
              <a:rPr lang="en" dirty="0" smtClean="0">
                <a:solidFill>
                  <a:schemeClr val="bg1"/>
                </a:solidFill>
                <a:latin typeface="Georgia" panose="02040502050405020303" pitchFamily="18" charset="0"/>
                <a:ea typeface="Rockwell" charset="0"/>
                <a:cs typeface="Rockwell" charset="0"/>
              </a:rPr>
              <a:t>SAV Workplan 2020-2021; Actions to go with the approaches</a:t>
            </a:r>
            <a:endParaRPr lang="en" dirty="0">
              <a:solidFill>
                <a:schemeClr val="bg1"/>
              </a:solidFill>
              <a:latin typeface="Georgia" panose="02040502050405020303" pitchFamily="18" charset="0"/>
              <a:ea typeface="Rockwell" charset="0"/>
              <a:cs typeface="Rockwell" charset="0"/>
            </a:endParaRPr>
          </a:p>
        </p:txBody>
      </p:sp>
      <p:sp>
        <p:nvSpPr>
          <p:cNvPr id="21" name="TextBox 20"/>
          <p:cNvSpPr txBox="1"/>
          <p:nvPr/>
        </p:nvSpPr>
        <p:spPr>
          <a:xfrm>
            <a:off x="108859" y="586367"/>
            <a:ext cx="8865808" cy="523220"/>
          </a:xfrm>
          <a:prstGeom prst="rect">
            <a:avLst/>
          </a:prstGeom>
          <a:noFill/>
        </p:spPr>
        <p:txBody>
          <a:bodyPr wrap="square" rtlCol="0">
            <a:spAutoFit/>
          </a:bodyPr>
          <a:lstStyle/>
          <a:p>
            <a:pPr algn="ctr"/>
            <a:r>
              <a:rPr lang="en-US" b="1" kern="1200" dirty="0" smtClean="0">
                <a:solidFill>
                  <a:schemeClr val="bg1"/>
                </a:solidFill>
                <a:latin typeface="Georgia" panose="02040502050405020303" pitchFamily="18" charset="0"/>
              </a:rPr>
              <a:t>MA 5: Enhance citizen involvement, education, and outreach in the Chesapeake Bay</a:t>
            </a:r>
            <a:endParaRPr lang="en-US" b="1" dirty="0">
              <a:solidFill>
                <a:schemeClr val="bg1"/>
              </a:solidFill>
              <a:latin typeface="Georgia" panose="02040502050405020303" pitchFamily="18" charset="0"/>
            </a:endParaRPr>
          </a:p>
          <a:p>
            <a:pPr algn="ctr"/>
            <a:endParaRPr lang="en-US" b="1" dirty="0">
              <a:solidFill>
                <a:schemeClr val="bg1"/>
              </a:solidFill>
              <a:latin typeface="Georgia" panose="02040502050405020303" pitchFamily="18" charset="0"/>
            </a:endParaRPr>
          </a:p>
        </p:txBody>
      </p:sp>
      <p:sp>
        <p:nvSpPr>
          <p:cNvPr id="22" name="Rectangle 21"/>
          <p:cNvSpPr/>
          <p:nvPr/>
        </p:nvSpPr>
        <p:spPr>
          <a:xfrm>
            <a:off x="108858" y="586367"/>
            <a:ext cx="8865809" cy="5199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922768" y="1180055"/>
            <a:ext cx="4191000" cy="738664"/>
          </a:xfrm>
          <a:prstGeom prst="rect">
            <a:avLst/>
          </a:prstGeom>
          <a:noFill/>
        </p:spPr>
        <p:txBody>
          <a:bodyPr wrap="square" rtlCol="0">
            <a:spAutoFit/>
          </a:bodyPr>
          <a:lstStyle/>
          <a:p>
            <a:r>
              <a:rPr lang="en-US" dirty="0" smtClean="0">
                <a:solidFill>
                  <a:schemeClr val="bg1"/>
                </a:solidFill>
                <a:latin typeface="Georgia" panose="02040502050405020303" pitchFamily="18" charset="0"/>
              </a:rPr>
              <a:t>- </a:t>
            </a:r>
            <a:r>
              <a:rPr lang="en-US" dirty="0">
                <a:solidFill>
                  <a:schemeClr val="bg1"/>
                </a:solidFill>
                <a:latin typeface="Georgia" panose="02040502050405020303" pitchFamily="18" charset="0"/>
              </a:rPr>
              <a:t>Market the importance of SAV through websites, social media, informational signage at ramps, perception survey, etc.</a:t>
            </a:r>
            <a:endParaRPr lang="en-US" dirty="0">
              <a:solidFill>
                <a:schemeClr val="bg1"/>
              </a:solidFill>
              <a:latin typeface="Georgia" panose="02040502050405020303" pitchFamily="18" charset="0"/>
            </a:endParaRPr>
          </a:p>
        </p:txBody>
      </p:sp>
      <p:sp>
        <p:nvSpPr>
          <p:cNvPr id="16" name="TextBox 15"/>
          <p:cNvSpPr txBox="1"/>
          <p:nvPr/>
        </p:nvSpPr>
        <p:spPr>
          <a:xfrm>
            <a:off x="4922768" y="3907326"/>
            <a:ext cx="4191000" cy="738664"/>
          </a:xfrm>
          <a:prstGeom prst="rect">
            <a:avLst/>
          </a:prstGeom>
          <a:noFill/>
        </p:spPr>
        <p:txBody>
          <a:bodyPr wrap="square" rtlCol="0">
            <a:spAutoFit/>
          </a:bodyPr>
          <a:lstStyle/>
          <a:p>
            <a:r>
              <a:rPr lang="en-US" dirty="0" smtClean="0">
                <a:solidFill>
                  <a:schemeClr val="bg1"/>
                </a:solidFill>
                <a:latin typeface="Georgia" panose="02040502050405020303" pitchFamily="18" charset="0"/>
              </a:rPr>
              <a:t>- </a:t>
            </a:r>
            <a:r>
              <a:rPr lang="en-US" dirty="0">
                <a:solidFill>
                  <a:schemeClr val="bg1"/>
                </a:solidFill>
                <a:latin typeface="Georgia" panose="02040502050405020303" pitchFamily="18" charset="0"/>
              </a:rPr>
              <a:t>Hold training events to certify CB SAV Watcher </a:t>
            </a:r>
            <a:r>
              <a:rPr lang="en-US" dirty="0" smtClean="0">
                <a:solidFill>
                  <a:schemeClr val="bg1"/>
                </a:solidFill>
                <a:latin typeface="Georgia" panose="02040502050405020303" pitchFamily="18" charset="0"/>
              </a:rPr>
              <a:t>“Trainers</a:t>
            </a:r>
            <a:r>
              <a:rPr lang="en-US" dirty="0">
                <a:solidFill>
                  <a:schemeClr val="bg1"/>
                </a:solidFill>
                <a:latin typeface="Georgia" panose="02040502050405020303" pitchFamily="18" charset="0"/>
              </a:rPr>
              <a:t>” via the CB SAV Watchers Trainer Certification </a:t>
            </a:r>
            <a:r>
              <a:rPr lang="en-US" dirty="0" smtClean="0">
                <a:solidFill>
                  <a:schemeClr val="bg1"/>
                </a:solidFill>
                <a:latin typeface="Georgia" panose="02040502050405020303" pitchFamily="18" charset="0"/>
              </a:rPr>
              <a:t>Program (6/16 and 6/18)</a:t>
            </a:r>
            <a:endParaRPr lang="en-US" dirty="0">
              <a:solidFill>
                <a:schemeClr val="bg1"/>
              </a:solidFill>
              <a:latin typeface="Georgia" panose="02040502050405020303" pitchFamily="18" charset="0"/>
            </a:endParaRPr>
          </a:p>
        </p:txBody>
      </p:sp>
    </p:spTree>
    <p:extLst>
      <p:ext uri="{BB962C8B-B14F-4D97-AF65-F5344CB8AC3E}">
        <p14:creationId xmlns:p14="http://schemas.microsoft.com/office/powerpoint/2010/main" val="1720940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485996" y="2774571"/>
            <a:ext cx="1251554" cy="1628623"/>
          </a:xfrm>
          <a:prstGeom prst="rect">
            <a:avLst/>
          </a:prstGeom>
          <a:effectLst>
            <a:outerShdw blurRad="50800" dist="1270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latin typeface="Georgia" panose="02040502050405020303" pitchFamily="18" charset="0"/>
              </a:rPr>
              <a:t>Plans for 2020-2021</a:t>
            </a:r>
            <a:endParaRPr lang="en-US" dirty="0">
              <a:latin typeface="Georgia" panose="02040502050405020303" pitchFamily="18" charset="0"/>
            </a:endParaRPr>
          </a:p>
        </p:txBody>
      </p:sp>
      <p:sp>
        <p:nvSpPr>
          <p:cNvPr id="3" name="Text Placeholder 2"/>
          <p:cNvSpPr>
            <a:spLocks noGrp="1"/>
          </p:cNvSpPr>
          <p:nvPr>
            <p:ph type="body" idx="1"/>
          </p:nvPr>
        </p:nvSpPr>
        <p:spPr>
          <a:xfrm>
            <a:off x="4956061" y="530725"/>
            <a:ext cx="3963821" cy="4381934"/>
          </a:xfrm>
        </p:spPr>
        <p:txBody>
          <a:bodyPr/>
          <a:lstStyle/>
          <a:p>
            <a:pPr>
              <a:buNone/>
            </a:pPr>
            <a:r>
              <a:rPr lang="en-US" sz="1400" b="1" dirty="0" smtClean="0">
                <a:latin typeface="Georgia" panose="02040502050405020303" pitchFamily="18" charset="0"/>
              </a:rPr>
              <a:t>Integration </a:t>
            </a:r>
            <a:r>
              <a:rPr lang="en-US" sz="1400" b="1" dirty="0">
                <a:latin typeface="Georgia" panose="02040502050405020303" pitchFamily="18" charset="0"/>
              </a:rPr>
              <a:t>of Satellite Data into CBP SAV Monitoring </a:t>
            </a:r>
            <a:r>
              <a:rPr lang="en-US" sz="1400" b="1" dirty="0" smtClean="0">
                <a:latin typeface="Georgia" panose="02040502050405020303" pitchFamily="18" charset="0"/>
              </a:rPr>
              <a:t>Program</a:t>
            </a:r>
            <a:r>
              <a:rPr lang="en-US" sz="1400" dirty="0" smtClean="0">
                <a:latin typeface="Georgia" panose="02040502050405020303" pitchFamily="18" charset="0"/>
              </a:rPr>
              <a:t> (STAC Workshop) – will hopefully reduce costs</a:t>
            </a:r>
          </a:p>
          <a:p>
            <a:endParaRPr lang="en-US" sz="1400" dirty="0">
              <a:latin typeface="Georgia" panose="02040502050405020303" pitchFamily="18" charset="0"/>
            </a:endParaRPr>
          </a:p>
          <a:p>
            <a:pPr>
              <a:buNone/>
            </a:pPr>
            <a:endParaRPr lang="en-US" sz="1400" dirty="0">
              <a:latin typeface="Georgia" panose="02040502050405020303" pitchFamily="18" charset="0"/>
            </a:endParaRPr>
          </a:p>
          <a:p>
            <a:pPr>
              <a:buNone/>
            </a:pPr>
            <a:r>
              <a:rPr lang="en-US" sz="1400" b="1" dirty="0" smtClean="0">
                <a:latin typeface="Georgia" panose="02040502050405020303" pitchFamily="18" charset="0"/>
              </a:rPr>
              <a:t>SAV </a:t>
            </a:r>
            <a:r>
              <a:rPr lang="en-US" sz="1400" b="1" dirty="0">
                <a:latin typeface="Georgia" panose="02040502050405020303" pitchFamily="18" charset="0"/>
              </a:rPr>
              <a:t>Restoration Protocol and Technical Guidance </a:t>
            </a:r>
            <a:r>
              <a:rPr lang="en-US" sz="1400" b="1" dirty="0" smtClean="0">
                <a:latin typeface="Georgia" panose="02040502050405020303" pitchFamily="18" charset="0"/>
              </a:rPr>
              <a:t>Document</a:t>
            </a:r>
          </a:p>
          <a:p>
            <a:endParaRPr lang="en-US" sz="1400" dirty="0">
              <a:latin typeface="Georgia" panose="02040502050405020303" pitchFamily="18" charset="0"/>
            </a:endParaRPr>
          </a:p>
          <a:p>
            <a:pPr>
              <a:buNone/>
            </a:pPr>
            <a:endParaRPr lang="en-US" sz="1400" dirty="0">
              <a:latin typeface="Georgia" panose="02040502050405020303" pitchFamily="18" charset="0"/>
            </a:endParaRPr>
          </a:p>
          <a:p>
            <a:pPr>
              <a:buNone/>
            </a:pPr>
            <a:r>
              <a:rPr lang="en-US" sz="1400" b="1" dirty="0" smtClean="0">
                <a:latin typeface="Georgia" panose="02040502050405020303" pitchFamily="18" charset="0"/>
              </a:rPr>
              <a:t>SAV </a:t>
            </a:r>
            <a:r>
              <a:rPr lang="en-US" sz="1400" b="1" dirty="0">
                <a:latin typeface="Georgia" panose="02040502050405020303" pitchFamily="18" charset="0"/>
              </a:rPr>
              <a:t>Watchers Monitoring and Certification </a:t>
            </a:r>
            <a:r>
              <a:rPr lang="en-US" sz="1400" b="1" dirty="0" smtClean="0">
                <a:latin typeface="Georgia" panose="02040502050405020303" pitchFamily="18" charset="0"/>
              </a:rPr>
              <a:t>Program </a:t>
            </a:r>
          </a:p>
          <a:p>
            <a:pPr>
              <a:buNone/>
            </a:pPr>
            <a:r>
              <a:rPr lang="en-US" sz="1400" dirty="0" smtClean="0">
                <a:latin typeface="Georgia" panose="02040502050405020303" pitchFamily="18" charset="0"/>
              </a:rPr>
              <a:t>	Recruit </a:t>
            </a:r>
            <a:r>
              <a:rPr lang="en-US" sz="1400" dirty="0">
                <a:latin typeface="Georgia" panose="02040502050405020303" pitchFamily="18" charset="0"/>
              </a:rPr>
              <a:t>additional </a:t>
            </a:r>
            <a:r>
              <a:rPr lang="en-US" sz="1400" dirty="0" smtClean="0">
                <a:latin typeface="Georgia" panose="02040502050405020303" pitchFamily="18" charset="0"/>
              </a:rPr>
              <a:t>	organizations and volunteers</a:t>
            </a:r>
          </a:p>
          <a:p>
            <a:pPr>
              <a:buNone/>
            </a:pPr>
            <a:r>
              <a:rPr lang="en-US" sz="1400" dirty="0">
                <a:latin typeface="Georgia" panose="02040502050405020303" pitchFamily="18" charset="0"/>
              </a:rPr>
              <a:t>	</a:t>
            </a:r>
            <a:endParaRPr lang="en-US" sz="1400" dirty="0" smtClean="0">
              <a:latin typeface="Georgia" panose="02040502050405020303" pitchFamily="18" charset="0"/>
            </a:endParaRPr>
          </a:p>
          <a:p>
            <a:pPr>
              <a:buNone/>
            </a:pPr>
            <a:r>
              <a:rPr lang="en-US" sz="1400" dirty="0">
                <a:latin typeface="Georgia" panose="02040502050405020303" pitchFamily="18" charset="0"/>
              </a:rPr>
              <a:t>	</a:t>
            </a:r>
            <a:r>
              <a:rPr lang="en-US" sz="1400" dirty="0" smtClean="0">
                <a:latin typeface="Georgia" panose="02040502050405020303" pitchFamily="18" charset="0"/>
              </a:rPr>
              <a:t>Certify additional trainers</a:t>
            </a:r>
          </a:p>
          <a:p>
            <a:pPr>
              <a:buNone/>
            </a:pPr>
            <a:r>
              <a:rPr lang="en-US" sz="1400" dirty="0" smtClean="0">
                <a:latin typeface="Georgia" panose="02040502050405020303" pitchFamily="18" charset="0"/>
              </a:rPr>
              <a:t> </a:t>
            </a:r>
          </a:p>
          <a:p>
            <a:pPr>
              <a:buNone/>
            </a:pPr>
            <a:r>
              <a:rPr lang="en-US" sz="1400" b="1" dirty="0">
                <a:latin typeface="Georgia" panose="02040502050405020303" pitchFamily="18" charset="0"/>
              </a:rPr>
              <a:t>SAV Regulatory Review</a:t>
            </a:r>
          </a:p>
          <a:p>
            <a:pPr>
              <a:buNone/>
            </a:pPr>
            <a:r>
              <a:rPr lang="en-US" sz="1400" dirty="0">
                <a:latin typeface="Georgia" panose="02040502050405020303" pitchFamily="18" charset="0"/>
              </a:rPr>
              <a:t>	Review report</a:t>
            </a:r>
          </a:p>
          <a:p>
            <a:pPr>
              <a:buNone/>
            </a:pPr>
            <a:r>
              <a:rPr lang="en-US" sz="1400" dirty="0">
                <a:latin typeface="Georgia" panose="02040502050405020303" pitchFamily="18" charset="0"/>
              </a:rPr>
              <a:t>	Consider recs by CLA</a:t>
            </a:r>
          </a:p>
          <a:p>
            <a:pPr>
              <a:buNone/>
            </a:pPr>
            <a:endParaRPr lang="en-US" sz="1400" dirty="0">
              <a:latin typeface="Georgia" panose="02040502050405020303" pitchFamily="18" charset="0"/>
            </a:endParaRPr>
          </a:p>
          <a:p>
            <a:endParaRPr lang="en-US" sz="1400" dirty="0">
              <a:latin typeface="Georgia" panose="02040502050405020303" pitchFamily="18" charset="0"/>
            </a:endParaRPr>
          </a:p>
          <a:p>
            <a:pPr>
              <a:buNone/>
            </a:pPr>
            <a:endParaRPr lang="en-US" sz="1400" dirty="0">
              <a:latin typeface="Georgia" panose="02040502050405020303" pitchFamily="18" charset="0"/>
            </a:endParaRPr>
          </a:p>
          <a:p>
            <a:pPr>
              <a:buNone/>
            </a:pPr>
            <a:endParaRPr lang="en-US" sz="1400" dirty="0">
              <a:latin typeface="Georgia" panose="02040502050405020303" pitchFamily="18" charset="0"/>
            </a:endParaRPr>
          </a:p>
        </p:txBody>
      </p:sp>
      <p:grpSp>
        <p:nvGrpSpPr>
          <p:cNvPr id="4" name="Shape 589">
            <a:extLst>
              <a:ext uri="{FF2B5EF4-FFF2-40B4-BE49-F238E27FC236}">
                <a16:creationId xmlns:a16="http://schemas.microsoft.com/office/drawing/2014/main" id="{05175135-6C88-4AB7-B420-894FD1BB7076}"/>
              </a:ext>
            </a:extLst>
          </p:cNvPr>
          <p:cNvGrpSpPr/>
          <p:nvPr/>
        </p:nvGrpSpPr>
        <p:grpSpPr>
          <a:xfrm>
            <a:off x="369951" y="828939"/>
            <a:ext cx="549273" cy="430901"/>
            <a:chOff x="5247525" y="3007275"/>
            <a:chExt cx="517575" cy="384825"/>
          </a:xfrm>
        </p:grpSpPr>
        <p:sp>
          <p:nvSpPr>
            <p:cNvPr id="5" name="Shape 590">
              <a:extLst>
                <a:ext uri="{FF2B5EF4-FFF2-40B4-BE49-F238E27FC236}">
                  <a16:creationId xmlns:a16="http://schemas.microsoft.com/office/drawing/2014/main" id="{821E6840-F300-490B-9439-EE69B767A33F}"/>
                </a:ext>
              </a:extLst>
            </p:cNvPr>
            <p:cNvSpPr/>
            <p:nvPr/>
          </p:nvSpPr>
          <p:spPr>
            <a:xfrm>
              <a:off x="5247525" y="3007275"/>
              <a:ext cx="348900" cy="348900"/>
            </a:xfrm>
            <a:custGeom>
              <a:avLst/>
              <a:gdLst/>
              <a:ahLst/>
              <a:cxnLst/>
              <a:rect l="0" t="0" r="0" b="0"/>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 name="Shape 591">
              <a:extLst>
                <a:ext uri="{FF2B5EF4-FFF2-40B4-BE49-F238E27FC236}">
                  <a16:creationId xmlns:a16="http://schemas.microsoft.com/office/drawing/2014/main" id="{F2F6722C-5C5D-4519-AE64-2A5BD32EF74C}"/>
                </a:ext>
              </a:extLst>
            </p:cNvPr>
            <p:cNvSpPr/>
            <p:nvPr/>
          </p:nvSpPr>
          <p:spPr>
            <a:xfrm>
              <a:off x="5566575" y="3193575"/>
              <a:ext cx="198525" cy="198525"/>
            </a:xfrm>
            <a:custGeom>
              <a:avLst/>
              <a:gdLst/>
              <a:ahLst/>
              <a:cxnLst/>
              <a:rect l="0" t="0" r="0" b="0"/>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503" y="1768031"/>
            <a:ext cx="1367044" cy="1367044"/>
          </a:xfrm>
          <a:prstGeom prst="rect">
            <a:avLst/>
          </a:prstGeom>
          <a:effectLst>
            <a:outerShdw blurRad="50800" dist="127000" dir="2700000" algn="tl" rotWithShape="0">
              <a:prstClr val="black">
                <a:alpha val="40000"/>
              </a:prstClr>
            </a:outerShdw>
          </a:effectLst>
        </p:spPr>
      </p:pic>
      <p:sp>
        <p:nvSpPr>
          <p:cNvPr id="11" name="Oval 10"/>
          <p:cNvSpPr/>
          <p:nvPr/>
        </p:nvSpPr>
        <p:spPr>
          <a:xfrm>
            <a:off x="4588313" y="659973"/>
            <a:ext cx="367748" cy="337931"/>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588313" y="1672985"/>
            <a:ext cx="367748" cy="337931"/>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88313" y="2552726"/>
            <a:ext cx="367748" cy="337931"/>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88313" y="4012383"/>
            <a:ext cx="367748" cy="337931"/>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726212" y="2992844"/>
            <a:ext cx="168156" cy="16896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726212" y="3629338"/>
            <a:ext cx="168156" cy="16896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735057" y="4265832"/>
            <a:ext cx="168156" cy="16896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735057" y="4500503"/>
            <a:ext cx="168156" cy="16896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505490" y="4477324"/>
            <a:ext cx="4082823" cy="528679"/>
          </a:xfrm>
          <a:prstGeom prst="rect">
            <a:avLst/>
          </a:prstGeom>
          <a:effectLst>
            <a:outerShdw blurRad="50800" dist="127000" dir="2700000" algn="tl" rotWithShape="0">
              <a:prstClr val="black">
                <a:alpha val="40000"/>
              </a:prstClr>
            </a:outerShdw>
          </a:effectLst>
        </p:spPr>
      </p:pic>
      <p:pic>
        <p:nvPicPr>
          <p:cNvPr id="8" name="Picture 7"/>
          <p:cNvPicPr>
            <a:picLocks noChangeAspect="1"/>
          </p:cNvPicPr>
          <p:nvPr/>
        </p:nvPicPr>
        <p:blipFill>
          <a:blip r:embed="rId7"/>
          <a:stretch>
            <a:fillRect/>
          </a:stretch>
        </p:blipFill>
        <p:spPr>
          <a:xfrm>
            <a:off x="3017050" y="1708196"/>
            <a:ext cx="1285986" cy="1679654"/>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32541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hape 589">
            <a:extLst>
              <a:ext uri="{FF2B5EF4-FFF2-40B4-BE49-F238E27FC236}">
                <a16:creationId xmlns:a16="http://schemas.microsoft.com/office/drawing/2014/main" id="{05175135-6C88-4AB7-B420-894FD1BB7076}"/>
              </a:ext>
            </a:extLst>
          </p:cNvPr>
          <p:cNvGrpSpPr/>
          <p:nvPr/>
        </p:nvGrpSpPr>
        <p:grpSpPr>
          <a:xfrm>
            <a:off x="369951" y="828939"/>
            <a:ext cx="549273" cy="430901"/>
            <a:chOff x="5247525" y="3007275"/>
            <a:chExt cx="517575" cy="384825"/>
          </a:xfrm>
        </p:grpSpPr>
        <p:sp>
          <p:nvSpPr>
            <p:cNvPr id="5" name="Shape 590">
              <a:extLst>
                <a:ext uri="{FF2B5EF4-FFF2-40B4-BE49-F238E27FC236}">
                  <a16:creationId xmlns:a16="http://schemas.microsoft.com/office/drawing/2014/main" id="{821E6840-F300-490B-9439-EE69B767A33F}"/>
                </a:ext>
              </a:extLst>
            </p:cNvPr>
            <p:cNvSpPr/>
            <p:nvPr/>
          </p:nvSpPr>
          <p:spPr>
            <a:xfrm>
              <a:off x="5247525" y="3007275"/>
              <a:ext cx="348900" cy="348900"/>
            </a:xfrm>
            <a:custGeom>
              <a:avLst/>
              <a:gdLst/>
              <a:ahLst/>
              <a:cxnLst/>
              <a:rect l="0" t="0" r="0" b="0"/>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 name="Shape 591">
              <a:extLst>
                <a:ext uri="{FF2B5EF4-FFF2-40B4-BE49-F238E27FC236}">
                  <a16:creationId xmlns:a16="http://schemas.microsoft.com/office/drawing/2014/main" id="{F2F6722C-5C5D-4519-AE64-2A5BD32EF74C}"/>
                </a:ext>
              </a:extLst>
            </p:cNvPr>
            <p:cNvSpPr/>
            <p:nvPr/>
          </p:nvSpPr>
          <p:spPr>
            <a:xfrm>
              <a:off x="5566575" y="3193575"/>
              <a:ext cx="198525" cy="198525"/>
            </a:xfrm>
            <a:custGeom>
              <a:avLst/>
              <a:gdLst/>
              <a:ahLst/>
              <a:cxnLst/>
              <a:rect l="0" t="0" r="0" b="0"/>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grpSp>
      <p:sp>
        <p:nvSpPr>
          <p:cNvPr id="8" name="Text Placeholder 2"/>
          <p:cNvSpPr txBox="1">
            <a:spLocks/>
          </p:cNvSpPr>
          <p:nvPr/>
        </p:nvSpPr>
        <p:spPr>
          <a:xfrm>
            <a:off x="5185064" y="678990"/>
            <a:ext cx="3958936" cy="4122042"/>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buNone/>
            </a:pPr>
            <a:r>
              <a:rPr lang="en-US" sz="1400" b="1" dirty="0" smtClean="0">
                <a:latin typeface="Georgia" panose="02040502050405020303" pitchFamily="18" charset="0"/>
              </a:rPr>
              <a:t>Update and Prioritize Research Agenda</a:t>
            </a:r>
            <a:endParaRPr lang="en-US" sz="1400" b="1" dirty="0">
              <a:latin typeface="Georgia" panose="02040502050405020303" pitchFamily="18" charset="0"/>
            </a:endParaRPr>
          </a:p>
          <a:p>
            <a:pPr>
              <a:buNone/>
            </a:pPr>
            <a:r>
              <a:rPr lang="en-US" sz="1400" dirty="0">
                <a:latin typeface="Georgia" panose="02040502050405020303" pitchFamily="18" charset="0"/>
              </a:rPr>
              <a:t> </a:t>
            </a:r>
            <a:r>
              <a:rPr lang="en-US" sz="1400" dirty="0" smtClean="0">
                <a:latin typeface="Georgia" panose="02040502050405020303" pitchFamily="18" charset="0"/>
              </a:rPr>
              <a:t>            Impact of shallow water use conflicts</a:t>
            </a:r>
          </a:p>
          <a:p>
            <a:pPr>
              <a:buNone/>
            </a:pPr>
            <a:r>
              <a:rPr lang="en-US" sz="1400" dirty="0">
                <a:latin typeface="Georgia" panose="02040502050405020303" pitchFamily="18" charset="0"/>
              </a:rPr>
              <a:t> </a:t>
            </a:r>
            <a:r>
              <a:rPr lang="en-US" sz="1400" dirty="0" smtClean="0">
                <a:latin typeface="Georgia" panose="02040502050405020303" pitchFamily="18" charset="0"/>
              </a:rPr>
              <a:t>            Update habitat requirements </a:t>
            </a:r>
          </a:p>
          <a:p>
            <a:pPr>
              <a:buNone/>
            </a:pPr>
            <a:r>
              <a:rPr lang="en-US" sz="1400" dirty="0">
                <a:latin typeface="Georgia" panose="02040502050405020303" pitchFamily="18" charset="0"/>
              </a:rPr>
              <a:t> </a:t>
            </a:r>
            <a:r>
              <a:rPr lang="en-US" sz="1400" dirty="0" smtClean="0">
                <a:latin typeface="Georgia" panose="02040502050405020303" pitchFamily="18" charset="0"/>
              </a:rPr>
              <a:t>            Widgeongrass v. eelgrass ES</a:t>
            </a:r>
          </a:p>
          <a:p>
            <a:pPr>
              <a:buNone/>
            </a:pPr>
            <a:r>
              <a:rPr lang="en-US" sz="1400" dirty="0">
                <a:latin typeface="Georgia" panose="02040502050405020303" pitchFamily="18" charset="0"/>
              </a:rPr>
              <a:t> </a:t>
            </a:r>
            <a:r>
              <a:rPr lang="en-US" sz="1400" dirty="0" smtClean="0">
                <a:latin typeface="Georgia" panose="02040502050405020303" pitchFamily="18" charset="0"/>
              </a:rPr>
              <a:t>            Freshwater species research</a:t>
            </a:r>
          </a:p>
          <a:p>
            <a:endParaRPr lang="en-US" sz="1400" dirty="0" smtClean="0">
              <a:latin typeface="Georgia" panose="02040502050405020303" pitchFamily="18" charset="0"/>
            </a:endParaRPr>
          </a:p>
          <a:p>
            <a:pPr>
              <a:buNone/>
            </a:pPr>
            <a:r>
              <a:rPr lang="en-US" sz="1400" b="1" dirty="0">
                <a:latin typeface="Georgia" panose="02040502050405020303" pitchFamily="18" charset="0"/>
              </a:rPr>
              <a:t>CB SAV Sentinel </a:t>
            </a:r>
            <a:r>
              <a:rPr lang="en-US" sz="1400" b="1" dirty="0" smtClean="0">
                <a:latin typeface="Georgia" panose="02040502050405020303" pitchFamily="18" charset="0"/>
              </a:rPr>
              <a:t>Sites</a:t>
            </a:r>
          </a:p>
          <a:p>
            <a:pPr>
              <a:buNone/>
            </a:pPr>
            <a:r>
              <a:rPr lang="en-US" sz="1400" b="1" dirty="0" smtClean="0">
                <a:latin typeface="Georgia" panose="02040502050405020303" pitchFamily="18" charset="0"/>
              </a:rPr>
              <a:t>             </a:t>
            </a:r>
            <a:r>
              <a:rPr lang="en-US" sz="1400" dirty="0" smtClean="0">
                <a:latin typeface="Georgia" panose="02040502050405020303" pitchFamily="18" charset="0"/>
              </a:rPr>
              <a:t>Finalize site selection and protocol</a:t>
            </a:r>
          </a:p>
          <a:p>
            <a:pPr>
              <a:buNone/>
            </a:pPr>
            <a:r>
              <a:rPr lang="en-US" sz="1400" dirty="0">
                <a:latin typeface="Georgia" panose="02040502050405020303" pitchFamily="18" charset="0"/>
              </a:rPr>
              <a:t> </a:t>
            </a:r>
            <a:r>
              <a:rPr lang="en-US" sz="1400" dirty="0" smtClean="0">
                <a:latin typeface="Georgia" panose="02040502050405020303" pitchFamily="18" charset="0"/>
              </a:rPr>
              <a:t>             Identify stewards for all sites</a:t>
            </a:r>
          </a:p>
          <a:p>
            <a:pPr>
              <a:buNone/>
            </a:pPr>
            <a:r>
              <a:rPr lang="en-US" sz="1400" dirty="0" smtClean="0">
                <a:latin typeface="Georgia" panose="02040502050405020303" pitchFamily="18" charset="0"/>
              </a:rPr>
              <a:t>              Develop website (funding pending)</a:t>
            </a:r>
          </a:p>
          <a:p>
            <a:pPr>
              <a:buNone/>
            </a:pPr>
            <a:r>
              <a:rPr lang="en-US" sz="1400" dirty="0" smtClean="0">
                <a:latin typeface="Georgia" panose="02040502050405020303" pitchFamily="18" charset="0"/>
              </a:rPr>
              <a:t>              Implement program (hopefully with</a:t>
            </a:r>
          </a:p>
          <a:p>
            <a:pPr>
              <a:buNone/>
            </a:pPr>
            <a:r>
              <a:rPr lang="en-US" sz="1400" dirty="0">
                <a:latin typeface="Georgia" panose="02040502050405020303" pitchFamily="18" charset="0"/>
              </a:rPr>
              <a:t> </a:t>
            </a:r>
            <a:r>
              <a:rPr lang="en-US" sz="1400" dirty="0" smtClean="0">
                <a:latin typeface="Georgia" panose="02040502050405020303" pitchFamily="18" charset="0"/>
              </a:rPr>
              <a:t>                     GIT funding!)</a:t>
            </a:r>
            <a:endParaRPr lang="en-US" sz="1400" b="1" dirty="0">
              <a:latin typeface="Georgia" panose="02040502050405020303" pitchFamily="18" charset="0"/>
            </a:endParaRPr>
          </a:p>
          <a:p>
            <a:pPr>
              <a:buNone/>
            </a:pPr>
            <a:endParaRPr lang="en-US" sz="1400" dirty="0" smtClean="0">
              <a:latin typeface="Georgia" panose="02040502050405020303" pitchFamily="18" charset="0"/>
            </a:endParaRPr>
          </a:p>
          <a:p>
            <a:pPr>
              <a:buNone/>
            </a:pPr>
            <a:r>
              <a:rPr lang="en-US" sz="1400" b="1" dirty="0" smtClean="0">
                <a:latin typeface="Georgia" panose="02040502050405020303" pitchFamily="18" charset="0"/>
              </a:rPr>
              <a:t>3-Tiered Hierarchical Monitoring Approach</a:t>
            </a:r>
          </a:p>
          <a:p>
            <a:pPr>
              <a:buNone/>
            </a:pPr>
            <a:endParaRPr lang="en-US" sz="1400" b="1" dirty="0" smtClean="0">
              <a:latin typeface="Georgia" panose="02040502050405020303" pitchFamily="18" charset="0"/>
            </a:endParaRPr>
          </a:p>
          <a:p>
            <a:pPr>
              <a:buNone/>
            </a:pPr>
            <a:endParaRPr lang="en-US" sz="1400" b="1" dirty="0">
              <a:latin typeface="Georgia" panose="02040502050405020303" pitchFamily="18" charset="0"/>
            </a:endParaRPr>
          </a:p>
          <a:p>
            <a:pPr>
              <a:buNone/>
            </a:pPr>
            <a:r>
              <a:rPr lang="en-US" sz="1400" b="1" dirty="0" smtClean="0">
                <a:latin typeface="Georgia" panose="02040502050405020303" pitchFamily="18" charset="0"/>
              </a:rPr>
              <a:t>SAV Fact Sheets</a:t>
            </a:r>
            <a:endParaRPr lang="en-US" sz="1400" b="1" dirty="0">
              <a:latin typeface="Georgia" panose="02040502050405020303" pitchFamily="18" charset="0"/>
            </a:endParaRPr>
          </a:p>
          <a:p>
            <a:pPr>
              <a:buNone/>
            </a:pPr>
            <a:endParaRPr lang="en-US" sz="1400" dirty="0" smtClean="0">
              <a:latin typeface="Georgia" panose="02040502050405020303" pitchFamily="18" charset="0"/>
            </a:endParaRPr>
          </a:p>
          <a:p>
            <a:pPr>
              <a:buNone/>
            </a:pPr>
            <a:endParaRPr lang="en-US" sz="1400" b="1" dirty="0" smtClean="0">
              <a:latin typeface="Georgia" panose="02040502050405020303" pitchFamily="18" charset="0"/>
            </a:endParaRPr>
          </a:p>
          <a:p>
            <a:pPr>
              <a:buNone/>
            </a:pPr>
            <a:endParaRPr lang="en-US" sz="1400" b="1" dirty="0">
              <a:latin typeface="Georgia" panose="02040502050405020303" pitchFamily="18" charset="0"/>
            </a:endParaRPr>
          </a:p>
          <a:p>
            <a:pPr>
              <a:buNone/>
            </a:pPr>
            <a:endParaRPr lang="en-US" sz="1400" dirty="0" smtClean="0">
              <a:latin typeface="Georgia" panose="02040502050405020303" pitchFamily="18" charset="0"/>
            </a:endParaRPr>
          </a:p>
          <a:p>
            <a:pPr>
              <a:buFont typeface="Nixie One"/>
              <a:buNone/>
            </a:pPr>
            <a:endParaRPr lang="en-US" sz="1400" dirty="0">
              <a:latin typeface="Georgia" panose="02040502050405020303" pitchFamily="18" charset="0"/>
            </a:endParaRPr>
          </a:p>
        </p:txBody>
      </p:sp>
      <p:sp>
        <p:nvSpPr>
          <p:cNvPr id="9" name="Oval 8"/>
          <p:cNvSpPr/>
          <p:nvPr/>
        </p:nvSpPr>
        <p:spPr>
          <a:xfrm>
            <a:off x="4800192" y="707144"/>
            <a:ext cx="367748" cy="33793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800192" y="3619391"/>
            <a:ext cx="367748" cy="33793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00192" y="2009024"/>
            <a:ext cx="367748" cy="33793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00192" y="4339518"/>
            <a:ext cx="367748" cy="33793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593625" y="1024276"/>
            <a:ext cx="168156" cy="16896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593625" y="1259840"/>
            <a:ext cx="168156" cy="1524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593625" y="1470339"/>
            <a:ext cx="168156" cy="1524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593625" y="1673922"/>
            <a:ext cx="168156" cy="1524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04509" y="2287029"/>
            <a:ext cx="168156" cy="16896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604509" y="2522593"/>
            <a:ext cx="168156" cy="1524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604509" y="2733092"/>
            <a:ext cx="168156" cy="1524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604509" y="2936675"/>
            <a:ext cx="168156" cy="1524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85610" y="1622739"/>
            <a:ext cx="1965050" cy="2550745"/>
          </a:xfrm>
          <a:prstGeom prst="rect">
            <a:avLst/>
          </a:prstGeom>
          <a:effectLst>
            <a:outerShdw blurRad="50800" dist="127000" dir="2700000" algn="tl" rotWithShape="0">
              <a:prstClr val="black">
                <a:alpha val="40000"/>
              </a:prstClr>
            </a:outerShdw>
          </a:effectLst>
        </p:spPr>
      </p:pic>
      <p:pic>
        <p:nvPicPr>
          <p:cNvPr id="24" name="Picture 23"/>
          <p:cNvPicPr>
            <a:picLocks noChangeAspect="1"/>
          </p:cNvPicPr>
          <p:nvPr/>
        </p:nvPicPr>
        <p:blipFill>
          <a:blip r:embed="rId5"/>
          <a:stretch>
            <a:fillRect/>
          </a:stretch>
        </p:blipFill>
        <p:spPr>
          <a:xfrm>
            <a:off x="2516269" y="1802768"/>
            <a:ext cx="2135438" cy="1439650"/>
          </a:xfrm>
          <a:prstGeom prst="rect">
            <a:avLst/>
          </a:prstGeom>
          <a:effectLst>
            <a:outerShdw blurRad="50800" dist="127000" dir="2700000" algn="tl" rotWithShape="0">
              <a:prstClr val="black">
                <a:alpha val="40000"/>
              </a:prstClr>
            </a:outerShdw>
          </a:effectLst>
        </p:spPr>
      </p:pic>
      <p:pic>
        <p:nvPicPr>
          <p:cNvPr id="13" name="Picture 12"/>
          <p:cNvPicPr>
            <a:picLocks noChangeAspect="1"/>
          </p:cNvPicPr>
          <p:nvPr/>
        </p:nvPicPr>
        <p:blipFill>
          <a:blip r:embed="rId6"/>
          <a:stretch>
            <a:fillRect/>
          </a:stretch>
        </p:blipFill>
        <p:spPr>
          <a:xfrm>
            <a:off x="2770105" y="3089075"/>
            <a:ext cx="1502602" cy="1890492"/>
          </a:xfrm>
          <a:prstGeom prst="rect">
            <a:avLst/>
          </a:prstGeom>
          <a:effectLst>
            <a:outerShdw blurRad="50800" dist="127000" dir="2700000" algn="tl" rotWithShape="0">
              <a:prstClr val="black">
                <a:alpha val="40000"/>
              </a:prstClr>
            </a:outerShdw>
          </a:effectLst>
        </p:spPr>
      </p:pic>
      <p:sp>
        <p:nvSpPr>
          <p:cNvPr id="25" name="Title 1"/>
          <p:cNvSpPr txBox="1">
            <a:spLocks/>
          </p:cNvSpPr>
          <p:nvPr/>
        </p:nvSpPr>
        <p:spPr>
          <a:xfrm>
            <a:off x="1146025" y="530725"/>
            <a:ext cx="3208799" cy="10287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1800" b="1" i="0" u="none" strike="noStrike" cap="none">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r>
              <a:rPr lang="en-US" smtClean="0">
                <a:latin typeface="Georgia" panose="02040502050405020303" pitchFamily="18" charset="0"/>
              </a:rPr>
              <a:t>Plans for 2020-2021</a:t>
            </a:r>
            <a:endParaRPr lang="en-US" dirty="0">
              <a:latin typeface="Georgia" panose="02040502050405020303" pitchFamily="18" charset="0"/>
            </a:endParaRPr>
          </a:p>
        </p:txBody>
      </p:sp>
    </p:spTree>
    <p:extLst>
      <p:ext uri="{BB962C8B-B14F-4D97-AF65-F5344CB8AC3E}">
        <p14:creationId xmlns:p14="http://schemas.microsoft.com/office/powerpoint/2010/main" val="2234356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r>
              <a:rPr lang="en-US" dirty="0">
                <a:latin typeface="Georgia" panose="02040502050405020303" pitchFamily="18" charset="0"/>
                <a:ea typeface="Rockwell" charset="0"/>
                <a:cs typeface="Rockwell" charset="0"/>
              </a:rPr>
              <a:t>What is our Expected and Actual Progress?</a:t>
            </a:r>
            <a:endParaRPr lang="en" dirty="0">
              <a:latin typeface="Georgia" panose="02040502050405020303" pitchFamily="18" charset="0"/>
              <a:ea typeface="Rockwell" charset="0"/>
              <a:cs typeface="Rockwell" charset="0"/>
            </a:endParaRPr>
          </a:p>
        </p:txBody>
      </p:sp>
      <p:grpSp>
        <p:nvGrpSpPr>
          <p:cNvPr id="37" name="Shape 633"/>
          <p:cNvGrpSpPr/>
          <p:nvPr/>
        </p:nvGrpSpPr>
        <p:grpSpPr>
          <a:xfrm>
            <a:off x="427794" y="931165"/>
            <a:ext cx="313892" cy="227819"/>
            <a:chOff x="4604550" y="3714775"/>
            <a:chExt cx="439625" cy="319075"/>
          </a:xfrm>
        </p:grpSpPr>
        <p:sp>
          <p:nvSpPr>
            <p:cNvPr id="38" name="Shape 634"/>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635"/>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Rectangle 1"/>
          <p:cNvSpPr/>
          <p:nvPr/>
        </p:nvSpPr>
        <p:spPr>
          <a:xfrm>
            <a:off x="6056215" y="545353"/>
            <a:ext cx="2917455" cy="4401205"/>
          </a:xfrm>
          <a:prstGeom prst="rect">
            <a:avLst/>
          </a:prstGeom>
        </p:spPr>
        <p:txBody>
          <a:bodyPr wrap="square">
            <a:spAutoFit/>
          </a:bodyPr>
          <a:lstStyle/>
          <a:p>
            <a:pPr lvl="0">
              <a:defRPr/>
            </a:pPr>
            <a:r>
              <a:rPr lang="en-US" dirty="0" smtClean="0">
                <a:latin typeface="Georgia" panose="02040502050405020303" pitchFamily="18" charset="0"/>
              </a:rPr>
              <a:t>2017 Target </a:t>
            </a:r>
            <a:r>
              <a:rPr lang="en-US" dirty="0">
                <a:latin typeface="Georgia" panose="02040502050405020303" pitchFamily="18" charset="0"/>
              </a:rPr>
              <a:t>(90,000 acres) </a:t>
            </a:r>
            <a:r>
              <a:rPr lang="en-US" dirty="0" smtClean="0">
                <a:latin typeface="Georgia" panose="02040502050405020303" pitchFamily="18" charset="0"/>
              </a:rPr>
              <a:t>reached!</a:t>
            </a:r>
          </a:p>
          <a:p>
            <a:pPr lvl="0">
              <a:defRPr/>
            </a:pPr>
            <a:endParaRPr lang="en-US" dirty="0">
              <a:latin typeface="Georgia" panose="02040502050405020303" pitchFamily="18" charset="0"/>
            </a:endParaRPr>
          </a:p>
          <a:p>
            <a:pPr lvl="0">
              <a:defRPr/>
            </a:pPr>
            <a:r>
              <a:rPr lang="en-US" dirty="0" smtClean="0">
                <a:latin typeface="Georgia" panose="02040502050405020303" pitchFamily="18" charset="0"/>
              </a:rPr>
              <a:t>On </a:t>
            </a:r>
            <a:r>
              <a:rPr lang="en-US" dirty="0">
                <a:latin typeface="Georgia" panose="02040502050405020303" pitchFamily="18" charset="0"/>
              </a:rPr>
              <a:t>track to achieve </a:t>
            </a:r>
            <a:r>
              <a:rPr lang="en-US" dirty="0" smtClean="0">
                <a:latin typeface="Georgia" panose="02040502050405020303" pitchFamily="18" charset="0"/>
              </a:rPr>
              <a:t>130,000 </a:t>
            </a:r>
            <a:r>
              <a:rPr lang="en-US" dirty="0">
                <a:latin typeface="Georgia" panose="02040502050405020303" pitchFamily="18" charset="0"/>
              </a:rPr>
              <a:t>acres by </a:t>
            </a:r>
            <a:r>
              <a:rPr lang="en-US" dirty="0" smtClean="0">
                <a:latin typeface="Georgia" panose="02040502050405020303" pitchFamily="18" charset="0"/>
              </a:rPr>
              <a:t>2025*</a:t>
            </a:r>
            <a:endParaRPr lang="en-US" dirty="0">
              <a:latin typeface="Georgia" panose="02040502050405020303" pitchFamily="18" charset="0"/>
            </a:endParaRPr>
          </a:p>
          <a:p>
            <a:pPr lvl="0">
              <a:defRPr/>
            </a:pPr>
            <a:endParaRPr lang="en-US" dirty="0">
              <a:latin typeface="Georgia" panose="02040502050405020303" pitchFamily="18" charset="0"/>
            </a:endParaRPr>
          </a:p>
          <a:p>
            <a:pPr lvl="0">
              <a:defRPr/>
            </a:pPr>
            <a:r>
              <a:rPr lang="en-US" dirty="0">
                <a:latin typeface="Georgia" panose="02040502050405020303" pitchFamily="18" charset="0"/>
              </a:rPr>
              <a:t>Management actions to reduce N and </a:t>
            </a:r>
            <a:r>
              <a:rPr lang="en-US" dirty="0" smtClean="0">
                <a:latin typeface="Georgia" panose="02040502050405020303" pitchFamily="18" charset="0"/>
              </a:rPr>
              <a:t>P facilitated recovery </a:t>
            </a:r>
            <a:r>
              <a:rPr lang="en-US" dirty="0">
                <a:latin typeface="Georgia" panose="02040502050405020303" pitchFamily="18" charset="0"/>
              </a:rPr>
              <a:t>(</a:t>
            </a:r>
            <a:r>
              <a:rPr lang="en-US" dirty="0" err="1">
                <a:latin typeface="Georgia" panose="02040502050405020303" pitchFamily="18" charset="0"/>
              </a:rPr>
              <a:t>Lefcheck</a:t>
            </a:r>
            <a:r>
              <a:rPr lang="en-US" dirty="0">
                <a:latin typeface="Georgia" panose="02040502050405020303" pitchFamily="18" charset="0"/>
              </a:rPr>
              <a:t> et al. 2018</a:t>
            </a:r>
            <a:r>
              <a:rPr lang="en-US" dirty="0" smtClean="0">
                <a:latin typeface="Georgia" panose="02040502050405020303" pitchFamily="18" charset="0"/>
              </a:rPr>
              <a:t>)</a:t>
            </a:r>
          </a:p>
          <a:p>
            <a:pPr lvl="0">
              <a:defRPr/>
            </a:pPr>
            <a:endParaRPr lang="en-US" dirty="0" smtClean="0">
              <a:latin typeface="Georgia" panose="02040502050405020303" pitchFamily="18" charset="0"/>
            </a:endParaRPr>
          </a:p>
          <a:p>
            <a:pPr lvl="0">
              <a:defRPr/>
            </a:pPr>
            <a:r>
              <a:rPr lang="en-US" dirty="0" smtClean="0">
                <a:latin typeface="Georgia" panose="02040502050405020303" pitchFamily="18" charset="0"/>
              </a:rPr>
              <a:t>*2019 </a:t>
            </a:r>
            <a:r>
              <a:rPr lang="en-US" dirty="0">
                <a:latin typeface="Georgia" panose="02040502050405020303" pitchFamily="18" charset="0"/>
              </a:rPr>
              <a:t>will be a bad year for SAV due to the extreme and prolonged precipitation and resultant nutrient and sediment pollution in </a:t>
            </a:r>
            <a:r>
              <a:rPr lang="en-US" dirty="0" smtClean="0">
                <a:latin typeface="Georgia" panose="02040502050405020303" pitchFamily="18" charset="0"/>
              </a:rPr>
              <a:t>2018 and 2019. There was a near total loss of eelgrass in 2019 and a substantial decline in widgeongrass in the poly and lower mesohaline </a:t>
            </a:r>
            <a:endParaRPr lang="en-US" dirty="0">
              <a:latin typeface="Georgia" panose="02040502050405020303" pitchFamily="18" charset="0"/>
            </a:endParaRPr>
          </a:p>
          <a:p>
            <a:pPr lvl="0">
              <a:defRPr/>
            </a:pPr>
            <a:endParaRPr lang="en-US" dirty="0">
              <a:latin typeface="Georgia" panose="02040502050405020303" pitchFamily="18" charset="0"/>
            </a:endParaRPr>
          </a:p>
        </p:txBody>
      </p:sp>
      <p:sp>
        <p:nvSpPr>
          <p:cNvPr id="3" name="AutoShape 2" descr="Image result for seagrass icon"/>
          <p:cNvSpPr>
            <a:spLocks noChangeAspect="1" noChangeArrowheads="1"/>
          </p:cNvSpPr>
          <p:nvPr/>
        </p:nvSpPr>
        <p:spPr bwMode="auto">
          <a:xfrm>
            <a:off x="-1429385" y="1806257"/>
            <a:ext cx="1311408" cy="13114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seagrass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seagrass icon"/>
          <p:cNvSpPr>
            <a:spLocks noChangeAspect="1" noChangeArrowheads="1"/>
          </p:cNvSpPr>
          <p:nvPr/>
        </p:nvSpPr>
        <p:spPr bwMode="auto">
          <a:xfrm>
            <a:off x="-1084015" y="11172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28" y="1777411"/>
            <a:ext cx="5021783" cy="3027573"/>
          </a:xfrm>
          <a:prstGeom prst="rect">
            <a:avLst/>
          </a:prstGeom>
          <a:effectLst>
            <a:outerShdw blurRad="50800" dist="127000" dir="2700000" algn="tl" rotWithShape="0">
              <a:prstClr val="black">
                <a:alpha val="40000"/>
              </a:prstClr>
            </a:outerShdw>
          </a:effectLst>
        </p:spPr>
      </p:pic>
      <p:sp>
        <p:nvSpPr>
          <p:cNvPr id="22" name="Oval 21"/>
          <p:cNvSpPr/>
          <p:nvPr/>
        </p:nvSpPr>
        <p:spPr>
          <a:xfrm>
            <a:off x="5691524" y="626721"/>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688467" y="1284044"/>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688467" y="1888305"/>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688467" y="2745955"/>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382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2913888" y="1213922"/>
            <a:ext cx="6125609" cy="2678810"/>
          </a:xfrm>
          <a:prstGeom prst="rect">
            <a:avLst/>
          </a:prstGeom>
        </p:spPr>
        <p:txBody>
          <a:bodyPr lIns="91425" tIns="91425" rIns="91425" bIns="91425" anchor="ctr" anchorCtr="0">
            <a:noAutofit/>
          </a:bodyPr>
          <a:lstStyle/>
          <a:p>
            <a:pPr lvl="0" algn="l">
              <a:spcBef>
                <a:spcPts val="0"/>
              </a:spcBef>
              <a:buNone/>
            </a:pPr>
            <a:r>
              <a:rPr lang="en" sz="3600" dirty="0">
                <a:latin typeface="Georgia" panose="02040502050405020303" pitchFamily="18" charset="0"/>
                <a:ea typeface="Rockwell" charset="0"/>
                <a:cs typeface="Rockwell" charset="0"/>
              </a:rPr>
              <a:t>Goal: </a:t>
            </a:r>
            <a:r>
              <a:rPr lang="en-US" sz="2400" i="1" dirty="0" smtClean="0">
                <a:latin typeface="Georgia" panose="02040502050405020303" pitchFamily="18" charset="0"/>
                <a:ea typeface="Rockwell" charset="0"/>
                <a:cs typeface="Rockwell" charset="0"/>
              </a:rPr>
              <a:t>Vital Habitats</a:t>
            </a:r>
            <a:endParaRPr lang="en" i="1" dirty="0">
              <a:latin typeface="Georgia" panose="02040502050405020303" pitchFamily="18" charset="0"/>
              <a:ea typeface="Rockwell" charset="0"/>
              <a:cs typeface="Rockwell" charset="0"/>
            </a:endParaRPr>
          </a:p>
          <a:p>
            <a:pPr lvl="0" algn="l">
              <a:spcBef>
                <a:spcPts val="0"/>
              </a:spcBef>
              <a:buNone/>
            </a:pPr>
            <a:r>
              <a:rPr lang="en-US" sz="3600" dirty="0">
                <a:latin typeface="Georgia" panose="02040502050405020303" pitchFamily="18" charset="0"/>
                <a:ea typeface="Rockwell" charset="0"/>
                <a:cs typeface="Rockwell" charset="0"/>
              </a:rPr>
              <a:t>Outcome</a:t>
            </a:r>
            <a:r>
              <a:rPr lang="en-US" sz="3600" i="1" dirty="0">
                <a:latin typeface="Georgia" panose="02040502050405020303" pitchFamily="18" charset="0"/>
                <a:ea typeface="Rockwell" charset="0"/>
                <a:cs typeface="Rockwell" charset="0"/>
              </a:rPr>
              <a:t>: </a:t>
            </a:r>
            <a:endParaRPr lang="en-US" sz="2800" i="1" dirty="0">
              <a:latin typeface="Georgia" panose="02040502050405020303" pitchFamily="18" charset="0"/>
              <a:ea typeface="Rockwell" charset="0"/>
              <a:cs typeface="Rockwell" charset="0"/>
            </a:endParaRPr>
          </a:p>
          <a:p>
            <a:pPr lvl="0" algn="l">
              <a:buNone/>
            </a:pPr>
            <a:r>
              <a:rPr lang="en-US" sz="1800" dirty="0">
                <a:latin typeface="Georgia" panose="02040502050405020303" pitchFamily="18" charset="0"/>
              </a:rPr>
              <a:t>Sustain and increase the habitat benefits of SAV </a:t>
            </a:r>
            <a:r>
              <a:rPr lang="en-US" sz="1800" dirty="0" smtClean="0">
                <a:latin typeface="Georgia" panose="02040502050405020303" pitchFamily="18" charset="0"/>
              </a:rPr>
              <a:t>in </a:t>
            </a:r>
            <a:r>
              <a:rPr lang="en-US" sz="1800" dirty="0">
                <a:latin typeface="Georgia" panose="02040502050405020303" pitchFamily="18" charset="0"/>
              </a:rPr>
              <a:t>the Chesapeake Bay. Achieve and sustain the ultimate outcome of 185,000 acres of SAV Bay-wide necessary for a restored Bay. Progress toward this ultimate outcome will be measured against a target of 90,000 acres by 2017 and 130,000 acres by 2025. </a:t>
            </a:r>
            <a:endParaRPr lang="en" sz="2400" i="1" dirty="0">
              <a:latin typeface="Georgia" panose="02040502050405020303" pitchFamily="18" charset="0"/>
              <a:ea typeface="Rockwell" charset="0"/>
              <a:cs typeface="Rockwell" charset="0"/>
            </a:endParaRPr>
          </a:p>
        </p:txBody>
      </p:sp>
      <p:sp>
        <p:nvSpPr>
          <p:cNvPr id="3" name="TextBox 2"/>
          <p:cNvSpPr txBox="1"/>
          <p:nvPr/>
        </p:nvSpPr>
        <p:spPr>
          <a:xfrm>
            <a:off x="0" y="709113"/>
            <a:ext cx="9144000" cy="307777"/>
          </a:xfrm>
          <a:prstGeom prst="rect">
            <a:avLst/>
          </a:prstGeom>
          <a:noFill/>
        </p:spPr>
        <p:txBody>
          <a:bodyPr wrap="square" rtlCol="0">
            <a:spAutoFit/>
          </a:bodyPr>
          <a:lstStyle/>
          <a:p>
            <a:pPr algn="ctr"/>
            <a:r>
              <a:rPr lang="en-US" i="1" dirty="0">
                <a:solidFill>
                  <a:schemeClr val="bg1"/>
                </a:solidFill>
                <a:latin typeface="Georgia" panose="02040502050405020303" pitchFamily="18" charset="0"/>
                <a:ea typeface="Rockwell" charset="0"/>
                <a:cs typeface="Rockwell" charset="0"/>
              </a:rPr>
              <a:t>Through the </a:t>
            </a:r>
            <a:r>
              <a:rPr lang="en-US" dirty="0">
                <a:solidFill>
                  <a:schemeClr val="bg1"/>
                </a:solidFill>
                <a:latin typeface="Georgia" panose="02040502050405020303" pitchFamily="18" charset="0"/>
                <a:ea typeface="Rockwell" charset="0"/>
                <a:cs typeface="Rockwell" charset="0"/>
              </a:rPr>
              <a:t>Chesapeake Bay Watershed Agreement</a:t>
            </a:r>
            <a:r>
              <a:rPr lang="en-US" i="1" dirty="0">
                <a:solidFill>
                  <a:schemeClr val="bg1"/>
                </a:solidFill>
                <a:latin typeface="Georgia" panose="02040502050405020303" pitchFamily="18" charset="0"/>
                <a:ea typeface="Rockwell" charset="0"/>
                <a:cs typeface="Rockwell" charset="0"/>
              </a:rPr>
              <a:t>, the Chesapeake Bay Program has committed to</a:t>
            </a:r>
            <a:r>
              <a:rPr lang="mr-IN" i="1" dirty="0">
                <a:solidFill>
                  <a:schemeClr val="bg1"/>
                </a:solidFill>
                <a:latin typeface="Georgia" panose="02040502050405020303" pitchFamily="18" charset="0"/>
                <a:ea typeface="Rockwell" charset="0"/>
                <a:cs typeface="Rockwell" charset="0"/>
              </a:rPr>
              <a:t>…</a:t>
            </a:r>
            <a:endParaRPr lang="en-US" i="1" dirty="0">
              <a:solidFill>
                <a:schemeClr val="bg1"/>
              </a:solidFill>
              <a:latin typeface="Georgia" panose="02040502050405020303" pitchFamily="18" charset="0"/>
              <a:ea typeface="Rockwell" charset="0"/>
              <a:cs typeface="Rockwell" charset="0"/>
            </a:endParaRPr>
          </a:p>
        </p:txBody>
      </p:sp>
      <p:sp>
        <p:nvSpPr>
          <p:cNvPr id="8" name="Oval 7"/>
          <p:cNvSpPr/>
          <p:nvPr/>
        </p:nvSpPr>
        <p:spPr>
          <a:xfrm>
            <a:off x="182879" y="1261194"/>
            <a:ext cx="2656115" cy="263153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alpha val="99000"/>
          </a:schemeClr>
        </a:solidFill>
        <a:effectLst/>
      </p:bgPr>
    </p:bg>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dirty="0" smtClean="0">
                <a:latin typeface="Georgia" panose="02040502050405020303" pitchFamily="18" charset="0"/>
                <a:ea typeface="Rockwell" charset="0"/>
                <a:cs typeface="Rockwell" charset="0"/>
              </a:rPr>
              <a:t>Factors Influencing Success</a:t>
            </a:r>
            <a:endParaRPr lang="en" dirty="0">
              <a:latin typeface="Georgia" panose="02040502050405020303" pitchFamily="18" charset="0"/>
              <a:ea typeface="Rockwell" charset="0"/>
              <a:cs typeface="Rockwell" charset="0"/>
            </a:endParaRPr>
          </a:p>
        </p:txBody>
      </p:sp>
      <p:sp>
        <p:nvSpPr>
          <p:cNvPr id="206" name="Shape 206"/>
          <p:cNvSpPr txBox="1">
            <a:spLocks noGrp="1"/>
          </p:cNvSpPr>
          <p:nvPr>
            <p:ph type="body" idx="1"/>
          </p:nvPr>
        </p:nvSpPr>
        <p:spPr>
          <a:xfrm>
            <a:off x="5041178" y="530725"/>
            <a:ext cx="3895559" cy="4446424"/>
          </a:xfrm>
          <a:prstGeom prst="rect">
            <a:avLst/>
          </a:prstGeom>
        </p:spPr>
        <p:txBody>
          <a:bodyPr lIns="91425" tIns="91425" rIns="91425" bIns="91425" anchor="t" anchorCtr="0">
            <a:noAutofit/>
          </a:bodyPr>
          <a:lstStyle/>
          <a:p>
            <a:pPr lvl="0" rtl="0">
              <a:spcBef>
                <a:spcPts val="0"/>
              </a:spcBef>
              <a:buNone/>
            </a:pPr>
            <a:r>
              <a:rPr lang="en-US" sz="2000" dirty="0" smtClean="0">
                <a:latin typeface="Georgia" panose="02040502050405020303" pitchFamily="18" charset="0"/>
                <a:ea typeface="Rockwell" charset="0"/>
                <a:cs typeface="Rockwell" charset="0"/>
              </a:rPr>
              <a:t>Habitat Conditions and Availability</a:t>
            </a:r>
          </a:p>
          <a:p>
            <a:pPr lvl="0" rtl="0">
              <a:spcBef>
                <a:spcPts val="0"/>
              </a:spcBef>
              <a:buNone/>
            </a:pPr>
            <a:endParaRPr lang="en-US" sz="2000" dirty="0">
              <a:latin typeface="Georgia" panose="02040502050405020303" pitchFamily="18" charset="0"/>
              <a:ea typeface="Rockwell" charset="0"/>
              <a:cs typeface="Rockwell" charset="0"/>
            </a:endParaRPr>
          </a:p>
          <a:p>
            <a:pPr lvl="0" rtl="0">
              <a:spcBef>
                <a:spcPts val="0"/>
              </a:spcBef>
              <a:buNone/>
            </a:pPr>
            <a:r>
              <a:rPr lang="en-US" sz="2000" dirty="0" smtClean="0">
                <a:latin typeface="Georgia" panose="02040502050405020303" pitchFamily="18" charset="0"/>
                <a:ea typeface="Rockwell" charset="0"/>
                <a:cs typeface="Rockwell" charset="0"/>
              </a:rPr>
              <a:t>Protection of Existing and Recovering SAV</a:t>
            </a:r>
          </a:p>
          <a:p>
            <a:pPr lvl="0" rtl="0">
              <a:spcBef>
                <a:spcPts val="0"/>
              </a:spcBef>
              <a:buNone/>
            </a:pPr>
            <a:endParaRPr lang="en-US" sz="2000" dirty="0">
              <a:latin typeface="Georgia" panose="02040502050405020303" pitchFamily="18" charset="0"/>
              <a:ea typeface="Rockwell" charset="0"/>
              <a:cs typeface="Rockwell" charset="0"/>
            </a:endParaRPr>
          </a:p>
          <a:p>
            <a:pPr lvl="0" rtl="0">
              <a:spcBef>
                <a:spcPts val="0"/>
              </a:spcBef>
              <a:buNone/>
            </a:pPr>
            <a:r>
              <a:rPr lang="en-US" sz="2000" dirty="0" smtClean="0">
                <a:latin typeface="Georgia" panose="02040502050405020303" pitchFamily="18" charset="0"/>
                <a:ea typeface="Rockwell" charset="0"/>
                <a:cs typeface="Rockwell" charset="0"/>
              </a:rPr>
              <a:t>SAV Restoration Potential and Activity</a:t>
            </a:r>
          </a:p>
          <a:p>
            <a:pPr lvl="0" rtl="0">
              <a:spcBef>
                <a:spcPts val="0"/>
              </a:spcBef>
              <a:buNone/>
            </a:pPr>
            <a:endParaRPr lang="en-US" sz="2000" dirty="0">
              <a:latin typeface="Georgia" panose="02040502050405020303" pitchFamily="18" charset="0"/>
              <a:ea typeface="Rockwell" charset="0"/>
              <a:cs typeface="Rockwell" charset="0"/>
            </a:endParaRPr>
          </a:p>
          <a:p>
            <a:pPr lvl="0" rtl="0">
              <a:spcBef>
                <a:spcPts val="0"/>
              </a:spcBef>
              <a:buNone/>
            </a:pPr>
            <a:r>
              <a:rPr lang="en-US" sz="2000" dirty="0" smtClean="0">
                <a:latin typeface="Georgia" panose="02040502050405020303" pitchFamily="18" charset="0"/>
                <a:ea typeface="Rockwell" charset="0"/>
                <a:cs typeface="Rockwell" charset="0"/>
              </a:rPr>
              <a:t>SAV Researc</a:t>
            </a:r>
            <a:r>
              <a:rPr lang="en-US" sz="2000" dirty="0" smtClean="0">
                <a:latin typeface="Georgia" panose="02040502050405020303" pitchFamily="18" charset="0"/>
                <a:ea typeface="Rockwell" charset="0"/>
                <a:cs typeface="Rockwell" charset="0"/>
              </a:rPr>
              <a:t>h and Monitoring</a:t>
            </a:r>
          </a:p>
          <a:p>
            <a:pPr lvl="0" rtl="0">
              <a:spcBef>
                <a:spcPts val="0"/>
              </a:spcBef>
              <a:buNone/>
            </a:pPr>
            <a:endParaRPr lang="en-US" sz="2000" dirty="0">
              <a:latin typeface="Georgia" panose="02040502050405020303" pitchFamily="18" charset="0"/>
              <a:ea typeface="Rockwell" charset="0"/>
              <a:cs typeface="Rockwell" charset="0"/>
            </a:endParaRPr>
          </a:p>
          <a:p>
            <a:pPr lvl="0" rtl="0">
              <a:spcBef>
                <a:spcPts val="0"/>
              </a:spcBef>
              <a:buNone/>
            </a:pPr>
            <a:r>
              <a:rPr lang="en-US" sz="2000" dirty="0" smtClean="0">
                <a:latin typeface="Georgia" panose="02040502050405020303" pitchFamily="18" charset="0"/>
                <a:ea typeface="Rockwell" charset="0"/>
                <a:cs typeface="Rockwell" charset="0"/>
              </a:rPr>
              <a:t>Public Perception, Knowledge, and Engagement</a:t>
            </a:r>
            <a:endParaRPr lang="en" sz="2000" dirty="0">
              <a:latin typeface="Georgia" panose="02040502050405020303" pitchFamily="18" charset="0"/>
              <a:ea typeface="Rockwell" charset="0"/>
              <a:cs typeface="Rockwell" charset="0"/>
            </a:endParaRPr>
          </a:p>
        </p:txBody>
      </p:sp>
      <p:grpSp>
        <p:nvGrpSpPr>
          <p:cNvPr id="11" name="Shape 531"/>
          <p:cNvGrpSpPr/>
          <p:nvPr/>
        </p:nvGrpSpPr>
        <p:grpSpPr>
          <a:xfrm>
            <a:off x="422732" y="890735"/>
            <a:ext cx="326065" cy="308680"/>
            <a:chOff x="6618700" y="1635475"/>
            <a:chExt cx="456675" cy="432325"/>
          </a:xfrm>
        </p:grpSpPr>
        <p:sp>
          <p:nvSpPr>
            <p:cNvPr id="12" name="Shape 532"/>
            <p:cNvSpPr/>
            <p:nvPr/>
          </p:nvSpPr>
          <p:spPr>
            <a:xfrm>
              <a:off x="6663775" y="1904000"/>
              <a:ext cx="117525" cy="163800"/>
            </a:xfrm>
            <a:custGeom>
              <a:avLst/>
              <a:gdLst/>
              <a:ahLst/>
              <a:cxnLst/>
              <a:rect l="0" t="0" r="0" b="0"/>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533"/>
            <p:cNvSpPr/>
            <p:nvPr/>
          </p:nvSpPr>
          <p:spPr>
            <a:xfrm>
              <a:off x="7046125" y="1775525"/>
              <a:ext cx="29250" cy="99275"/>
            </a:xfrm>
            <a:custGeom>
              <a:avLst/>
              <a:gdLst/>
              <a:ahLst/>
              <a:cxnLst/>
              <a:rect l="0" t="0" r="0" b="0"/>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534"/>
            <p:cNvSpPr/>
            <p:nvPr/>
          </p:nvSpPr>
          <p:spPr>
            <a:xfrm>
              <a:off x="6618700" y="1751775"/>
              <a:ext cx="96850" cy="146750"/>
            </a:xfrm>
            <a:custGeom>
              <a:avLst/>
              <a:gdLst/>
              <a:ahLst/>
              <a:cxnLst/>
              <a:rect l="0" t="0" r="0" b="0"/>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535"/>
            <p:cNvSpPr/>
            <p:nvPr/>
          </p:nvSpPr>
          <p:spPr>
            <a:xfrm>
              <a:off x="6721600" y="1660450"/>
              <a:ext cx="278900" cy="329425"/>
            </a:xfrm>
            <a:custGeom>
              <a:avLst/>
              <a:gdLst/>
              <a:ahLst/>
              <a:cxnLst/>
              <a:rect l="0" t="0" r="0" b="0"/>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536"/>
            <p:cNvSpPr/>
            <p:nvPr/>
          </p:nvSpPr>
          <p:spPr>
            <a:xfrm>
              <a:off x="7006550" y="1635475"/>
              <a:ext cx="34750" cy="378750"/>
            </a:xfrm>
            <a:custGeom>
              <a:avLst/>
              <a:gdLst/>
              <a:ahLst/>
              <a:cxnLst/>
              <a:rect l="0" t="0" r="0" b="0"/>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39" y="1624631"/>
            <a:ext cx="4135334" cy="3101501"/>
          </a:xfrm>
          <a:prstGeom prst="rect">
            <a:avLst/>
          </a:prstGeom>
          <a:effectLst>
            <a:outerShdw blurRad="50800" dist="127000" dir="2700000" algn="tl" rotWithShape="0">
              <a:prstClr val="black">
                <a:alpha val="40000"/>
              </a:prstClr>
            </a:outerShdw>
          </a:effectLst>
        </p:spPr>
      </p:pic>
      <p:sp>
        <p:nvSpPr>
          <p:cNvPr id="3" name="Oval 2"/>
          <p:cNvSpPr/>
          <p:nvPr/>
        </p:nvSpPr>
        <p:spPr>
          <a:xfrm>
            <a:off x="4670248" y="1701550"/>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670248" y="2584971"/>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670248" y="3379272"/>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670248" y="4079643"/>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670248" y="803007"/>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205"/>
          <p:cNvSpPr txBox="1">
            <a:spLocks/>
          </p:cNvSpPr>
          <p:nvPr/>
        </p:nvSpPr>
        <p:spPr>
          <a:xfrm>
            <a:off x="185701" y="58254"/>
            <a:ext cx="4484547" cy="42509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1800" b="1" i="0" u="none" strike="noStrike" cap="none">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r>
              <a:rPr lang="en" dirty="0" smtClean="0">
                <a:solidFill>
                  <a:srgbClr val="002060"/>
                </a:solidFill>
                <a:latin typeface="Georgia" panose="02040502050405020303" pitchFamily="18" charset="0"/>
                <a:ea typeface="Rockwell" charset="0"/>
                <a:cs typeface="Rockwell" charset="0"/>
              </a:rPr>
              <a:t>SAV Management Strategy V3</a:t>
            </a:r>
            <a:endParaRPr lang="en" dirty="0">
              <a:solidFill>
                <a:srgbClr val="002060"/>
              </a:solidFill>
              <a:latin typeface="Georgia" panose="02040502050405020303" pitchFamily="18" charset="0"/>
              <a:ea typeface="Rockwell" charset="0"/>
              <a:cs typeface="Rockwell" charset="0"/>
            </a:endParaRPr>
          </a:p>
        </p:txBody>
      </p:sp>
    </p:spTree>
    <p:extLst>
      <p:ext uri="{BB962C8B-B14F-4D97-AF65-F5344CB8AC3E}">
        <p14:creationId xmlns:p14="http://schemas.microsoft.com/office/powerpoint/2010/main" val="163554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dirty="0" smtClean="0">
                <a:latin typeface="Georgia" panose="02040502050405020303" pitchFamily="18" charset="0"/>
                <a:ea typeface="Rockwell" charset="0"/>
                <a:cs typeface="Rockwell" charset="0"/>
              </a:rPr>
              <a:t>Current Efforts and Gaps</a:t>
            </a:r>
            <a:endParaRPr lang="en" dirty="0">
              <a:latin typeface="Georgia" panose="02040502050405020303" pitchFamily="18" charset="0"/>
              <a:ea typeface="Rockwell" charset="0"/>
              <a:cs typeface="Rockwell" charset="0"/>
            </a:endParaRPr>
          </a:p>
        </p:txBody>
      </p:sp>
      <p:sp>
        <p:nvSpPr>
          <p:cNvPr id="206" name="Shape 206"/>
          <p:cNvSpPr txBox="1">
            <a:spLocks noGrp="1"/>
          </p:cNvSpPr>
          <p:nvPr>
            <p:ph type="body" idx="1"/>
          </p:nvPr>
        </p:nvSpPr>
        <p:spPr>
          <a:xfrm>
            <a:off x="5041178" y="530725"/>
            <a:ext cx="3895559" cy="4446424"/>
          </a:xfrm>
          <a:prstGeom prst="rect">
            <a:avLst/>
          </a:prstGeom>
        </p:spPr>
        <p:txBody>
          <a:bodyPr lIns="91425" tIns="91425" rIns="91425" bIns="91425" anchor="t" anchorCtr="0">
            <a:noAutofit/>
          </a:bodyPr>
          <a:lstStyle/>
          <a:p>
            <a:pPr lvl="0" rtl="0">
              <a:spcBef>
                <a:spcPts val="0"/>
              </a:spcBef>
              <a:buNone/>
            </a:pPr>
            <a:r>
              <a:rPr lang="en-US" sz="2000" dirty="0" smtClean="0">
                <a:latin typeface="Georgia" panose="02040502050405020303" pitchFamily="18" charset="0"/>
                <a:ea typeface="Rockwell" charset="0"/>
                <a:cs typeface="Rockwell" charset="0"/>
              </a:rPr>
              <a:t>Habitat Conditions and Availability</a:t>
            </a:r>
          </a:p>
          <a:p>
            <a:pPr lvl="0" rtl="0">
              <a:spcBef>
                <a:spcPts val="0"/>
              </a:spcBef>
              <a:buNone/>
            </a:pPr>
            <a:endParaRPr lang="en-US" sz="2000" dirty="0">
              <a:latin typeface="Georgia" panose="02040502050405020303" pitchFamily="18" charset="0"/>
              <a:ea typeface="Rockwell" charset="0"/>
              <a:cs typeface="Rockwell" charset="0"/>
            </a:endParaRPr>
          </a:p>
          <a:p>
            <a:pPr lvl="0" rtl="0">
              <a:spcBef>
                <a:spcPts val="0"/>
              </a:spcBef>
              <a:buNone/>
            </a:pPr>
            <a:r>
              <a:rPr lang="en-US" sz="2000" dirty="0" smtClean="0">
                <a:latin typeface="Georgia" panose="02040502050405020303" pitchFamily="18" charset="0"/>
                <a:ea typeface="Rockwell" charset="0"/>
                <a:cs typeface="Rockwell" charset="0"/>
              </a:rPr>
              <a:t>Protection of Existing and Recovering SAV</a:t>
            </a:r>
          </a:p>
          <a:p>
            <a:pPr lvl="0" rtl="0">
              <a:spcBef>
                <a:spcPts val="0"/>
              </a:spcBef>
              <a:buNone/>
            </a:pPr>
            <a:endParaRPr lang="en-US" sz="2000" dirty="0">
              <a:latin typeface="Georgia" panose="02040502050405020303" pitchFamily="18" charset="0"/>
              <a:ea typeface="Rockwell" charset="0"/>
              <a:cs typeface="Rockwell" charset="0"/>
            </a:endParaRPr>
          </a:p>
          <a:p>
            <a:pPr lvl="0" rtl="0">
              <a:spcBef>
                <a:spcPts val="0"/>
              </a:spcBef>
              <a:buNone/>
            </a:pPr>
            <a:r>
              <a:rPr lang="en-US" sz="2000" dirty="0" smtClean="0">
                <a:latin typeface="Georgia" panose="02040502050405020303" pitchFamily="18" charset="0"/>
                <a:ea typeface="Rockwell" charset="0"/>
                <a:cs typeface="Rockwell" charset="0"/>
              </a:rPr>
              <a:t>SAV Restoration Potential and Activity</a:t>
            </a:r>
          </a:p>
          <a:p>
            <a:pPr lvl="0" rtl="0">
              <a:spcBef>
                <a:spcPts val="0"/>
              </a:spcBef>
              <a:buNone/>
            </a:pPr>
            <a:endParaRPr lang="en-US" sz="2000" dirty="0">
              <a:latin typeface="Georgia" panose="02040502050405020303" pitchFamily="18" charset="0"/>
              <a:ea typeface="Rockwell" charset="0"/>
              <a:cs typeface="Rockwell" charset="0"/>
            </a:endParaRPr>
          </a:p>
          <a:p>
            <a:pPr lvl="0" rtl="0">
              <a:spcBef>
                <a:spcPts val="0"/>
              </a:spcBef>
              <a:buNone/>
            </a:pPr>
            <a:r>
              <a:rPr lang="en-US" sz="2000" dirty="0" smtClean="0">
                <a:latin typeface="Georgia" panose="02040502050405020303" pitchFamily="18" charset="0"/>
                <a:ea typeface="Rockwell" charset="0"/>
                <a:cs typeface="Rockwell" charset="0"/>
              </a:rPr>
              <a:t>SAV Researc</a:t>
            </a:r>
            <a:r>
              <a:rPr lang="en-US" sz="2000" dirty="0" smtClean="0">
                <a:latin typeface="Georgia" panose="02040502050405020303" pitchFamily="18" charset="0"/>
                <a:ea typeface="Rockwell" charset="0"/>
                <a:cs typeface="Rockwell" charset="0"/>
              </a:rPr>
              <a:t>h and Monitoring</a:t>
            </a:r>
          </a:p>
          <a:p>
            <a:pPr lvl="0" rtl="0">
              <a:spcBef>
                <a:spcPts val="0"/>
              </a:spcBef>
              <a:buNone/>
            </a:pPr>
            <a:endParaRPr lang="en-US" sz="2000" dirty="0">
              <a:latin typeface="Georgia" panose="02040502050405020303" pitchFamily="18" charset="0"/>
              <a:ea typeface="Rockwell" charset="0"/>
              <a:cs typeface="Rockwell" charset="0"/>
            </a:endParaRPr>
          </a:p>
          <a:p>
            <a:pPr lvl="0" rtl="0">
              <a:spcBef>
                <a:spcPts val="0"/>
              </a:spcBef>
              <a:buNone/>
            </a:pPr>
            <a:r>
              <a:rPr lang="en-US" sz="2000" dirty="0" smtClean="0">
                <a:latin typeface="Georgia" panose="02040502050405020303" pitchFamily="18" charset="0"/>
                <a:ea typeface="Rockwell" charset="0"/>
                <a:cs typeface="Rockwell" charset="0"/>
              </a:rPr>
              <a:t>Public Perception, Knowledge, and Engagement</a:t>
            </a:r>
            <a:endParaRPr lang="en" sz="2000" dirty="0">
              <a:latin typeface="Georgia" panose="02040502050405020303" pitchFamily="18" charset="0"/>
              <a:ea typeface="Rockwell" charset="0"/>
              <a:cs typeface="Rockwell" charset="0"/>
            </a:endParaRPr>
          </a:p>
        </p:txBody>
      </p:sp>
      <p:grpSp>
        <p:nvGrpSpPr>
          <p:cNvPr id="11" name="Shape 531"/>
          <p:cNvGrpSpPr/>
          <p:nvPr/>
        </p:nvGrpSpPr>
        <p:grpSpPr>
          <a:xfrm>
            <a:off x="422732" y="890735"/>
            <a:ext cx="326065" cy="308680"/>
            <a:chOff x="6618700" y="1635475"/>
            <a:chExt cx="456675" cy="432325"/>
          </a:xfrm>
        </p:grpSpPr>
        <p:sp>
          <p:nvSpPr>
            <p:cNvPr id="12" name="Shape 532"/>
            <p:cNvSpPr/>
            <p:nvPr/>
          </p:nvSpPr>
          <p:spPr>
            <a:xfrm>
              <a:off x="6663775" y="1904000"/>
              <a:ext cx="117525" cy="163800"/>
            </a:xfrm>
            <a:custGeom>
              <a:avLst/>
              <a:gdLst/>
              <a:ahLst/>
              <a:cxnLst/>
              <a:rect l="0" t="0" r="0" b="0"/>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533"/>
            <p:cNvSpPr/>
            <p:nvPr/>
          </p:nvSpPr>
          <p:spPr>
            <a:xfrm>
              <a:off x="7046125" y="1775525"/>
              <a:ext cx="29250" cy="99275"/>
            </a:xfrm>
            <a:custGeom>
              <a:avLst/>
              <a:gdLst/>
              <a:ahLst/>
              <a:cxnLst/>
              <a:rect l="0" t="0" r="0" b="0"/>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534"/>
            <p:cNvSpPr/>
            <p:nvPr/>
          </p:nvSpPr>
          <p:spPr>
            <a:xfrm>
              <a:off x="6618700" y="1751775"/>
              <a:ext cx="96850" cy="146750"/>
            </a:xfrm>
            <a:custGeom>
              <a:avLst/>
              <a:gdLst/>
              <a:ahLst/>
              <a:cxnLst/>
              <a:rect l="0" t="0" r="0" b="0"/>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535"/>
            <p:cNvSpPr/>
            <p:nvPr/>
          </p:nvSpPr>
          <p:spPr>
            <a:xfrm>
              <a:off x="6721600" y="1660450"/>
              <a:ext cx="278900" cy="329425"/>
            </a:xfrm>
            <a:custGeom>
              <a:avLst/>
              <a:gdLst/>
              <a:ahLst/>
              <a:cxnLst/>
              <a:rect l="0" t="0" r="0" b="0"/>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536"/>
            <p:cNvSpPr/>
            <p:nvPr/>
          </p:nvSpPr>
          <p:spPr>
            <a:xfrm>
              <a:off x="7006550" y="1635475"/>
              <a:ext cx="34750" cy="378750"/>
            </a:xfrm>
            <a:custGeom>
              <a:avLst/>
              <a:gdLst/>
              <a:ahLst/>
              <a:cxnLst/>
              <a:rect l="0" t="0" r="0" b="0"/>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39" y="1624631"/>
            <a:ext cx="4135334" cy="3101501"/>
          </a:xfrm>
          <a:prstGeom prst="rect">
            <a:avLst/>
          </a:prstGeom>
          <a:effectLst>
            <a:outerShdw blurRad="50800" dist="127000" dir="2700000" algn="tl" rotWithShape="0">
              <a:prstClr val="black">
                <a:alpha val="40000"/>
              </a:prstClr>
            </a:outerShdw>
          </a:effectLst>
        </p:spPr>
      </p:pic>
      <p:sp>
        <p:nvSpPr>
          <p:cNvPr id="3" name="Oval 2"/>
          <p:cNvSpPr/>
          <p:nvPr/>
        </p:nvSpPr>
        <p:spPr>
          <a:xfrm>
            <a:off x="4670248" y="1701550"/>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670248" y="2584971"/>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670248" y="3379272"/>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670248" y="4079643"/>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670248" y="803007"/>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205"/>
          <p:cNvSpPr txBox="1">
            <a:spLocks/>
          </p:cNvSpPr>
          <p:nvPr/>
        </p:nvSpPr>
        <p:spPr>
          <a:xfrm>
            <a:off x="185701" y="58254"/>
            <a:ext cx="4484547" cy="42509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1800" b="1" i="0" u="none" strike="noStrike" cap="none">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r>
              <a:rPr lang="en" dirty="0" smtClean="0">
                <a:solidFill>
                  <a:srgbClr val="002060"/>
                </a:solidFill>
                <a:latin typeface="Georgia" panose="02040502050405020303" pitchFamily="18" charset="0"/>
                <a:ea typeface="Rockwell" charset="0"/>
                <a:cs typeface="Rockwell" charset="0"/>
              </a:rPr>
              <a:t>SAV Management Strategy V3</a:t>
            </a:r>
            <a:endParaRPr lang="en" dirty="0">
              <a:solidFill>
                <a:srgbClr val="002060"/>
              </a:solidFill>
              <a:latin typeface="Georgia" panose="02040502050405020303" pitchFamily="18" charset="0"/>
              <a:ea typeface="Rockwell" charset="0"/>
              <a:cs typeface="Rockwell" charset="0"/>
            </a:endParaRPr>
          </a:p>
        </p:txBody>
      </p:sp>
    </p:spTree>
    <p:extLst>
      <p:ext uri="{BB962C8B-B14F-4D97-AF65-F5344CB8AC3E}">
        <p14:creationId xmlns:p14="http://schemas.microsoft.com/office/powerpoint/2010/main" val="2226943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dirty="0" smtClean="0">
                <a:latin typeface="Georgia" panose="02040502050405020303" pitchFamily="18" charset="0"/>
                <a:ea typeface="Rockwell" charset="0"/>
                <a:cs typeface="Rockwell" charset="0"/>
              </a:rPr>
              <a:t>Management Approaches</a:t>
            </a:r>
            <a:endParaRPr lang="en" dirty="0">
              <a:latin typeface="Georgia" panose="02040502050405020303" pitchFamily="18" charset="0"/>
              <a:ea typeface="Rockwell" charset="0"/>
              <a:cs typeface="Rockwell" charset="0"/>
            </a:endParaRPr>
          </a:p>
        </p:txBody>
      </p:sp>
      <p:sp>
        <p:nvSpPr>
          <p:cNvPr id="206" name="Shape 206"/>
          <p:cNvSpPr txBox="1">
            <a:spLocks noGrp="1"/>
          </p:cNvSpPr>
          <p:nvPr>
            <p:ph type="body" idx="1"/>
          </p:nvPr>
        </p:nvSpPr>
        <p:spPr>
          <a:xfrm>
            <a:off x="5041178" y="421868"/>
            <a:ext cx="3895559" cy="4095704"/>
          </a:xfrm>
          <a:prstGeom prst="rect">
            <a:avLst/>
          </a:prstGeom>
        </p:spPr>
        <p:txBody>
          <a:bodyPr lIns="91425" tIns="91425" rIns="91425" bIns="91425" anchor="t" anchorCtr="0">
            <a:noAutofit/>
          </a:bodyPr>
          <a:lstStyle/>
          <a:p>
            <a:pPr lvl="0" rtl="0">
              <a:spcBef>
                <a:spcPts val="0"/>
              </a:spcBef>
              <a:buNone/>
            </a:pPr>
            <a:r>
              <a:rPr lang="en-US" sz="1800" dirty="0" smtClean="0">
                <a:latin typeface="Georgia" panose="02040502050405020303" pitchFamily="18" charset="0"/>
                <a:ea typeface="Rockwell" charset="0"/>
                <a:cs typeface="Rockwell" charset="0"/>
              </a:rPr>
              <a:t>Support Efforts to Conserve and Restore Current and Future SAV Habitat and Habitat Conditions</a:t>
            </a:r>
          </a:p>
          <a:p>
            <a:pPr lvl="0" rtl="0">
              <a:spcBef>
                <a:spcPts val="0"/>
              </a:spcBef>
              <a:buNone/>
            </a:pPr>
            <a:endParaRPr lang="en-US" sz="1800" dirty="0">
              <a:latin typeface="Georgia" panose="02040502050405020303" pitchFamily="18" charset="0"/>
              <a:ea typeface="Rockwell" charset="0"/>
              <a:cs typeface="Rockwell" charset="0"/>
            </a:endParaRPr>
          </a:p>
          <a:p>
            <a:pPr lvl="0" rtl="0">
              <a:spcBef>
                <a:spcPts val="0"/>
              </a:spcBef>
              <a:buNone/>
            </a:pPr>
            <a:r>
              <a:rPr lang="en-US" sz="1800" dirty="0" smtClean="0">
                <a:latin typeface="Georgia" panose="02040502050405020303" pitchFamily="18" charset="0"/>
                <a:ea typeface="Rockwell" charset="0"/>
                <a:cs typeface="Rockwell" charset="0"/>
              </a:rPr>
              <a:t>Protect Existing and Recovering SAV</a:t>
            </a:r>
          </a:p>
          <a:p>
            <a:pPr lvl="0" rtl="0">
              <a:spcBef>
                <a:spcPts val="0"/>
              </a:spcBef>
              <a:buNone/>
            </a:pPr>
            <a:endParaRPr lang="en-US" sz="1800" dirty="0">
              <a:latin typeface="Georgia" panose="02040502050405020303" pitchFamily="18" charset="0"/>
              <a:ea typeface="Rockwell" charset="0"/>
              <a:cs typeface="Rockwell" charset="0"/>
            </a:endParaRPr>
          </a:p>
          <a:p>
            <a:pPr lvl="0" rtl="0">
              <a:spcBef>
                <a:spcPts val="0"/>
              </a:spcBef>
              <a:buNone/>
            </a:pPr>
            <a:r>
              <a:rPr lang="en-US" sz="1800" dirty="0" smtClean="0">
                <a:latin typeface="Georgia" panose="02040502050405020303" pitchFamily="18" charset="0"/>
                <a:ea typeface="Rockwell" charset="0"/>
                <a:cs typeface="Rockwell" charset="0"/>
              </a:rPr>
              <a:t>Restore SAV</a:t>
            </a:r>
          </a:p>
          <a:p>
            <a:pPr lvl="0" rtl="0">
              <a:spcBef>
                <a:spcPts val="0"/>
              </a:spcBef>
              <a:buNone/>
            </a:pPr>
            <a:endParaRPr lang="en-US" sz="1800" dirty="0">
              <a:latin typeface="Georgia" panose="02040502050405020303" pitchFamily="18" charset="0"/>
              <a:ea typeface="Rockwell" charset="0"/>
              <a:cs typeface="Rockwell" charset="0"/>
            </a:endParaRPr>
          </a:p>
          <a:p>
            <a:pPr lvl="0" rtl="0">
              <a:spcBef>
                <a:spcPts val="0"/>
              </a:spcBef>
              <a:buNone/>
            </a:pPr>
            <a:r>
              <a:rPr lang="en-US" sz="1800" dirty="0" smtClean="0">
                <a:latin typeface="Georgia" panose="02040502050405020303" pitchFamily="18" charset="0"/>
                <a:ea typeface="Rockwell" charset="0"/>
                <a:cs typeface="Rockwell" charset="0"/>
              </a:rPr>
              <a:t>Enhance SAV Research and Monitoring</a:t>
            </a:r>
          </a:p>
          <a:p>
            <a:pPr lvl="0" rtl="0">
              <a:spcBef>
                <a:spcPts val="0"/>
              </a:spcBef>
              <a:buNone/>
            </a:pPr>
            <a:endParaRPr lang="en-US" sz="1800" dirty="0">
              <a:latin typeface="Georgia" panose="02040502050405020303" pitchFamily="18" charset="0"/>
              <a:ea typeface="Rockwell" charset="0"/>
              <a:cs typeface="Rockwell" charset="0"/>
            </a:endParaRPr>
          </a:p>
          <a:p>
            <a:pPr lvl="0" rtl="0">
              <a:spcBef>
                <a:spcPts val="0"/>
              </a:spcBef>
              <a:buNone/>
            </a:pPr>
            <a:r>
              <a:rPr lang="en-US" sz="1800" dirty="0" smtClean="0">
                <a:latin typeface="Georgia" panose="02040502050405020303" pitchFamily="18" charset="0"/>
                <a:ea typeface="Rockwell" charset="0"/>
                <a:cs typeface="Rockwell" charset="0"/>
              </a:rPr>
              <a:t>Enhance Citizen Involvement, Education, and Outreach</a:t>
            </a:r>
            <a:endParaRPr lang="en" sz="1800" dirty="0">
              <a:latin typeface="Georgia" panose="02040502050405020303" pitchFamily="18" charset="0"/>
              <a:ea typeface="Rockwell" charset="0"/>
              <a:cs typeface="Rockwell" charset="0"/>
            </a:endParaRPr>
          </a:p>
        </p:txBody>
      </p:sp>
      <p:grpSp>
        <p:nvGrpSpPr>
          <p:cNvPr id="11" name="Shape 531"/>
          <p:cNvGrpSpPr/>
          <p:nvPr/>
        </p:nvGrpSpPr>
        <p:grpSpPr>
          <a:xfrm>
            <a:off x="422732" y="890735"/>
            <a:ext cx="326065" cy="308680"/>
            <a:chOff x="6618700" y="1635475"/>
            <a:chExt cx="456675" cy="432325"/>
          </a:xfrm>
        </p:grpSpPr>
        <p:sp>
          <p:nvSpPr>
            <p:cNvPr id="12" name="Shape 532"/>
            <p:cNvSpPr/>
            <p:nvPr/>
          </p:nvSpPr>
          <p:spPr>
            <a:xfrm>
              <a:off x="6663775" y="1904000"/>
              <a:ext cx="117525" cy="163800"/>
            </a:xfrm>
            <a:custGeom>
              <a:avLst/>
              <a:gdLst/>
              <a:ahLst/>
              <a:cxnLst/>
              <a:rect l="0" t="0" r="0" b="0"/>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533"/>
            <p:cNvSpPr/>
            <p:nvPr/>
          </p:nvSpPr>
          <p:spPr>
            <a:xfrm>
              <a:off x="7046125" y="1775525"/>
              <a:ext cx="29250" cy="99275"/>
            </a:xfrm>
            <a:custGeom>
              <a:avLst/>
              <a:gdLst/>
              <a:ahLst/>
              <a:cxnLst/>
              <a:rect l="0" t="0" r="0" b="0"/>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534"/>
            <p:cNvSpPr/>
            <p:nvPr/>
          </p:nvSpPr>
          <p:spPr>
            <a:xfrm>
              <a:off x="6618700" y="1751775"/>
              <a:ext cx="96850" cy="146750"/>
            </a:xfrm>
            <a:custGeom>
              <a:avLst/>
              <a:gdLst/>
              <a:ahLst/>
              <a:cxnLst/>
              <a:rect l="0" t="0" r="0" b="0"/>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535"/>
            <p:cNvSpPr/>
            <p:nvPr/>
          </p:nvSpPr>
          <p:spPr>
            <a:xfrm>
              <a:off x="6721600" y="1660450"/>
              <a:ext cx="278900" cy="329425"/>
            </a:xfrm>
            <a:custGeom>
              <a:avLst/>
              <a:gdLst/>
              <a:ahLst/>
              <a:cxnLst/>
              <a:rect l="0" t="0" r="0" b="0"/>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536"/>
            <p:cNvSpPr/>
            <p:nvPr/>
          </p:nvSpPr>
          <p:spPr>
            <a:xfrm>
              <a:off x="7006550" y="1635475"/>
              <a:ext cx="34750" cy="378750"/>
            </a:xfrm>
            <a:custGeom>
              <a:avLst/>
              <a:gdLst/>
              <a:ahLst/>
              <a:cxnLst/>
              <a:rect l="0" t="0" r="0" b="0"/>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39" y="1624631"/>
            <a:ext cx="4135334" cy="3101501"/>
          </a:xfrm>
          <a:prstGeom prst="rect">
            <a:avLst/>
          </a:prstGeom>
          <a:effectLst>
            <a:outerShdw blurRad="50800" dist="127000" dir="2700000" algn="tl" rotWithShape="0">
              <a:prstClr val="black">
                <a:alpha val="40000"/>
              </a:prstClr>
            </a:outerShdw>
          </a:effectLst>
        </p:spPr>
      </p:pic>
      <p:sp>
        <p:nvSpPr>
          <p:cNvPr id="3" name="Oval 2"/>
          <p:cNvSpPr/>
          <p:nvPr/>
        </p:nvSpPr>
        <p:spPr>
          <a:xfrm>
            <a:off x="4670248" y="1701550"/>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670248" y="2421681"/>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670248" y="3107122"/>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670248" y="3894581"/>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670248" y="803007"/>
            <a:ext cx="367748" cy="33793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205"/>
          <p:cNvSpPr txBox="1">
            <a:spLocks/>
          </p:cNvSpPr>
          <p:nvPr/>
        </p:nvSpPr>
        <p:spPr>
          <a:xfrm>
            <a:off x="185701" y="58254"/>
            <a:ext cx="4484547" cy="42509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1800" b="1" i="0" u="none" strike="noStrike" cap="none">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r>
              <a:rPr lang="en" dirty="0" smtClean="0">
                <a:solidFill>
                  <a:srgbClr val="002060"/>
                </a:solidFill>
                <a:latin typeface="Georgia" panose="02040502050405020303" pitchFamily="18" charset="0"/>
                <a:ea typeface="Rockwell" charset="0"/>
                <a:cs typeface="Rockwell" charset="0"/>
              </a:rPr>
              <a:t>SAV Management Strategy V3</a:t>
            </a:r>
            <a:endParaRPr lang="en" dirty="0">
              <a:solidFill>
                <a:srgbClr val="002060"/>
              </a:solidFill>
              <a:latin typeface="Georgia" panose="02040502050405020303" pitchFamily="18" charset="0"/>
              <a:ea typeface="Rockwell" charset="0"/>
              <a:cs typeface="Rockwell" charset="0"/>
            </a:endParaRPr>
          </a:p>
        </p:txBody>
      </p:sp>
    </p:spTree>
    <p:extLst>
      <p:ext uri="{BB962C8B-B14F-4D97-AF65-F5344CB8AC3E}">
        <p14:creationId xmlns:p14="http://schemas.microsoft.com/office/powerpoint/2010/main" val="1487747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1772" y="1230394"/>
            <a:ext cx="9122228" cy="100173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886" y="3842657"/>
            <a:ext cx="9122228" cy="1300843"/>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3066246"/>
            <a:ext cx="9122228" cy="70526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8858" y="1380127"/>
            <a:ext cx="4191000" cy="738664"/>
          </a:xfrm>
          <a:prstGeom prst="rect">
            <a:avLst/>
          </a:prstGeom>
          <a:noFill/>
        </p:spPr>
        <p:txBody>
          <a:bodyPr wrap="square" rtlCol="0">
            <a:spAutoFit/>
          </a:bodyPr>
          <a:lstStyle/>
          <a:p>
            <a:r>
              <a:rPr lang="en-US" b="1" dirty="0" smtClean="0">
                <a:solidFill>
                  <a:schemeClr val="bg1"/>
                </a:solidFill>
                <a:latin typeface="Georgia" panose="02040502050405020303" pitchFamily="18" charset="0"/>
              </a:rPr>
              <a:t>1.1: </a:t>
            </a:r>
            <a:r>
              <a:rPr lang="en-US" b="1" dirty="0">
                <a:solidFill>
                  <a:schemeClr val="bg1"/>
                </a:solidFill>
                <a:latin typeface="Georgia" panose="02040502050405020303" pitchFamily="18" charset="0"/>
              </a:rPr>
              <a:t>Support the WQ GIT in their efforts to achieve water clarity/SAV standards in areas designated for SAV use. </a:t>
            </a:r>
          </a:p>
        </p:txBody>
      </p:sp>
      <p:sp>
        <p:nvSpPr>
          <p:cNvPr id="8" name="TextBox 7"/>
          <p:cNvSpPr txBox="1"/>
          <p:nvPr/>
        </p:nvSpPr>
        <p:spPr>
          <a:xfrm>
            <a:off x="4953000" y="1547493"/>
            <a:ext cx="4191000" cy="307777"/>
          </a:xfrm>
          <a:prstGeom prst="rect">
            <a:avLst/>
          </a:prstGeom>
          <a:noFill/>
        </p:spPr>
        <p:txBody>
          <a:bodyPr wrap="square" rtlCol="0">
            <a:spAutoFit/>
          </a:bodyPr>
          <a:lstStyle/>
          <a:p>
            <a:r>
              <a:rPr lang="en-US" dirty="0" smtClean="0">
                <a:solidFill>
                  <a:schemeClr val="bg1"/>
                </a:solidFill>
                <a:latin typeface="Georgia" panose="02040502050405020303" pitchFamily="18" charset="0"/>
              </a:rPr>
              <a:t>-Enhance </a:t>
            </a:r>
            <a:r>
              <a:rPr lang="en-US" dirty="0">
                <a:solidFill>
                  <a:schemeClr val="bg1"/>
                </a:solidFill>
                <a:latin typeface="Georgia" panose="02040502050405020303" pitchFamily="18" charset="0"/>
              </a:rPr>
              <a:t>WQ Monitoring</a:t>
            </a:r>
          </a:p>
        </p:txBody>
      </p:sp>
      <p:sp>
        <p:nvSpPr>
          <p:cNvPr id="9" name="TextBox 8"/>
          <p:cNvSpPr txBox="1"/>
          <p:nvPr/>
        </p:nvSpPr>
        <p:spPr>
          <a:xfrm>
            <a:off x="108858" y="2259902"/>
            <a:ext cx="4191000" cy="738664"/>
          </a:xfrm>
          <a:prstGeom prst="rect">
            <a:avLst/>
          </a:prstGeom>
          <a:noFill/>
        </p:spPr>
        <p:txBody>
          <a:bodyPr wrap="square" rtlCol="0">
            <a:spAutoFit/>
          </a:bodyPr>
          <a:lstStyle/>
          <a:p>
            <a:r>
              <a:rPr lang="en-US" b="1" dirty="0">
                <a:solidFill>
                  <a:schemeClr val="bg1"/>
                </a:solidFill>
                <a:latin typeface="Georgia" panose="02040502050405020303" pitchFamily="18" charset="0"/>
              </a:rPr>
              <a:t>1.2: Encourage/Promote the use of BMPs within local planning efforts that benefit SAV</a:t>
            </a:r>
          </a:p>
        </p:txBody>
      </p:sp>
      <p:sp>
        <p:nvSpPr>
          <p:cNvPr id="11" name="TextBox 10"/>
          <p:cNvSpPr txBox="1"/>
          <p:nvPr/>
        </p:nvSpPr>
        <p:spPr>
          <a:xfrm>
            <a:off x="108858" y="3155485"/>
            <a:ext cx="4191000" cy="523220"/>
          </a:xfrm>
          <a:prstGeom prst="rect">
            <a:avLst/>
          </a:prstGeom>
          <a:noFill/>
        </p:spPr>
        <p:txBody>
          <a:bodyPr wrap="square" rtlCol="0">
            <a:spAutoFit/>
          </a:bodyPr>
          <a:lstStyle/>
          <a:p>
            <a:r>
              <a:rPr lang="en-US" b="1" dirty="0">
                <a:solidFill>
                  <a:schemeClr val="bg1"/>
                </a:solidFill>
                <a:latin typeface="Georgia" panose="02040502050405020303" pitchFamily="18" charset="0"/>
              </a:rPr>
              <a:t>1.3: Consider implications of shallow water use conflicts</a:t>
            </a:r>
          </a:p>
        </p:txBody>
      </p:sp>
      <p:sp>
        <p:nvSpPr>
          <p:cNvPr id="12" name="TextBox 11"/>
          <p:cNvSpPr txBox="1"/>
          <p:nvPr/>
        </p:nvSpPr>
        <p:spPr>
          <a:xfrm>
            <a:off x="4953000" y="2215327"/>
            <a:ext cx="4191000" cy="738664"/>
          </a:xfrm>
          <a:prstGeom prst="rect">
            <a:avLst/>
          </a:prstGeom>
          <a:noFill/>
        </p:spPr>
        <p:txBody>
          <a:bodyPr wrap="square" rtlCol="0">
            <a:spAutoFit/>
          </a:bodyPr>
          <a:lstStyle/>
          <a:p>
            <a:r>
              <a:rPr lang="en-US" dirty="0" smtClean="0">
                <a:solidFill>
                  <a:schemeClr val="bg1"/>
                </a:solidFill>
                <a:latin typeface="Georgia" panose="02040502050405020303" pitchFamily="18" charset="0"/>
              </a:rPr>
              <a:t>-Promote </a:t>
            </a:r>
            <a:r>
              <a:rPr lang="en-US" dirty="0">
                <a:solidFill>
                  <a:schemeClr val="bg1"/>
                </a:solidFill>
                <a:latin typeface="Georgia" panose="02040502050405020303" pitchFamily="18" charset="0"/>
              </a:rPr>
              <a:t>use of new </a:t>
            </a:r>
            <a:r>
              <a:rPr lang="en-US" dirty="0">
                <a:solidFill>
                  <a:schemeClr val="bg1"/>
                </a:solidFill>
                <a:latin typeface="Georgia" panose="02040502050405020303" pitchFamily="18" charset="0"/>
                <a:hlinkClick r:id="rId3"/>
              </a:rPr>
              <a:t>SAV Fact Sheets </a:t>
            </a:r>
            <a:r>
              <a:rPr lang="en-US" dirty="0">
                <a:solidFill>
                  <a:schemeClr val="bg1"/>
                </a:solidFill>
                <a:latin typeface="Georgia" panose="02040502050405020303" pitchFamily="18" charset="0"/>
              </a:rPr>
              <a:t>on Data Dashboard</a:t>
            </a:r>
          </a:p>
          <a:p>
            <a:r>
              <a:rPr lang="en-US" dirty="0" smtClean="0">
                <a:solidFill>
                  <a:schemeClr val="bg1"/>
                </a:solidFill>
                <a:latin typeface="Georgia" panose="02040502050405020303" pitchFamily="18" charset="0"/>
              </a:rPr>
              <a:t>-Promote </a:t>
            </a:r>
            <a:r>
              <a:rPr lang="en-US" dirty="0">
                <a:solidFill>
                  <a:schemeClr val="bg1"/>
                </a:solidFill>
                <a:latin typeface="Georgia" panose="02040502050405020303" pitchFamily="18" charset="0"/>
              </a:rPr>
              <a:t>use of </a:t>
            </a:r>
            <a:r>
              <a:rPr lang="en-US" dirty="0">
                <a:solidFill>
                  <a:schemeClr val="bg1"/>
                </a:solidFill>
                <a:latin typeface="Georgia" panose="02040502050405020303" pitchFamily="18" charset="0"/>
                <a:hlinkClick r:id="rId4"/>
              </a:rPr>
              <a:t>SAV: Principles </a:t>
            </a:r>
            <a:r>
              <a:rPr lang="en-US" dirty="0">
                <a:solidFill>
                  <a:schemeClr val="bg1"/>
                </a:solidFill>
                <a:latin typeface="Georgia" panose="02040502050405020303" pitchFamily="18" charset="0"/>
              </a:rPr>
              <a:t>for WIPs</a:t>
            </a:r>
          </a:p>
        </p:txBody>
      </p:sp>
      <p:sp>
        <p:nvSpPr>
          <p:cNvPr id="13" name="TextBox 12"/>
          <p:cNvSpPr txBox="1"/>
          <p:nvPr/>
        </p:nvSpPr>
        <p:spPr>
          <a:xfrm>
            <a:off x="4953000" y="3027458"/>
            <a:ext cx="4191000" cy="738664"/>
          </a:xfrm>
          <a:prstGeom prst="rect">
            <a:avLst/>
          </a:prstGeom>
          <a:noFill/>
        </p:spPr>
        <p:txBody>
          <a:bodyPr wrap="square" rtlCol="0">
            <a:spAutoFit/>
          </a:bodyPr>
          <a:lstStyle/>
          <a:p>
            <a:r>
              <a:rPr lang="en-US" dirty="0" smtClean="0">
                <a:solidFill>
                  <a:schemeClr val="bg1"/>
                </a:solidFill>
                <a:latin typeface="Georgia" panose="02040502050405020303" pitchFamily="18" charset="0"/>
              </a:rPr>
              <a:t>-Convene </a:t>
            </a:r>
            <a:r>
              <a:rPr lang="en-US" dirty="0">
                <a:solidFill>
                  <a:schemeClr val="bg1"/>
                </a:solidFill>
                <a:latin typeface="Georgia" panose="02040502050405020303" pitchFamily="18" charset="0"/>
              </a:rPr>
              <a:t>meeting to discuss shallow water use </a:t>
            </a:r>
            <a:r>
              <a:rPr lang="en-US" dirty="0" smtClean="0">
                <a:solidFill>
                  <a:schemeClr val="bg1"/>
                </a:solidFill>
                <a:latin typeface="Georgia" panose="02040502050405020303" pitchFamily="18" charset="0"/>
              </a:rPr>
              <a:t>conflicts, determine beneficial path forward (6/3/20)</a:t>
            </a:r>
            <a:endParaRPr lang="en-US" dirty="0">
              <a:solidFill>
                <a:schemeClr val="bg1"/>
              </a:solidFill>
              <a:latin typeface="Georgia" panose="02040502050405020303" pitchFamily="18" charset="0"/>
            </a:endParaRPr>
          </a:p>
        </p:txBody>
      </p:sp>
      <p:sp>
        <p:nvSpPr>
          <p:cNvPr id="14" name="TextBox 13"/>
          <p:cNvSpPr txBox="1"/>
          <p:nvPr/>
        </p:nvSpPr>
        <p:spPr>
          <a:xfrm>
            <a:off x="108858" y="4075263"/>
            <a:ext cx="4191000" cy="738664"/>
          </a:xfrm>
          <a:prstGeom prst="rect">
            <a:avLst/>
          </a:prstGeom>
          <a:noFill/>
        </p:spPr>
        <p:txBody>
          <a:bodyPr wrap="square" rtlCol="0">
            <a:spAutoFit/>
          </a:bodyPr>
          <a:lstStyle/>
          <a:p>
            <a:r>
              <a:rPr lang="en-US" b="1" dirty="0">
                <a:solidFill>
                  <a:schemeClr val="bg1"/>
                </a:solidFill>
                <a:latin typeface="Georgia" panose="02040502050405020303" pitchFamily="18" charset="0"/>
              </a:rPr>
              <a:t>1.4: Evaluate the potential for SAV to reach restoration goals and provide relevant ES in ace of climate change impacts</a:t>
            </a:r>
            <a:endParaRPr lang="en-US" b="1" dirty="0">
              <a:solidFill>
                <a:schemeClr val="bg1"/>
              </a:solidFill>
              <a:latin typeface="Georgia" panose="02040502050405020303" pitchFamily="18" charset="0"/>
            </a:endParaRPr>
          </a:p>
        </p:txBody>
      </p:sp>
      <p:sp>
        <p:nvSpPr>
          <p:cNvPr id="16" name="TextBox 15"/>
          <p:cNvSpPr txBox="1"/>
          <p:nvPr/>
        </p:nvSpPr>
        <p:spPr>
          <a:xfrm>
            <a:off x="4953000" y="3693002"/>
            <a:ext cx="4191000" cy="1384995"/>
          </a:xfrm>
          <a:prstGeom prst="rect">
            <a:avLst/>
          </a:prstGeom>
          <a:noFill/>
        </p:spPr>
        <p:txBody>
          <a:bodyPr wrap="square" rtlCol="0">
            <a:spAutoFit/>
          </a:bodyPr>
          <a:lstStyle/>
          <a:p>
            <a:endParaRPr lang="en-US" dirty="0">
              <a:solidFill>
                <a:schemeClr val="bg1"/>
              </a:solidFill>
              <a:latin typeface="Georgia" panose="02040502050405020303" pitchFamily="18" charset="0"/>
            </a:endParaRPr>
          </a:p>
          <a:p>
            <a:r>
              <a:rPr lang="en-US" dirty="0" smtClean="0">
                <a:solidFill>
                  <a:schemeClr val="bg1"/>
                </a:solidFill>
                <a:latin typeface="Georgia" panose="02040502050405020303" pitchFamily="18" charset="0"/>
              </a:rPr>
              <a:t>-Mapping </a:t>
            </a:r>
            <a:r>
              <a:rPr lang="en-US" dirty="0">
                <a:solidFill>
                  <a:schemeClr val="bg1"/>
                </a:solidFill>
                <a:latin typeface="Georgia" panose="02040502050405020303" pitchFamily="18" charset="0"/>
              </a:rPr>
              <a:t>exercise to determine escape route for SAV  from climate impacts</a:t>
            </a:r>
          </a:p>
          <a:p>
            <a:endParaRPr lang="en-US" dirty="0">
              <a:solidFill>
                <a:schemeClr val="bg1"/>
              </a:solidFill>
              <a:latin typeface="Georgia" panose="02040502050405020303" pitchFamily="18" charset="0"/>
            </a:endParaRPr>
          </a:p>
          <a:p>
            <a:r>
              <a:rPr lang="en-US" dirty="0" smtClean="0">
                <a:solidFill>
                  <a:schemeClr val="bg1"/>
                </a:solidFill>
                <a:latin typeface="Georgia" panose="02040502050405020303" pitchFamily="18" charset="0"/>
              </a:rPr>
              <a:t>-Zostera </a:t>
            </a:r>
            <a:r>
              <a:rPr lang="en-US" dirty="0">
                <a:solidFill>
                  <a:schemeClr val="bg1"/>
                </a:solidFill>
                <a:latin typeface="Georgia" panose="02040502050405020303" pitchFamily="18" charset="0"/>
              </a:rPr>
              <a:t>v Ruppia research project. Will loss of eelgrass affect blue crabs in polyhaline? </a:t>
            </a:r>
          </a:p>
        </p:txBody>
      </p:sp>
      <p:sp>
        <p:nvSpPr>
          <p:cNvPr id="17" name="Shape 205"/>
          <p:cNvSpPr txBox="1">
            <a:spLocks/>
          </p:cNvSpPr>
          <p:nvPr/>
        </p:nvSpPr>
        <p:spPr>
          <a:xfrm>
            <a:off x="0" y="65818"/>
            <a:ext cx="9122228" cy="42509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1800" b="1" i="0" u="none" strike="noStrike" cap="none">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pPr algn="ctr"/>
            <a:r>
              <a:rPr lang="en" dirty="0" smtClean="0">
                <a:solidFill>
                  <a:schemeClr val="bg1"/>
                </a:solidFill>
                <a:latin typeface="Georgia" panose="02040502050405020303" pitchFamily="18" charset="0"/>
                <a:ea typeface="Rockwell" charset="0"/>
                <a:cs typeface="Rockwell" charset="0"/>
              </a:rPr>
              <a:t>SAV Workplan 2020-2021; Actions to go with the approaches</a:t>
            </a:r>
            <a:endParaRPr lang="en" dirty="0">
              <a:solidFill>
                <a:schemeClr val="bg1"/>
              </a:solidFill>
              <a:latin typeface="Georgia" panose="02040502050405020303" pitchFamily="18" charset="0"/>
              <a:ea typeface="Rockwell" charset="0"/>
              <a:cs typeface="Rockwell" charset="0"/>
            </a:endParaRPr>
          </a:p>
        </p:txBody>
      </p:sp>
      <p:sp>
        <p:nvSpPr>
          <p:cNvPr id="21" name="TextBox 20"/>
          <p:cNvSpPr txBox="1"/>
          <p:nvPr/>
        </p:nvSpPr>
        <p:spPr>
          <a:xfrm>
            <a:off x="108859" y="586367"/>
            <a:ext cx="8865808" cy="738664"/>
          </a:xfrm>
          <a:prstGeom prst="rect">
            <a:avLst/>
          </a:prstGeom>
          <a:noFill/>
        </p:spPr>
        <p:txBody>
          <a:bodyPr wrap="square" rtlCol="0">
            <a:spAutoFit/>
          </a:bodyPr>
          <a:lstStyle/>
          <a:p>
            <a:pPr algn="ctr"/>
            <a:r>
              <a:rPr lang="en-US" b="1" kern="1200" dirty="0" smtClean="0">
                <a:solidFill>
                  <a:schemeClr val="bg1"/>
                </a:solidFill>
                <a:latin typeface="Georgia" panose="02040502050405020303" pitchFamily="18" charset="0"/>
              </a:rPr>
              <a:t>MA 1: Support </a:t>
            </a:r>
            <a:r>
              <a:rPr lang="en-US" b="1" kern="1200" dirty="0">
                <a:solidFill>
                  <a:schemeClr val="bg1"/>
                </a:solidFill>
                <a:latin typeface="Georgia" panose="02040502050405020303" pitchFamily="18" charset="0"/>
              </a:rPr>
              <a:t>efforts to conserve and restore current and future SAV habitat and SAV habitat conditions in the Chesapeake Bay</a:t>
            </a:r>
            <a:endParaRPr lang="en-US" b="1" dirty="0">
              <a:solidFill>
                <a:schemeClr val="bg1"/>
              </a:solidFill>
              <a:latin typeface="Georgia" panose="02040502050405020303" pitchFamily="18" charset="0"/>
            </a:endParaRPr>
          </a:p>
          <a:p>
            <a:pPr algn="ctr"/>
            <a:endParaRPr lang="en-US" b="1" dirty="0">
              <a:solidFill>
                <a:schemeClr val="bg1"/>
              </a:solidFill>
              <a:latin typeface="Georgia" panose="02040502050405020303" pitchFamily="18" charset="0"/>
            </a:endParaRPr>
          </a:p>
        </p:txBody>
      </p:sp>
      <p:sp>
        <p:nvSpPr>
          <p:cNvPr id="22" name="Rectangle 21"/>
          <p:cNvSpPr/>
          <p:nvPr/>
        </p:nvSpPr>
        <p:spPr>
          <a:xfrm>
            <a:off x="108858" y="586367"/>
            <a:ext cx="8865809" cy="5199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364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1772" y="1230394"/>
            <a:ext cx="9122228" cy="100173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1772" y="3852636"/>
            <a:ext cx="9122228" cy="1300843"/>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8858" y="1222081"/>
            <a:ext cx="4191000" cy="954107"/>
          </a:xfrm>
          <a:prstGeom prst="rect">
            <a:avLst/>
          </a:prstGeom>
          <a:noFill/>
        </p:spPr>
        <p:txBody>
          <a:bodyPr wrap="square" rtlCol="0">
            <a:spAutoFit/>
          </a:bodyPr>
          <a:lstStyle/>
          <a:p>
            <a:r>
              <a:rPr lang="en-US" b="1" dirty="0" smtClean="0">
                <a:solidFill>
                  <a:schemeClr val="bg1"/>
                </a:solidFill>
                <a:latin typeface="Georgia" panose="02040502050405020303" pitchFamily="18" charset="0"/>
              </a:rPr>
              <a:t>2.1: Convene bi-annually to </a:t>
            </a:r>
            <a:r>
              <a:rPr lang="en-US" b="1" dirty="0">
                <a:solidFill>
                  <a:schemeClr val="bg1"/>
                </a:solidFill>
                <a:latin typeface="Georgia" panose="02040502050405020303" pitchFamily="18" charset="0"/>
              </a:rPr>
              <a:t>discuss priorities, review status updates, update the SAV Management Strategy, and implement Workplan actions.</a:t>
            </a:r>
            <a:endParaRPr lang="en-US" b="1" dirty="0">
              <a:solidFill>
                <a:schemeClr val="bg1"/>
              </a:solidFill>
              <a:latin typeface="Georgia" panose="02040502050405020303" pitchFamily="18" charset="0"/>
            </a:endParaRPr>
          </a:p>
        </p:txBody>
      </p:sp>
      <p:sp>
        <p:nvSpPr>
          <p:cNvPr id="8" name="TextBox 7"/>
          <p:cNvSpPr txBox="1"/>
          <p:nvPr/>
        </p:nvSpPr>
        <p:spPr>
          <a:xfrm>
            <a:off x="4922768" y="2649188"/>
            <a:ext cx="4191000" cy="738664"/>
          </a:xfrm>
          <a:prstGeom prst="rect">
            <a:avLst/>
          </a:prstGeom>
          <a:noFill/>
        </p:spPr>
        <p:txBody>
          <a:bodyPr wrap="square" rtlCol="0">
            <a:spAutoFit/>
          </a:bodyPr>
          <a:lstStyle/>
          <a:p>
            <a:r>
              <a:rPr lang="en-US" dirty="0" smtClean="0">
                <a:solidFill>
                  <a:schemeClr val="bg1"/>
                </a:solidFill>
                <a:latin typeface="Georgia" panose="02040502050405020303" pitchFamily="18" charset="0"/>
              </a:rPr>
              <a:t>- Meet </a:t>
            </a:r>
            <a:r>
              <a:rPr lang="en-US" dirty="0">
                <a:solidFill>
                  <a:schemeClr val="bg1"/>
                </a:solidFill>
                <a:latin typeface="Georgia" panose="02040502050405020303" pitchFamily="18" charset="0"/>
              </a:rPr>
              <a:t>with various state representatives to review </a:t>
            </a:r>
            <a:r>
              <a:rPr lang="en-US" dirty="0" smtClean="0">
                <a:solidFill>
                  <a:schemeClr val="bg1"/>
                </a:solidFill>
                <a:latin typeface="Georgia" panose="02040502050405020303" pitchFamily="18" charset="0"/>
              </a:rPr>
              <a:t>and consider recommendations for regulatory upgrades</a:t>
            </a:r>
            <a:endParaRPr lang="en-US" dirty="0">
              <a:solidFill>
                <a:schemeClr val="bg1"/>
              </a:solidFill>
              <a:latin typeface="Georgia" panose="02040502050405020303" pitchFamily="18" charset="0"/>
            </a:endParaRPr>
          </a:p>
        </p:txBody>
      </p:sp>
      <p:sp>
        <p:nvSpPr>
          <p:cNvPr id="9" name="TextBox 8"/>
          <p:cNvSpPr txBox="1"/>
          <p:nvPr/>
        </p:nvSpPr>
        <p:spPr>
          <a:xfrm>
            <a:off x="108858" y="2649188"/>
            <a:ext cx="4191000" cy="738664"/>
          </a:xfrm>
          <a:prstGeom prst="rect">
            <a:avLst/>
          </a:prstGeom>
          <a:noFill/>
        </p:spPr>
        <p:txBody>
          <a:bodyPr wrap="square" rtlCol="0">
            <a:spAutoFit/>
          </a:bodyPr>
          <a:lstStyle/>
          <a:p>
            <a:r>
              <a:rPr lang="en-US" b="1" dirty="0" smtClean="0">
                <a:solidFill>
                  <a:schemeClr val="bg1"/>
                </a:solidFill>
                <a:latin typeface="Georgia" panose="02040502050405020303" pitchFamily="18" charset="0"/>
              </a:rPr>
              <a:t>2.2: Review and consider implementation of recommendations </a:t>
            </a:r>
            <a:r>
              <a:rPr lang="en-US" b="1" dirty="0">
                <a:solidFill>
                  <a:schemeClr val="bg1"/>
                </a:solidFill>
                <a:latin typeface="Georgia" panose="02040502050405020303" pitchFamily="18" charset="0"/>
              </a:rPr>
              <a:t>in </a:t>
            </a:r>
            <a:r>
              <a:rPr lang="en-US" b="1" dirty="0" smtClean="0">
                <a:solidFill>
                  <a:schemeClr val="bg1"/>
                </a:solidFill>
                <a:latin typeface="Georgia" panose="02040502050405020303" pitchFamily="18" charset="0"/>
              </a:rPr>
              <a:t>Regulatory review (HGIT </a:t>
            </a:r>
            <a:r>
              <a:rPr lang="en-US" b="1" dirty="0">
                <a:solidFill>
                  <a:schemeClr val="bg1"/>
                </a:solidFill>
                <a:latin typeface="Georgia" panose="02040502050405020303" pitchFamily="18" charset="0"/>
              </a:rPr>
              <a:t>funded </a:t>
            </a:r>
            <a:r>
              <a:rPr lang="en-US" b="1" dirty="0" smtClean="0">
                <a:solidFill>
                  <a:schemeClr val="bg1"/>
                </a:solidFill>
                <a:latin typeface="Georgia" panose="02040502050405020303" pitchFamily="18" charset="0"/>
              </a:rPr>
              <a:t>project</a:t>
            </a:r>
            <a:endParaRPr lang="en-US" b="1" dirty="0">
              <a:solidFill>
                <a:schemeClr val="bg1"/>
              </a:solidFill>
              <a:latin typeface="Georgia" panose="02040502050405020303" pitchFamily="18" charset="0"/>
            </a:endParaRPr>
          </a:p>
        </p:txBody>
      </p:sp>
      <p:sp>
        <p:nvSpPr>
          <p:cNvPr id="11" name="TextBox 10"/>
          <p:cNvSpPr txBox="1"/>
          <p:nvPr/>
        </p:nvSpPr>
        <p:spPr>
          <a:xfrm>
            <a:off x="108858" y="4217166"/>
            <a:ext cx="4191000" cy="523220"/>
          </a:xfrm>
          <a:prstGeom prst="rect">
            <a:avLst/>
          </a:prstGeom>
          <a:noFill/>
        </p:spPr>
        <p:txBody>
          <a:bodyPr wrap="square" rtlCol="0">
            <a:spAutoFit/>
          </a:bodyPr>
          <a:lstStyle/>
          <a:p>
            <a:r>
              <a:rPr lang="en-US" b="1" dirty="0" smtClean="0">
                <a:solidFill>
                  <a:schemeClr val="bg1"/>
                </a:solidFill>
                <a:latin typeface="Georgia" panose="02040502050405020303" pitchFamily="18" charset="0"/>
              </a:rPr>
              <a:t>2.3</a:t>
            </a:r>
            <a:r>
              <a:rPr lang="en-US" b="1" dirty="0">
                <a:solidFill>
                  <a:schemeClr val="bg1"/>
                </a:solidFill>
                <a:latin typeface="Georgia" panose="02040502050405020303" pitchFamily="18" charset="0"/>
              </a:rPr>
              <a:t>: </a:t>
            </a:r>
            <a:r>
              <a:rPr lang="en-US" b="1" dirty="0">
                <a:solidFill>
                  <a:schemeClr val="bg1"/>
                </a:solidFill>
                <a:latin typeface="Georgia" panose="02040502050405020303" pitchFamily="18" charset="0"/>
              </a:rPr>
              <a:t>Encourage </a:t>
            </a:r>
            <a:r>
              <a:rPr lang="en-US" b="1" dirty="0" smtClean="0">
                <a:solidFill>
                  <a:schemeClr val="bg1"/>
                </a:solidFill>
                <a:latin typeface="Georgia" panose="02040502050405020303" pitchFamily="18" charset="0"/>
              </a:rPr>
              <a:t>management of invasive species detrimental to SAV</a:t>
            </a:r>
            <a:endParaRPr lang="en-US" b="1" dirty="0">
              <a:solidFill>
                <a:schemeClr val="bg1"/>
              </a:solidFill>
              <a:latin typeface="Georgia" panose="02040502050405020303" pitchFamily="18" charset="0"/>
            </a:endParaRPr>
          </a:p>
        </p:txBody>
      </p:sp>
      <p:sp>
        <p:nvSpPr>
          <p:cNvPr id="13" name="TextBox 12"/>
          <p:cNvSpPr txBox="1"/>
          <p:nvPr/>
        </p:nvSpPr>
        <p:spPr>
          <a:xfrm>
            <a:off x="4922768" y="4217166"/>
            <a:ext cx="4191000" cy="523220"/>
          </a:xfrm>
          <a:prstGeom prst="rect">
            <a:avLst/>
          </a:prstGeom>
          <a:noFill/>
        </p:spPr>
        <p:txBody>
          <a:bodyPr wrap="square" rtlCol="0">
            <a:spAutoFit/>
          </a:bodyPr>
          <a:lstStyle/>
          <a:p>
            <a:r>
              <a:rPr lang="en-US" dirty="0" smtClean="0">
                <a:solidFill>
                  <a:schemeClr val="bg1"/>
                </a:solidFill>
                <a:latin typeface="Georgia" panose="02040502050405020303" pitchFamily="18" charset="0"/>
              </a:rPr>
              <a:t>- Control mute swans, water chestnut and include in education and outreach materials</a:t>
            </a:r>
            <a:endParaRPr lang="en-US" dirty="0">
              <a:solidFill>
                <a:schemeClr val="bg1"/>
              </a:solidFill>
              <a:latin typeface="Georgia" panose="02040502050405020303" pitchFamily="18" charset="0"/>
            </a:endParaRPr>
          </a:p>
        </p:txBody>
      </p:sp>
      <p:sp>
        <p:nvSpPr>
          <p:cNvPr id="17" name="Shape 205"/>
          <p:cNvSpPr txBox="1">
            <a:spLocks/>
          </p:cNvSpPr>
          <p:nvPr/>
        </p:nvSpPr>
        <p:spPr>
          <a:xfrm>
            <a:off x="0" y="65818"/>
            <a:ext cx="9122228" cy="42509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1800" b="1" i="0" u="none" strike="noStrike" cap="none">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pPr algn="ctr"/>
            <a:r>
              <a:rPr lang="en" dirty="0" smtClean="0">
                <a:solidFill>
                  <a:schemeClr val="bg1"/>
                </a:solidFill>
                <a:latin typeface="Georgia" panose="02040502050405020303" pitchFamily="18" charset="0"/>
                <a:ea typeface="Rockwell" charset="0"/>
                <a:cs typeface="Rockwell" charset="0"/>
              </a:rPr>
              <a:t>SAV Workplan 2020-2021; Actions to go with the approaches</a:t>
            </a:r>
            <a:endParaRPr lang="en" dirty="0">
              <a:solidFill>
                <a:schemeClr val="bg1"/>
              </a:solidFill>
              <a:latin typeface="Georgia" panose="02040502050405020303" pitchFamily="18" charset="0"/>
              <a:ea typeface="Rockwell" charset="0"/>
              <a:cs typeface="Rockwell" charset="0"/>
            </a:endParaRPr>
          </a:p>
        </p:txBody>
      </p:sp>
      <p:sp>
        <p:nvSpPr>
          <p:cNvPr id="21" name="TextBox 20"/>
          <p:cNvSpPr txBox="1"/>
          <p:nvPr/>
        </p:nvSpPr>
        <p:spPr>
          <a:xfrm>
            <a:off x="108859" y="586367"/>
            <a:ext cx="8865808" cy="523220"/>
          </a:xfrm>
          <a:prstGeom prst="rect">
            <a:avLst/>
          </a:prstGeom>
          <a:noFill/>
        </p:spPr>
        <p:txBody>
          <a:bodyPr wrap="square" rtlCol="0">
            <a:spAutoFit/>
          </a:bodyPr>
          <a:lstStyle/>
          <a:p>
            <a:pPr algn="ctr"/>
            <a:r>
              <a:rPr lang="en-US" b="1" kern="1200" dirty="0" smtClean="0">
                <a:solidFill>
                  <a:schemeClr val="bg1"/>
                </a:solidFill>
                <a:latin typeface="Georgia" panose="02040502050405020303" pitchFamily="18" charset="0"/>
              </a:rPr>
              <a:t>MA 2: Protect Existing and Recovering SAV in the Chesapeake Bay</a:t>
            </a:r>
            <a:endParaRPr lang="en-US" b="1" dirty="0">
              <a:solidFill>
                <a:schemeClr val="bg1"/>
              </a:solidFill>
              <a:latin typeface="Georgia" panose="02040502050405020303" pitchFamily="18" charset="0"/>
            </a:endParaRPr>
          </a:p>
          <a:p>
            <a:pPr algn="ctr"/>
            <a:endParaRPr lang="en-US" b="1" dirty="0">
              <a:solidFill>
                <a:schemeClr val="bg1"/>
              </a:solidFill>
              <a:latin typeface="Georgia" panose="02040502050405020303" pitchFamily="18" charset="0"/>
            </a:endParaRPr>
          </a:p>
        </p:txBody>
      </p:sp>
      <p:sp>
        <p:nvSpPr>
          <p:cNvPr id="22" name="Rectangle 21"/>
          <p:cNvSpPr/>
          <p:nvPr/>
        </p:nvSpPr>
        <p:spPr>
          <a:xfrm>
            <a:off x="108858" y="586367"/>
            <a:ext cx="8865809" cy="5199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922768" y="1385132"/>
            <a:ext cx="4191000" cy="523220"/>
          </a:xfrm>
          <a:prstGeom prst="rect">
            <a:avLst/>
          </a:prstGeom>
          <a:noFill/>
        </p:spPr>
        <p:txBody>
          <a:bodyPr wrap="square" rtlCol="0">
            <a:spAutoFit/>
          </a:bodyPr>
          <a:lstStyle/>
          <a:p>
            <a:r>
              <a:rPr lang="en-US" dirty="0" smtClean="0">
                <a:solidFill>
                  <a:schemeClr val="bg1"/>
                </a:solidFill>
                <a:latin typeface="Georgia" panose="02040502050405020303" pitchFamily="18" charset="0"/>
              </a:rPr>
              <a:t>- </a:t>
            </a:r>
            <a:r>
              <a:rPr lang="en-US" dirty="0">
                <a:solidFill>
                  <a:schemeClr val="bg1"/>
                </a:solidFill>
                <a:latin typeface="Georgia" panose="02040502050405020303" pitchFamily="18" charset="0"/>
              </a:rPr>
              <a:t>The SAV Workgroup will meet and produce meeting reports and summaries.</a:t>
            </a:r>
            <a:endParaRPr lang="en-US" dirty="0">
              <a:solidFill>
                <a:schemeClr val="bg1"/>
              </a:solidFill>
              <a:latin typeface="Georgia" panose="02040502050405020303" pitchFamily="18" charset="0"/>
            </a:endParaRPr>
          </a:p>
        </p:txBody>
      </p:sp>
    </p:spTree>
    <p:extLst>
      <p:ext uri="{BB962C8B-B14F-4D97-AF65-F5344CB8AC3E}">
        <p14:creationId xmlns:p14="http://schemas.microsoft.com/office/powerpoint/2010/main" val="2338803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9676" y="1205128"/>
            <a:ext cx="9122228" cy="155467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1772" y="3075846"/>
            <a:ext cx="9122228" cy="1681211"/>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8858" y="1420576"/>
            <a:ext cx="4191000" cy="954107"/>
          </a:xfrm>
          <a:prstGeom prst="rect">
            <a:avLst/>
          </a:prstGeom>
          <a:noFill/>
        </p:spPr>
        <p:txBody>
          <a:bodyPr wrap="square" rtlCol="0">
            <a:spAutoFit/>
          </a:bodyPr>
          <a:lstStyle/>
          <a:p>
            <a:r>
              <a:rPr lang="en-US" b="1" dirty="0">
                <a:solidFill>
                  <a:schemeClr val="bg1"/>
                </a:solidFill>
                <a:latin typeface="Georgia" panose="02040502050405020303" pitchFamily="18" charset="0"/>
              </a:rPr>
              <a:t>3</a:t>
            </a:r>
            <a:r>
              <a:rPr lang="en-US" b="1" dirty="0" smtClean="0">
                <a:solidFill>
                  <a:schemeClr val="bg1"/>
                </a:solidFill>
                <a:latin typeface="Georgia" panose="02040502050405020303" pitchFamily="18" charset="0"/>
              </a:rPr>
              <a:t>.1: </a:t>
            </a:r>
            <a:r>
              <a:rPr lang="en-US" b="1" dirty="0">
                <a:solidFill>
                  <a:schemeClr val="bg1"/>
                </a:solidFill>
                <a:latin typeface="Georgia" panose="02040502050405020303" pitchFamily="18" charset="0"/>
              </a:rPr>
              <a:t>Develop “Small-scale SAV Restoration in Chesapeake Bay: A Protocol and Technical Guidance Manual”. </a:t>
            </a:r>
            <a:r>
              <a:rPr lang="en-US" b="1" dirty="0" smtClean="0">
                <a:solidFill>
                  <a:schemeClr val="bg1"/>
                </a:solidFill>
                <a:latin typeface="Georgia" panose="02040502050405020303" pitchFamily="18" charset="0"/>
              </a:rPr>
              <a:t>(2020 </a:t>
            </a:r>
            <a:r>
              <a:rPr lang="en-US" b="1" dirty="0">
                <a:solidFill>
                  <a:schemeClr val="bg1"/>
                </a:solidFill>
                <a:latin typeface="Georgia" panose="02040502050405020303" pitchFamily="18" charset="0"/>
              </a:rPr>
              <a:t>GIT Funded </a:t>
            </a:r>
            <a:r>
              <a:rPr lang="en-US" b="1" dirty="0" smtClean="0">
                <a:solidFill>
                  <a:schemeClr val="bg1"/>
                </a:solidFill>
                <a:latin typeface="Georgia" panose="02040502050405020303" pitchFamily="18" charset="0"/>
              </a:rPr>
              <a:t>Project) </a:t>
            </a:r>
            <a:endParaRPr lang="en-US" b="1" dirty="0">
              <a:solidFill>
                <a:schemeClr val="bg1"/>
              </a:solidFill>
              <a:latin typeface="Georgia" panose="02040502050405020303" pitchFamily="18" charset="0"/>
            </a:endParaRPr>
          </a:p>
        </p:txBody>
      </p:sp>
      <p:sp>
        <p:nvSpPr>
          <p:cNvPr id="8" name="TextBox 7"/>
          <p:cNvSpPr txBox="1"/>
          <p:nvPr/>
        </p:nvSpPr>
        <p:spPr>
          <a:xfrm>
            <a:off x="4773191" y="1830088"/>
            <a:ext cx="4191000" cy="738664"/>
          </a:xfrm>
          <a:prstGeom prst="rect">
            <a:avLst/>
          </a:prstGeom>
          <a:noFill/>
        </p:spPr>
        <p:txBody>
          <a:bodyPr wrap="square" rtlCol="0">
            <a:spAutoFit/>
          </a:bodyPr>
          <a:lstStyle/>
          <a:p>
            <a:r>
              <a:rPr lang="en-US" dirty="0" smtClean="0">
                <a:solidFill>
                  <a:schemeClr val="bg1"/>
                </a:solidFill>
                <a:latin typeface="Georgia" panose="02040502050405020303" pitchFamily="18" charset="0"/>
              </a:rPr>
              <a:t>- </a:t>
            </a:r>
            <a:r>
              <a:rPr lang="en-US" dirty="0">
                <a:solidFill>
                  <a:schemeClr val="bg1"/>
                </a:solidFill>
                <a:latin typeface="Georgia" panose="02040502050405020303" pitchFamily="18" charset="0"/>
              </a:rPr>
              <a:t>Work with Riverkeepers and Watershed Organizations to use the guidance document and expand SAV restoration capacity in the CB</a:t>
            </a:r>
            <a:endParaRPr lang="en-US" dirty="0">
              <a:solidFill>
                <a:schemeClr val="bg1"/>
              </a:solidFill>
              <a:latin typeface="Georgia" panose="02040502050405020303" pitchFamily="18" charset="0"/>
            </a:endParaRPr>
          </a:p>
        </p:txBody>
      </p:sp>
      <p:sp>
        <p:nvSpPr>
          <p:cNvPr id="9" name="TextBox 8"/>
          <p:cNvSpPr txBox="1"/>
          <p:nvPr/>
        </p:nvSpPr>
        <p:spPr>
          <a:xfrm>
            <a:off x="108858" y="3293641"/>
            <a:ext cx="4191000" cy="1169551"/>
          </a:xfrm>
          <a:prstGeom prst="rect">
            <a:avLst/>
          </a:prstGeom>
          <a:noFill/>
        </p:spPr>
        <p:txBody>
          <a:bodyPr wrap="square" rtlCol="0">
            <a:spAutoFit/>
          </a:bodyPr>
          <a:lstStyle/>
          <a:p>
            <a:r>
              <a:rPr lang="en-US" b="1" dirty="0" smtClean="0">
                <a:solidFill>
                  <a:schemeClr val="bg1"/>
                </a:solidFill>
                <a:latin typeface="Georgia" panose="02040502050405020303" pitchFamily="18" charset="0"/>
              </a:rPr>
              <a:t>3.2: </a:t>
            </a:r>
            <a:r>
              <a:rPr lang="en-US" b="1" dirty="0">
                <a:solidFill>
                  <a:schemeClr val="bg1"/>
                </a:solidFill>
                <a:latin typeface="Georgia" panose="02040502050405020303" pitchFamily="18" charset="0"/>
              </a:rPr>
              <a:t>Continue SAV restoration efforts through direct plantings of </a:t>
            </a:r>
            <a:r>
              <a:rPr lang="en-US" b="1" dirty="0" smtClean="0">
                <a:solidFill>
                  <a:schemeClr val="bg1"/>
                </a:solidFill>
                <a:latin typeface="Georgia" panose="02040502050405020303" pitchFamily="18" charset="0"/>
              </a:rPr>
              <a:t>seeds. </a:t>
            </a:r>
            <a:r>
              <a:rPr lang="en-US" b="1" dirty="0">
                <a:solidFill>
                  <a:schemeClr val="bg1"/>
                </a:solidFill>
                <a:latin typeface="Georgia" panose="02040502050405020303" pitchFamily="18" charset="0"/>
              </a:rPr>
              <a:t>SAV restoration is also an outreach and education tool for citizen stewardship involvement (see MA V).</a:t>
            </a:r>
          </a:p>
        </p:txBody>
      </p:sp>
      <p:sp>
        <p:nvSpPr>
          <p:cNvPr id="13" name="TextBox 12"/>
          <p:cNvSpPr txBox="1"/>
          <p:nvPr/>
        </p:nvSpPr>
        <p:spPr>
          <a:xfrm>
            <a:off x="4773191" y="3362177"/>
            <a:ext cx="4191000" cy="738664"/>
          </a:xfrm>
          <a:prstGeom prst="rect">
            <a:avLst/>
          </a:prstGeom>
          <a:noFill/>
        </p:spPr>
        <p:txBody>
          <a:bodyPr wrap="square" rtlCol="0">
            <a:spAutoFit/>
          </a:bodyPr>
          <a:lstStyle/>
          <a:p>
            <a:r>
              <a:rPr lang="en-US" dirty="0" smtClean="0">
                <a:solidFill>
                  <a:schemeClr val="bg1"/>
                </a:solidFill>
                <a:latin typeface="Georgia" panose="02040502050405020303" pitchFamily="18" charset="0"/>
              </a:rPr>
              <a:t>- </a:t>
            </a:r>
            <a:r>
              <a:rPr lang="en-US" dirty="0" err="1">
                <a:solidFill>
                  <a:schemeClr val="bg1"/>
                </a:solidFill>
                <a:latin typeface="Georgia" panose="02040502050405020303" pitchFamily="18" charset="0"/>
              </a:rPr>
              <a:t>Md</a:t>
            </a:r>
            <a:r>
              <a:rPr lang="en-US" dirty="0">
                <a:solidFill>
                  <a:schemeClr val="bg1"/>
                </a:solidFill>
                <a:latin typeface="Georgia" panose="02040502050405020303" pitchFamily="18" charset="0"/>
              </a:rPr>
              <a:t> DNR, VIMS, and other partner organizations will continue direct planting in appropriate sites in Maryland, Virginia, and DC.</a:t>
            </a:r>
            <a:endParaRPr lang="en-US" dirty="0">
              <a:solidFill>
                <a:schemeClr val="bg1"/>
              </a:solidFill>
              <a:latin typeface="Georgia" panose="02040502050405020303" pitchFamily="18" charset="0"/>
            </a:endParaRPr>
          </a:p>
        </p:txBody>
      </p:sp>
      <p:sp>
        <p:nvSpPr>
          <p:cNvPr id="17" name="Shape 205"/>
          <p:cNvSpPr txBox="1">
            <a:spLocks/>
          </p:cNvSpPr>
          <p:nvPr/>
        </p:nvSpPr>
        <p:spPr>
          <a:xfrm>
            <a:off x="0" y="65818"/>
            <a:ext cx="9122228" cy="42509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1800" b="1" i="0" u="none" strike="noStrike" cap="none">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pPr algn="ctr"/>
            <a:r>
              <a:rPr lang="en" dirty="0" smtClean="0">
                <a:solidFill>
                  <a:schemeClr val="bg1"/>
                </a:solidFill>
                <a:latin typeface="Georgia" panose="02040502050405020303" pitchFamily="18" charset="0"/>
                <a:ea typeface="Rockwell" charset="0"/>
                <a:cs typeface="Rockwell" charset="0"/>
              </a:rPr>
              <a:t>SAV Workplan 2020-2021; Actions to go with the approaches</a:t>
            </a:r>
            <a:endParaRPr lang="en" dirty="0">
              <a:solidFill>
                <a:schemeClr val="bg1"/>
              </a:solidFill>
              <a:latin typeface="Georgia" panose="02040502050405020303" pitchFamily="18" charset="0"/>
              <a:ea typeface="Rockwell" charset="0"/>
              <a:cs typeface="Rockwell" charset="0"/>
            </a:endParaRPr>
          </a:p>
        </p:txBody>
      </p:sp>
      <p:sp>
        <p:nvSpPr>
          <p:cNvPr id="21" name="TextBox 20"/>
          <p:cNvSpPr txBox="1"/>
          <p:nvPr/>
        </p:nvSpPr>
        <p:spPr>
          <a:xfrm>
            <a:off x="108859" y="586367"/>
            <a:ext cx="8865808" cy="523220"/>
          </a:xfrm>
          <a:prstGeom prst="rect">
            <a:avLst/>
          </a:prstGeom>
          <a:noFill/>
        </p:spPr>
        <p:txBody>
          <a:bodyPr wrap="square" rtlCol="0">
            <a:spAutoFit/>
          </a:bodyPr>
          <a:lstStyle/>
          <a:p>
            <a:pPr algn="ctr"/>
            <a:r>
              <a:rPr lang="en-US" b="1" kern="1200" dirty="0" smtClean="0">
                <a:solidFill>
                  <a:schemeClr val="bg1"/>
                </a:solidFill>
                <a:latin typeface="Georgia" panose="02040502050405020303" pitchFamily="18" charset="0"/>
              </a:rPr>
              <a:t>MA 3: Restore SAV in the Chesapeake Bay</a:t>
            </a:r>
            <a:endParaRPr lang="en-US" b="1" dirty="0">
              <a:solidFill>
                <a:schemeClr val="bg1"/>
              </a:solidFill>
              <a:latin typeface="Georgia" panose="02040502050405020303" pitchFamily="18" charset="0"/>
            </a:endParaRPr>
          </a:p>
          <a:p>
            <a:pPr algn="ctr"/>
            <a:endParaRPr lang="en-US" b="1" dirty="0">
              <a:solidFill>
                <a:schemeClr val="bg1"/>
              </a:solidFill>
              <a:latin typeface="Georgia" panose="02040502050405020303" pitchFamily="18" charset="0"/>
            </a:endParaRPr>
          </a:p>
        </p:txBody>
      </p:sp>
      <p:sp>
        <p:nvSpPr>
          <p:cNvPr id="22" name="Rectangle 21"/>
          <p:cNvSpPr/>
          <p:nvPr/>
        </p:nvSpPr>
        <p:spPr>
          <a:xfrm>
            <a:off x="108858" y="586367"/>
            <a:ext cx="8865809" cy="5199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773191" y="1277724"/>
            <a:ext cx="4180524" cy="523220"/>
          </a:xfrm>
          <a:prstGeom prst="rect">
            <a:avLst/>
          </a:prstGeom>
          <a:noFill/>
        </p:spPr>
        <p:txBody>
          <a:bodyPr wrap="square" rtlCol="0">
            <a:spAutoFit/>
          </a:bodyPr>
          <a:lstStyle/>
          <a:p>
            <a:r>
              <a:rPr lang="en-US" dirty="0" smtClean="0">
                <a:solidFill>
                  <a:schemeClr val="bg1"/>
                </a:solidFill>
                <a:latin typeface="Georgia" panose="02040502050405020303" pitchFamily="18" charset="0"/>
              </a:rPr>
              <a:t>- Create Technical Guidance Manual and Foster Collaboration</a:t>
            </a:r>
            <a:endParaRPr lang="en-US" dirty="0">
              <a:solidFill>
                <a:schemeClr val="bg1"/>
              </a:solidFill>
              <a:latin typeface="Georgia" panose="02040502050405020303" pitchFamily="18" charset="0"/>
            </a:endParaRPr>
          </a:p>
        </p:txBody>
      </p:sp>
    </p:spTree>
    <p:extLst>
      <p:ext uri="{BB962C8B-B14F-4D97-AF65-F5344CB8AC3E}">
        <p14:creationId xmlns:p14="http://schemas.microsoft.com/office/powerpoint/2010/main" val="3465749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1772" y="1230393"/>
            <a:ext cx="9122228" cy="117932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1772" y="2508747"/>
            <a:ext cx="9122228" cy="2690131"/>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8858" y="1431461"/>
            <a:ext cx="4191000" cy="523220"/>
          </a:xfrm>
          <a:prstGeom prst="rect">
            <a:avLst/>
          </a:prstGeom>
          <a:noFill/>
        </p:spPr>
        <p:txBody>
          <a:bodyPr wrap="square" rtlCol="0">
            <a:spAutoFit/>
          </a:bodyPr>
          <a:lstStyle/>
          <a:p>
            <a:r>
              <a:rPr lang="en-US" b="1" dirty="0">
                <a:solidFill>
                  <a:schemeClr val="bg1"/>
                </a:solidFill>
                <a:latin typeface="Georgia" panose="02040502050405020303" pitchFamily="18" charset="0"/>
              </a:rPr>
              <a:t>4</a:t>
            </a:r>
            <a:r>
              <a:rPr lang="en-US" b="1" dirty="0" smtClean="0">
                <a:solidFill>
                  <a:schemeClr val="bg1"/>
                </a:solidFill>
                <a:latin typeface="Georgia" panose="02040502050405020303" pitchFamily="18" charset="0"/>
              </a:rPr>
              <a:t>.1: </a:t>
            </a:r>
            <a:r>
              <a:rPr lang="en-US" b="1" dirty="0">
                <a:solidFill>
                  <a:schemeClr val="bg1"/>
                </a:solidFill>
                <a:latin typeface="Georgia" panose="02040502050405020303" pitchFamily="18" charset="0"/>
              </a:rPr>
              <a:t>Track advancements in SAV </a:t>
            </a:r>
            <a:r>
              <a:rPr lang="en-US" b="1" dirty="0" smtClean="0">
                <a:solidFill>
                  <a:schemeClr val="bg1"/>
                </a:solidFill>
                <a:latin typeface="Georgia" panose="02040502050405020303" pitchFamily="18" charset="0"/>
              </a:rPr>
              <a:t>knowledge and prioritize research needs. </a:t>
            </a:r>
            <a:endParaRPr lang="en-US" b="1" dirty="0">
              <a:solidFill>
                <a:schemeClr val="bg1"/>
              </a:solidFill>
              <a:latin typeface="Georgia" panose="02040502050405020303" pitchFamily="18" charset="0"/>
            </a:endParaRPr>
          </a:p>
        </p:txBody>
      </p:sp>
      <p:sp>
        <p:nvSpPr>
          <p:cNvPr id="8" name="TextBox 7"/>
          <p:cNvSpPr txBox="1"/>
          <p:nvPr/>
        </p:nvSpPr>
        <p:spPr>
          <a:xfrm>
            <a:off x="4922768" y="2446547"/>
            <a:ext cx="4191000" cy="738664"/>
          </a:xfrm>
          <a:prstGeom prst="rect">
            <a:avLst/>
          </a:prstGeom>
          <a:noFill/>
        </p:spPr>
        <p:txBody>
          <a:bodyPr wrap="square" rtlCol="0">
            <a:spAutoFit/>
          </a:bodyPr>
          <a:lstStyle/>
          <a:p>
            <a:r>
              <a:rPr lang="en-US" dirty="0" smtClean="0">
                <a:solidFill>
                  <a:schemeClr val="bg1"/>
                </a:solidFill>
                <a:latin typeface="Georgia" panose="02040502050405020303" pitchFamily="18" charset="0"/>
              </a:rPr>
              <a:t>- Continue support for Bay-wide SAV survey; integrate </a:t>
            </a:r>
            <a:r>
              <a:rPr lang="en-US" dirty="0">
                <a:solidFill>
                  <a:schemeClr val="bg1"/>
                </a:solidFill>
                <a:latin typeface="Georgia" panose="02040502050405020303" pitchFamily="18" charset="0"/>
              </a:rPr>
              <a:t>satellite data into the </a:t>
            </a:r>
            <a:r>
              <a:rPr lang="en-US" dirty="0" smtClean="0">
                <a:solidFill>
                  <a:schemeClr val="bg1"/>
                </a:solidFill>
                <a:latin typeface="Georgia" panose="02040502050405020303" pitchFamily="18" charset="0"/>
              </a:rPr>
              <a:t>SAV survey (STAC Workshop)</a:t>
            </a:r>
            <a:endParaRPr lang="en-US" dirty="0">
              <a:solidFill>
                <a:schemeClr val="bg1"/>
              </a:solidFill>
              <a:latin typeface="Georgia" panose="02040502050405020303" pitchFamily="18" charset="0"/>
            </a:endParaRPr>
          </a:p>
        </p:txBody>
      </p:sp>
      <p:sp>
        <p:nvSpPr>
          <p:cNvPr id="9" name="TextBox 8"/>
          <p:cNvSpPr txBox="1"/>
          <p:nvPr/>
        </p:nvSpPr>
        <p:spPr>
          <a:xfrm>
            <a:off x="108858" y="3270380"/>
            <a:ext cx="4191000" cy="954107"/>
          </a:xfrm>
          <a:prstGeom prst="rect">
            <a:avLst/>
          </a:prstGeom>
          <a:noFill/>
        </p:spPr>
        <p:txBody>
          <a:bodyPr wrap="square" rtlCol="0">
            <a:spAutoFit/>
          </a:bodyPr>
          <a:lstStyle/>
          <a:p>
            <a:r>
              <a:rPr lang="en-US" b="1" dirty="0" smtClean="0">
                <a:solidFill>
                  <a:schemeClr val="bg1"/>
                </a:solidFill>
                <a:latin typeface="Georgia" panose="02040502050405020303" pitchFamily="18" charset="0"/>
              </a:rPr>
              <a:t>4.2: </a:t>
            </a:r>
            <a:r>
              <a:rPr lang="en-US" b="1" dirty="0">
                <a:solidFill>
                  <a:schemeClr val="bg1"/>
                </a:solidFill>
                <a:latin typeface="Georgia" panose="02040502050405020303" pitchFamily="18" charset="0"/>
              </a:rPr>
              <a:t>Monitor SAV throughout the Bay. SAV conservation, restoration, and research all rely on effective and efficient monitoring of the resource. </a:t>
            </a:r>
          </a:p>
        </p:txBody>
      </p:sp>
      <p:sp>
        <p:nvSpPr>
          <p:cNvPr id="13" name="TextBox 12"/>
          <p:cNvSpPr txBox="1"/>
          <p:nvPr/>
        </p:nvSpPr>
        <p:spPr>
          <a:xfrm>
            <a:off x="4922768" y="1703147"/>
            <a:ext cx="4191000" cy="738664"/>
          </a:xfrm>
          <a:prstGeom prst="rect">
            <a:avLst/>
          </a:prstGeom>
          <a:noFill/>
        </p:spPr>
        <p:txBody>
          <a:bodyPr wrap="square" rtlCol="0">
            <a:spAutoFit/>
          </a:bodyPr>
          <a:lstStyle/>
          <a:p>
            <a:r>
              <a:rPr lang="en-US" dirty="0" smtClean="0">
                <a:solidFill>
                  <a:schemeClr val="bg1"/>
                </a:solidFill>
                <a:latin typeface="Georgia" panose="02040502050405020303" pitchFamily="18" charset="0"/>
              </a:rPr>
              <a:t>- </a:t>
            </a:r>
            <a:r>
              <a:rPr lang="en-US" dirty="0">
                <a:solidFill>
                  <a:schemeClr val="bg1"/>
                </a:solidFill>
                <a:latin typeface="Georgia" panose="02040502050405020303" pitchFamily="18" charset="0"/>
              </a:rPr>
              <a:t>Facilitate inter-agency/institution working session to prioritize research topics and </a:t>
            </a:r>
            <a:r>
              <a:rPr lang="en-US" dirty="0" smtClean="0">
                <a:solidFill>
                  <a:schemeClr val="bg1"/>
                </a:solidFill>
                <a:latin typeface="Georgia" panose="02040502050405020303" pitchFamily="18" charset="0"/>
              </a:rPr>
              <a:t>agenda (SERC is hosting)</a:t>
            </a:r>
            <a:endParaRPr lang="en-US" dirty="0">
              <a:solidFill>
                <a:schemeClr val="bg1"/>
              </a:solidFill>
              <a:latin typeface="Georgia" panose="02040502050405020303" pitchFamily="18" charset="0"/>
            </a:endParaRPr>
          </a:p>
        </p:txBody>
      </p:sp>
      <p:sp>
        <p:nvSpPr>
          <p:cNvPr id="17" name="Shape 205"/>
          <p:cNvSpPr txBox="1">
            <a:spLocks/>
          </p:cNvSpPr>
          <p:nvPr/>
        </p:nvSpPr>
        <p:spPr>
          <a:xfrm>
            <a:off x="0" y="65818"/>
            <a:ext cx="9122228" cy="42509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1800" b="1" i="0" u="none" strike="noStrike" cap="none">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pPr algn="ctr"/>
            <a:r>
              <a:rPr lang="en" dirty="0" smtClean="0">
                <a:solidFill>
                  <a:schemeClr val="bg1"/>
                </a:solidFill>
                <a:latin typeface="Georgia" panose="02040502050405020303" pitchFamily="18" charset="0"/>
                <a:ea typeface="Rockwell" charset="0"/>
                <a:cs typeface="Rockwell" charset="0"/>
              </a:rPr>
              <a:t>SAV Workplan 2020-2021; Actions to go with the approaches</a:t>
            </a:r>
            <a:endParaRPr lang="en" dirty="0">
              <a:solidFill>
                <a:schemeClr val="bg1"/>
              </a:solidFill>
              <a:latin typeface="Georgia" panose="02040502050405020303" pitchFamily="18" charset="0"/>
              <a:ea typeface="Rockwell" charset="0"/>
              <a:cs typeface="Rockwell" charset="0"/>
            </a:endParaRPr>
          </a:p>
        </p:txBody>
      </p:sp>
      <p:sp>
        <p:nvSpPr>
          <p:cNvPr id="21" name="TextBox 20"/>
          <p:cNvSpPr txBox="1"/>
          <p:nvPr/>
        </p:nvSpPr>
        <p:spPr>
          <a:xfrm>
            <a:off x="108859" y="586367"/>
            <a:ext cx="8865808" cy="523220"/>
          </a:xfrm>
          <a:prstGeom prst="rect">
            <a:avLst/>
          </a:prstGeom>
          <a:noFill/>
        </p:spPr>
        <p:txBody>
          <a:bodyPr wrap="square" rtlCol="0">
            <a:spAutoFit/>
          </a:bodyPr>
          <a:lstStyle/>
          <a:p>
            <a:pPr algn="ctr"/>
            <a:r>
              <a:rPr lang="en-US" b="1" kern="1200" dirty="0" smtClean="0">
                <a:solidFill>
                  <a:schemeClr val="bg1"/>
                </a:solidFill>
                <a:latin typeface="Georgia" panose="02040502050405020303" pitchFamily="18" charset="0"/>
              </a:rPr>
              <a:t>MA 4: Enhance SAV Research and Monitoring in the Chesapeake Bay</a:t>
            </a:r>
            <a:endParaRPr lang="en-US" b="1" dirty="0">
              <a:solidFill>
                <a:schemeClr val="bg1"/>
              </a:solidFill>
              <a:latin typeface="Georgia" panose="02040502050405020303" pitchFamily="18" charset="0"/>
            </a:endParaRPr>
          </a:p>
          <a:p>
            <a:pPr algn="ctr"/>
            <a:endParaRPr lang="en-US" b="1" dirty="0">
              <a:solidFill>
                <a:schemeClr val="bg1"/>
              </a:solidFill>
              <a:latin typeface="Georgia" panose="02040502050405020303" pitchFamily="18" charset="0"/>
            </a:endParaRPr>
          </a:p>
        </p:txBody>
      </p:sp>
      <p:sp>
        <p:nvSpPr>
          <p:cNvPr id="22" name="Rectangle 21"/>
          <p:cNvSpPr/>
          <p:nvPr/>
        </p:nvSpPr>
        <p:spPr>
          <a:xfrm>
            <a:off x="108858" y="586367"/>
            <a:ext cx="8865809" cy="5199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922768" y="1190941"/>
            <a:ext cx="4191000" cy="738664"/>
          </a:xfrm>
          <a:prstGeom prst="rect">
            <a:avLst/>
          </a:prstGeom>
          <a:noFill/>
        </p:spPr>
        <p:txBody>
          <a:bodyPr wrap="square" rtlCol="0">
            <a:spAutoFit/>
          </a:bodyPr>
          <a:lstStyle/>
          <a:p>
            <a:r>
              <a:rPr lang="en-US" dirty="0" smtClean="0">
                <a:solidFill>
                  <a:schemeClr val="bg1"/>
                </a:solidFill>
                <a:latin typeface="Georgia" panose="02040502050405020303" pitchFamily="18" charset="0"/>
              </a:rPr>
              <a:t>- Hold SAV </a:t>
            </a:r>
            <a:r>
              <a:rPr lang="en-US" dirty="0">
                <a:solidFill>
                  <a:schemeClr val="bg1"/>
                </a:solidFill>
                <a:latin typeface="Georgia" panose="02040502050405020303" pitchFamily="18" charset="0"/>
              </a:rPr>
              <a:t>Workgroup meetings with dedicated time for SAV research updates. </a:t>
            </a:r>
            <a:endParaRPr lang="en-US" dirty="0" smtClean="0">
              <a:solidFill>
                <a:schemeClr val="bg1"/>
              </a:solidFill>
              <a:latin typeface="Georgia" panose="02040502050405020303" pitchFamily="18" charset="0"/>
            </a:endParaRPr>
          </a:p>
          <a:p>
            <a:endParaRPr lang="en-US" dirty="0">
              <a:solidFill>
                <a:schemeClr val="bg1"/>
              </a:solidFill>
              <a:latin typeface="Georgia" panose="02040502050405020303" pitchFamily="18" charset="0"/>
            </a:endParaRPr>
          </a:p>
        </p:txBody>
      </p:sp>
      <p:sp>
        <p:nvSpPr>
          <p:cNvPr id="14" name="TextBox 13"/>
          <p:cNvSpPr txBox="1"/>
          <p:nvPr/>
        </p:nvSpPr>
        <p:spPr>
          <a:xfrm>
            <a:off x="4922768" y="3115738"/>
            <a:ext cx="4191000" cy="523220"/>
          </a:xfrm>
          <a:prstGeom prst="rect">
            <a:avLst/>
          </a:prstGeom>
          <a:noFill/>
        </p:spPr>
        <p:txBody>
          <a:bodyPr wrap="square" rtlCol="0">
            <a:spAutoFit/>
          </a:bodyPr>
          <a:lstStyle/>
          <a:p>
            <a:r>
              <a:rPr lang="en-US" dirty="0" smtClean="0">
                <a:solidFill>
                  <a:schemeClr val="bg1"/>
                </a:solidFill>
                <a:latin typeface="Georgia" panose="02040502050405020303" pitchFamily="18" charset="0"/>
              </a:rPr>
              <a:t>- Continue monitoring long-term transects</a:t>
            </a:r>
          </a:p>
          <a:p>
            <a:endParaRPr lang="en-US" dirty="0">
              <a:solidFill>
                <a:schemeClr val="bg1"/>
              </a:solidFill>
              <a:latin typeface="Georgia" panose="02040502050405020303" pitchFamily="18" charset="0"/>
            </a:endParaRPr>
          </a:p>
        </p:txBody>
      </p:sp>
      <p:sp>
        <p:nvSpPr>
          <p:cNvPr id="15" name="TextBox 14"/>
          <p:cNvSpPr txBox="1"/>
          <p:nvPr/>
        </p:nvSpPr>
        <p:spPr>
          <a:xfrm>
            <a:off x="4922768" y="3484568"/>
            <a:ext cx="4191000" cy="738664"/>
          </a:xfrm>
          <a:prstGeom prst="rect">
            <a:avLst/>
          </a:prstGeom>
          <a:noFill/>
        </p:spPr>
        <p:txBody>
          <a:bodyPr wrap="square" rtlCol="0">
            <a:spAutoFit/>
          </a:bodyPr>
          <a:lstStyle/>
          <a:p>
            <a:r>
              <a:rPr lang="en-US" dirty="0" smtClean="0">
                <a:solidFill>
                  <a:schemeClr val="bg1"/>
                </a:solidFill>
                <a:latin typeface="Georgia" panose="02040502050405020303" pitchFamily="18" charset="0"/>
              </a:rPr>
              <a:t>- Develop and implement SAV Sentinel Site Program (GIT funding?)</a:t>
            </a:r>
          </a:p>
          <a:p>
            <a:endParaRPr lang="en-US" dirty="0">
              <a:solidFill>
                <a:schemeClr val="bg1"/>
              </a:solidFill>
              <a:latin typeface="Georgia" panose="02040502050405020303" pitchFamily="18" charset="0"/>
            </a:endParaRPr>
          </a:p>
        </p:txBody>
      </p:sp>
      <p:sp>
        <p:nvSpPr>
          <p:cNvPr id="16" name="TextBox 15"/>
          <p:cNvSpPr txBox="1"/>
          <p:nvPr/>
        </p:nvSpPr>
        <p:spPr>
          <a:xfrm>
            <a:off x="4922768" y="4066059"/>
            <a:ext cx="4191000" cy="523220"/>
          </a:xfrm>
          <a:prstGeom prst="rect">
            <a:avLst/>
          </a:prstGeom>
          <a:noFill/>
        </p:spPr>
        <p:txBody>
          <a:bodyPr wrap="square" rtlCol="0">
            <a:spAutoFit/>
          </a:bodyPr>
          <a:lstStyle/>
          <a:p>
            <a:r>
              <a:rPr lang="en-US" dirty="0" smtClean="0">
                <a:solidFill>
                  <a:schemeClr val="bg1"/>
                </a:solidFill>
                <a:latin typeface="Georgia" panose="02040502050405020303" pitchFamily="18" charset="0"/>
              </a:rPr>
              <a:t>- Continue implementation of CB SAV Watchers Program (GIT funded)</a:t>
            </a:r>
            <a:endParaRPr lang="en-US" dirty="0">
              <a:solidFill>
                <a:schemeClr val="bg1"/>
              </a:solidFill>
              <a:latin typeface="Georgia" panose="02040502050405020303" pitchFamily="18" charset="0"/>
            </a:endParaRPr>
          </a:p>
        </p:txBody>
      </p:sp>
      <p:sp>
        <p:nvSpPr>
          <p:cNvPr id="2" name="Rectangle 1"/>
          <p:cNvSpPr/>
          <p:nvPr/>
        </p:nvSpPr>
        <p:spPr>
          <a:xfrm>
            <a:off x="4922768" y="4687976"/>
            <a:ext cx="3961588" cy="523220"/>
          </a:xfrm>
          <a:prstGeom prst="rect">
            <a:avLst/>
          </a:prstGeom>
        </p:spPr>
        <p:txBody>
          <a:bodyPr wrap="square">
            <a:spAutoFit/>
          </a:bodyPr>
          <a:lstStyle/>
          <a:p>
            <a:r>
              <a:rPr lang="en-US" dirty="0" smtClean="0">
                <a:solidFill>
                  <a:schemeClr val="bg1"/>
                </a:solidFill>
                <a:latin typeface="Georgia" panose="02040502050405020303" pitchFamily="18" charset="0"/>
                <a:ea typeface="PMingLiU"/>
                <a:cs typeface="Times New Roman" panose="02020603050405020304" pitchFamily="18" charset="0"/>
              </a:rPr>
              <a:t>- promote use of 3-tiered hierarchical monitoring approach</a:t>
            </a:r>
            <a:endParaRPr lang="en-US" dirty="0">
              <a:solidFill>
                <a:schemeClr val="bg1"/>
              </a:solidFill>
            </a:endParaRPr>
          </a:p>
        </p:txBody>
      </p:sp>
    </p:spTree>
    <p:extLst>
      <p:ext uri="{BB962C8B-B14F-4D97-AF65-F5344CB8AC3E}">
        <p14:creationId xmlns:p14="http://schemas.microsoft.com/office/powerpoint/2010/main" val="3206539220"/>
      </p:ext>
    </p:extLst>
  </p:cSld>
  <p:clrMapOvr>
    <a:masterClrMapping/>
  </p:clrMapOvr>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ct:contentTypeSchema xmlns:ct="http://schemas.microsoft.com/office/2006/metadata/contentType" xmlns:ma="http://schemas.microsoft.com/office/2006/metadata/properties/metaAttributes" ct:_="" ma:_="" ma:contentTypeName="Document" ma:contentTypeID="0x0101007299ACFDB1F7B243A8BE670D52864591" ma:contentTypeVersion="4" ma:contentTypeDescription="Create a new document." ma:contentTypeScope="" ma:versionID="bedc101f92e1a0c51ece9094e7d6ea51">
  <xsd:schema xmlns:xsd="http://www.w3.org/2001/XMLSchema" xmlns:xs="http://www.w3.org/2001/XMLSchema" xmlns:p="http://schemas.microsoft.com/office/2006/metadata/properties" xmlns:ns2="c2de63d9-61f2-4114-9950-8094353c4192" targetNamespace="http://schemas.microsoft.com/office/2006/metadata/properties" ma:root="true" ma:fieldsID="5bde11fa1469642d44d86ec58a7d9c72" ns2:_="">
    <xsd:import namespace="c2de63d9-61f2-4114-9950-8094353c419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e63d9-61f2-4114-9950-8094353c419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mso-contentType ?>
<FormTemplates xmlns="http://schemas.microsoft.com/sharepoint/v3/contenttype/forms">
  <Display>DocumentLibraryForm</Display>
  <Edit>DocumentLibraryForm</Edit>
  <New>DocumentLibraryForm</New>
</FormTemplates>
</file>

<file path=customXml/item8.xml><?xml version="1.0" encoding="utf-8"?>
<EsriMapsInfo xmlns="ESRI.ArcGIS.Mapping.OfficeIntegration.PowerPointInfo">
  <Version>Version1</Version>
  <RequiresSignIn>False</RequiresSignIn>
</EsriMapsInfo>
</file>

<file path=customXml/item9.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09B1E89-D88D-4285-911D-1BED73DA985F}">
  <ds:schemaRefs>
    <ds:schemaRef ds:uri="ESRI.ArcGIS.Mapping.OfficeIntegration.PowerPointInfo"/>
  </ds:schemaRefs>
</ds:datastoreItem>
</file>

<file path=customXml/itemProps10.xml><?xml version="1.0" encoding="utf-8"?>
<ds:datastoreItem xmlns:ds="http://schemas.openxmlformats.org/officeDocument/2006/customXml" ds:itemID="{17A23024-511E-4A74-BF2C-6516326581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e63d9-61f2-4114-9950-8094353c41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1.xml><?xml version="1.0" encoding="utf-8"?>
<ds:datastoreItem xmlns:ds="http://schemas.openxmlformats.org/officeDocument/2006/customXml" ds:itemID="{4275E6C4-E755-4DDE-B477-A58B28879AFF}">
  <ds:schemaRefs>
    <ds:schemaRef ds:uri="ESRI.ArcGIS.Mapping.OfficeIntegration.PowerPointInfo"/>
  </ds:schemaRefs>
</ds:datastoreItem>
</file>

<file path=customXml/itemProps12.xml><?xml version="1.0" encoding="utf-8"?>
<ds:datastoreItem xmlns:ds="http://schemas.openxmlformats.org/officeDocument/2006/customXml" ds:itemID="{8872A0B0-370F-4323-BF4E-D589DE50C5F6}">
  <ds:schemaRefs>
    <ds:schemaRef ds:uri="ESRI.ArcGIS.Mapping.OfficeIntegration.PowerPointInfo"/>
  </ds:schemaRefs>
</ds:datastoreItem>
</file>

<file path=customXml/itemProps13.xml><?xml version="1.0" encoding="utf-8"?>
<ds:datastoreItem xmlns:ds="http://schemas.openxmlformats.org/officeDocument/2006/customXml" ds:itemID="{EC738E43-9B1B-4E52-A67B-7CF5C8642CA3}">
  <ds:schemaRefs>
    <ds:schemaRef ds:uri="ESRI.ArcGIS.Mapping.OfficeIntegration.PowerPointInfo"/>
  </ds:schemaRefs>
</ds:datastoreItem>
</file>

<file path=customXml/itemProps14.xml><?xml version="1.0" encoding="utf-8"?>
<ds:datastoreItem xmlns:ds="http://schemas.openxmlformats.org/officeDocument/2006/customXml" ds:itemID="{571267E0-A1A7-4733-96AA-41775714C2CF}">
  <ds:schemaRefs>
    <ds:schemaRef ds:uri="ESRI.ArcGIS.Mapping.OfficeIntegration.PowerPointInfo"/>
  </ds:schemaRefs>
</ds:datastoreItem>
</file>

<file path=customXml/itemProps15.xml><?xml version="1.0" encoding="utf-8"?>
<ds:datastoreItem xmlns:ds="http://schemas.openxmlformats.org/officeDocument/2006/customXml" ds:itemID="{A474D4E0-64B2-495C-8D87-43DA111C7C28}">
  <ds:schemaRefs>
    <ds:schemaRef ds:uri="ESRI.ArcGIS.Mapping.OfficeIntegration.PowerPointInfo"/>
  </ds:schemaRefs>
</ds:datastoreItem>
</file>

<file path=customXml/itemProps16.xml><?xml version="1.0" encoding="utf-8"?>
<ds:datastoreItem xmlns:ds="http://schemas.openxmlformats.org/officeDocument/2006/customXml" ds:itemID="{7B5587FA-2CBF-4CE1-BFE0-C712953C7E84}">
  <ds:schemaRefs>
    <ds:schemaRef ds:uri="ESRI.ArcGIS.Mapping.OfficeIntegration.PowerPointInfo"/>
  </ds:schemaRefs>
</ds:datastoreItem>
</file>

<file path=customXml/itemProps17.xml><?xml version="1.0" encoding="utf-8"?>
<ds:datastoreItem xmlns:ds="http://schemas.openxmlformats.org/officeDocument/2006/customXml" ds:itemID="{1FB39C2D-9676-41D1-9E56-3B60BBD4EDA0}">
  <ds:schemaRefs>
    <ds:schemaRef ds:uri="ESRI.ArcGIS.Mapping.OfficeIntegration.PowerPointInfo"/>
  </ds:schemaRefs>
</ds:datastoreItem>
</file>

<file path=customXml/itemProps2.xml><?xml version="1.0" encoding="utf-8"?>
<ds:datastoreItem xmlns:ds="http://schemas.openxmlformats.org/officeDocument/2006/customXml" ds:itemID="{8ED37029-9C88-4C42-AFDF-C1ED0D3B3F66}">
  <ds:schemaRefs>
    <ds:schemaRef ds:uri="ESRI.ArcGIS.Mapping.OfficeIntegration.PowerPointInfo"/>
  </ds:schemaRefs>
</ds:datastoreItem>
</file>

<file path=customXml/itemProps3.xml><?xml version="1.0" encoding="utf-8"?>
<ds:datastoreItem xmlns:ds="http://schemas.openxmlformats.org/officeDocument/2006/customXml" ds:itemID="{4F6E9DD8-4E4E-4463-8C2B-1ABD78665744}">
  <ds:schemaRefs>
    <ds:schemaRef ds:uri="ESRI.ArcGIS.Mapping.OfficeIntegration.PowerPointInfo"/>
  </ds:schemaRefs>
</ds:datastoreItem>
</file>

<file path=customXml/itemProps4.xml><?xml version="1.0" encoding="utf-8"?>
<ds:datastoreItem xmlns:ds="http://schemas.openxmlformats.org/officeDocument/2006/customXml" ds:itemID="{264E8007-01B3-4757-ADB3-5F8B49977323}">
  <ds:schemaRefs>
    <ds:schemaRef ds:uri="ESRI.ArcGIS.Mapping.OfficeIntegration.PowerPointInfo"/>
  </ds:schemaRefs>
</ds:datastoreItem>
</file>

<file path=customXml/itemProps5.xml><?xml version="1.0" encoding="utf-8"?>
<ds:datastoreItem xmlns:ds="http://schemas.openxmlformats.org/officeDocument/2006/customXml" ds:itemID="{95BA3650-AC55-4740-9A73-788C0241F052}">
  <ds:schemaRefs>
    <ds:schemaRef ds:uri="ESRI.ArcGIS.Mapping.OfficeIntegration.PowerPointInfo"/>
  </ds:schemaRefs>
</ds:datastoreItem>
</file>

<file path=customXml/itemProps6.xml><?xml version="1.0" encoding="utf-8"?>
<ds:datastoreItem xmlns:ds="http://schemas.openxmlformats.org/officeDocument/2006/customXml" ds:itemID="{D23F5A4E-D19D-44BE-9A14-B641A118331B}">
  <ds:schemaRefs>
    <ds:schemaRef ds:uri="ESRI.ArcGIS.Mapping.OfficeIntegration.PowerPointInfo"/>
  </ds:schemaRefs>
</ds:datastoreItem>
</file>

<file path=customXml/itemProps7.xml><?xml version="1.0" encoding="utf-8"?>
<ds:datastoreItem xmlns:ds="http://schemas.openxmlformats.org/officeDocument/2006/customXml" ds:itemID="{D193DC0A-DA83-4AC4-A3D0-E1DDA4E1CA29}">
  <ds:schemaRefs>
    <ds:schemaRef ds:uri="http://schemas.microsoft.com/sharepoint/v3/contenttype/forms"/>
  </ds:schemaRefs>
</ds:datastoreItem>
</file>

<file path=customXml/itemProps8.xml><?xml version="1.0" encoding="utf-8"?>
<ds:datastoreItem xmlns:ds="http://schemas.openxmlformats.org/officeDocument/2006/customXml" ds:itemID="{B703ED97-4220-49F5-97F8-75A4AC4FFC4C}">
  <ds:schemaRefs>
    <ds:schemaRef ds:uri="ESRI.ArcGIS.Mapping.OfficeIntegration.PowerPointInfo"/>
  </ds:schemaRefs>
</ds:datastoreItem>
</file>

<file path=customXml/itemProps9.xml><?xml version="1.0" encoding="utf-8"?>
<ds:datastoreItem xmlns:ds="http://schemas.openxmlformats.org/officeDocument/2006/customXml" ds:itemID="{5B229134-EC8F-4234-BDBD-F6252274FB35}">
  <ds:schemaRefs>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c2de63d9-61f2-4114-9950-8094353c4192"/>
    <ds:schemaRef ds:uri="http://purl.org/dc/dcmitype/"/>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17395</TotalTime>
  <Words>2139</Words>
  <Application>Microsoft Office PowerPoint</Application>
  <PresentationFormat>On-screen Show (16:9)</PresentationFormat>
  <Paragraphs>180</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Georgia</vt:lpstr>
      <vt:lpstr>Impact</vt:lpstr>
      <vt:lpstr>Nixie One</vt:lpstr>
      <vt:lpstr>PMingLiU</vt:lpstr>
      <vt:lpstr>Roboto Slab</vt:lpstr>
      <vt:lpstr>Rockwell</vt:lpstr>
      <vt:lpstr>Times New Roman</vt:lpstr>
      <vt:lpstr>Warwick template</vt:lpstr>
      <vt:lpstr>PowerPoint Presentation</vt:lpstr>
      <vt:lpstr>PowerPoint Presentation</vt:lpstr>
      <vt:lpstr>Factors Influencing Success</vt:lpstr>
      <vt:lpstr>Current Efforts and Gaps</vt:lpstr>
      <vt:lpstr>Management Approaches</vt:lpstr>
      <vt:lpstr>PowerPoint Presentation</vt:lpstr>
      <vt:lpstr>PowerPoint Presentation</vt:lpstr>
      <vt:lpstr>PowerPoint Presentation</vt:lpstr>
      <vt:lpstr>PowerPoint Presentation</vt:lpstr>
      <vt:lpstr>PowerPoint Presentation</vt:lpstr>
      <vt:lpstr>Plans for 2020-2021</vt:lpstr>
      <vt:lpstr>PowerPoint Presentation</vt:lpstr>
      <vt:lpstr>What is our Expected and Actual Progress?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Free, Laura</dc:creator>
  <cp:lastModifiedBy>Brooke Landry</cp:lastModifiedBy>
  <cp:revision>210</cp:revision>
  <cp:lastPrinted>2017-03-30T13:27:36Z</cp:lastPrinted>
  <dcterms:modified xsi:type="dcterms:W3CDTF">2020-05-07T07:46:49Z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0x0101007299ACFDB1F7B243A8BE670D52864591</vt:lpwstr>
  </property>
</Properties>
</file>