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5"/>
  </p:notesMasterIdLst>
  <p:sldIdLst>
    <p:sldId id="256" r:id="rId3"/>
    <p:sldId id="414" r:id="rId4"/>
    <p:sldId id="355" r:id="rId5"/>
    <p:sldId id="392" r:id="rId6"/>
    <p:sldId id="395" r:id="rId7"/>
    <p:sldId id="415" r:id="rId8"/>
    <p:sldId id="416" r:id="rId9"/>
    <p:sldId id="417" r:id="rId10"/>
    <p:sldId id="419" r:id="rId11"/>
    <p:sldId id="418" r:id="rId12"/>
    <p:sldId id="408" r:id="rId13"/>
    <p:sldId id="410" r:id="rId14"/>
    <p:sldId id="407" r:id="rId15"/>
    <p:sldId id="420" r:id="rId16"/>
    <p:sldId id="421" r:id="rId17"/>
    <p:sldId id="424" r:id="rId18"/>
    <p:sldId id="422" r:id="rId19"/>
    <p:sldId id="425" r:id="rId20"/>
    <p:sldId id="426" r:id="rId21"/>
    <p:sldId id="423" r:id="rId22"/>
    <p:sldId id="427" r:id="rId23"/>
    <p:sldId id="42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CC99"/>
    <a:srgbClr val="FB5C1D"/>
    <a:srgbClr val="A40000"/>
    <a:srgbClr val="F57E01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35" autoAdjust="0"/>
    <p:restoredTop sz="90221"/>
  </p:normalViewPr>
  <p:slideViewPr>
    <p:cSldViewPr snapToGrid="0">
      <p:cViewPr varScale="1">
        <p:scale>
          <a:sx n="67" d="100"/>
          <a:sy n="67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DE690B-92A3-431D-AFBD-E2A1FB02F43D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EB81C9D-60DA-45F9-8F4E-0DD3780FA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03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787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399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4525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47333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789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6856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219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755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1444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465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016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64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837A9D-5ED0-46B4-828E-AC6E7EA51F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883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i="1" dirty="0">
                <a:solidFill>
                  <a:prstClr val="white"/>
                </a:solidFill>
                <a:latin typeface="Cambria" panose="02040503050406030204" pitchFamily="18" charset="0"/>
              </a:rPr>
              <a:t>Saving the Chesapeake’s Great Rivers and Special Places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6F7C-2BA3-4B91-97B3-2536663267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7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D0B9B9-B905-4C7A-BB95-09443A3A018D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57788-029C-4102-96DB-A24975B177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6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ound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3C07D1-864E-4E3D-A61C-75A1987C60BA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D659A-B8D7-484B-B099-A4190E3F00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54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i="1" dirty="0">
                <a:solidFill>
                  <a:prstClr val="white"/>
                </a:solidFill>
                <a:latin typeface="Cambria" panose="02040503050406030204" pitchFamily="18" charset="0"/>
              </a:rPr>
              <a:t>Saving the Chesapeake’s Great Rivers and Special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3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9AEB973-0A80-4C3A-A3FC-11A9D0C57514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580899-A93A-4367-856F-1EF5D4BE58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4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92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7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35146"/>
            <a:ext cx="2933042" cy="8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35146"/>
            <a:ext cx="2933042" cy="8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2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135146"/>
            <a:ext cx="2933042" cy="8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725027D-92C6-4760-BA34-2E3AF7597C10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A58CC8-F65C-4B01-AF55-9F6862C29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i="1" dirty="0">
                <a:solidFill>
                  <a:prstClr val="white"/>
                </a:solidFill>
                <a:latin typeface="Cambria" panose="02040503050406030204" pitchFamily="18" charset="0"/>
              </a:rPr>
              <a:t>Saving the Chesapeake’s Great Rivers and Special Places</a:t>
            </a:r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103188"/>
            <a:ext cx="24304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61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A7ED63-8DD7-48D1-9E48-8978AACBEE25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9BC4A9-8498-4D6C-A765-49B3C162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29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9125A8-B585-413B-96BF-7DD808F084E2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9D6BDE-4792-49F3-9A51-F48522D99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64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647B47-A8A0-4388-84B4-C53EBB048158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F2883D-CF26-46AB-AE59-4D1BF832D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0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80B804-AEDE-4236-B18D-4241AC2AD607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3046AF-8B0B-42C8-9A6C-7A3DA4F9D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1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82C432-7C5E-42BD-B6C2-84ED73E1F2C1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C1A13BD-0C6C-4CDC-ACCF-EED027F84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8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D86FB24-81E5-4468-99E7-297E62AB832F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77392A2-1675-4CC5-9C21-82EEAA116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79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AA0B8D-ECB3-4A4F-8E44-DC5EAFA82D28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2CA6DE-819C-4929-ACA3-7A86631FA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55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EB8A21-035C-4294-892D-61C0CAEF8AC4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30DA06-0FFF-4D0E-BA33-4BB7A0D0F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08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B4DCB0-B25C-452A-8F76-E5F8EE423ECC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64001E-044F-480D-AA7D-3D3C214B0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9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D15F42A-C83B-4280-8F13-511C6D114B55}" type="datetimeFigureOut">
              <a:rPr lang="en-US"/>
              <a:pPr>
                <a:defRPr/>
              </a:pPr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E650E43-5349-4C30-B01A-F8901C424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3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i="1" dirty="0">
                <a:solidFill>
                  <a:prstClr val="white"/>
                </a:solidFill>
                <a:latin typeface="Cambria" panose="02040503050406030204" pitchFamily="18" charset="0"/>
              </a:rPr>
              <a:t>Saving the Chesapeake’s Great Rivers and Special Places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60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809907-FDBD-4631-A9A7-3DB095622FE4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CC133-CE64-4938-A3E0-CBB2EDD1A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3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189B0F-6A83-4CEA-80D8-0B18DBAB31B3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F3AE5-9499-48A6-ACCE-E5E0A2A925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C7C8B1-9CAA-4B71-9059-5482F1738FB4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4A3F-0D37-4C7A-AED0-254AA38461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3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A5BC9B-5D63-4A4C-B6DE-60390CAEEA93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5AC75-B417-4EDB-A5F5-72429373F6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1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623E90-AD05-4542-8519-A946BA620EE8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51A3-66EA-478C-99E6-EB52B0603B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3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C12A0A-68FB-471D-A026-76B8143718E7}" type="datetimeFigureOut">
              <a:rPr lang="en-US"/>
              <a:pPr>
                <a:defRPr/>
              </a:pPr>
              <a:t>3/23/2017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621B6-F749-402F-8573-D0430EF28E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8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F84AF6-005C-45D7-ACD0-58590B8A6D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0"/>
            <a:ext cx="12192000" cy="893763"/>
          </a:xfrm>
          <a:prstGeom prst="rect">
            <a:avLst/>
          </a:prstGeom>
          <a:solidFill>
            <a:schemeClr val="tx2"/>
          </a:solidFill>
          <a:ln w="25400">
            <a:solidFill>
              <a:srgbClr val="385D8A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i="1" dirty="0">
                <a:solidFill>
                  <a:prstClr val="white"/>
                </a:solidFill>
                <a:latin typeface="Cambria" panose="02040503050406030204" pitchFamily="18" charset="0"/>
              </a:rPr>
              <a:t>Saving the Chesapeake’s Great Rivers and Special Places</a:t>
            </a:r>
          </a:p>
        </p:txBody>
      </p:sp>
      <p:pic>
        <p:nvPicPr>
          <p:cNvPr id="1030" name="Picture 3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103188"/>
            <a:ext cx="24304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mbri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mbri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mbri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mbri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 txBox="1">
            <a:spLocks/>
          </p:cNvSpPr>
          <p:nvPr/>
        </p:nvSpPr>
        <p:spPr bwMode="auto">
          <a:xfrm>
            <a:off x="557211" y="1253999"/>
            <a:ext cx="5186363" cy="40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000" b="1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York County Stormwater BMP Tool</a:t>
            </a:r>
            <a:endParaRPr lang="en-US" altLang="en-US" b="1" dirty="0" smtClean="0">
              <a:latin typeface="Calibri" panose="020F0502020204030204" pitchFamily="34" charset="0"/>
              <a:cs typeface="Estrangelo Edessa" panose="03080600000000000000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Colin </a:t>
            </a:r>
            <a:r>
              <a:rPr lang="en-US" altLang="en-US" sz="2800" dirty="0" err="1" smtClean="0">
                <a:latin typeface="Calibri" panose="020F0502020204030204" pitchFamily="34" charset="0"/>
                <a:cs typeface="Estrangelo Edessa" panose="03080600000000000000" pitchFamily="66" charset="0"/>
              </a:rPr>
              <a:t>Stief</a:t>
            </a:r>
            <a:endParaRPr lang="en-US" altLang="en-US" sz="2800" dirty="0" smtClean="0">
              <a:latin typeface="Calibri" panose="020F0502020204030204" pitchFamily="34" charset="0"/>
              <a:cs typeface="Estrangelo Edessa" panose="03080600000000000000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Senior Applications Designer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Chesapeake Conservancy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86411" y="1005413"/>
            <a:ext cx="6404886" cy="4809600"/>
            <a:chOff x="6220514" y="1671229"/>
            <a:chExt cx="4852299" cy="3643721"/>
          </a:xfrm>
        </p:grpSpPr>
        <p:pic>
          <p:nvPicPr>
            <p:cNvPr id="12" name="Picture 11" descr="Screen Shot 2016-07-13 at 5.59.06 PM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94"/>
            <a:stretch/>
          </p:blipFill>
          <p:spPr>
            <a:xfrm>
              <a:off x="6220514" y="2028006"/>
              <a:ext cx="4666717" cy="328694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8553872" y="1671638"/>
              <a:ext cx="2518941" cy="771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708916" y="1671229"/>
              <a:ext cx="1178315" cy="2028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 advTm="281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57649" y="1914525"/>
            <a:ext cx="7943105" cy="4049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476"/>
          <p:cNvSpPr txBox="1"/>
          <p:nvPr/>
        </p:nvSpPr>
        <p:spPr>
          <a:xfrm>
            <a:off x="285750" y="4277010"/>
            <a:ext cx="2986088" cy="12888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r"/>
            <a:r>
              <a:rPr lang="en-US" sz="2800" dirty="0">
                <a:latin typeface="Calibri" panose="020F0502020204030204" pitchFamily="34" charset="0"/>
              </a:rPr>
              <a:t>Land cover</a:t>
            </a:r>
          </a:p>
          <a:p>
            <a:pPr algn="r"/>
            <a:endParaRPr sz="2800" dirty="0">
              <a:latin typeface="Calibri" panose="020F0502020204030204" pitchFamily="34" charset="0"/>
            </a:endParaRPr>
          </a:p>
          <a:p>
            <a:pPr algn="r"/>
            <a:r>
              <a:rPr lang="en-US" sz="2800" dirty="0">
                <a:latin typeface="Calibri" panose="020F0502020204030204" pitchFamily="34" charset="0"/>
              </a:rPr>
              <a:t>“Treatment area”</a:t>
            </a:r>
          </a:p>
          <a:p>
            <a:pPr algn="r"/>
            <a:endParaRPr sz="2000" dirty="0"/>
          </a:p>
          <a:p>
            <a:pPr algn="r"/>
            <a:endParaRPr sz="2000" b="1" dirty="0"/>
          </a:p>
        </p:txBody>
      </p:sp>
      <p:sp>
        <p:nvSpPr>
          <p:cNvPr id="4" name="Shape 477"/>
          <p:cNvSpPr txBox="1"/>
          <p:nvPr/>
        </p:nvSpPr>
        <p:spPr>
          <a:xfrm>
            <a:off x="3986215" y="1171576"/>
            <a:ext cx="6357190" cy="885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pPr algn="r"/>
            <a:r>
              <a:rPr lang="en-US" sz="4000" b="1" dirty="0" err="1">
                <a:latin typeface="Calibri" panose="020F0502020204030204" pitchFamily="34" charset="0"/>
              </a:rPr>
              <a:t>BayFAST</a:t>
            </a:r>
            <a:r>
              <a:rPr lang="en-US" sz="4000" b="1" dirty="0">
                <a:latin typeface="Calibri" panose="020F0502020204030204" pitchFamily="34" charset="0"/>
              </a:rPr>
              <a:t> reduction calculator</a:t>
            </a:r>
          </a:p>
          <a:p>
            <a:pPr algn="r"/>
            <a:endParaRPr sz="2400" b="1" dirty="0"/>
          </a:p>
        </p:txBody>
      </p:sp>
      <p:cxnSp>
        <p:nvCxnSpPr>
          <p:cNvPr id="5" name="Shape 478"/>
          <p:cNvCxnSpPr/>
          <p:nvPr/>
        </p:nvCxnSpPr>
        <p:spPr>
          <a:xfrm rot="10800000" flipH="1">
            <a:off x="3389249" y="4532977"/>
            <a:ext cx="668400" cy="35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" name="Shape 479"/>
          <p:cNvCxnSpPr/>
          <p:nvPr/>
        </p:nvCxnSpPr>
        <p:spPr>
          <a:xfrm>
            <a:off x="3383399" y="5396112"/>
            <a:ext cx="680100" cy="38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80379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077463"/>
            <a:ext cx="12243324" cy="5251895"/>
            <a:chOff x="91440" y="926592"/>
            <a:chExt cx="8930641" cy="38648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" y="926592"/>
              <a:ext cx="8930641" cy="3864813"/>
            </a:xfrm>
            <a:prstGeom prst="rect">
              <a:avLst/>
            </a:prstGeom>
          </p:spPr>
        </p:pic>
        <p:cxnSp>
          <p:nvCxnSpPr>
            <p:cNvPr id="17" name="Shape 487"/>
            <p:cNvCxnSpPr/>
            <p:nvPr/>
          </p:nvCxnSpPr>
          <p:spPr>
            <a:xfrm flipH="1">
              <a:off x="5480304" y="1664507"/>
              <a:ext cx="924434" cy="859238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8" name="Shape 489"/>
            <p:cNvSpPr txBox="1"/>
            <p:nvPr/>
          </p:nvSpPr>
          <p:spPr>
            <a:xfrm>
              <a:off x="5654253" y="1378526"/>
              <a:ext cx="1486300" cy="293469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7" tIns="68567" rIns="68567" bIns="68567" anchor="ctr" anchorCtr="0">
              <a:noAutofit/>
            </a:bodyPr>
            <a:lstStyle/>
            <a:p>
              <a:pPr algn="ctr"/>
              <a:r>
                <a:rPr lang="en-US" sz="20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Treatment area</a:t>
              </a:r>
            </a:p>
          </p:txBody>
        </p:sp>
        <p:cxnSp>
          <p:nvCxnSpPr>
            <p:cNvPr id="20" name="Shape 488"/>
            <p:cNvCxnSpPr/>
            <p:nvPr/>
          </p:nvCxnSpPr>
          <p:spPr>
            <a:xfrm flipH="1">
              <a:off x="6486144" y="2908986"/>
              <a:ext cx="806197" cy="49258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1" name="Rectangle 20"/>
            <p:cNvSpPr/>
            <p:nvPr/>
          </p:nvSpPr>
          <p:spPr>
            <a:xfrm>
              <a:off x="91440" y="1701716"/>
              <a:ext cx="1791698" cy="7848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23" name="Shape 490"/>
            <p:cNvSpPr txBox="1"/>
            <p:nvPr/>
          </p:nvSpPr>
          <p:spPr>
            <a:xfrm>
              <a:off x="7235531" y="2761718"/>
              <a:ext cx="1486300" cy="293469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7" tIns="68567" rIns="68567" bIns="68567" anchor="ctr" anchorCtr="0">
              <a:noAutofit/>
            </a:bodyPr>
            <a:lstStyle/>
            <a:p>
              <a:pPr algn="ctr"/>
              <a:r>
                <a:rPr lang="en-US" sz="20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Project area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077463"/>
            <a:ext cx="12243324" cy="5251895"/>
            <a:chOff x="91440" y="926592"/>
            <a:chExt cx="8930640" cy="38648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" y="926592"/>
              <a:ext cx="8930640" cy="386481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2871" y="1844019"/>
              <a:ext cx="2517141" cy="1800602"/>
            </a:xfrm>
            <a:prstGeom prst="rect">
              <a:avLst/>
            </a:prstGeom>
          </p:spPr>
        </p:pic>
        <p:cxnSp>
          <p:nvCxnSpPr>
            <p:cNvPr id="17" name="Shape 487"/>
            <p:cNvCxnSpPr/>
            <p:nvPr/>
          </p:nvCxnSpPr>
          <p:spPr>
            <a:xfrm flipH="1">
              <a:off x="5480304" y="1664506"/>
              <a:ext cx="924434" cy="859238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8" name="Shape 489"/>
            <p:cNvSpPr txBox="1"/>
            <p:nvPr/>
          </p:nvSpPr>
          <p:spPr>
            <a:xfrm>
              <a:off x="5654253" y="1378526"/>
              <a:ext cx="1486300" cy="293469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7" tIns="68567" rIns="68567" bIns="68567" anchor="ctr" anchorCtr="0">
              <a:noAutofit/>
            </a:bodyPr>
            <a:lstStyle/>
            <a:p>
              <a:pPr algn="ctr"/>
              <a:r>
                <a:rPr lang="en-US" sz="20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Treatment area</a:t>
              </a:r>
            </a:p>
          </p:txBody>
        </p:sp>
        <p:cxnSp>
          <p:nvCxnSpPr>
            <p:cNvPr id="20" name="Shape 488"/>
            <p:cNvCxnSpPr/>
            <p:nvPr/>
          </p:nvCxnSpPr>
          <p:spPr>
            <a:xfrm flipH="1">
              <a:off x="6486144" y="2908986"/>
              <a:ext cx="806197" cy="49258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1" name="Rectangle 20"/>
            <p:cNvSpPr/>
            <p:nvPr/>
          </p:nvSpPr>
          <p:spPr>
            <a:xfrm>
              <a:off x="91440" y="3252212"/>
              <a:ext cx="1791697" cy="7848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23" name="Shape 490"/>
            <p:cNvSpPr txBox="1"/>
            <p:nvPr/>
          </p:nvSpPr>
          <p:spPr>
            <a:xfrm>
              <a:off x="7235531" y="2761718"/>
              <a:ext cx="1486300" cy="293469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7" tIns="68567" rIns="68567" bIns="68567" anchor="ctr" anchorCtr="0">
              <a:noAutofit/>
            </a:bodyPr>
            <a:lstStyle/>
            <a:p>
              <a:pPr algn="ctr"/>
              <a:r>
                <a:rPr lang="en-US" sz="20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Project area 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28" y="2741121"/>
            <a:ext cx="2029646" cy="2029873"/>
          </a:xfrm>
          <a:prstGeom prst="rect">
            <a:avLst/>
          </a:prstGeom>
        </p:spPr>
      </p:pic>
      <p:sp>
        <p:nvSpPr>
          <p:cNvPr id="12" name="Shape 490"/>
          <p:cNvSpPr txBox="1"/>
          <p:nvPr/>
        </p:nvSpPr>
        <p:spPr>
          <a:xfrm>
            <a:off x="3012279" y="3994973"/>
            <a:ext cx="1016266" cy="485551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7" tIns="68567" rIns="68567" bIns="68567" anchor="ctr" anchorCtr="0">
            <a:noAutofit/>
          </a:bodyPr>
          <a:lstStyle/>
          <a:p>
            <a:pPr algn="ctr"/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1.02 acres</a:t>
            </a:r>
            <a:endParaRPr lang="en-US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490"/>
          <p:cNvSpPr txBox="1"/>
          <p:nvPr/>
        </p:nvSpPr>
        <p:spPr>
          <a:xfrm>
            <a:off x="4188017" y="3005058"/>
            <a:ext cx="1016266" cy="485551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7" tIns="68567" rIns="68567" bIns="68567" anchor="ctr" anchorCtr="0">
            <a:noAutofit/>
          </a:bodyPr>
          <a:lstStyle/>
          <a:p>
            <a:pPr algn="ctr"/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0.32 acres</a:t>
            </a:r>
            <a:endParaRPr lang="en-US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490"/>
          <p:cNvSpPr txBox="1"/>
          <p:nvPr/>
        </p:nvSpPr>
        <p:spPr>
          <a:xfrm>
            <a:off x="2883481" y="2712548"/>
            <a:ext cx="1016266" cy="485551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7" tIns="68567" rIns="68567" bIns="68567" anchor="ctr" anchorCtr="0">
            <a:no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0.15</a:t>
            </a:r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acres</a:t>
            </a:r>
            <a:endParaRPr lang="en-US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5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467"/>
          <p:cNvPicPr preferRelativeResize="0"/>
          <p:nvPr/>
        </p:nvPicPr>
        <p:blipFill>
          <a:blip r:embed="rId3">
            <a:alphaModFix/>
            <a:biLevel thresh="50000"/>
          </a:blip>
          <a:stretch>
            <a:fillRect/>
          </a:stretch>
        </p:blipFill>
        <p:spPr>
          <a:xfrm>
            <a:off x="1213304" y="1900563"/>
            <a:ext cx="1808192" cy="1808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-194794" y="3977514"/>
            <a:ext cx="462438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4000" b="1" dirty="0" smtClean="0">
                <a:latin typeface="+mn-lt"/>
                <a:cs typeface="Estrangelo Edessa" panose="03080600000000000000" pitchFamily="66" charset="0"/>
              </a:rPr>
              <a:t>York County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4000" b="1" dirty="0" smtClean="0">
                <a:latin typeface="+mn-lt"/>
                <a:cs typeface="Estrangelo Edessa" panose="03080600000000000000" pitchFamily="66" charset="0"/>
              </a:rPr>
              <a:t>BMP Tool</a:t>
            </a:r>
            <a:endParaRPr lang="en-US" sz="2800" dirty="0" smtClean="0">
              <a:latin typeface="+mn-lt"/>
              <a:cs typeface="Estrangelo Edessa" panose="03080600000000000000" pitchFamily="66" charset="0"/>
            </a:endParaRPr>
          </a:p>
          <a:p>
            <a:pPr marL="457200" lvl="1" indent="0">
              <a:buFont typeface="Arial" charset="0"/>
              <a:buNone/>
              <a:defRPr/>
            </a:pPr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91" y="143324"/>
            <a:ext cx="863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cs typeface="Estrangelo Edessa" panose="03080600000000000000" pitchFamily="66" charset="0"/>
              </a:rPr>
              <a:t>Web applications: BMP Tool</a:t>
            </a:r>
            <a:endParaRPr lang="en-US" altLang="en-US" sz="3200" b="1" dirty="0">
              <a:solidFill>
                <a:schemeClr val="bg1"/>
              </a:solidFill>
              <a:cs typeface="Estrangelo Edessa" panose="03080600000000000000" pitchFamily="66" charset="0"/>
            </a:endParaRPr>
          </a:p>
        </p:txBody>
      </p:sp>
      <p:grpSp>
        <p:nvGrpSpPr>
          <p:cNvPr id="6" name="Shape 504"/>
          <p:cNvGrpSpPr/>
          <p:nvPr/>
        </p:nvGrpSpPr>
        <p:grpSpPr>
          <a:xfrm>
            <a:off x="4429593" y="1234012"/>
            <a:ext cx="4267634" cy="4949486"/>
            <a:chOff x="3965416" y="1076475"/>
            <a:chExt cx="3151500" cy="3655024"/>
          </a:xfrm>
        </p:grpSpPr>
        <p:pic>
          <p:nvPicPr>
            <p:cNvPr id="7" name="Shape 505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351" y="1076550"/>
              <a:ext cx="3101749" cy="3654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hape 506"/>
            <p:cNvSpPr/>
            <p:nvPr/>
          </p:nvSpPr>
          <p:spPr>
            <a:xfrm>
              <a:off x="3965416" y="1076475"/>
              <a:ext cx="3151500" cy="36549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cxnSp>
        <p:nvCxnSpPr>
          <p:cNvPr id="11" name="Shape 509"/>
          <p:cNvCxnSpPr>
            <a:stCxn id="14" idx="2"/>
          </p:cNvCxnSpPr>
          <p:nvPr/>
        </p:nvCxnSpPr>
        <p:spPr>
          <a:xfrm flipH="1">
            <a:off x="8529640" y="3600450"/>
            <a:ext cx="1978414" cy="1012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510"/>
          <p:cNvSpPr/>
          <p:nvPr/>
        </p:nvSpPr>
        <p:spPr>
          <a:xfrm>
            <a:off x="6389229" y="4641332"/>
            <a:ext cx="2111833" cy="107366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4" name="Content Placeholder 8"/>
          <p:cNvSpPr txBox="1">
            <a:spLocks/>
          </p:cNvSpPr>
          <p:nvPr/>
        </p:nvSpPr>
        <p:spPr bwMode="auto">
          <a:xfrm>
            <a:off x="8885583" y="2578815"/>
            <a:ext cx="3244942" cy="102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Estimated reductions and cost per </a:t>
            </a:r>
            <a:r>
              <a:rPr lang="en-US" sz="2800" dirty="0" err="1" smtClean="0">
                <a:latin typeface="+mn-lt"/>
                <a:cs typeface="Estrangelo Edessa" panose="03080600000000000000" pitchFamily="66" charset="0"/>
              </a:rPr>
              <a:t>lb</a:t>
            </a:r>
            <a:endParaRPr lang="en-US" sz="1800" dirty="0" smtClean="0">
              <a:latin typeface="+mn-lt"/>
              <a:cs typeface="Estrangelo Edessa" panose="03080600000000000000" pitchFamily="66" charset="0"/>
            </a:endParaRPr>
          </a:p>
          <a:p>
            <a:pPr marL="457200" lvl="1" indent="0">
              <a:buFont typeface="Arial" charset="0"/>
              <a:buNone/>
              <a:defRPr/>
            </a:pPr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029700" y="3600450"/>
            <a:ext cx="2957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77"/>
          <p:cNvSpPr txBox="1"/>
          <p:nvPr/>
        </p:nvSpPr>
        <p:spPr>
          <a:xfrm>
            <a:off x="600078" y="1128714"/>
            <a:ext cx="6357190" cy="885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Takeaways</a:t>
            </a:r>
            <a:endParaRPr lang="en-US" sz="4000" b="1" dirty="0">
              <a:latin typeface="Calibri" panose="020F0502020204030204" pitchFamily="34" charset="0"/>
            </a:endParaRPr>
          </a:p>
          <a:p>
            <a:pPr algn="r"/>
            <a:endParaRPr sz="2400" b="1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Ownership over data/tools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Cost and time savings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Capacity building and institutional learning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77"/>
          <p:cNvSpPr txBox="1"/>
          <p:nvPr/>
        </p:nvSpPr>
        <p:spPr>
          <a:xfrm>
            <a:off x="600078" y="1128714"/>
            <a:ext cx="6357190" cy="885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Takeaways</a:t>
            </a:r>
            <a:endParaRPr lang="en-US" sz="4000" b="1" dirty="0">
              <a:latin typeface="Calibri" panose="020F0502020204030204" pitchFamily="34" charset="0"/>
            </a:endParaRPr>
          </a:p>
          <a:p>
            <a:pPr algn="r"/>
            <a:endParaRPr sz="2400" b="1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Ownership over data/tools</a:t>
            </a:r>
          </a:p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Cost and time savings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Capacity building and institutional learning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7725" y="1465987"/>
            <a:ext cx="94249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first reporting cycle using the Chesapeake Conservancy’s web-based </a:t>
            </a:r>
            <a:r>
              <a:rPr lang="en-US" sz="2800" dirty="0" smtClean="0"/>
              <a:t>tool increased </a:t>
            </a:r>
            <a:r>
              <a:rPr lang="en-US" sz="2800" dirty="0"/>
              <a:t>the efficiency of the reporting process. Reports were submitted more </a:t>
            </a:r>
            <a:r>
              <a:rPr lang="en-US" sz="2800" dirty="0" smtClean="0"/>
              <a:t>timely and </a:t>
            </a:r>
            <a:r>
              <a:rPr lang="en-US" sz="2800" dirty="0"/>
              <a:t>the data could easily be downloaded into an excel spreadsheet for analysis and </a:t>
            </a:r>
            <a:r>
              <a:rPr lang="en-US" sz="2800" dirty="0" smtClean="0"/>
              <a:t>PA Department </a:t>
            </a:r>
            <a:r>
              <a:rPr lang="en-US" sz="2800" dirty="0"/>
              <a:t>of Environmental Protection (DEP) reporting </a:t>
            </a:r>
            <a:r>
              <a:rPr lang="en-US" sz="2800" dirty="0" smtClean="0"/>
              <a:t>purposes”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162299" y="4720322"/>
            <a:ext cx="8467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Pam </a:t>
            </a:r>
            <a:r>
              <a:rPr lang="en-US" sz="2400" dirty="0" err="1" smtClean="0"/>
              <a:t>Shellenberger</a:t>
            </a:r>
            <a:endParaRPr lang="en-US" sz="2400" dirty="0" smtClean="0"/>
          </a:p>
          <a:p>
            <a:r>
              <a:rPr lang="en-US" sz="2400" dirty="0"/>
              <a:t>York County Planning Commission Chief of Long Range Planning</a:t>
            </a:r>
          </a:p>
        </p:txBody>
      </p:sp>
    </p:spTree>
    <p:extLst>
      <p:ext uri="{BB962C8B-B14F-4D97-AF65-F5344CB8AC3E}">
        <p14:creationId xmlns:p14="http://schemas.microsoft.com/office/powerpoint/2010/main" val="18591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77"/>
          <p:cNvSpPr txBox="1"/>
          <p:nvPr/>
        </p:nvSpPr>
        <p:spPr>
          <a:xfrm>
            <a:off x="600078" y="1128714"/>
            <a:ext cx="6357190" cy="885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Takeaways</a:t>
            </a:r>
            <a:endParaRPr lang="en-US" sz="4000" b="1" dirty="0">
              <a:latin typeface="Calibri" panose="020F0502020204030204" pitchFamily="34" charset="0"/>
            </a:endParaRPr>
          </a:p>
          <a:p>
            <a:pPr algn="r"/>
            <a:endParaRPr sz="2400" b="1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Ownership over data/tools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Cost and time savings</a:t>
            </a:r>
          </a:p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Capacity building and institutional learning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330"/>
          <a:stretch/>
        </p:blipFill>
        <p:spPr>
          <a:xfrm>
            <a:off x="0" y="2157412"/>
            <a:ext cx="12192000" cy="3827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0197" y="1329808"/>
            <a:ext cx="805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Zoning &amp; </a:t>
            </a:r>
            <a:r>
              <a:rPr lang="en-US" sz="2800"/>
              <a:t>Planning </a:t>
            </a:r>
            <a:r>
              <a:rPr lang="en-US" sz="2800" smtClean="0"/>
              <a:t>Officer project comparison sheet</a:t>
            </a:r>
          </a:p>
        </p:txBody>
      </p:sp>
    </p:spTree>
    <p:extLst>
      <p:ext uri="{BB962C8B-B14F-4D97-AF65-F5344CB8AC3E}">
        <p14:creationId xmlns:p14="http://schemas.microsoft.com/office/powerpoint/2010/main" val="20559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0636" r="54297"/>
          <a:stretch/>
        </p:blipFill>
        <p:spPr>
          <a:xfrm>
            <a:off x="1173956" y="812732"/>
            <a:ext cx="9844088" cy="56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1472056"/>
            <a:ext cx="5257800" cy="4286382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700087" y="1814513"/>
            <a:ext cx="5391150" cy="394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Technology for effective and science-based conservation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Data, analysis, tools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Training and support</a:t>
            </a:r>
          </a:p>
        </p:txBody>
      </p:sp>
    </p:spTree>
    <p:extLst>
      <p:ext uri="{BB962C8B-B14F-4D97-AF65-F5344CB8AC3E}">
        <p14:creationId xmlns:p14="http://schemas.microsoft.com/office/powerpoint/2010/main" val="2044855797"/>
      </p:ext>
    </p:extLst>
  </p:cSld>
  <p:clrMapOvr>
    <a:masterClrMapping/>
  </p:clrMapOvr>
  <p:transition spd="slow" advTm="281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600077" y="1288177"/>
            <a:ext cx="10815636" cy="45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 was the cost of developing the tool?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bout $20,000</a:t>
            </a:r>
          </a:p>
          <a:p>
            <a:pPr lvl="1"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Does this duplicate other tools?</a:t>
            </a:r>
          </a:p>
          <a:p>
            <a:pPr lvl="1"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Tools that do individual aspects... This uniquely combines (1) mapping analysis, (2) reduction estimates, and (3) project mgt. in an (4) easy to use, (5) all web-based platform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600077" y="1288177"/>
            <a:ext cx="10815636" cy="451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Will it work with reporting systems in other jurisdictions?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Not in current form</a:t>
            </a:r>
            <a:r>
              <a:rPr lang="is-IS" dirty="0" smtClean="0">
                <a:latin typeface="Calibri" charset="0"/>
                <a:ea typeface="Calibri" charset="0"/>
                <a:cs typeface="Calibri" charset="0"/>
              </a:rPr>
              <a:t>… but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 could</a:t>
            </a:r>
          </a:p>
          <a:p>
            <a:pPr lvl="1"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How would the cost be determined if other jurisdictions wanted to use it</a:t>
            </a:r>
            <a:r>
              <a:rPr lang="en-US" dirty="0" smtClean="0">
                <a:latin typeface="+mj-lt"/>
              </a:rPr>
              <a:t>?</a:t>
            </a:r>
          </a:p>
          <a:p>
            <a:pPr lvl="1">
              <a:defRPr/>
            </a:pPr>
            <a:r>
              <a:rPr lang="en-US" dirty="0" smtClean="0">
                <a:latin typeface="+mj-lt"/>
                <a:ea typeface="Calibri" charset="0"/>
                <a:cs typeface="Calibri" charset="0"/>
              </a:rPr>
              <a:t>Dependent on data availability</a:t>
            </a:r>
            <a:r>
              <a:rPr lang="is-IS" dirty="0" smtClean="0">
                <a:latin typeface="+mj-lt"/>
                <a:ea typeface="Calibri" charset="0"/>
                <a:cs typeface="Calibri" charset="0"/>
              </a:rPr>
              <a:t>… more accessible data means less work... </a:t>
            </a:r>
            <a:r>
              <a:rPr lang="en-US" dirty="0">
                <a:latin typeface="+mj-lt"/>
                <a:ea typeface="Calibri" charset="0"/>
                <a:cs typeface="Calibri" charset="0"/>
              </a:rPr>
              <a:t>r</a:t>
            </a:r>
            <a:r>
              <a:rPr lang="is-IS" dirty="0" smtClean="0">
                <a:latin typeface="+mj-lt"/>
                <a:ea typeface="Calibri" charset="0"/>
                <a:cs typeface="Calibri" charset="0"/>
              </a:rPr>
              <a:t>equirements gathering is essential</a:t>
            </a:r>
            <a:endParaRPr lang="en-US" dirty="0" smtClean="0">
              <a:latin typeface="+mj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600077" y="2193053"/>
            <a:ext cx="10115548" cy="36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914400" y="2543175"/>
            <a:ext cx="66865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Colin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Stief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Senior Applications Designer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Chesapeake Conservancy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cstief@chesapeakeconservancy.org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(240) 762-1730</a:t>
            </a:r>
          </a:p>
        </p:txBody>
      </p:sp>
      <p:sp>
        <p:nvSpPr>
          <p:cNvPr id="5" name="Shape 477"/>
          <p:cNvSpPr txBox="1"/>
          <p:nvPr/>
        </p:nvSpPr>
        <p:spPr>
          <a:xfrm>
            <a:off x="914400" y="1307228"/>
            <a:ext cx="6357190" cy="885825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>
            <a:no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Questions?</a:t>
            </a:r>
            <a:endParaRPr lang="en-US" sz="4000" b="1" dirty="0">
              <a:latin typeface="Calibri" panose="020F0502020204030204" pitchFamily="34" charset="0"/>
            </a:endParaRPr>
          </a:p>
          <a:p>
            <a:pPr algn="r"/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3157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1571625" y="3540125"/>
            <a:ext cx="3767138" cy="20066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000" b="1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High-res Data</a:t>
            </a:r>
            <a:endParaRPr lang="en-US" altLang="en-US" b="1" dirty="0" smtClean="0">
              <a:latin typeface="Calibri" panose="020F0502020204030204" pitchFamily="34" charset="0"/>
              <a:cs typeface="Estrangelo Edessa" panose="03080600000000000000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Land cover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800" dirty="0" smtClean="0">
                <a:latin typeface="Calibri" panose="020F0502020204030204" pitchFamily="34" charset="0"/>
                <a:cs typeface="Estrangelo Edessa" panose="03080600000000000000" pitchFamily="66" charset="0"/>
              </a:rPr>
              <a:t>Flow paths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 bwMode="auto">
          <a:xfrm>
            <a:off x="5541963" y="3500438"/>
            <a:ext cx="46243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4000" b="1" dirty="0" smtClean="0">
                <a:latin typeface="+mn-lt"/>
                <a:cs typeface="Estrangelo Edessa" panose="03080600000000000000" pitchFamily="66" charset="0"/>
              </a:rPr>
              <a:t>Web Applications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All sectors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Local, state, national</a:t>
            </a:r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358900"/>
            <a:ext cx="17859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43" y="1358900"/>
            <a:ext cx="253682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6591" y="143324"/>
            <a:ext cx="4762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chemeClr val="bg1"/>
                </a:solidFill>
                <a:cs typeface="Estrangelo Edessa" panose="03080600000000000000" pitchFamily="66" charset="0"/>
              </a:rPr>
              <a:t>High-res </a:t>
            </a:r>
            <a:r>
              <a:rPr lang="en-US" altLang="en-US" sz="3200" b="1" dirty="0" smtClean="0">
                <a:solidFill>
                  <a:schemeClr val="bg1"/>
                </a:solidFill>
                <a:cs typeface="Estrangelo Edessa" panose="03080600000000000000" pitchFamily="66" charset="0"/>
              </a:rPr>
              <a:t>Data: </a:t>
            </a:r>
            <a:r>
              <a:rPr lang="en-US" altLang="en-US" sz="3200" b="1" smtClean="0">
                <a:solidFill>
                  <a:schemeClr val="bg1"/>
                </a:solidFill>
                <a:cs typeface="Estrangelo Edessa" panose="03080600000000000000" pitchFamily="66" charset="0"/>
              </a:rPr>
              <a:t>Land cover</a:t>
            </a:r>
            <a:endParaRPr lang="en-US" altLang="en-US" sz="3200" b="1" dirty="0">
              <a:solidFill>
                <a:schemeClr val="bg1"/>
              </a:solidFill>
              <a:cs typeface="Estrangelo Edessa" panose="0308060000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1542"/>
            <a:ext cx="4589919" cy="5489258"/>
          </a:xfrm>
          <a:prstGeom prst="rect">
            <a:avLst/>
          </a:prstGeom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5443539" y="1112996"/>
            <a:ext cx="3802063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Freely available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1-meter resolution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100,000+ square miles</a:t>
            </a:r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7" t="13673" r="3597" b="31349"/>
          <a:stretch/>
        </p:blipFill>
        <p:spPr>
          <a:xfrm>
            <a:off x="5443539" y="2986562"/>
            <a:ext cx="6748462" cy="34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7"/>
          <a:stretch/>
        </p:blipFill>
        <p:spPr>
          <a:xfrm>
            <a:off x="0" y="868488"/>
            <a:ext cx="12213772" cy="5532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591" y="143324"/>
            <a:ext cx="4762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schemeClr val="bg1"/>
                </a:solidFill>
                <a:cs typeface="Estrangelo Edessa" panose="03080600000000000000" pitchFamily="66" charset="0"/>
              </a:rPr>
              <a:t>High-res </a:t>
            </a:r>
            <a:r>
              <a:rPr lang="en-US" altLang="en-US" sz="3200" b="1" dirty="0" smtClean="0">
                <a:solidFill>
                  <a:schemeClr val="bg1"/>
                </a:solidFill>
                <a:cs typeface="Estrangelo Edessa" panose="03080600000000000000" pitchFamily="66" charset="0"/>
              </a:rPr>
              <a:t>Data: Flow paths</a:t>
            </a:r>
            <a:endParaRPr lang="en-US" altLang="en-US" sz="3200" b="1" dirty="0">
              <a:solidFill>
                <a:schemeClr val="bg1"/>
              </a:solidFill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13 at 11.38.24 AM (2)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654" y="1021639"/>
            <a:ext cx="3778927" cy="53077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035810"/>
              </p:ext>
            </p:extLst>
          </p:nvPr>
        </p:nvGraphicFramePr>
        <p:xfrm>
          <a:off x="10001250" y="1021639"/>
          <a:ext cx="1902867" cy="5307732"/>
        </p:xfrm>
        <a:graphic>
          <a:graphicData uri="http://schemas.openxmlformats.org/drawingml/2006/table">
            <a:tbl>
              <a:tblPr/>
              <a:tblGrid>
                <a:gridCol w="1902867"/>
              </a:tblGrid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Gettysburg,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Tunkhannock,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Darlington, MD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Wrightsville,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Elkton, MD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Selinsgrove,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Annapolis, MD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Annapolis, MD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Lock Haven,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Lewisburg,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Lewisburg,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State College,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Lewisburg,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 smtClean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Tunkhannock</a:t>
                      </a:r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Lewisburg,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Mill Hall, PA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Cortland, </a:t>
                      </a:r>
                      <a:r>
                        <a:rPr lang="en-US" sz="1800" b="0" i="1" u="none" strike="noStrike" dirty="0" smtClean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NY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 smtClean="0">
                          <a:solidFill>
                            <a:srgbClr val="376092"/>
                          </a:solidFill>
                          <a:effectLst/>
                          <a:latin typeface="Calibri" panose="020F0502020204030204" pitchFamily="34" charset="0"/>
                          <a:cs typeface="Cambria"/>
                        </a:rPr>
                        <a:t>York, PA</a:t>
                      </a:r>
                      <a:endParaRPr lang="en-US" sz="1800" b="0" i="1" u="none" strike="noStrike" dirty="0">
                        <a:solidFill>
                          <a:srgbClr val="376092"/>
                        </a:solidFill>
                        <a:effectLst/>
                        <a:latin typeface="Calibri" panose="020F0502020204030204" pitchFamily="34" charset="0"/>
                        <a:cs typeface="Cambri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Picture 3" descr="IMG_239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17" y="3726180"/>
            <a:ext cx="2646134" cy="1891704"/>
          </a:xfrm>
          <a:prstGeom prst="rect">
            <a:avLst/>
          </a:prstGeom>
          <a:ln w="19050" cmpd="sng">
            <a:noFill/>
          </a:ln>
        </p:spPr>
      </p:pic>
      <p:pic>
        <p:nvPicPr>
          <p:cNvPr id="5" name="Picture 4" descr="IMG_246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923" y="3726180"/>
            <a:ext cx="3206640" cy="1891704"/>
          </a:xfrm>
          <a:prstGeom prst="rect">
            <a:avLst/>
          </a:prstGeom>
          <a:ln w="19050" cmpd="sng">
            <a:noFill/>
          </a:ln>
        </p:spPr>
      </p:pic>
      <p:pic>
        <p:nvPicPr>
          <p:cNvPr id="6" name="Picture 5" descr="IMG_244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17" y="1646903"/>
            <a:ext cx="2646134" cy="2010697"/>
          </a:xfrm>
          <a:prstGeom prst="rect">
            <a:avLst/>
          </a:prstGeom>
          <a:ln w="19050" cmpd="sng">
            <a:noFill/>
          </a:ln>
        </p:spPr>
      </p:pic>
      <p:pic>
        <p:nvPicPr>
          <p:cNvPr id="7" name="Picture 6" descr="Macintosh HD:Users:chesapeakeconservancy:Desktop:YCPC Colin May 25 training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6923" y="1646904"/>
            <a:ext cx="3206640" cy="2010696"/>
          </a:xfrm>
          <a:prstGeom prst="rect">
            <a:avLst/>
          </a:prstGeom>
          <a:noFill/>
          <a:ln w="19050" cmpd="sng">
            <a:noFill/>
          </a:ln>
        </p:spPr>
      </p:pic>
      <p:sp>
        <p:nvSpPr>
          <p:cNvPr id="8" name="Rectangle 7"/>
          <p:cNvSpPr/>
          <p:nvPr/>
        </p:nvSpPr>
        <p:spPr>
          <a:xfrm>
            <a:off x="246591" y="143324"/>
            <a:ext cx="4762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cs typeface="Estrangelo Edessa" panose="03080600000000000000" pitchFamily="66" charset="0"/>
              </a:rPr>
              <a:t>Outreach: Data workshops</a:t>
            </a:r>
            <a:endParaRPr lang="en-US" altLang="en-US" sz="3200" b="1" dirty="0">
              <a:solidFill>
                <a:schemeClr val="bg1"/>
              </a:solidFill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5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911" y="1597313"/>
            <a:ext cx="5650713" cy="3974812"/>
          </a:xfrm>
          <a:prstGeom prst="rect">
            <a:avLst/>
          </a:prstGeom>
        </p:spPr>
      </p:pic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528638" y="1954500"/>
            <a:ext cx="5786437" cy="32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Over 40 MS4 regulated municipalities</a:t>
            </a:r>
          </a:p>
          <a:p>
            <a:pPr>
              <a:defRPr/>
            </a:pPr>
            <a:endParaRPr lang="en-US" sz="2800" dirty="0" smtClean="0">
              <a:latin typeface="+mn-lt"/>
              <a:cs typeface="Estrangelo Edessa" panose="03080600000000000000" pitchFamily="66" charset="0"/>
            </a:endParaRPr>
          </a:p>
          <a:p>
            <a:pPr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Inconsistent reduction calculation</a:t>
            </a:r>
          </a:p>
          <a:p>
            <a:pPr>
              <a:defRPr/>
            </a:pPr>
            <a:endParaRPr lang="en-US" sz="2800" dirty="0" smtClean="0">
              <a:latin typeface="+mn-lt"/>
              <a:cs typeface="Estrangelo Edessa" panose="03080600000000000000" pitchFamily="66" charset="0"/>
            </a:endParaRPr>
          </a:p>
          <a:p>
            <a:pPr>
              <a:defRPr/>
            </a:pPr>
            <a:r>
              <a:rPr lang="en-US" sz="2800" dirty="0" smtClean="0">
                <a:latin typeface="+mn-lt"/>
                <a:cs typeface="Estrangelo Edessa" panose="03080600000000000000" pitchFamily="66" charset="0"/>
              </a:rPr>
              <a:t>Reporting process outdated</a:t>
            </a:r>
            <a:endParaRPr lang="en-US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71664" y="2243137"/>
            <a:ext cx="8372476" cy="3457575"/>
            <a:chOff x="1928813" y="2414587"/>
            <a:chExt cx="8372476" cy="3457575"/>
          </a:xfrm>
        </p:grpSpPr>
        <p:sp>
          <p:nvSpPr>
            <p:cNvPr id="2" name="Shape 462"/>
            <p:cNvSpPr/>
            <p:nvPr/>
          </p:nvSpPr>
          <p:spPr>
            <a:xfrm>
              <a:off x="1928813" y="2414587"/>
              <a:ext cx="8372476" cy="3457575"/>
            </a:xfrm>
            <a:prstGeom prst="rect">
              <a:avLst/>
            </a:prstGeom>
            <a:noFill/>
            <a:ln w="9525" cap="flat" cmpd="sng">
              <a:solidFill>
                <a:srgbClr val="24406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3" tIns="91423" rIns="91423" bIns="91423" anchor="ctr" anchorCtr="0">
              <a:noAutofit/>
            </a:bodyPr>
            <a:lstStyle/>
            <a:p>
              <a:endParaRPr/>
            </a:p>
          </p:txBody>
        </p:sp>
        <p:sp>
          <p:nvSpPr>
            <p:cNvPr id="3" name="Shape 465"/>
            <p:cNvSpPr txBox="1"/>
            <p:nvPr/>
          </p:nvSpPr>
          <p:spPr>
            <a:xfrm>
              <a:off x="2363178" y="4833749"/>
              <a:ext cx="3439200" cy="669226"/>
            </a:xfrm>
            <a:prstGeom prst="rect">
              <a:avLst/>
            </a:prstGeom>
            <a:noFill/>
            <a:ln>
              <a:noFill/>
            </a:ln>
          </p:spPr>
          <p:txBody>
            <a:bodyPr lIns="91423" tIns="91423" rIns="91423" bIns="91423" anchor="t" anchorCtr="0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</a:rPr>
                <a:t>1. Site-level data</a:t>
              </a:r>
            </a:p>
            <a:p>
              <a:endParaRPr sz="2000" b="1" dirty="0"/>
            </a:p>
          </p:txBody>
        </p:sp>
        <p:sp>
          <p:nvSpPr>
            <p:cNvPr id="4" name="Shape 466"/>
            <p:cNvSpPr txBox="1"/>
            <p:nvPr/>
          </p:nvSpPr>
          <p:spPr>
            <a:xfrm>
              <a:off x="6251029" y="4833749"/>
              <a:ext cx="3758901" cy="540438"/>
            </a:xfrm>
            <a:prstGeom prst="rect">
              <a:avLst/>
            </a:prstGeom>
            <a:noFill/>
            <a:ln>
              <a:noFill/>
            </a:ln>
          </p:spPr>
          <p:txBody>
            <a:bodyPr lIns="91423" tIns="91423" rIns="91423" bIns="91423" anchor="t" anchorCtr="0"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</a:rPr>
                <a:t>2. Reporting system</a:t>
              </a:r>
            </a:p>
          </p:txBody>
        </p:sp>
        <p:pic>
          <p:nvPicPr>
            <p:cNvPr id="5" name="Shape 46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333740" y="3037975"/>
              <a:ext cx="1585913" cy="1585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4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9821" y="3101456"/>
              <a:ext cx="1585913" cy="1585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1871664" y="1421735"/>
            <a:ext cx="8372476" cy="6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4000" b="1" smtClean="0">
                <a:latin typeface="+mn-lt"/>
                <a:cs typeface="Estrangelo Edessa" panose="03080600000000000000" pitchFamily="66" charset="0"/>
              </a:rPr>
              <a:t>York County Web </a:t>
            </a:r>
            <a:r>
              <a:rPr lang="en-US" sz="4000" b="1" dirty="0" smtClean="0">
                <a:latin typeface="+mn-lt"/>
                <a:cs typeface="Estrangelo Edessa" panose="03080600000000000000" pitchFamily="66" charset="0"/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08714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688" b="5048"/>
          <a:stretch/>
        </p:blipFill>
        <p:spPr>
          <a:xfrm>
            <a:off x="914400" y="1071563"/>
            <a:ext cx="9944101" cy="51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48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12142</TotalTime>
  <Words>424</Words>
  <Application>Microsoft Office PowerPoint</Application>
  <PresentationFormat>Widescreen</PresentationFormat>
  <Paragraphs>108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Estrangelo Edessa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CPallai</dc:creator>
  <cp:lastModifiedBy>jstarr</cp:lastModifiedBy>
  <cp:revision>229</cp:revision>
  <dcterms:created xsi:type="dcterms:W3CDTF">2016-01-22T16:41:12Z</dcterms:created>
  <dcterms:modified xsi:type="dcterms:W3CDTF">2017-03-23T13:56:38Z</dcterms:modified>
</cp:coreProperties>
</file>