
<file path=[Content_Types].xml><?xml version="1.0" encoding="utf-8"?>
<Types xmlns="http://schemas.openxmlformats.org/package/2006/content-types">
  <Override PartName="/ppt/charts/chart1.xml" ContentType="application/vnd.openxmlformats-officedocument.drawingml.char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5"/>
  </p:notesMasterIdLst>
  <p:sldIdLst>
    <p:sldId id="256" r:id="rId2"/>
    <p:sldId id="264" r:id="rId3"/>
    <p:sldId id="269" r:id="rId4"/>
    <p:sldId id="258" r:id="rId5"/>
    <p:sldId id="259" r:id="rId6"/>
    <p:sldId id="278" r:id="rId7"/>
    <p:sldId id="270" r:id="rId8"/>
    <p:sldId id="271" r:id="rId9"/>
    <p:sldId id="267" r:id="rId10"/>
    <p:sldId id="265" r:id="rId11"/>
    <p:sldId id="275" r:id="rId12"/>
    <p:sldId id="277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Jake Reilly" initials="J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4990"/>
    <a:srgbClr val="C2D9DD"/>
    <a:srgbClr val="B2BB1E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7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ake:Downloads:Data%20and%20Chart%20Asse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Chesapeake Bay Stewardship Fund Grants </a:t>
            </a:r>
          </a:p>
        </c:rich>
      </c:tx>
      <c:layout/>
    </c:title>
    <c:plotArea>
      <c:layout/>
      <c:barChart>
        <c:barDir val="col"/>
        <c:grouping val="stacked"/>
        <c:ser>
          <c:idx val="1"/>
          <c:order val="0"/>
          <c:tx>
            <c:strRef>
              <c:f>'CBSF Grant Funding 2000-2014'!$B$3</c:f>
              <c:strCache>
                <c:ptCount val="1"/>
                <c:pt idx="0">
                  <c:v>U.S. Environmental Protection Agency</c:v>
                </c:pt>
              </c:strCache>
            </c:strRef>
          </c:tx>
          <c:cat>
            <c:numRef>
              <c:f>'CBSF Grant Funding 2000-2014'!$A$4:$A$18</c:f>
              <c:numCache>
                <c:formatCode>General</c:formatCode>
                <c:ptCount val="15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</c:numCache>
            </c:numRef>
          </c:cat>
          <c:val>
            <c:numRef>
              <c:f>'CBSF Grant Funding 2000-2014'!$B$4:$B$18</c:f>
              <c:numCache>
                <c:formatCode>_(\$* #,##0_);_(\$* \(#,##0\);_(\$* "-"??_);_(@_)</c:formatCode>
                <c:ptCount val="15"/>
                <c:pt idx="0">
                  <c:v>1.4625E6</c:v>
                </c:pt>
                <c:pt idx="1">
                  <c:v>1.2472E6</c:v>
                </c:pt>
                <c:pt idx="2">
                  <c:v>1.75E6</c:v>
                </c:pt>
                <c:pt idx="3">
                  <c:v>1.987E6</c:v>
                </c:pt>
                <c:pt idx="4">
                  <c:v>2.0104E6</c:v>
                </c:pt>
                <c:pt idx="5">
                  <c:v>9.1464E6</c:v>
                </c:pt>
                <c:pt idx="6">
                  <c:v>9.133E6</c:v>
                </c:pt>
                <c:pt idx="7">
                  <c:v>6.8E6</c:v>
                </c:pt>
                <c:pt idx="8">
                  <c:v>1.969E6</c:v>
                </c:pt>
                <c:pt idx="9">
                  <c:v>1.462508534E7</c:v>
                </c:pt>
                <c:pt idx="10">
                  <c:v>7.909395E6</c:v>
                </c:pt>
                <c:pt idx="11">
                  <c:v>9.994721E6</c:v>
                </c:pt>
                <c:pt idx="12">
                  <c:v>7.006436E6</c:v>
                </c:pt>
                <c:pt idx="13">
                  <c:v>6.0807338E6</c:v>
                </c:pt>
                <c:pt idx="14">
                  <c:v>7.85511592E6</c:v>
                </c:pt>
              </c:numCache>
            </c:numRef>
          </c:val>
        </c:ser>
        <c:ser>
          <c:idx val="2"/>
          <c:order val="1"/>
          <c:tx>
            <c:strRef>
              <c:f>'CBSF Grant Funding 2000-2014'!$C$3</c:f>
              <c:strCache>
                <c:ptCount val="1"/>
                <c:pt idx="0">
                  <c:v>Other Federal Agencies</c:v>
                </c:pt>
              </c:strCache>
            </c:strRef>
          </c:tx>
          <c:cat>
            <c:numRef>
              <c:f>'CBSF Grant Funding 2000-2014'!$A$4:$A$18</c:f>
              <c:numCache>
                <c:formatCode>General</c:formatCode>
                <c:ptCount val="15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</c:numCache>
            </c:numRef>
          </c:cat>
          <c:val>
            <c:numRef>
              <c:f>'CBSF Grant Funding 2000-2014'!$C$4:$C$18</c:f>
              <c:numCache>
                <c:formatCode>_(\$* #,##0_);_(\$* \(#,##0\);_(\$* "-"??_);_(@_)</c:formatCode>
                <c:ptCount val="15"/>
                <c:pt idx="0">
                  <c:v>0.0</c:v>
                </c:pt>
                <c:pt idx="1">
                  <c:v>155000.0</c:v>
                </c:pt>
                <c:pt idx="2">
                  <c:v>325000.0</c:v>
                </c:pt>
                <c:pt idx="3">
                  <c:v>667000.0</c:v>
                </c:pt>
                <c:pt idx="4">
                  <c:v>861750.0</c:v>
                </c:pt>
                <c:pt idx="5">
                  <c:v>696000.0</c:v>
                </c:pt>
                <c:pt idx="6">
                  <c:v>746575.0</c:v>
                </c:pt>
                <c:pt idx="7">
                  <c:v>380780.0</c:v>
                </c:pt>
                <c:pt idx="8">
                  <c:v>5.326E6</c:v>
                </c:pt>
                <c:pt idx="9">
                  <c:v>439629.85</c:v>
                </c:pt>
                <c:pt idx="10">
                  <c:v>477313.0</c:v>
                </c:pt>
                <c:pt idx="11">
                  <c:v>176000.0</c:v>
                </c:pt>
                <c:pt idx="12">
                  <c:v>854919.0</c:v>
                </c:pt>
                <c:pt idx="13">
                  <c:v>436640.0</c:v>
                </c:pt>
                <c:pt idx="14">
                  <c:v>699120.0</c:v>
                </c:pt>
              </c:numCache>
            </c:numRef>
          </c:val>
        </c:ser>
        <c:ser>
          <c:idx val="3"/>
          <c:order val="2"/>
          <c:tx>
            <c:strRef>
              <c:f>'CBSF Grant Funding 2000-2014'!$D$3</c:f>
              <c:strCache>
                <c:ptCount val="1"/>
                <c:pt idx="0">
                  <c:v>Private Funding</c:v>
                </c:pt>
              </c:strCache>
            </c:strRef>
          </c:tx>
          <c:cat>
            <c:numRef>
              <c:f>'CBSF Grant Funding 2000-2014'!$A$4:$A$18</c:f>
              <c:numCache>
                <c:formatCode>General</c:formatCode>
                <c:ptCount val="15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</c:numCache>
            </c:numRef>
          </c:cat>
          <c:val>
            <c:numRef>
              <c:f>'CBSF Grant Funding 2000-2014'!$D$4:$D$18</c:f>
              <c:numCache>
                <c:formatCode>_(\$* #,##0_);_(\$* \(#,##0\);_(\$* "-"??_);_(@_)</c:formatCode>
                <c:ptCount val="15"/>
                <c:pt idx="0">
                  <c:v>0.0</c:v>
                </c:pt>
                <c:pt idx="1">
                  <c:v>140000.0</c:v>
                </c:pt>
                <c:pt idx="2">
                  <c:v>0.0</c:v>
                </c:pt>
                <c:pt idx="3">
                  <c:v>104000.0</c:v>
                </c:pt>
                <c:pt idx="4">
                  <c:v>36000.0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640000.0</c:v>
                </c:pt>
                <c:pt idx="10">
                  <c:v>809082.0</c:v>
                </c:pt>
                <c:pt idx="11">
                  <c:v>1.01E6</c:v>
                </c:pt>
                <c:pt idx="12">
                  <c:v>1.362236E6</c:v>
                </c:pt>
                <c:pt idx="13">
                  <c:v>2.654373E6</c:v>
                </c:pt>
                <c:pt idx="14">
                  <c:v>1.25024249E6</c:v>
                </c:pt>
              </c:numCache>
            </c:numRef>
          </c:val>
        </c:ser>
        <c:ser>
          <c:idx val="4"/>
          <c:order val="3"/>
          <c:tx>
            <c:strRef>
              <c:f>'CBSF Grant Funding 2000-2014'!$E$3</c:f>
              <c:strCache>
                <c:ptCount val="1"/>
                <c:pt idx="0">
                  <c:v>Local Partner Match</c:v>
                </c:pt>
              </c:strCache>
            </c:strRef>
          </c:tx>
          <c:cat>
            <c:numRef>
              <c:f>'CBSF Grant Funding 2000-2014'!$A$4:$A$18</c:f>
              <c:numCache>
                <c:formatCode>General</c:formatCode>
                <c:ptCount val="15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</c:numCache>
            </c:numRef>
          </c:cat>
          <c:val>
            <c:numRef>
              <c:f>'CBSF Grant Funding 2000-2014'!$E$4:$E$18</c:f>
              <c:numCache>
                <c:formatCode>_(\$* #,##0_);_(\$* \(#,##0\);_(\$* "-"??_);_(@_)</c:formatCode>
                <c:ptCount val="15"/>
                <c:pt idx="0">
                  <c:v>1.9E6</c:v>
                </c:pt>
                <c:pt idx="1">
                  <c:v>3.2E6</c:v>
                </c:pt>
                <c:pt idx="2">
                  <c:v>7.0E6</c:v>
                </c:pt>
                <c:pt idx="3">
                  <c:v>9.5E6</c:v>
                </c:pt>
                <c:pt idx="4">
                  <c:v>7.3E6</c:v>
                </c:pt>
                <c:pt idx="5">
                  <c:v>2.8344124E7</c:v>
                </c:pt>
                <c:pt idx="6">
                  <c:v>1.3801365E7</c:v>
                </c:pt>
                <c:pt idx="7">
                  <c:v>302000.0</c:v>
                </c:pt>
                <c:pt idx="8">
                  <c:v>2.4774438E7</c:v>
                </c:pt>
                <c:pt idx="9">
                  <c:v>3.0139441E7</c:v>
                </c:pt>
                <c:pt idx="10">
                  <c:v>1.8098242E7</c:v>
                </c:pt>
                <c:pt idx="11">
                  <c:v>1.797721715E7</c:v>
                </c:pt>
                <c:pt idx="12">
                  <c:v>1.3583045E7</c:v>
                </c:pt>
                <c:pt idx="13">
                  <c:v>1.547879095E7</c:v>
                </c:pt>
                <c:pt idx="14">
                  <c:v>1.9796054E7</c:v>
                </c:pt>
              </c:numCache>
            </c:numRef>
          </c:val>
        </c:ser>
        <c:dLbls/>
        <c:overlap val="100"/>
        <c:axId val="233929384"/>
        <c:axId val="234344360"/>
      </c:barChart>
      <c:catAx>
        <c:axId val="233929384"/>
        <c:scaling>
          <c:orientation val="minMax"/>
        </c:scaling>
        <c:axPos val="b"/>
        <c:numFmt formatCode="General" sourceLinked="1"/>
        <c:tickLblPos val="nextTo"/>
        <c:crossAx val="234344360"/>
        <c:crosses val="autoZero"/>
        <c:auto val="1"/>
        <c:lblAlgn val="ctr"/>
        <c:lblOffset val="100"/>
      </c:catAx>
      <c:valAx>
        <c:axId val="234344360"/>
        <c:scaling>
          <c:orientation val="minMax"/>
        </c:scaling>
        <c:axPos val="l"/>
        <c:majorGridlines/>
        <c:numFmt formatCode="_(\$* #,##0_);_(\$* \(#,##0\);_(\$* &quot;-&quot;??_);_(@_)" sourceLinked="1"/>
        <c:tickLblPos val="nextTo"/>
        <c:crossAx val="23392938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 b="1" i="1"/>
          </a:pPr>
          <a:endParaRPr lang="en-US"/>
        </a:p>
      </c:txPr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792F9-2442-45E0-ADA2-292A5F81F262}" type="datetimeFigureOut">
              <a:rPr lang="en-US" smtClean="0"/>
              <a:pPr/>
              <a:t>12/5/14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F8128-8C5F-4290-8033-A149762627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9474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F8128-8C5F-4290-8033-A149762627C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93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1F63-5451-40D3-8F76-0809BCEF68D4}" type="datetimeFigureOut">
              <a:rPr lang="en-US" smtClean="0"/>
              <a:pPr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6DCF-E6BA-428B-AFD6-9B7EFE699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377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1F63-5451-40D3-8F76-0809BCEF68D4}" type="datetimeFigureOut">
              <a:rPr lang="en-US" smtClean="0"/>
              <a:pPr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6DCF-E6BA-428B-AFD6-9B7EFE699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47782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1F63-5451-40D3-8F76-0809BCEF68D4}" type="datetimeFigureOut">
              <a:rPr lang="en-US" smtClean="0"/>
              <a:pPr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6DCF-E6BA-428B-AFD6-9B7EFE699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0157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1F63-5451-40D3-8F76-0809BCEF68D4}" type="datetimeFigureOut">
              <a:rPr lang="en-US" smtClean="0"/>
              <a:pPr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6DCF-E6BA-428B-AFD6-9B7EFE699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0863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1F63-5451-40D3-8F76-0809BCEF68D4}" type="datetimeFigureOut">
              <a:rPr lang="en-US" smtClean="0"/>
              <a:pPr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6DCF-E6BA-428B-AFD6-9B7EFE699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245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1F63-5451-40D3-8F76-0809BCEF68D4}" type="datetimeFigureOut">
              <a:rPr lang="en-US" smtClean="0"/>
              <a:pPr/>
              <a:t>12/5/14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6DCF-E6BA-428B-AFD6-9B7EFE699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7518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1F63-5451-40D3-8F76-0809BCEF68D4}" type="datetimeFigureOut">
              <a:rPr lang="en-US" smtClean="0"/>
              <a:pPr/>
              <a:t>12/5/14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6DCF-E6BA-428B-AFD6-9B7EFE699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0584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1F63-5451-40D3-8F76-0809BCEF68D4}" type="datetimeFigureOut">
              <a:rPr lang="en-US" smtClean="0"/>
              <a:pPr/>
              <a:t>12/5/14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6DCF-E6BA-428B-AFD6-9B7EFE699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4159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1F63-5451-40D3-8F76-0809BCEF68D4}" type="datetimeFigureOut">
              <a:rPr lang="en-US" smtClean="0"/>
              <a:pPr/>
              <a:t>12/5/14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6DCF-E6BA-428B-AFD6-9B7EFE699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743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1F63-5451-40D3-8F76-0809BCEF68D4}" type="datetimeFigureOut">
              <a:rPr lang="en-US" smtClean="0"/>
              <a:pPr/>
              <a:t>12/5/14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6DCF-E6BA-428B-AFD6-9B7EFE699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1363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1F63-5451-40D3-8F76-0809BCEF68D4}" type="datetimeFigureOut">
              <a:rPr lang="en-US" smtClean="0"/>
              <a:pPr/>
              <a:t>12/5/14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6DCF-E6BA-428B-AFD6-9B7EFE699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8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01F63-5451-40D3-8F76-0809BCEF68D4}" type="datetimeFigureOut">
              <a:rPr lang="en-US" smtClean="0"/>
              <a:pPr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56DCF-E6BA-428B-AFD6-9B7EFE699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308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Relationship Id="rId3" Type="http://schemas.openxmlformats.org/officeDocument/2006/relationships/image" Target="../media/image1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43000"/>
            <a:ext cx="8305800" cy="1847850"/>
          </a:xfrm>
        </p:spPr>
        <p:txBody>
          <a:bodyPr>
            <a:normAutofit fontScale="90000"/>
          </a:bodyPr>
          <a:lstStyle/>
          <a:p>
            <a:r>
              <a:rPr lang="en-US" sz="4000" b="1" i="1" dirty="0" smtClean="0"/>
              <a:t>The Chesapeake Bay Stewardship Fund:</a:t>
            </a:r>
            <a:br>
              <a:rPr lang="en-US" sz="4000" b="1" i="1" dirty="0" smtClean="0"/>
            </a:br>
            <a:r>
              <a:rPr lang="en-US" sz="4000" b="1" i="1" dirty="0" smtClean="0"/>
              <a:t>Meeting the Needs of Local Governments for Watershed Restoration</a:t>
            </a:r>
            <a:endParaRPr lang="en-US" sz="40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9812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sz="2400" b="1" i="1" dirty="0" smtClean="0">
                <a:solidFill>
                  <a:srgbClr val="004990"/>
                </a:solidFill>
              </a:rPr>
              <a:t>Local Government Advisory Committee</a:t>
            </a:r>
          </a:p>
          <a:p>
            <a:pPr>
              <a:spcBef>
                <a:spcPts val="0"/>
              </a:spcBef>
            </a:pPr>
            <a:r>
              <a:rPr lang="en-US" sz="2400" b="1" i="1" dirty="0" smtClean="0">
                <a:solidFill>
                  <a:srgbClr val="004990"/>
                </a:solidFill>
              </a:rPr>
              <a:t>Friday, December 5th, 2014</a:t>
            </a:r>
          </a:p>
          <a:p>
            <a:pPr>
              <a:spcBef>
                <a:spcPts val="0"/>
              </a:spcBef>
            </a:pPr>
            <a:endParaRPr lang="en-US" sz="2400" b="1" i="1" dirty="0">
              <a:solidFill>
                <a:srgbClr val="00499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b="1" i="1" dirty="0" smtClean="0">
                <a:solidFill>
                  <a:srgbClr val="004990"/>
                </a:solidFill>
              </a:rPr>
              <a:t>Jake Reilly</a:t>
            </a:r>
          </a:p>
          <a:p>
            <a:pPr>
              <a:spcBef>
                <a:spcPts val="0"/>
              </a:spcBef>
            </a:pPr>
            <a:r>
              <a:rPr lang="en-US" sz="2400" b="1" i="1" dirty="0" smtClean="0">
                <a:solidFill>
                  <a:srgbClr val="004990"/>
                </a:solidFill>
              </a:rPr>
              <a:t>Director, Chesapeake Bay Programs</a:t>
            </a:r>
          </a:p>
          <a:p>
            <a:pPr>
              <a:spcBef>
                <a:spcPts val="0"/>
              </a:spcBef>
            </a:pPr>
            <a:r>
              <a:rPr lang="en-US" sz="2400" b="1" i="1" dirty="0" smtClean="0">
                <a:solidFill>
                  <a:srgbClr val="004990"/>
                </a:solidFill>
              </a:rPr>
              <a:t>National Fish and Wildlife Foundation</a:t>
            </a:r>
            <a:endParaRPr lang="en-US" sz="2400" b="1" i="1" dirty="0">
              <a:solidFill>
                <a:srgbClr val="00499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499165"/>
          </a:xfrm>
          <a:prstGeom prst="rect">
            <a:avLst/>
          </a:prstGeom>
          <a:solidFill>
            <a:srgbClr val="B2BB1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jreilly\AppData\Local\Microsoft\Windows\Temporary Internet Files\Content.Outlook\PFIX0UOT\CBSFlogo_CORRECT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9219" y="5717428"/>
            <a:ext cx="4847432" cy="114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82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1295400"/>
            <a:ext cx="3810000" cy="39624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400" b="1" i="1" dirty="0" smtClean="0">
                <a:solidFill>
                  <a:srgbClr val="004990"/>
                </a:solidFill>
              </a:rPr>
              <a:t>2014 Grant Investments</a:t>
            </a:r>
          </a:p>
          <a:p>
            <a:pPr marL="230188" indent="-230188" algn="l">
              <a:spcBef>
                <a:spcPts val="0"/>
              </a:spcBef>
              <a:buFontTx/>
              <a:buChar char="-"/>
            </a:pPr>
            <a:r>
              <a:rPr lang="en-US" sz="1400" dirty="0" smtClean="0">
                <a:solidFill>
                  <a:srgbClr val="000000"/>
                </a:solidFill>
              </a:rPr>
              <a:t>$9.8 million in awards</a:t>
            </a:r>
          </a:p>
          <a:p>
            <a:pPr marL="679450" lvl="1" indent="-222250" algn="l">
              <a:spcBef>
                <a:spcPts val="0"/>
              </a:spcBef>
              <a:buFontTx/>
              <a:buChar char="-"/>
            </a:pPr>
            <a:r>
              <a:rPr lang="en-US" sz="1400" dirty="0" smtClean="0">
                <a:solidFill>
                  <a:srgbClr val="000000"/>
                </a:solidFill>
              </a:rPr>
              <a:t>$7.8 million in EPA funding</a:t>
            </a:r>
          </a:p>
          <a:p>
            <a:pPr marL="679450" lvl="1" indent="-222250" algn="l">
              <a:spcBef>
                <a:spcPts val="0"/>
              </a:spcBef>
              <a:buFontTx/>
              <a:buChar char="-"/>
            </a:pPr>
            <a:r>
              <a:rPr lang="en-US" sz="1400" dirty="0" smtClean="0">
                <a:solidFill>
                  <a:srgbClr val="000000"/>
                </a:solidFill>
              </a:rPr>
              <a:t>$700k in other Federal funding (USFS, NRCS, NOAA)</a:t>
            </a:r>
          </a:p>
          <a:p>
            <a:pPr marL="679450" lvl="1" indent="-222250" algn="l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1400" dirty="0" smtClean="0">
                <a:solidFill>
                  <a:srgbClr val="000000"/>
                </a:solidFill>
              </a:rPr>
              <a:t>$1.25 million in private funding</a:t>
            </a:r>
          </a:p>
          <a:p>
            <a:pPr marL="230188" indent="-230188" algn="l">
              <a:spcBef>
                <a:spcPts val="0"/>
              </a:spcBef>
              <a:buFontTx/>
              <a:buChar char="-"/>
            </a:pPr>
            <a:r>
              <a:rPr lang="en-US" sz="1400" dirty="0" smtClean="0">
                <a:solidFill>
                  <a:srgbClr val="000000"/>
                </a:solidFill>
              </a:rPr>
              <a:t>45 grants</a:t>
            </a:r>
          </a:p>
          <a:p>
            <a:pPr marL="687388" lvl="1" indent="-230188" algn="l">
              <a:spcBef>
                <a:spcPts val="0"/>
              </a:spcBef>
              <a:buFontTx/>
              <a:buChar char="-"/>
            </a:pPr>
            <a:r>
              <a:rPr lang="en-US" sz="1400" dirty="0" smtClean="0">
                <a:solidFill>
                  <a:srgbClr val="000000"/>
                </a:solidFill>
              </a:rPr>
              <a:t>INSR: $5.8 million to 18 projects</a:t>
            </a:r>
          </a:p>
          <a:p>
            <a:pPr marL="687388" lvl="1" indent="-230188" algn="l">
              <a:spcBef>
                <a:spcPts val="0"/>
              </a:spcBef>
              <a:buFontTx/>
              <a:buChar char="-"/>
            </a:pPr>
            <a:r>
              <a:rPr lang="en-US" sz="1400" dirty="0" smtClean="0">
                <a:solidFill>
                  <a:srgbClr val="000000"/>
                </a:solidFill>
              </a:rPr>
              <a:t>SWG: $3.9 million to 27 projects</a:t>
            </a:r>
          </a:p>
          <a:p>
            <a:pPr marL="687388" lvl="1" indent="-230188" algn="l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1400" dirty="0" smtClean="0">
                <a:solidFill>
                  <a:srgbClr val="000000"/>
                </a:solidFill>
              </a:rPr>
              <a:t>Leveraging roughly $19 million in local match</a:t>
            </a:r>
          </a:p>
          <a:p>
            <a:pPr marL="4763" lvl="1" indent="-4763" algn="l">
              <a:spcBef>
                <a:spcPts val="0"/>
              </a:spcBef>
              <a:spcAft>
                <a:spcPts val="600"/>
              </a:spcAft>
            </a:pPr>
            <a:r>
              <a:rPr lang="en-US" sz="1400" b="1" i="1" dirty="0" smtClean="0">
                <a:solidFill>
                  <a:srgbClr val="004990"/>
                </a:solidFill>
              </a:rPr>
              <a:t>Direct Local Government Recipients</a:t>
            </a:r>
          </a:p>
          <a:p>
            <a:pPr marL="230188" lvl="1" indent="-230188" algn="l">
              <a:spcBef>
                <a:spcPts val="0"/>
              </a:spcBef>
              <a:buFontTx/>
              <a:buChar char="-"/>
            </a:pPr>
            <a:r>
              <a:rPr lang="en-US" sz="1400" dirty="0" smtClean="0">
                <a:solidFill>
                  <a:srgbClr val="000000"/>
                </a:solidFill>
              </a:rPr>
              <a:t>DC Dept. of the Environment</a:t>
            </a:r>
          </a:p>
          <a:p>
            <a:pPr marL="230188" lvl="1" indent="-230188" algn="l">
              <a:spcBef>
                <a:spcPts val="0"/>
              </a:spcBef>
              <a:buFontTx/>
              <a:buChar char="-"/>
            </a:pPr>
            <a:r>
              <a:rPr lang="en-US" sz="1400" dirty="0" smtClean="0">
                <a:solidFill>
                  <a:srgbClr val="000000"/>
                </a:solidFill>
              </a:rPr>
              <a:t>Sussex Conservation District (DE)</a:t>
            </a:r>
          </a:p>
          <a:p>
            <a:pPr marL="230188" lvl="1" indent="-230188" algn="l">
              <a:spcBef>
                <a:spcPts val="0"/>
              </a:spcBef>
              <a:buFontTx/>
              <a:buChar char="-"/>
            </a:pPr>
            <a:r>
              <a:rPr lang="en-US" sz="1400" dirty="0" smtClean="0">
                <a:solidFill>
                  <a:srgbClr val="000000"/>
                </a:solidFill>
              </a:rPr>
              <a:t>Prince George’s County (MD)</a:t>
            </a:r>
          </a:p>
          <a:p>
            <a:pPr marL="230188" lvl="1" indent="-230188" algn="l">
              <a:spcBef>
                <a:spcPts val="0"/>
              </a:spcBef>
              <a:buFontTx/>
              <a:buChar char="-"/>
            </a:pPr>
            <a:r>
              <a:rPr lang="en-US" sz="1400" dirty="0" smtClean="0">
                <a:solidFill>
                  <a:srgbClr val="000000"/>
                </a:solidFill>
              </a:rPr>
              <a:t>Tioga County Soil and Water Conservation District (NY)</a:t>
            </a:r>
          </a:p>
          <a:p>
            <a:pPr marL="230188" lvl="1" indent="-230188" algn="l">
              <a:spcBef>
                <a:spcPts val="0"/>
              </a:spcBef>
              <a:buFontTx/>
              <a:buChar char="-"/>
            </a:pPr>
            <a:r>
              <a:rPr lang="en-US" sz="1400" dirty="0" smtClean="0">
                <a:solidFill>
                  <a:srgbClr val="000000"/>
                </a:solidFill>
              </a:rPr>
              <a:t>Town of Ashland (VA)</a:t>
            </a:r>
          </a:p>
          <a:p>
            <a:pPr marL="230188" lvl="1" indent="-230188" algn="l">
              <a:spcBef>
                <a:spcPts val="0"/>
              </a:spcBef>
              <a:buFontTx/>
              <a:buChar char="-"/>
            </a:pPr>
            <a:r>
              <a:rPr lang="en-US" sz="1400" dirty="0" smtClean="0">
                <a:solidFill>
                  <a:srgbClr val="000000"/>
                </a:solidFill>
              </a:rPr>
              <a:t>City of Norfolk (VA)</a:t>
            </a:r>
          </a:p>
          <a:p>
            <a:pPr marL="4763" lvl="1" indent="-4763" algn="l">
              <a:spcBef>
                <a:spcPts val="0"/>
              </a:spcBef>
              <a:buFontTx/>
              <a:buChar char="-"/>
            </a:pPr>
            <a:endParaRPr lang="en-US" sz="1400" dirty="0" smtClean="0">
              <a:solidFill>
                <a:srgbClr val="004990"/>
              </a:solidFill>
            </a:endParaRPr>
          </a:p>
          <a:p>
            <a:pPr marL="4763" lvl="1" indent="-4763" algn="l">
              <a:spcBef>
                <a:spcPts val="0"/>
              </a:spcBef>
              <a:buFontTx/>
              <a:buChar char="-"/>
            </a:pPr>
            <a:endParaRPr lang="en-US" sz="1400" dirty="0" smtClean="0">
              <a:solidFill>
                <a:srgbClr val="004990"/>
              </a:solidFill>
            </a:endParaRPr>
          </a:p>
          <a:p>
            <a:pPr marL="687388" lvl="1" indent="-230188" algn="l">
              <a:spcBef>
                <a:spcPts val="0"/>
              </a:spcBef>
              <a:buFontTx/>
              <a:buChar char="-"/>
            </a:pPr>
            <a:endParaRPr lang="en-US" sz="1400" dirty="0" smtClean="0">
              <a:solidFill>
                <a:srgbClr val="004990"/>
              </a:solidFill>
            </a:endParaRPr>
          </a:p>
          <a:p>
            <a:pPr marL="687388" lvl="1" indent="-230188" algn="l">
              <a:spcBef>
                <a:spcPts val="0"/>
              </a:spcBef>
            </a:pPr>
            <a:endParaRPr lang="en-US" sz="1400" dirty="0" smtClean="0">
              <a:solidFill>
                <a:srgbClr val="004990"/>
              </a:solidFill>
            </a:endParaRPr>
          </a:p>
          <a:p>
            <a:pPr marL="687388" lvl="1" indent="-230188" algn="l">
              <a:spcBef>
                <a:spcPts val="0"/>
              </a:spcBef>
              <a:buFontTx/>
              <a:buChar char="-"/>
            </a:pPr>
            <a:endParaRPr lang="en-US" sz="1400" dirty="0" smtClean="0">
              <a:solidFill>
                <a:srgbClr val="004990"/>
              </a:solidFill>
            </a:endParaRPr>
          </a:p>
          <a:p>
            <a:pPr algn="l">
              <a:spcBef>
                <a:spcPts val="0"/>
              </a:spcBef>
              <a:buFontTx/>
              <a:buChar char="-"/>
            </a:pPr>
            <a:endParaRPr lang="en-US" sz="1400" b="1" i="1" dirty="0">
              <a:solidFill>
                <a:srgbClr val="00499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499165"/>
          </a:xfrm>
          <a:prstGeom prst="rect">
            <a:avLst/>
          </a:prstGeom>
          <a:solidFill>
            <a:srgbClr val="B2BB1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499165"/>
            <a:ext cx="7772400" cy="720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/>
              <a:t>CBSF Implementation Grants</a:t>
            </a:r>
            <a:endParaRPr lang="en-US" sz="3200" b="1" i="1" dirty="0"/>
          </a:p>
        </p:txBody>
      </p:sp>
      <p:pic>
        <p:nvPicPr>
          <p:cNvPr id="9" name="Picture 2" descr="C:\Users\jreilly\AppData\Local\Microsoft\Windows\Temporary Internet Files\Content.Outlook\PFIX0UOT\CBSFlogo_CORRECT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9219" y="5717428"/>
            <a:ext cx="4847432" cy="114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5640"/>
            <a:ext cx="4495800" cy="550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82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228600" y="513542"/>
            <a:ext cx="2789238" cy="632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900" b="1" u="sng" dirty="0"/>
              <a:t>Delaware</a:t>
            </a:r>
            <a:endParaRPr lang="en-US" sz="900" dirty="0"/>
          </a:p>
          <a:p>
            <a:r>
              <a:rPr lang="en-US" sz="900" dirty="0"/>
              <a:t>Kent County Conservation District</a:t>
            </a:r>
          </a:p>
          <a:p>
            <a:r>
              <a:rPr lang="en-US" sz="900" dirty="0"/>
              <a:t>Sussex Conservation District</a:t>
            </a:r>
          </a:p>
          <a:p>
            <a:r>
              <a:rPr lang="en-US" sz="900" dirty="0"/>
              <a:t>Town of Bridgeville</a:t>
            </a:r>
          </a:p>
          <a:p>
            <a:r>
              <a:rPr lang="en-US" sz="900" dirty="0" smtClean="0"/>
              <a:t>Town of Greenwood</a:t>
            </a:r>
          </a:p>
          <a:p>
            <a:r>
              <a:rPr lang="en-US" sz="900" dirty="0"/>
              <a:t> </a:t>
            </a:r>
          </a:p>
          <a:p>
            <a:r>
              <a:rPr lang="en-US" sz="900" b="1" u="sng" dirty="0"/>
              <a:t>Maryland</a:t>
            </a:r>
            <a:endParaRPr lang="en-US" sz="900" dirty="0"/>
          </a:p>
          <a:p>
            <a:r>
              <a:rPr lang="en-US" sz="900" dirty="0"/>
              <a:t>Anne Arundel County</a:t>
            </a:r>
          </a:p>
          <a:p>
            <a:r>
              <a:rPr lang="en-US" sz="900" dirty="0"/>
              <a:t>Baltimore City</a:t>
            </a:r>
          </a:p>
          <a:p>
            <a:r>
              <a:rPr lang="en-US" sz="900" dirty="0"/>
              <a:t>Baltimore County</a:t>
            </a:r>
          </a:p>
          <a:p>
            <a:r>
              <a:rPr lang="en-US" sz="900" dirty="0"/>
              <a:t>Calvert County</a:t>
            </a:r>
          </a:p>
          <a:p>
            <a:r>
              <a:rPr lang="en-US" sz="900" dirty="0"/>
              <a:t>Cecil Soil Conservation District</a:t>
            </a:r>
          </a:p>
          <a:p>
            <a:r>
              <a:rPr lang="en-US" sz="900" dirty="0"/>
              <a:t>Charles County</a:t>
            </a:r>
          </a:p>
          <a:p>
            <a:r>
              <a:rPr lang="en-US" sz="900" dirty="0"/>
              <a:t>City of Annapolis</a:t>
            </a:r>
          </a:p>
          <a:p>
            <a:r>
              <a:rPr lang="en-US" sz="900" dirty="0"/>
              <a:t>City of Bowie</a:t>
            </a:r>
          </a:p>
          <a:p>
            <a:r>
              <a:rPr lang="en-US" sz="900" dirty="0"/>
              <a:t>City of Cumberland</a:t>
            </a:r>
          </a:p>
          <a:p>
            <a:r>
              <a:rPr lang="en-US" sz="900" dirty="0"/>
              <a:t>City of Gaithersburg</a:t>
            </a:r>
          </a:p>
          <a:p>
            <a:r>
              <a:rPr lang="en-US" sz="900" dirty="0" smtClean="0"/>
              <a:t>City of Greenbelt</a:t>
            </a:r>
          </a:p>
          <a:p>
            <a:r>
              <a:rPr lang="en-US" sz="900" dirty="0" smtClean="0"/>
              <a:t>City </a:t>
            </a:r>
            <a:r>
              <a:rPr lang="en-US" sz="900" dirty="0"/>
              <a:t>of Rockville</a:t>
            </a:r>
          </a:p>
          <a:p>
            <a:r>
              <a:rPr lang="en-US" sz="900" dirty="0"/>
              <a:t>City of Salisbury</a:t>
            </a:r>
          </a:p>
          <a:p>
            <a:r>
              <a:rPr lang="en-US" sz="900" dirty="0" smtClean="0"/>
              <a:t>City of Takoma Park</a:t>
            </a:r>
          </a:p>
          <a:p>
            <a:r>
              <a:rPr lang="en-US" sz="900" dirty="0" smtClean="0"/>
              <a:t>Frederick </a:t>
            </a:r>
            <a:r>
              <a:rPr lang="en-US" sz="900" dirty="0"/>
              <a:t>County</a:t>
            </a:r>
          </a:p>
          <a:p>
            <a:r>
              <a:rPr lang="en-US" sz="900" dirty="0"/>
              <a:t>Harford County</a:t>
            </a:r>
          </a:p>
          <a:p>
            <a:r>
              <a:rPr lang="en-US" sz="900" dirty="0"/>
              <a:t>Montgomery County</a:t>
            </a:r>
          </a:p>
          <a:p>
            <a:r>
              <a:rPr lang="en-US" sz="900" dirty="0"/>
              <a:t>Prince George's County</a:t>
            </a:r>
          </a:p>
          <a:p>
            <a:r>
              <a:rPr lang="en-US" sz="900" dirty="0"/>
              <a:t>Queen Anne's County</a:t>
            </a:r>
          </a:p>
          <a:p>
            <a:r>
              <a:rPr lang="en-US" sz="900" dirty="0"/>
              <a:t>Talbot Soil Conservation District</a:t>
            </a:r>
          </a:p>
          <a:p>
            <a:r>
              <a:rPr lang="en-US" sz="900" dirty="0" smtClean="0"/>
              <a:t>Town of Centreville</a:t>
            </a:r>
          </a:p>
          <a:p>
            <a:r>
              <a:rPr lang="en-US" sz="900" dirty="0" smtClean="0"/>
              <a:t>Town </a:t>
            </a:r>
            <a:r>
              <a:rPr lang="en-US" sz="900" dirty="0"/>
              <a:t>of Forest Heights</a:t>
            </a:r>
          </a:p>
          <a:p>
            <a:r>
              <a:rPr lang="en-US" sz="900" dirty="0"/>
              <a:t>Town of Highland Beach</a:t>
            </a:r>
          </a:p>
          <a:p>
            <a:r>
              <a:rPr lang="en-US" sz="900" dirty="0"/>
              <a:t>Town of Myersville</a:t>
            </a:r>
          </a:p>
          <a:p>
            <a:r>
              <a:rPr lang="en-US" sz="900" dirty="0"/>
              <a:t>Town of Oxford</a:t>
            </a:r>
          </a:p>
          <a:p>
            <a:r>
              <a:rPr lang="en-US" sz="900" dirty="0"/>
              <a:t>Wicomico County</a:t>
            </a:r>
          </a:p>
          <a:p>
            <a:r>
              <a:rPr lang="en-US" sz="900" dirty="0"/>
              <a:t> </a:t>
            </a:r>
          </a:p>
          <a:p>
            <a:r>
              <a:rPr lang="en-US" sz="900" b="1" u="sng" dirty="0"/>
              <a:t>New York</a:t>
            </a:r>
            <a:endParaRPr lang="en-US" sz="900" dirty="0"/>
          </a:p>
          <a:p>
            <a:r>
              <a:rPr lang="en-US" sz="900" dirty="0" smtClean="0"/>
              <a:t>City of </a:t>
            </a:r>
            <a:r>
              <a:rPr lang="en-US" sz="900" dirty="0" err="1" smtClean="0"/>
              <a:t>Binghampton</a:t>
            </a:r>
            <a:endParaRPr lang="en-US" sz="900" dirty="0" smtClean="0"/>
          </a:p>
          <a:p>
            <a:r>
              <a:rPr lang="en-US" sz="900" dirty="0" smtClean="0"/>
              <a:t>Otsego </a:t>
            </a:r>
            <a:r>
              <a:rPr lang="en-US" sz="900" dirty="0"/>
              <a:t>County Soil and Water Cons. District</a:t>
            </a:r>
          </a:p>
          <a:p>
            <a:r>
              <a:rPr lang="en-US" sz="900" dirty="0"/>
              <a:t>Schuyler County Soil and Water Cons. District</a:t>
            </a:r>
          </a:p>
          <a:p>
            <a:r>
              <a:rPr lang="en-US" sz="900" dirty="0"/>
              <a:t>Tioga County Soil and Water Cons. District</a:t>
            </a:r>
          </a:p>
          <a:p>
            <a:r>
              <a:rPr lang="en-US" sz="900" dirty="0"/>
              <a:t>Tompkins County Conservation </a:t>
            </a:r>
            <a:r>
              <a:rPr lang="en-US" sz="900" dirty="0" smtClean="0"/>
              <a:t>District</a:t>
            </a:r>
          </a:p>
          <a:p>
            <a:endParaRPr lang="en-US" sz="900" dirty="0"/>
          </a:p>
          <a:p>
            <a:r>
              <a:rPr lang="en-US" sz="900" b="1" u="sng" dirty="0"/>
              <a:t>District of Columbia</a:t>
            </a:r>
          </a:p>
          <a:p>
            <a:r>
              <a:rPr lang="en-US" sz="900" i="1" dirty="0"/>
              <a:t>DC Dept. of the Environment</a:t>
            </a:r>
          </a:p>
          <a:p>
            <a:r>
              <a:rPr lang="en-US" sz="900" i="1" dirty="0"/>
              <a:t>DC Fire  &amp; Emergency Management Services</a:t>
            </a:r>
          </a:p>
          <a:p>
            <a:endParaRPr lang="en-US" sz="900" dirty="0"/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3030747" y="496290"/>
            <a:ext cx="278923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900" b="1" u="sng" dirty="0" smtClean="0"/>
              <a:t>Pennsylvania</a:t>
            </a:r>
            <a:endParaRPr lang="en-US" sz="900" dirty="0"/>
          </a:p>
          <a:p>
            <a:r>
              <a:rPr lang="en-US" sz="900" dirty="0"/>
              <a:t>Adams County Conservation District</a:t>
            </a:r>
          </a:p>
          <a:p>
            <a:r>
              <a:rPr lang="en-US" sz="900" dirty="0"/>
              <a:t>Blair County Conservation District</a:t>
            </a:r>
          </a:p>
          <a:p>
            <a:r>
              <a:rPr lang="en-US" sz="900" dirty="0"/>
              <a:t>Boggs Township</a:t>
            </a:r>
          </a:p>
          <a:p>
            <a:r>
              <a:rPr lang="en-US" sz="900" dirty="0"/>
              <a:t>Borough of Camp Hill</a:t>
            </a:r>
          </a:p>
          <a:p>
            <a:r>
              <a:rPr lang="en-US" sz="900" dirty="0"/>
              <a:t>Borough of Chambersburg</a:t>
            </a:r>
          </a:p>
          <a:p>
            <a:r>
              <a:rPr lang="en-US" sz="900" dirty="0"/>
              <a:t>Bradford County Conservation District</a:t>
            </a:r>
          </a:p>
          <a:p>
            <a:r>
              <a:rPr lang="en-US" sz="900" dirty="0"/>
              <a:t>Cameron County Conservation District</a:t>
            </a:r>
          </a:p>
          <a:p>
            <a:r>
              <a:rPr lang="en-US" sz="900" dirty="0"/>
              <a:t>Centre County Conservation District</a:t>
            </a:r>
          </a:p>
          <a:p>
            <a:r>
              <a:rPr lang="en-US" sz="900" dirty="0"/>
              <a:t>City of Lancaster</a:t>
            </a:r>
          </a:p>
          <a:p>
            <a:r>
              <a:rPr lang="en-US" sz="900" dirty="0"/>
              <a:t>Clearfield County Conservation District</a:t>
            </a:r>
          </a:p>
          <a:p>
            <a:r>
              <a:rPr lang="en-US" sz="900" dirty="0"/>
              <a:t>Clinton County Conservation District</a:t>
            </a:r>
          </a:p>
          <a:p>
            <a:r>
              <a:rPr lang="en-US" sz="900" dirty="0"/>
              <a:t>County of Lycoming</a:t>
            </a:r>
          </a:p>
          <a:p>
            <a:r>
              <a:rPr lang="en-US" sz="900" dirty="0"/>
              <a:t>Dauphin County Conservation District</a:t>
            </a:r>
          </a:p>
          <a:p>
            <a:r>
              <a:rPr lang="en-US" sz="900" dirty="0"/>
              <a:t>Fulton County Conservation District</a:t>
            </a:r>
          </a:p>
          <a:p>
            <a:r>
              <a:rPr lang="en-US" sz="900" dirty="0"/>
              <a:t>Graham Township</a:t>
            </a:r>
          </a:p>
          <a:p>
            <a:r>
              <a:rPr lang="en-US" sz="900" dirty="0"/>
              <a:t>Jackson Township</a:t>
            </a:r>
          </a:p>
          <a:p>
            <a:r>
              <a:rPr lang="en-US" sz="900" dirty="0"/>
              <a:t>Juniata County Conservation District</a:t>
            </a:r>
          </a:p>
          <a:p>
            <a:r>
              <a:rPr lang="en-US" sz="900" dirty="0"/>
              <a:t>Lancaster County Conservation District</a:t>
            </a:r>
          </a:p>
          <a:p>
            <a:r>
              <a:rPr lang="en-US" sz="900" dirty="0"/>
              <a:t>Lancaster Township</a:t>
            </a:r>
          </a:p>
          <a:p>
            <a:r>
              <a:rPr lang="en-US" sz="900" dirty="0"/>
              <a:t>Mifflin County Conservation District</a:t>
            </a:r>
          </a:p>
          <a:p>
            <a:r>
              <a:rPr lang="en-US" sz="900" dirty="0"/>
              <a:t>Northern Lebanon School District</a:t>
            </a:r>
          </a:p>
          <a:p>
            <a:r>
              <a:rPr lang="en-US" sz="900" dirty="0"/>
              <a:t>Rush Township</a:t>
            </a:r>
          </a:p>
          <a:p>
            <a:r>
              <a:rPr lang="en-US" sz="900" dirty="0"/>
              <a:t>Sullivan Township</a:t>
            </a:r>
          </a:p>
          <a:p>
            <a:r>
              <a:rPr lang="en-US" sz="900" dirty="0"/>
              <a:t>Union County Conservation District</a:t>
            </a:r>
          </a:p>
          <a:p>
            <a:r>
              <a:rPr lang="en-US" sz="900" dirty="0"/>
              <a:t>Wyoming County Conservation District</a:t>
            </a:r>
          </a:p>
          <a:p>
            <a:r>
              <a:rPr lang="en-US" sz="900" dirty="0"/>
              <a:t>York  County Conservation District</a:t>
            </a:r>
          </a:p>
          <a:p>
            <a:endParaRPr lang="en-US" sz="900" dirty="0"/>
          </a:p>
          <a:p>
            <a:r>
              <a:rPr lang="en-US" sz="900" b="1" u="sng" dirty="0"/>
              <a:t>West Virginia</a:t>
            </a:r>
            <a:endParaRPr lang="en-US" sz="900" dirty="0"/>
          </a:p>
          <a:p>
            <a:r>
              <a:rPr lang="en-US" sz="900" dirty="0"/>
              <a:t>Eastern Panhandle Soil Conservation District</a:t>
            </a:r>
          </a:p>
          <a:p>
            <a:r>
              <a:rPr lang="en-US" sz="900" dirty="0"/>
              <a:t>Jefferson County</a:t>
            </a:r>
          </a:p>
          <a:p>
            <a:r>
              <a:rPr lang="en-US" sz="900" dirty="0"/>
              <a:t>Martinsburg-Berkeley Co. Parks &amp; Rec. Board</a:t>
            </a:r>
          </a:p>
          <a:p>
            <a:r>
              <a:rPr lang="en-US" sz="900" dirty="0"/>
              <a:t>Morgan County Planning </a:t>
            </a:r>
            <a:r>
              <a:rPr lang="en-US" sz="900" dirty="0" smtClean="0"/>
              <a:t>Commission</a:t>
            </a:r>
          </a:p>
          <a:p>
            <a:r>
              <a:rPr lang="en-US" sz="900" dirty="0" smtClean="0"/>
              <a:t>Town of Bath</a:t>
            </a:r>
          </a:p>
          <a:p>
            <a:endParaRPr lang="en-US" sz="900" dirty="0"/>
          </a:p>
          <a:p>
            <a:r>
              <a:rPr lang="en-US" sz="900" b="1" u="sng" dirty="0"/>
              <a:t>Virginia</a:t>
            </a:r>
            <a:endParaRPr lang="en-US" sz="900" dirty="0"/>
          </a:p>
          <a:p>
            <a:r>
              <a:rPr lang="en-US" sz="900" dirty="0"/>
              <a:t>City of Charlottesville</a:t>
            </a:r>
          </a:p>
          <a:p>
            <a:r>
              <a:rPr lang="en-US" sz="900" dirty="0"/>
              <a:t>City of Lexington</a:t>
            </a:r>
          </a:p>
          <a:p>
            <a:r>
              <a:rPr lang="en-US" sz="900" dirty="0"/>
              <a:t>City of Norfolk</a:t>
            </a:r>
          </a:p>
          <a:p>
            <a:r>
              <a:rPr lang="en-US" sz="900" dirty="0"/>
              <a:t>City of Virginia Beach</a:t>
            </a:r>
          </a:p>
          <a:p>
            <a:r>
              <a:rPr lang="en-US" sz="900" dirty="0"/>
              <a:t>City of Waynesboro</a:t>
            </a:r>
          </a:p>
          <a:p>
            <a:endParaRPr lang="en-US" sz="900" dirty="0"/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5947913" y="493414"/>
            <a:ext cx="245932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900" b="1" u="sng" dirty="0" smtClean="0"/>
              <a:t>Virginia</a:t>
            </a:r>
            <a:r>
              <a:rPr lang="en-US" sz="900" dirty="0" smtClean="0"/>
              <a:t> (</a:t>
            </a:r>
            <a:r>
              <a:rPr lang="en-US" sz="900" dirty="0" err="1" smtClean="0"/>
              <a:t>cont</a:t>
            </a:r>
            <a:r>
              <a:rPr lang="en-US" sz="900" dirty="0" smtClean="0"/>
              <a:t>)</a:t>
            </a:r>
            <a:endParaRPr lang="en-US" sz="900" dirty="0"/>
          </a:p>
          <a:p>
            <a:r>
              <a:rPr lang="en-US" sz="900" dirty="0" smtClean="0"/>
              <a:t>County of Arlington</a:t>
            </a:r>
          </a:p>
          <a:p>
            <a:r>
              <a:rPr lang="en-US" sz="900" dirty="0" smtClean="0"/>
              <a:t>County </a:t>
            </a:r>
            <a:r>
              <a:rPr lang="en-US" sz="900" dirty="0"/>
              <a:t>of Albemarle</a:t>
            </a:r>
          </a:p>
          <a:p>
            <a:r>
              <a:rPr lang="en-US" sz="900" dirty="0" smtClean="0"/>
              <a:t>County of </a:t>
            </a:r>
            <a:r>
              <a:rPr lang="en-US" sz="900" dirty="0"/>
              <a:t>C</a:t>
            </a:r>
            <a:r>
              <a:rPr lang="en-US" sz="900" dirty="0" smtClean="0"/>
              <a:t>larke</a:t>
            </a:r>
          </a:p>
          <a:p>
            <a:r>
              <a:rPr lang="en-US" sz="900" dirty="0" smtClean="0"/>
              <a:t>County of Gloucester</a:t>
            </a:r>
          </a:p>
          <a:p>
            <a:r>
              <a:rPr lang="en-US" sz="900" dirty="0" smtClean="0"/>
              <a:t>County </a:t>
            </a:r>
            <a:r>
              <a:rPr lang="en-US" sz="900" dirty="0"/>
              <a:t>of Loudoun</a:t>
            </a:r>
          </a:p>
          <a:p>
            <a:r>
              <a:rPr lang="en-US" sz="900" dirty="0"/>
              <a:t>County of Prince Edward</a:t>
            </a:r>
          </a:p>
          <a:p>
            <a:r>
              <a:rPr lang="en-US" sz="900" dirty="0"/>
              <a:t>County of Rappahannock</a:t>
            </a:r>
          </a:p>
          <a:p>
            <a:r>
              <a:rPr lang="en-US" sz="900" dirty="0"/>
              <a:t>County of York</a:t>
            </a:r>
          </a:p>
          <a:p>
            <a:r>
              <a:rPr lang="en-US" sz="900" dirty="0"/>
              <a:t>Crater Planning District Commission</a:t>
            </a:r>
          </a:p>
          <a:p>
            <a:r>
              <a:rPr lang="en-US" sz="900" dirty="0"/>
              <a:t>Culpeper Soil &amp; Water Conservation District</a:t>
            </a:r>
          </a:p>
          <a:p>
            <a:r>
              <a:rPr lang="en-US" sz="900" dirty="0"/>
              <a:t>Eastern Shore Soil &amp; Water Conservation District</a:t>
            </a:r>
          </a:p>
          <a:p>
            <a:r>
              <a:rPr lang="en-US" sz="900" dirty="0"/>
              <a:t>Fauquier County</a:t>
            </a:r>
          </a:p>
          <a:p>
            <a:r>
              <a:rPr lang="en-US" sz="900" dirty="0"/>
              <a:t>Gloucester County</a:t>
            </a:r>
          </a:p>
          <a:p>
            <a:r>
              <a:rPr lang="en-US" sz="900" dirty="0"/>
              <a:t>Hampton Roads Planning District Commission</a:t>
            </a:r>
          </a:p>
          <a:p>
            <a:r>
              <a:rPr lang="en-US" sz="900" dirty="0"/>
              <a:t>Hanover-Caroline Soil &amp; Water Cons. District</a:t>
            </a:r>
          </a:p>
          <a:p>
            <a:r>
              <a:rPr lang="en-US" sz="900" dirty="0"/>
              <a:t>Henrico Soil &amp; Water Conservation District</a:t>
            </a:r>
          </a:p>
          <a:p>
            <a:r>
              <a:rPr lang="en-US" sz="900" dirty="0"/>
              <a:t>James City County</a:t>
            </a:r>
          </a:p>
          <a:p>
            <a:r>
              <a:rPr lang="en-US" sz="900" dirty="0"/>
              <a:t>Loudoun Soil and Water Conservation District</a:t>
            </a:r>
          </a:p>
          <a:p>
            <a:r>
              <a:rPr lang="en-US" sz="900" dirty="0"/>
              <a:t>Mathews County</a:t>
            </a:r>
          </a:p>
          <a:p>
            <a:r>
              <a:rPr lang="en-US" sz="900" dirty="0"/>
              <a:t>Middle Peninsula Planning District Commission</a:t>
            </a:r>
          </a:p>
          <a:p>
            <a:r>
              <a:rPr lang="en-US" sz="900" dirty="0"/>
              <a:t>Monacan Soil and Water Conservation District</a:t>
            </a:r>
          </a:p>
          <a:p>
            <a:r>
              <a:rPr lang="en-US" sz="900" dirty="0"/>
              <a:t>New Kent County</a:t>
            </a:r>
          </a:p>
          <a:p>
            <a:r>
              <a:rPr lang="en-US" sz="900" dirty="0"/>
              <a:t>Northern Neck Soil and Water Cons. District</a:t>
            </a:r>
          </a:p>
          <a:p>
            <a:r>
              <a:rPr lang="en-US" sz="900" dirty="0"/>
              <a:t>Northern </a:t>
            </a:r>
            <a:r>
              <a:rPr lang="en-US" sz="900" dirty="0" err="1"/>
              <a:t>Shen</a:t>
            </a:r>
            <a:r>
              <a:rPr lang="en-US" sz="900" dirty="0"/>
              <a:t>. Valley Regional Commission</a:t>
            </a:r>
          </a:p>
          <a:p>
            <a:r>
              <a:rPr lang="en-US" sz="900" dirty="0" smtClean="0"/>
              <a:t>Page </a:t>
            </a:r>
            <a:r>
              <a:rPr lang="en-US" sz="900" dirty="0"/>
              <a:t>County Tree Board</a:t>
            </a:r>
          </a:p>
          <a:p>
            <a:r>
              <a:rPr lang="en-US" sz="900" dirty="0"/>
              <a:t>Peter Francisco Soil &amp; Water Cons. District</a:t>
            </a:r>
          </a:p>
          <a:p>
            <a:r>
              <a:rPr lang="en-US" sz="900" dirty="0"/>
              <a:t>Piedmont Soil and Water Conservation District</a:t>
            </a:r>
          </a:p>
          <a:p>
            <a:r>
              <a:rPr lang="en-US" sz="900" dirty="0" err="1" smtClean="0"/>
              <a:t>Rappahanock-Rapidan</a:t>
            </a:r>
            <a:r>
              <a:rPr lang="en-US" sz="900" dirty="0" smtClean="0"/>
              <a:t> Regional Commission</a:t>
            </a:r>
          </a:p>
          <a:p>
            <a:r>
              <a:rPr lang="en-US" sz="900" dirty="0" smtClean="0"/>
              <a:t>Robert </a:t>
            </a:r>
            <a:r>
              <a:rPr lang="en-US" sz="900" dirty="0"/>
              <a:t>E. Lee Soil and Water Cons. District</a:t>
            </a:r>
          </a:p>
          <a:p>
            <a:r>
              <a:rPr lang="en-US" sz="900" dirty="0"/>
              <a:t>Thomas Jefferson Planning District Commission</a:t>
            </a:r>
          </a:p>
          <a:p>
            <a:r>
              <a:rPr lang="en-US" sz="900" dirty="0"/>
              <a:t>Three Rivers Soil &amp; Water Conservation District</a:t>
            </a:r>
          </a:p>
          <a:p>
            <a:r>
              <a:rPr lang="en-US" sz="900" dirty="0" smtClean="0"/>
              <a:t>Town of Ashland</a:t>
            </a:r>
          </a:p>
          <a:p>
            <a:r>
              <a:rPr lang="en-US" sz="900" dirty="0" smtClean="0"/>
              <a:t>Town </a:t>
            </a:r>
            <a:r>
              <a:rPr lang="en-US" sz="900" dirty="0"/>
              <a:t>of Cape Charles</a:t>
            </a:r>
          </a:p>
          <a:p>
            <a:r>
              <a:rPr lang="en-US" sz="900" dirty="0"/>
              <a:t>Town of Luray</a:t>
            </a:r>
          </a:p>
          <a:p>
            <a:r>
              <a:rPr lang="en-US" sz="900" dirty="0"/>
              <a:t>Westmoreland County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499165"/>
          </a:xfrm>
          <a:prstGeom prst="rect">
            <a:avLst/>
          </a:prstGeom>
          <a:solidFill>
            <a:srgbClr val="B2BB1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jreilly\AppData\Local\Microsoft\Windows\Temporary Internet Files\Content.Outlook\PFIX0UOT\CBSFlogo_CORRECT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9219" y="5717428"/>
            <a:ext cx="4847432" cy="114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447800"/>
            <a:ext cx="4724400" cy="4572000"/>
          </a:xfrm>
        </p:spPr>
        <p:txBody>
          <a:bodyPr>
            <a:noAutofit/>
          </a:bodyPr>
          <a:lstStyle/>
          <a:p>
            <a:pPr marL="228600" indent="-228600" algn="l">
              <a:spcAft>
                <a:spcPts val="600"/>
              </a:spcAft>
            </a:pPr>
            <a:r>
              <a:rPr lang="en-US" sz="1800" b="1" i="1" dirty="0" smtClean="0">
                <a:solidFill>
                  <a:srgbClr val="1543AB"/>
                </a:solidFill>
              </a:rPr>
              <a:t>Convening Restoration Partners </a:t>
            </a:r>
          </a:p>
          <a:p>
            <a:pPr marL="228600" indent="-115888" algn="l">
              <a:spcBef>
                <a:spcPts val="0"/>
              </a:spcBef>
              <a:buFontTx/>
              <a:buChar char="-"/>
            </a:pPr>
            <a:r>
              <a:rPr lang="en-US" sz="1800" i="1" dirty="0" smtClean="0">
                <a:solidFill>
                  <a:schemeClr val="tx1"/>
                </a:solidFill>
              </a:rPr>
              <a:t>Chesapeake Watershed Forum, Forum+</a:t>
            </a:r>
          </a:p>
          <a:p>
            <a:pPr marL="685800" lvl="1" indent="-228600" algn="l">
              <a:spcBef>
                <a:spcPts val="0"/>
              </a:spcBef>
              <a:buFontTx/>
              <a:buChar char="-"/>
            </a:pPr>
            <a:r>
              <a:rPr lang="en-US" sz="1800" i="1" dirty="0" smtClean="0">
                <a:solidFill>
                  <a:schemeClr val="tx1"/>
                </a:solidFill>
              </a:rPr>
              <a:t>Pre-forum workshops</a:t>
            </a:r>
          </a:p>
          <a:p>
            <a:pPr marL="228600" indent="-115888" algn="l">
              <a:spcBef>
                <a:spcPts val="0"/>
              </a:spcBef>
              <a:buFontTx/>
              <a:buChar char="-"/>
            </a:pPr>
            <a:r>
              <a:rPr lang="en-US" sz="1800" i="1" dirty="0" smtClean="0">
                <a:solidFill>
                  <a:schemeClr val="tx1"/>
                </a:solidFill>
              </a:rPr>
              <a:t>Grantee Roundtables</a:t>
            </a:r>
          </a:p>
          <a:p>
            <a:pPr marL="685800" lvl="1" indent="-228600" algn="l">
              <a:spcBef>
                <a:spcPts val="0"/>
              </a:spcBef>
              <a:buFontTx/>
              <a:buChar char="-"/>
            </a:pPr>
            <a:r>
              <a:rPr lang="en-US" sz="1800" i="1" dirty="0" err="1" smtClean="0">
                <a:solidFill>
                  <a:schemeClr val="tx1"/>
                </a:solidFill>
              </a:rPr>
              <a:t>Stormwater</a:t>
            </a:r>
            <a:r>
              <a:rPr lang="en-US" sz="1800" i="1" dirty="0" smtClean="0">
                <a:solidFill>
                  <a:schemeClr val="tx1"/>
                </a:solidFill>
              </a:rPr>
              <a:t> Partners Retreat</a:t>
            </a:r>
          </a:p>
          <a:p>
            <a:pPr marL="685800" lvl="1" indent="-228600" algn="l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1800" i="1" dirty="0" smtClean="0">
                <a:solidFill>
                  <a:schemeClr val="tx1"/>
                </a:solidFill>
              </a:rPr>
              <a:t>Agricultural Networking Forum</a:t>
            </a:r>
          </a:p>
          <a:p>
            <a:pPr marL="228600" indent="-228600" algn="l">
              <a:spcAft>
                <a:spcPts val="600"/>
              </a:spcAft>
            </a:pPr>
            <a:r>
              <a:rPr lang="en-US" sz="1800" b="1" i="1" dirty="0" smtClean="0">
                <a:solidFill>
                  <a:srgbClr val="1543AB"/>
                </a:solidFill>
              </a:rPr>
              <a:t>Supporting Ongoing Networking</a:t>
            </a:r>
          </a:p>
          <a:p>
            <a:pPr marL="228600" indent="-115888" algn="l">
              <a:spcBef>
                <a:spcPts val="0"/>
              </a:spcBef>
              <a:buFontTx/>
              <a:buChar char="-"/>
            </a:pPr>
            <a:r>
              <a:rPr lang="en-US" sz="1800" i="1" dirty="0" smtClean="0">
                <a:solidFill>
                  <a:srgbClr val="000000"/>
                </a:solidFill>
              </a:rPr>
              <a:t>Chesapeake Network</a:t>
            </a:r>
          </a:p>
          <a:p>
            <a:pPr marL="228600" indent="-228600" algn="l">
              <a:spcAft>
                <a:spcPts val="600"/>
              </a:spcAft>
            </a:pPr>
            <a:r>
              <a:rPr lang="en-US" sz="1800" b="1" i="1" dirty="0" smtClean="0">
                <a:solidFill>
                  <a:srgbClr val="1543AB"/>
                </a:solidFill>
              </a:rPr>
              <a:t>Advancing Clean Water Actions</a:t>
            </a:r>
          </a:p>
          <a:p>
            <a:pPr marL="228600" indent="-115888" algn="l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1800" i="1" dirty="0" smtClean="0">
                <a:solidFill>
                  <a:srgbClr val="000000"/>
                </a:solidFill>
              </a:rPr>
              <a:t>Choose Clean Water Coalition</a:t>
            </a:r>
          </a:p>
          <a:p>
            <a:pPr algn="l">
              <a:spcBef>
                <a:spcPts val="336"/>
              </a:spcBef>
              <a:spcAft>
                <a:spcPts val="600"/>
              </a:spcAft>
            </a:pPr>
            <a:r>
              <a:rPr lang="en-US" sz="1800" b="1" i="1" dirty="0" smtClean="0">
                <a:solidFill>
                  <a:srgbClr val="1543AB"/>
                </a:solidFill>
              </a:rPr>
              <a:t>Promoting Restoration Successes</a:t>
            </a:r>
            <a:endParaRPr lang="en-US" sz="1800" b="1" i="1" dirty="0">
              <a:solidFill>
                <a:srgbClr val="1543AB"/>
              </a:solidFill>
            </a:endParaRPr>
          </a:p>
          <a:p>
            <a:pPr marL="285750" indent="-173038" algn="l">
              <a:spcBef>
                <a:spcPts val="0"/>
              </a:spcBef>
              <a:buFontTx/>
              <a:buChar char="-"/>
            </a:pPr>
            <a:r>
              <a:rPr lang="en-US" sz="1800" i="1" dirty="0" smtClean="0">
                <a:solidFill>
                  <a:srgbClr val="000000"/>
                </a:solidFill>
              </a:rPr>
              <a:t>Bay Journal Inserts</a:t>
            </a:r>
          </a:p>
          <a:p>
            <a:pPr marL="285750" indent="-173038" algn="l">
              <a:spcBef>
                <a:spcPts val="0"/>
              </a:spcBef>
              <a:buFontTx/>
              <a:buChar char="-"/>
            </a:pPr>
            <a:r>
              <a:rPr lang="en-US" sz="1800" i="1" dirty="0" smtClean="0">
                <a:solidFill>
                  <a:srgbClr val="000000"/>
                </a:solidFill>
              </a:rPr>
              <a:t>Local “stars of the Bay” press outreach</a:t>
            </a:r>
          </a:p>
          <a:p>
            <a:pPr marL="285750" indent="-285750" algn="l">
              <a:spcBef>
                <a:spcPts val="0"/>
              </a:spcBef>
              <a:buFontTx/>
              <a:buChar char="-"/>
            </a:pPr>
            <a:endParaRPr lang="en-US" sz="1400" i="1" dirty="0" smtClean="0">
              <a:solidFill>
                <a:srgbClr val="000000"/>
              </a:solidFill>
            </a:endParaRPr>
          </a:p>
          <a:p>
            <a:pPr marL="228600" indent="-228600" algn="l">
              <a:spcAft>
                <a:spcPts val="600"/>
              </a:spcAft>
              <a:buFontTx/>
              <a:buChar char="-"/>
            </a:pPr>
            <a:endParaRPr lang="en-US" sz="2000" b="1" i="1" dirty="0" smtClean="0">
              <a:solidFill>
                <a:srgbClr val="1543AB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499165"/>
          </a:xfrm>
          <a:prstGeom prst="rect">
            <a:avLst/>
          </a:prstGeom>
          <a:solidFill>
            <a:srgbClr val="B2BB1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499165"/>
            <a:ext cx="7772400" cy="720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/>
              <a:t>Supporting Networking and Information Sharing</a:t>
            </a:r>
            <a:endParaRPr lang="en-US" sz="3200" b="1" i="1" dirty="0"/>
          </a:p>
        </p:txBody>
      </p:sp>
      <p:pic>
        <p:nvPicPr>
          <p:cNvPr id="8" name="Picture 2" descr="C:\Users\jreilly\AppData\Local\Microsoft\Windows\Temporary Internet Files\Content.Outlook\PFIX0UOT\CBSFlogo_CORRECT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9219" y="5717428"/>
            <a:ext cx="4847432" cy="114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04823"/>
            <a:ext cx="3179379" cy="2305050"/>
          </a:xfrm>
          <a:prstGeom prst="rect">
            <a:avLst/>
          </a:prstGeom>
          <a:noFill/>
          <a:ln w="9525">
            <a:solidFill>
              <a:srgbClr val="0049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08624"/>
            <a:ext cx="3192477" cy="2130370"/>
          </a:xfrm>
          <a:prstGeom prst="rect">
            <a:avLst/>
          </a:prstGeom>
          <a:noFill/>
          <a:ln w="9525">
            <a:solidFill>
              <a:srgbClr val="0049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82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4145" y="1371601"/>
            <a:ext cx="8116455" cy="4190999"/>
          </a:xfrm>
        </p:spPr>
        <p:txBody>
          <a:bodyPr>
            <a:normAutofit fontScale="92500" lnSpcReduction="20000"/>
          </a:bodyPr>
          <a:lstStyle/>
          <a:p>
            <a:pPr marL="230188" indent="-230188" algn="l">
              <a:buClr>
                <a:schemeClr val="tx1"/>
              </a:buClr>
            </a:pPr>
            <a:r>
              <a:rPr lang="en-US" b="1" i="1" dirty="0" smtClean="0">
                <a:solidFill>
                  <a:schemeClr val="tx1"/>
                </a:solidFill>
              </a:rPr>
              <a:t>Ideas for consideration:</a:t>
            </a:r>
          </a:p>
          <a:p>
            <a:pPr marL="230188" indent="-230188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tx1"/>
                </a:solidFill>
              </a:rPr>
              <a:t>Formal role in developing implementation and technical capacity grants RFP priorities (late fall and late winter)</a:t>
            </a:r>
          </a:p>
          <a:p>
            <a:pPr marL="230188" indent="-230188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tx1"/>
                </a:solidFill>
              </a:rPr>
              <a:t>Formal role in reviewing grant applications from local government applicants (early summer)</a:t>
            </a:r>
          </a:p>
          <a:p>
            <a:pPr marL="230188" indent="-230188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tx1"/>
                </a:solidFill>
              </a:rPr>
              <a:t>Opportunities to help frame content at networking and information-sharing events, media and press outreach (ongoing)</a:t>
            </a:r>
          </a:p>
          <a:p>
            <a:pPr marL="230188" indent="-230188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tx1"/>
                </a:solidFill>
              </a:rPr>
              <a:t>Others?</a:t>
            </a:r>
          </a:p>
          <a:p>
            <a:pPr algn="l">
              <a:buClr>
                <a:schemeClr val="tx1"/>
              </a:buClr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499165"/>
          </a:xfrm>
          <a:prstGeom prst="rect">
            <a:avLst/>
          </a:prstGeom>
          <a:solidFill>
            <a:srgbClr val="B2BB1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499165"/>
            <a:ext cx="7772400" cy="720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/>
              <a:t>Engaging LGAC in CBSF Grant Programs </a:t>
            </a:r>
            <a:endParaRPr lang="en-US" sz="3200" b="1" i="1" dirty="0"/>
          </a:p>
        </p:txBody>
      </p:sp>
      <p:pic>
        <p:nvPicPr>
          <p:cNvPr id="9" name="Picture 2" descr="C:\Users\jreilly\AppData\Local\Microsoft\Windows\Temporary Internet Files\Content.Outlook\PFIX0UOT\CBSFlogo_CORRECT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9219" y="5717428"/>
            <a:ext cx="4847432" cy="114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290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990600"/>
            <a:ext cx="7010400" cy="3124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b="1" i="1" dirty="0" smtClean="0">
                <a:solidFill>
                  <a:srgbClr val="004990"/>
                </a:solidFill>
              </a:rPr>
              <a:t>How is CBSF currently supporting local governments? </a:t>
            </a:r>
          </a:p>
          <a:p>
            <a:pPr>
              <a:spcBef>
                <a:spcPts val="0"/>
              </a:spcBef>
            </a:pPr>
            <a:endParaRPr lang="en-US" b="1" i="1" dirty="0" smtClean="0">
              <a:solidFill>
                <a:srgbClr val="004990"/>
              </a:solidFill>
            </a:endParaRPr>
          </a:p>
          <a:p>
            <a:pPr>
              <a:spcBef>
                <a:spcPts val="0"/>
              </a:spcBef>
            </a:pPr>
            <a:r>
              <a:rPr lang="en-US" b="1" i="1" dirty="0" smtClean="0">
                <a:solidFill>
                  <a:srgbClr val="004990"/>
                </a:solidFill>
              </a:rPr>
              <a:t>How can we better serve local governments? </a:t>
            </a:r>
          </a:p>
          <a:p>
            <a:pPr>
              <a:spcBef>
                <a:spcPts val="0"/>
              </a:spcBef>
            </a:pPr>
            <a:endParaRPr lang="en-US" b="1" i="1" dirty="0" smtClean="0">
              <a:solidFill>
                <a:srgbClr val="004990"/>
              </a:solidFill>
            </a:endParaRPr>
          </a:p>
          <a:p>
            <a:pPr>
              <a:spcBef>
                <a:spcPts val="0"/>
              </a:spcBef>
            </a:pPr>
            <a:r>
              <a:rPr lang="en-US" b="1" i="1" dirty="0" smtClean="0">
                <a:solidFill>
                  <a:srgbClr val="004990"/>
                </a:solidFill>
              </a:rPr>
              <a:t>How can LGAC be more engaged in CBSF grants programs? </a:t>
            </a:r>
            <a:endParaRPr lang="en-US" b="1" i="1" dirty="0">
              <a:solidFill>
                <a:srgbClr val="00499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499165"/>
          </a:xfrm>
          <a:prstGeom prst="rect">
            <a:avLst/>
          </a:prstGeom>
          <a:solidFill>
            <a:srgbClr val="B2BB1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:\Users\jreilly\AppData\Local\Microsoft\Windows\Temporary Internet Files\Content.Outlook\PFIX0UOT\CBSFlogo_CORRECT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9219" y="5717428"/>
            <a:ext cx="4847432" cy="114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82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99165"/>
          </a:xfrm>
          <a:prstGeom prst="rect">
            <a:avLst/>
          </a:prstGeom>
          <a:solidFill>
            <a:srgbClr val="B2BB1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2267743" y="866557"/>
            <a:ext cx="4608514" cy="4606925"/>
            <a:chOff x="962025" y="1371600"/>
            <a:chExt cx="4813300" cy="4646613"/>
          </a:xfrm>
        </p:grpSpPr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2667000" y="1371600"/>
              <a:ext cx="1404938" cy="1404938"/>
              <a:chOff x="3869903" y="1130"/>
              <a:chExt cx="1404193" cy="1404193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3869397" y="1130"/>
                <a:ext cx="1405276" cy="1403486"/>
              </a:xfrm>
              <a:prstGeom prst="ellipse">
                <a:avLst/>
              </a:prstGeom>
              <a:solidFill>
                <a:srgbClr val="00499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" name="Oval 4"/>
              <p:cNvSpPr/>
              <p:nvPr/>
            </p:nvSpPr>
            <p:spPr>
              <a:xfrm>
                <a:off x="4076543" y="207572"/>
                <a:ext cx="990984" cy="99060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5240" tIns="15240" rIns="15240" bIns="15240" spcCol="1270" anchor="ctr"/>
              <a:lstStyle/>
              <a:p>
                <a:pPr algn="ctr" defTabSz="5334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200" b="1" i="1" dirty="0">
                    <a:cs typeface="Arial" panose="020B0604020202020204" pitchFamily="34" charset="0"/>
                  </a:rPr>
                  <a:t>Assess Conservation Needs and Capacity</a:t>
                </a:r>
              </a:p>
            </p:txBody>
          </p:sp>
        </p:grpSp>
        <p:grpSp>
          <p:nvGrpSpPr>
            <p:cNvPr id="6" name="Group 48"/>
            <p:cNvGrpSpPr>
              <a:grpSpLocks/>
            </p:cNvGrpSpPr>
            <p:nvPr/>
          </p:nvGrpSpPr>
          <p:grpSpPr bwMode="auto">
            <a:xfrm>
              <a:off x="4025900" y="2449513"/>
              <a:ext cx="373063" cy="474662"/>
              <a:chOff x="5229477" y="1079195"/>
              <a:chExt cx="372282" cy="473915"/>
            </a:xfrm>
          </p:grpSpPr>
          <p:sp>
            <p:nvSpPr>
              <p:cNvPr id="39" name="Right Arrow 38"/>
              <p:cNvSpPr/>
              <p:nvPr/>
            </p:nvSpPr>
            <p:spPr>
              <a:xfrm rot="2160000">
                <a:off x="5229666" y="1078874"/>
                <a:ext cx="372279" cy="47480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B2BB1E"/>
              </a:solidFill>
            </p:spPr>
            <p:style>
              <a:lnRef idx="0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Right Arrow 6"/>
              <p:cNvSpPr/>
              <p:nvPr/>
            </p:nvSpPr>
            <p:spPr>
              <a:xfrm rot="2160000">
                <a:off x="5241248" y="1141222"/>
                <a:ext cx="259767" cy="28456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889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" name="Group 50"/>
            <p:cNvGrpSpPr>
              <a:grpSpLocks/>
            </p:cNvGrpSpPr>
            <p:nvPr/>
          </p:nvGrpSpPr>
          <p:grpSpPr bwMode="auto">
            <a:xfrm>
              <a:off x="4514850" y="4117976"/>
              <a:ext cx="473075" cy="371475"/>
              <a:chOff x="5717093" y="2747057"/>
              <a:chExt cx="473915" cy="372282"/>
            </a:xfrm>
          </p:grpSpPr>
          <p:sp>
            <p:nvSpPr>
              <p:cNvPr id="37" name="Right Arrow 36"/>
              <p:cNvSpPr/>
              <p:nvPr/>
            </p:nvSpPr>
            <p:spPr>
              <a:xfrm rot="6480000">
                <a:off x="5768007" y="2696146"/>
                <a:ext cx="372280" cy="473380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B2BB1E"/>
              </a:solidFill>
            </p:spPr>
            <p:style>
              <a:lnRef idx="0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Right Arrow 10"/>
              <p:cNvSpPr/>
              <p:nvPr/>
            </p:nvSpPr>
            <p:spPr>
              <a:xfrm rot="17280000">
                <a:off x="5839976" y="2738672"/>
                <a:ext cx="261559" cy="28402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889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" name="Oval 17"/>
            <p:cNvSpPr/>
            <p:nvPr/>
          </p:nvSpPr>
          <p:spPr>
            <a:xfrm>
              <a:off x="3721009" y="4613981"/>
              <a:ext cx="1402705" cy="1404232"/>
            </a:xfrm>
            <a:prstGeom prst="ellipse">
              <a:avLst/>
            </a:prstGeom>
            <a:solidFill>
              <a:srgbClr val="004990"/>
            </a:solidFill>
            <a:ln w="12700">
              <a:solidFill>
                <a:srgbClr val="054D9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8" name="Group 52"/>
            <p:cNvGrpSpPr>
              <a:grpSpLocks/>
            </p:cNvGrpSpPr>
            <p:nvPr/>
          </p:nvGrpSpPr>
          <p:grpSpPr bwMode="auto">
            <a:xfrm>
              <a:off x="3194050" y="5078413"/>
              <a:ext cx="371475" cy="474662"/>
              <a:chOff x="4396394" y="3708014"/>
              <a:chExt cx="372282" cy="473915"/>
            </a:xfrm>
          </p:grpSpPr>
          <p:sp>
            <p:nvSpPr>
              <p:cNvPr id="35" name="Right Arrow 34"/>
              <p:cNvSpPr/>
              <p:nvPr/>
            </p:nvSpPr>
            <p:spPr>
              <a:xfrm rot="10800000">
                <a:off x="4396095" y="3707923"/>
                <a:ext cx="372209" cy="47480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B2BB1E"/>
              </a:solidFill>
            </p:spPr>
            <p:style>
              <a:lnRef idx="0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Right Arrow 14"/>
              <p:cNvSpPr/>
              <p:nvPr/>
            </p:nvSpPr>
            <p:spPr>
              <a:xfrm rot="21600000">
                <a:off x="4507425" y="3803843"/>
                <a:ext cx="260878" cy="28296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889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/>
          </p:nvGrpSpPr>
          <p:grpSpPr bwMode="auto">
            <a:xfrm>
              <a:off x="1612900" y="4613275"/>
              <a:ext cx="1404938" cy="1404938"/>
              <a:chOff x="2816596" y="3242875"/>
              <a:chExt cx="1404193" cy="1404193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2817332" y="3243581"/>
                <a:ext cx="1403618" cy="1403487"/>
              </a:xfrm>
              <a:prstGeom prst="ellipse">
                <a:avLst/>
              </a:prstGeom>
              <a:solidFill>
                <a:srgbClr val="00499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Oval 16"/>
              <p:cNvSpPr/>
              <p:nvPr/>
            </p:nvSpPr>
            <p:spPr>
              <a:xfrm>
                <a:off x="2928361" y="3430819"/>
                <a:ext cx="1123558" cy="9906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5240" tIns="15240" rIns="15240" bIns="15240" anchor="ctr"/>
              <a:lstStyle>
                <a:lvl1pPr defTabSz="5334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103" charset="-128"/>
                  </a:defRPr>
                </a:lvl1pPr>
                <a:lvl2pPr marL="37931725" indent="-37474525" defTabSz="5334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103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103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103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103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103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103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103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103" charset="-128"/>
                  </a:defRPr>
                </a:lvl9pPr>
              </a:lstStyle>
              <a:p>
                <a:pPr algn="ctr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altLang="en-US" sz="1200" b="1" i="1" dirty="0" smtClean="0">
                    <a:solidFill>
                      <a:srgbClr val="FFFFFF"/>
                    </a:solidFill>
                    <a:latin typeface="+mn-lt"/>
                    <a:ea typeface="Osaka" pitchFamily="-103" charset="-128"/>
                    <a:cs typeface="Arial" panose="020B0604020202020204" pitchFamily="34" charset="0"/>
                  </a:rPr>
                  <a:t>Monitor and Assess Project Implementation</a:t>
                </a:r>
                <a:endParaRPr lang="en-US" altLang="en-US" sz="1100" b="1" i="1" dirty="0" smtClean="0">
                  <a:solidFill>
                    <a:srgbClr val="FFFFFF"/>
                  </a:solidFill>
                  <a:latin typeface="+mn-lt"/>
                  <a:ea typeface="Osaka" pitchFamily="-103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Group 54"/>
            <p:cNvGrpSpPr>
              <a:grpSpLocks/>
            </p:cNvGrpSpPr>
            <p:nvPr/>
          </p:nvGrpSpPr>
          <p:grpSpPr bwMode="auto">
            <a:xfrm>
              <a:off x="1757363" y="4060826"/>
              <a:ext cx="473075" cy="373063"/>
              <a:chOff x="2959501" y="2767099"/>
              <a:chExt cx="473915" cy="372282"/>
            </a:xfrm>
          </p:grpSpPr>
          <p:sp>
            <p:nvSpPr>
              <p:cNvPr id="31" name="Right Arrow 30"/>
              <p:cNvSpPr/>
              <p:nvPr/>
            </p:nvSpPr>
            <p:spPr>
              <a:xfrm rot="15120000">
                <a:off x="3010569" y="2717303"/>
                <a:ext cx="372292" cy="47338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B2BB1E"/>
              </a:solidFill>
            </p:spPr>
            <p:style>
              <a:lnRef idx="0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Right Arrow 18"/>
              <p:cNvSpPr/>
              <p:nvPr/>
            </p:nvSpPr>
            <p:spPr>
              <a:xfrm rot="25920000">
                <a:off x="3083103" y="2864707"/>
                <a:ext cx="260445" cy="28402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889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" name="Group 55"/>
            <p:cNvGrpSpPr>
              <a:grpSpLocks/>
            </p:cNvGrpSpPr>
            <p:nvPr/>
          </p:nvGrpSpPr>
          <p:grpSpPr bwMode="auto">
            <a:xfrm>
              <a:off x="962025" y="2609850"/>
              <a:ext cx="1404938" cy="1404938"/>
              <a:chOff x="2165617" y="1239367"/>
              <a:chExt cx="1404193" cy="1404193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2165617" y="1238826"/>
                <a:ext cx="1403619" cy="1405087"/>
              </a:xfrm>
              <a:prstGeom prst="ellipse">
                <a:avLst/>
              </a:prstGeom>
              <a:solidFill>
                <a:srgbClr val="00499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Oval 20"/>
              <p:cNvSpPr/>
              <p:nvPr/>
            </p:nvSpPr>
            <p:spPr>
              <a:xfrm>
                <a:off x="2371105" y="1445268"/>
                <a:ext cx="992642" cy="99220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5240" tIns="15240" rIns="15240" bIns="15240" spcCol="1270" anchor="ctr"/>
              <a:lstStyle/>
              <a:p>
                <a:pPr algn="ctr" defTabSz="5334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200" b="1" i="1" dirty="0" smtClean="0">
                    <a:solidFill>
                      <a:srgbClr val="FFFF00"/>
                    </a:solidFill>
                    <a:cs typeface="Arial" panose="020B0604020202020204" pitchFamily="34" charset="0"/>
                  </a:rPr>
                  <a:t>Supporting</a:t>
                </a:r>
                <a:r>
                  <a:rPr lang="en-US" sz="1200" i="1" dirty="0" smtClean="0">
                    <a:cs typeface="Arial" panose="020B0604020202020204" pitchFamily="34" charset="0"/>
                  </a:rPr>
                  <a:t> </a:t>
                </a:r>
                <a:r>
                  <a:rPr lang="en-US" sz="1200" b="1" i="1" dirty="0" smtClean="0">
                    <a:solidFill>
                      <a:srgbClr val="FFFF00"/>
                    </a:solidFill>
                    <a:cs typeface="Arial" panose="020B0604020202020204" pitchFamily="34" charset="0"/>
                  </a:rPr>
                  <a:t>Networking </a:t>
                </a:r>
                <a:r>
                  <a:rPr lang="en-US" sz="1200" b="1" i="1" dirty="0">
                    <a:solidFill>
                      <a:srgbClr val="FFFF00"/>
                    </a:solidFill>
                    <a:cs typeface="Arial" panose="020B0604020202020204" pitchFamily="34" charset="0"/>
                  </a:rPr>
                  <a:t>and Information Sharing</a:t>
                </a:r>
              </a:p>
            </p:txBody>
          </p:sp>
        </p:grpSp>
        <p:grpSp>
          <p:nvGrpSpPr>
            <p:cNvPr id="12" name="Group 56"/>
            <p:cNvGrpSpPr>
              <a:grpSpLocks/>
            </p:cNvGrpSpPr>
            <p:nvPr/>
          </p:nvGrpSpPr>
          <p:grpSpPr bwMode="auto">
            <a:xfrm>
              <a:off x="2322513" y="2462213"/>
              <a:ext cx="371475" cy="473075"/>
              <a:chOff x="3525191" y="1091581"/>
              <a:chExt cx="372282" cy="473915"/>
            </a:xfrm>
          </p:grpSpPr>
          <p:sp>
            <p:nvSpPr>
              <p:cNvPr id="27" name="Right Arrow 26"/>
              <p:cNvSpPr/>
              <p:nvPr/>
            </p:nvSpPr>
            <p:spPr>
              <a:xfrm rot="19440000">
                <a:off x="3525958" y="1091368"/>
                <a:ext cx="372209" cy="474790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B2BB1E"/>
              </a:solidFill>
            </p:spPr>
            <p:style>
              <a:lnRef idx="0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Right Arrow 22"/>
              <p:cNvSpPr/>
              <p:nvPr/>
            </p:nvSpPr>
            <p:spPr>
              <a:xfrm rot="19440000">
                <a:off x="3537589" y="1218086"/>
                <a:ext cx="260879" cy="28551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889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49"/>
            <p:cNvGrpSpPr>
              <a:grpSpLocks/>
            </p:cNvGrpSpPr>
            <p:nvPr/>
          </p:nvGrpSpPr>
          <p:grpSpPr bwMode="auto">
            <a:xfrm>
              <a:off x="4371975" y="2609850"/>
              <a:ext cx="1403350" cy="1404938"/>
              <a:chOff x="5574189" y="1239367"/>
              <a:chExt cx="1404193" cy="1404193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5574835" y="1238826"/>
                <a:ext cx="1403547" cy="1405087"/>
              </a:xfrm>
              <a:prstGeom prst="ellipse">
                <a:avLst/>
              </a:prstGeom>
              <a:solidFill>
                <a:srgbClr val="00499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Oval 8"/>
              <p:cNvSpPr/>
              <p:nvPr/>
            </p:nvSpPr>
            <p:spPr>
              <a:xfrm>
                <a:off x="5778896" y="1445268"/>
                <a:ext cx="995424" cy="99220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5240" tIns="15240" rIns="15240" bIns="15240" spcCol="1270" anchor="ctr"/>
              <a:lstStyle/>
              <a:p>
                <a:pPr algn="ctr" defTabSz="5334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200" b="1" i="1" dirty="0" smtClean="0">
                    <a:solidFill>
                      <a:srgbClr val="FFFF00"/>
                    </a:solidFill>
                    <a:cs typeface="Arial" panose="020B0604020202020204" pitchFamily="34" charset="0"/>
                  </a:rPr>
                  <a:t>Build Local Capacity for Restoration</a:t>
                </a:r>
                <a:endParaRPr lang="en-US" sz="1200" b="1" i="1" dirty="0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5" name="Title 1"/>
          <p:cNvSpPr>
            <a:spLocks noGrp="1"/>
          </p:cNvSpPr>
          <p:nvPr>
            <p:ph type="ctrTitle"/>
          </p:nvPr>
        </p:nvSpPr>
        <p:spPr>
          <a:xfrm>
            <a:off x="92450" y="499165"/>
            <a:ext cx="2940049" cy="1084034"/>
          </a:xfrm>
        </p:spPr>
        <p:txBody>
          <a:bodyPr>
            <a:noAutofit/>
          </a:bodyPr>
          <a:lstStyle/>
          <a:p>
            <a:r>
              <a:rPr lang="en-US" sz="3200" b="1" i="1" dirty="0" smtClean="0"/>
              <a:t>CBSF Program Delivery Cycle</a:t>
            </a:r>
            <a:endParaRPr lang="en-US" sz="3200" b="1" i="1" dirty="0"/>
          </a:p>
        </p:txBody>
      </p:sp>
      <p:sp>
        <p:nvSpPr>
          <p:cNvPr id="46" name="Oval 16"/>
          <p:cNvSpPr/>
          <p:nvPr/>
        </p:nvSpPr>
        <p:spPr bwMode="auto">
          <a:xfrm>
            <a:off x="4978400" y="4312762"/>
            <a:ext cx="1204914" cy="9826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5240" tIns="15240" rIns="15240" bIns="15240" anchor="ctr"/>
          <a:lstStyle>
            <a:lvl1pPr defTabSz="533400">
              <a:defRPr sz="2400">
                <a:solidFill>
                  <a:schemeClr val="tx1"/>
                </a:solidFill>
                <a:latin typeface="Arial" charset="0"/>
                <a:ea typeface="ヒラギノ角ゴ Pro W3" pitchFamily="-103" charset="-128"/>
              </a:defRPr>
            </a:lvl1pPr>
            <a:lvl2pPr marL="37931725" indent="-37474525" defTabSz="533400">
              <a:defRPr sz="2400">
                <a:solidFill>
                  <a:schemeClr val="tx1"/>
                </a:solidFill>
                <a:latin typeface="Arial" charset="0"/>
                <a:ea typeface="ヒラギノ角ゴ Pro W3" pitchFamily="-103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-103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-103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-10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3" charset="-128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1200" b="1" i="1" dirty="0" smtClean="0">
                <a:solidFill>
                  <a:srgbClr val="FFFF00"/>
                </a:solidFill>
                <a:latin typeface="+mn-lt"/>
                <a:ea typeface="Osaka" pitchFamily="-103" charset="-128"/>
                <a:cs typeface="Arial" panose="020B0604020202020204" pitchFamily="34" charset="0"/>
              </a:rPr>
              <a:t>Support On-The-Ground Restoration and </a:t>
            </a:r>
            <a:r>
              <a:rPr lang="en-US" altLang="en-US" sz="1200" b="1" i="1" dirty="0">
                <a:solidFill>
                  <a:srgbClr val="FFFF00"/>
                </a:solidFill>
                <a:latin typeface="+mn-lt"/>
                <a:ea typeface="Osaka" pitchFamily="-103" charset="-128"/>
                <a:cs typeface="Arial" panose="020B0604020202020204" pitchFamily="34" charset="0"/>
              </a:rPr>
              <a:t>C</a:t>
            </a:r>
            <a:r>
              <a:rPr lang="en-US" altLang="en-US" sz="1200" b="1" i="1" dirty="0" smtClean="0">
                <a:solidFill>
                  <a:srgbClr val="FFFF00"/>
                </a:solidFill>
                <a:latin typeface="+mn-lt"/>
                <a:ea typeface="Osaka" pitchFamily="-103" charset="-128"/>
                <a:cs typeface="Arial" panose="020B0604020202020204" pitchFamily="34" charset="0"/>
              </a:rPr>
              <a:t>onservation Efforts</a:t>
            </a:r>
            <a:endParaRPr lang="en-US" altLang="en-US" sz="1100" b="1" i="1" dirty="0" smtClean="0">
              <a:solidFill>
                <a:srgbClr val="FFFF00"/>
              </a:solidFill>
              <a:latin typeface="+mn-lt"/>
              <a:ea typeface="Osaka" pitchFamily="-103" charset="-128"/>
              <a:cs typeface="Arial" panose="020B0604020202020204" pitchFamily="34" charset="0"/>
            </a:endParaRPr>
          </a:p>
        </p:txBody>
      </p:sp>
      <p:grpSp>
        <p:nvGrpSpPr>
          <p:cNvPr id="16" name="Group 66"/>
          <p:cNvGrpSpPr/>
          <p:nvPr/>
        </p:nvGrpSpPr>
        <p:grpSpPr>
          <a:xfrm>
            <a:off x="6477000" y="3810000"/>
            <a:ext cx="1505747" cy="1277936"/>
            <a:chOff x="6684959" y="3752892"/>
            <a:chExt cx="1505747" cy="1277936"/>
          </a:xfrm>
        </p:grpSpPr>
        <p:grpSp>
          <p:nvGrpSpPr>
            <p:cNvPr id="17" name="Group 51"/>
            <p:cNvGrpSpPr/>
            <p:nvPr/>
          </p:nvGrpSpPr>
          <p:grpSpPr>
            <a:xfrm>
              <a:off x="7090565" y="3752892"/>
              <a:ext cx="1100141" cy="1277936"/>
              <a:chOff x="7260202" y="3865882"/>
              <a:chExt cx="1100141" cy="1277936"/>
            </a:xfrm>
          </p:grpSpPr>
          <p:sp>
            <p:nvSpPr>
              <p:cNvPr id="47" name="Oval 46"/>
              <p:cNvSpPr/>
              <p:nvPr/>
            </p:nvSpPr>
            <p:spPr bwMode="auto">
              <a:xfrm>
                <a:off x="7260203" y="3865882"/>
                <a:ext cx="657225" cy="679450"/>
              </a:xfrm>
              <a:prstGeom prst="ellipse">
                <a:avLst/>
              </a:prstGeom>
              <a:solidFill>
                <a:srgbClr val="054D92"/>
              </a:solidFill>
              <a:ln w="19050">
                <a:solidFill>
                  <a:schemeClr val="accent3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8" name="Oval 47"/>
              <p:cNvSpPr/>
              <p:nvPr/>
            </p:nvSpPr>
            <p:spPr bwMode="auto">
              <a:xfrm>
                <a:off x="7628504" y="4464369"/>
                <a:ext cx="657225" cy="679449"/>
              </a:xfrm>
              <a:prstGeom prst="ellipse">
                <a:avLst/>
              </a:prstGeom>
              <a:solidFill>
                <a:srgbClr val="054D92"/>
              </a:solidFill>
              <a:ln w="19050">
                <a:solidFill>
                  <a:schemeClr val="accent3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9" name="Oval 16"/>
              <p:cNvSpPr/>
              <p:nvPr/>
            </p:nvSpPr>
            <p:spPr bwMode="auto">
              <a:xfrm>
                <a:off x="7260202" y="3870387"/>
                <a:ext cx="657225" cy="6794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5240" tIns="15240" rIns="15240" bIns="15240" spcCol="1270" anchor="ctr"/>
              <a:lstStyle/>
              <a:p>
                <a:pPr algn="ctr" defTabSz="5334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000" b="1" i="1" dirty="0">
                    <a:solidFill>
                      <a:srgbClr val="FFFF00"/>
                    </a:solidFill>
                    <a:cs typeface="Arial" panose="020B0604020202020204" pitchFamily="34" charset="0"/>
                  </a:rPr>
                  <a:t>Small Watershed Grants</a:t>
                </a:r>
              </a:p>
            </p:txBody>
          </p:sp>
          <p:sp>
            <p:nvSpPr>
              <p:cNvPr id="50" name="Oval 16"/>
              <p:cNvSpPr/>
              <p:nvPr/>
            </p:nvSpPr>
            <p:spPr bwMode="auto">
              <a:xfrm>
                <a:off x="7644378" y="4407219"/>
                <a:ext cx="657225" cy="6794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5240" tIns="15240" rIns="15240" bIns="15240" spcCol="1270" anchor="ctr"/>
              <a:lstStyle/>
              <a:p>
                <a:pPr algn="ctr" defTabSz="5334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1000" b="1" i="1" dirty="0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  <a:p>
                <a:pPr algn="ctr" defTabSz="5334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000" b="1" i="1" dirty="0">
                    <a:solidFill>
                      <a:srgbClr val="FFFF00"/>
                    </a:solidFill>
                    <a:cs typeface="Arial" panose="020B0604020202020204" pitchFamily="34" charset="0"/>
                  </a:rPr>
                  <a:t>Innovation Grants</a:t>
                </a:r>
              </a:p>
            </p:txBody>
          </p:sp>
          <p:sp>
            <p:nvSpPr>
              <p:cNvPr id="51" name="Circular Arrow 50"/>
              <p:cNvSpPr/>
              <p:nvPr/>
            </p:nvSpPr>
            <p:spPr bwMode="auto">
              <a:xfrm rot="3672695">
                <a:off x="7715024" y="4006376"/>
                <a:ext cx="674687" cy="615951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0739626"/>
                  <a:gd name="adj5" fmla="val 12500"/>
                </a:avLst>
              </a:prstGeom>
              <a:solidFill>
                <a:srgbClr val="B2BB1E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anose="020B0604020202020204" pitchFamily="34" charset="0"/>
                  <a:ea typeface="ヒラギノ角ゴ Pro W3" pitchFamily="1" charset="-128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66" name="Straight Connector 65"/>
            <p:cNvCxnSpPr/>
            <p:nvPr/>
          </p:nvCxnSpPr>
          <p:spPr>
            <a:xfrm flipV="1">
              <a:off x="6684959" y="4591092"/>
              <a:ext cx="558006" cy="149484"/>
            </a:xfrm>
            <a:prstGeom prst="line">
              <a:avLst/>
            </a:prstGeom>
            <a:ln w="254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C:\Users\jreilly\AppData\Local\Microsoft\Windows\Temporary Internet Files\Content.Outlook\PFIX0UOT\CBSFlogo_CORRECT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9219" y="5717428"/>
            <a:ext cx="4847432" cy="114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66"/>
          <p:cNvGrpSpPr/>
          <p:nvPr/>
        </p:nvGrpSpPr>
        <p:grpSpPr>
          <a:xfrm>
            <a:off x="6976265" y="1383835"/>
            <a:ext cx="1431133" cy="1281588"/>
            <a:chOff x="6684959" y="3752892"/>
            <a:chExt cx="1431133" cy="1281588"/>
          </a:xfrm>
        </p:grpSpPr>
        <p:grpSp>
          <p:nvGrpSpPr>
            <p:cNvPr id="53" name="Group 51"/>
            <p:cNvGrpSpPr/>
            <p:nvPr/>
          </p:nvGrpSpPr>
          <p:grpSpPr>
            <a:xfrm>
              <a:off x="7090565" y="3752892"/>
              <a:ext cx="1025527" cy="1281588"/>
              <a:chOff x="7260202" y="3865882"/>
              <a:chExt cx="1025527" cy="1281588"/>
            </a:xfrm>
          </p:grpSpPr>
          <p:sp>
            <p:nvSpPr>
              <p:cNvPr id="55" name="Oval 54"/>
              <p:cNvSpPr/>
              <p:nvPr/>
            </p:nvSpPr>
            <p:spPr bwMode="auto">
              <a:xfrm>
                <a:off x="7260203" y="3865882"/>
                <a:ext cx="657225" cy="679450"/>
              </a:xfrm>
              <a:prstGeom prst="ellipse">
                <a:avLst/>
              </a:prstGeom>
              <a:solidFill>
                <a:srgbClr val="054D92"/>
              </a:solidFill>
              <a:ln w="19050">
                <a:solidFill>
                  <a:schemeClr val="accent3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6" name="Oval 55"/>
              <p:cNvSpPr/>
              <p:nvPr/>
            </p:nvSpPr>
            <p:spPr bwMode="auto">
              <a:xfrm>
                <a:off x="7628504" y="4464369"/>
                <a:ext cx="657225" cy="679449"/>
              </a:xfrm>
              <a:prstGeom prst="ellipse">
                <a:avLst/>
              </a:prstGeom>
              <a:solidFill>
                <a:srgbClr val="054D92"/>
              </a:solidFill>
              <a:ln w="19050">
                <a:solidFill>
                  <a:schemeClr val="accent3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7" name="Oval 16"/>
              <p:cNvSpPr/>
              <p:nvPr/>
            </p:nvSpPr>
            <p:spPr bwMode="auto">
              <a:xfrm>
                <a:off x="7260202" y="3870387"/>
                <a:ext cx="657225" cy="6794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5240" tIns="15240" rIns="15240" bIns="15240" spcCol="1270" anchor="ctr"/>
              <a:lstStyle/>
              <a:p>
                <a:pPr algn="ctr" defTabSz="5334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000" b="1" i="1" dirty="0" smtClean="0">
                    <a:solidFill>
                      <a:srgbClr val="FFFF00"/>
                    </a:solidFill>
                    <a:cs typeface="Arial" panose="020B0604020202020204" pitchFamily="34" charset="0"/>
                  </a:rPr>
                  <a:t>“Technical Capacity” Grants</a:t>
                </a:r>
                <a:endParaRPr lang="en-US" sz="1000" b="1" i="1" dirty="0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" name="Oval 16"/>
              <p:cNvSpPr/>
              <p:nvPr/>
            </p:nvSpPr>
            <p:spPr bwMode="auto">
              <a:xfrm>
                <a:off x="7715594" y="4468020"/>
                <a:ext cx="539753" cy="6794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5240" tIns="15240" rIns="15240" bIns="15240" spcCol="1270" anchor="ctr"/>
              <a:lstStyle/>
              <a:p>
                <a:pPr algn="ctr" defTabSz="5334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900" b="1" i="1" dirty="0" smtClean="0">
                    <a:solidFill>
                      <a:srgbClr val="FFFF00"/>
                    </a:solidFill>
                    <a:cs typeface="Arial" panose="020B0604020202020204" pitchFamily="34" charset="0"/>
                  </a:rPr>
                  <a:t>Muni SW Training and Outreach</a:t>
                </a:r>
                <a:endParaRPr lang="en-US" sz="900" b="1" i="1" dirty="0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54" name="Straight Connector 53"/>
            <p:cNvCxnSpPr/>
            <p:nvPr/>
          </p:nvCxnSpPr>
          <p:spPr>
            <a:xfrm flipV="1">
              <a:off x="6684959" y="4591092"/>
              <a:ext cx="558006" cy="149484"/>
            </a:xfrm>
            <a:prstGeom prst="line">
              <a:avLst/>
            </a:prstGeom>
            <a:ln w="254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Oval 4"/>
          <p:cNvSpPr/>
          <p:nvPr/>
        </p:nvSpPr>
        <p:spPr>
          <a:xfrm>
            <a:off x="7120336" y="995373"/>
            <a:ext cx="1575594" cy="1981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722935" y="3417887"/>
            <a:ext cx="1575594" cy="1981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380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7638"/>
            <a:ext cx="9144000" cy="701562"/>
          </a:xfrm>
        </p:spPr>
        <p:txBody>
          <a:bodyPr>
            <a:normAutofit/>
          </a:bodyPr>
          <a:lstStyle/>
          <a:p>
            <a:r>
              <a:rPr lang="en-US" sz="3200" b="1" i="1" dirty="0" smtClean="0"/>
              <a:t>Building </a:t>
            </a:r>
            <a:r>
              <a:rPr lang="en-US" sz="3100" b="1" i="1" dirty="0" smtClean="0"/>
              <a:t>Local</a:t>
            </a:r>
            <a:r>
              <a:rPr lang="en-US" sz="3200" b="1" i="1" dirty="0" smtClean="0"/>
              <a:t> Capacity for Restoration</a:t>
            </a:r>
            <a:endParaRPr lang="en-US" sz="32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371600"/>
            <a:ext cx="8229600" cy="4343400"/>
          </a:xfrm>
        </p:spPr>
        <p:txBody>
          <a:bodyPr>
            <a:noAutofit/>
          </a:bodyPr>
          <a:lstStyle/>
          <a:p>
            <a:pPr marL="230188" indent="-230188" algn="l"/>
            <a:r>
              <a:rPr lang="en-US" sz="2000" b="1" i="1" dirty="0" smtClean="0">
                <a:solidFill>
                  <a:srgbClr val="004990"/>
                </a:solidFill>
              </a:rPr>
              <a:t>A Brief History </a:t>
            </a:r>
          </a:p>
          <a:p>
            <a:pPr marL="230188" indent="-230188" algn="l"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chemeClr val="tx1"/>
                </a:solidFill>
              </a:rPr>
              <a:t>Targeted at activities that precipitate local implementation efforts (via planning, design, assessment, prioritization, etc.)</a:t>
            </a:r>
          </a:p>
          <a:p>
            <a:pPr marL="230188" indent="-230188" algn="l"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chemeClr val="tx1"/>
                </a:solidFill>
              </a:rPr>
              <a:t>Relatively smaller grants and short term projects</a:t>
            </a:r>
          </a:p>
          <a:p>
            <a:pPr marL="230188" indent="-230188" algn="l"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chemeClr val="tx1"/>
                </a:solidFill>
              </a:rPr>
              <a:t>Delivered through a cadre of registered “Technical Assistance Providers”</a:t>
            </a:r>
          </a:p>
          <a:p>
            <a:pPr marL="230188" indent="-230188" algn="l"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chemeClr val="tx1"/>
                </a:solidFill>
              </a:rPr>
              <a:t>Eligibility restricted to local governments, conservation/watershed organizations, and conservation districts</a:t>
            </a:r>
          </a:p>
          <a:p>
            <a:pPr marL="230188" indent="-230188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chemeClr val="tx1"/>
                </a:solidFill>
              </a:rPr>
              <a:t>Many iterations over the years, evolving recently into a competitive “technical assistance” grants program</a:t>
            </a:r>
          </a:p>
          <a:p>
            <a:r>
              <a:rPr lang="en-US" sz="2000" b="1" i="1" dirty="0" smtClean="0">
                <a:solidFill>
                  <a:srgbClr val="004990"/>
                </a:solidFill>
              </a:rPr>
              <a:t>Need to refine and formalize this program to enhance the impact and strategic alignment with NFWF and partner objectives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499165"/>
          </a:xfrm>
          <a:prstGeom prst="rect">
            <a:avLst/>
          </a:prstGeom>
          <a:solidFill>
            <a:srgbClr val="B2BB1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jreilly\AppData\Local\Microsoft\Windows\Temporary Internet Files\Content.Outlook\PFIX0UOT\CBSFlogo_CORRECT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9219" y="5717428"/>
            <a:ext cx="4847432" cy="114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083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4145" y="1371601"/>
            <a:ext cx="5068455" cy="3505199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sz="3400" b="1" i="1" dirty="0" smtClean="0">
                <a:solidFill>
                  <a:schemeClr val="tx1"/>
                </a:solidFill>
              </a:rPr>
              <a:t>Proposed Program Goals:</a:t>
            </a:r>
          </a:p>
          <a:p>
            <a:pPr marL="230188" indent="-230188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004990"/>
                </a:solidFill>
              </a:rPr>
              <a:t>Deliver technical capacity to local partners </a:t>
            </a:r>
            <a:r>
              <a:rPr lang="en-US" i="1" dirty="0" smtClean="0">
                <a:solidFill>
                  <a:schemeClr val="tx1"/>
                </a:solidFill>
              </a:rPr>
              <a:t>for water quality and stewardship implementation projects through CBSF and other funding sources</a:t>
            </a:r>
          </a:p>
          <a:p>
            <a:pPr marL="230188" indent="-230188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004990"/>
                </a:solidFill>
              </a:rPr>
              <a:t>Catalyze increased and more targeted </a:t>
            </a:r>
            <a:r>
              <a:rPr lang="en-US" b="1" i="1" u="sng" dirty="0" smtClean="0">
                <a:solidFill>
                  <a:srgbClr val="004990"/>
                </a:solidFill>
              </a:rPr>
              <a:t>local</a:t>
            </a:r>
            <a:r>
              <a:rPr lang="en-US" b="1" i="1" dirty="0" smtClean="0">
                <a:solidFill>
                  <a:srgbClr val="004990"/>
                </a:solidFill>
              </a:rPr>
              <a:t> investment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of restoration and protection project funding through strategic planning, design, assessment, and prioritization efforts</a:t>
            </a:r>
          </a:p>
          <a:p>
            <a:pPr marL="230188" indent="-230188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004990"/>
                </a:solidFill>
              </a:rPr>
              <a:t>Support the establishment of long-term strategies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for program delivery and implementation through program design and review, financing strategies, etc.</a:t>
            </a:r>
          </a:p>
          <a:p>
            <a:pPr algn="l">
              <a:buClr>
                <a:schemeClr val="tx1"/>
              </a:buClr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499165"/>
          </a:xfrm>
          <a:prstGeom prst="rect">
            <a:avLst/>
          </a:prstGeom>
          <a:solidFill>
            <a:srgbClr val="B2BB1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499165"/>
            <a:ext cx="7772400" cy="720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/>
              <a:t>Revamped “Technical Capacity” Program</a:t>
            </a:r>
            <a:endParaRPr lang="en-US" sz="3200" b="1" i="1" dirty="0"/>
          </a:p>
        </p:txBody>
      </p:sp>
      <p:sp>
        <p:nvSpPr>
          <p:cNvPr id="8" name="Rectangle 7"/>
          <p:cNvSpPr/>
          <p:nvPr/>
        </p:nvSpPr>
        <p:spPr>
          <a:xfrm>
            <a:off x="678873" y="4922982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</a:rPr>
              <a:t>How can this program best serve local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gov’t</a:t>
            </a:r>
            <a:r>
              <a:rPr lang="en-US" sz="2800" b="1" i="1" dirty="0" smtClean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5791200" y="1600200"/>
            <a:ext cx="3048000" cy="3124200"/>
          </a:xfrm>
          <a:prstGeom prst="rect">
            <a:avLst/>
          </a:prstGeom>
          <a:solidFill>
            <a:srgbClr val="C2D9DD"/>
          </a:solidFill>
          <a:ln>
            <a:solidFill>
              <a:srgbClr val="004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b="1" i="1" dirty="0" smtClean="0">
                <a:solidFill>
                  <a:schemeClr val="tx1"/>
                </a:solidFill>
              </a:rPr>
              <a:t>Proposed Program Details:</a:t>
            </a:r>
            <a:endParaRPr lang="en-US" b="1" i="1" dirty="0">
              <a:solidFill>
                <a:schemeClr val="tx1"/>
              </a:solidFill>
            </a:endParaRPr>
          </a:p>
          <a:p>
            <a:pPr marL="230188" indent="-230188">
              <a:buFontTx/>
              <a:buChar char="-"/>
            </a:pPr>
            <a:r>
              <a:rPr lang="en-US" i="1" dirty="0" smtClean="0">
                <a:solidFill>
                  <a:schemeClr val="tx1"/>
                </a:solidFill>
              </a:rPr>
              <a:t>Annual RFP, with staged application periods for each “sector”</a:t>
            </a:r>
          </a:p>
          <a:p>
            <a:pPr marL="230188" indent="-230188">
              <a:buFontTx/>
              <a:buChar char="-"/>
            </a:pPr>
            <a:r>
              <a:rPr lang="en-US" i="1" dirty="0" smtClean="0">
                <a:solidFill>
                  <a:schemeClr val="tx1"/>
                </a:solidFill>
              </a:rPr>
              <a:t>Roughly $1 million available</a:t>
            </a:r>
          </a:p>
          <a:p>
            <a:pPr marL="230188" indent="-230188">
              <a:buFontTx/>
              <a:buChar char="-"/>
            </a:pPr>
            <a:r>
              <a:rPr lang="en-US" i="1" dirty="0" smtClean="0">
                <a:solidFill>
                  <a:schemeClr val="tx1"/>
                </a:solidFill>
              </a:rPr>
              <a:t>Conservation districts are explicitly eligible</a:t>
            </a:r>
          </a:p>
          <a:p>
            <a:pPr marL="230188" indent="-230188">
              <a:buFontTx/>
              <a:buChar char="-"/>
            </a:pPr>
            <a:r>
              <a:rPr lang="en-US" i="1" dirty="0" smtClean="0">
                <a:solidFill>
                  <a:schemeClr val="tx1"/>
                </a:solidFill>
              </a:rPr>
              <a:t>Awards capped at $40-50k</a:t>
            </a:r>
          </a:p>
          <a:p>
            <a:pPr marL="230188" indent="-230188">
              <a:buFontTx/>
              <a:buChar char="-"/>
            </a:pPr>
            <a:r>
              <a:rPr lang="en-US" i="1" dirty="0" smtClean="0">
                <a:solidFill>
                  <a:schemeClr val="tx1"/>
                </a:solidFill>
              </a:rPr>
              <a:t>Projects capped at 12 months</a:t>
            </a:r>
          </a:p>
          <a:p>
            <a:pPr marL="285750" indent="-285750">
              <a:buFontTx/>
              <a:buChar char="-"/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1" name="Picture 2" descr="C:\Users\jreilly\AppData\Local\Microsoft\Windows\Temporary Internet Files\Content.Outlook\PFIX0UOT\CBSFlogo_CORRECT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9219" y="5717428"/>
            <a:ext cx="4847432" cy="114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290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05000"/>
            <a:ext cx="8077200" cy="3505199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US" sz="3400" b="1" i="1" dirty="0" smtClean="0">
                <a:solidFill>
                  <a:schemeClr val="tx1"/>
                </a:solidFill>
              </a:rPr>
              <a:t>Some Ideas:</a:t>
            </a:r>
            <a:endParaRPr lang="en-US" sz="3400" b="1" i="1" dirty="0" smtClean="0">
              <a:solidFill>
                <a:schemeClr val="tx1"/>
              </a:solidFill>
            </a:endParaRPr>
          </a:p>
          <a:p>
            <a:pPr marL="230188" indent="-230188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tx1"/>
                </a:solidFill>
              </a:rPr>
              <a:t>Financial and programmatic reviews and assessment for </a:t>
            </a:r>
            <a:r>
              <a:rPr lang="en-US" i="1" dirty="0" err="1" smtClean="0">
                <a:solidFill>
                  <a:schemeClr val="tx1"/>
                </a:solidFill>
              </a:rPr>
              <a:t>stormwater</a:t>
            </a:r>
            <a:r>
              <a:rPr lang="en-US" i="1" dirty="0" smtClean="0">
                <a:solidFill>
                  <a:schemeClr val="tx1"/>
                </a:solidFill>
              </a:rPr>
              <a:t> management</a:t>
            </a:r>
          </a:p>
          <a:p>
            <a:pPr marL="230188" indent="-230188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tx1"/>
                </a:solidFill>
              </a:rPr>
              <a:t>Developing programs to credit </a:t>
            </a:r>
            <a:r>
              <a:rPr lang="en-US" i="1" dirty="0" smtClean="0">
                <a:solidFill>
                  <a:schemeClr val="tx1"/>
                </a:solidFill>
              </a:rPr>
              <a:t>NDGI and </a:t>
            </a:r>
            <a:r>
              <a:rPr lang="en-US" i="1" dirty="0" err="1" smtClean="0">
                <a:solidFill>
                  <a:schemeClr val="tx1"/>
                </a:solidFill>
              </a:rPr>
              <a:t>brader</a:t>
            </a:r>
            <a:r>
              <a:rPr lang="en-US" i="1" dirty="0" smtClean="0">
                <a:solidFill>
                  <a:schemeClr val="tx1"/>
                </a:solidFill>
              </a:rPr>
              <a:t> efforts to comply with CBP verification frameworks</a:t>
            </a:r>
          </a:p>
          <a:p>
            <a:pPr marL="230188" indent="-230188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tx1"/>
                </a:solidFill>
              </a:rPr>
              <a:t>Assessment of legacy </a:t>
            </a:r>
            <a:r>
              <a:rPr lang="en-US" i="1" dirty="0" err="1" smtClean="0">
                <a:solidFill>
                  <a:schemeClr val="tx1"/>
                </a:solidFill>
              </a:rPr>
              <a:t>stormwater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BMPs</a:t>
            </a:r>
            <a:r>
              <a:rPr lang="en-US" i="1" dirty="0" smtClean="0">
                <a:solidFill>
                  <a:schemeClr val="tx1"/>
                </a:solidFill>
              </a:rPr>
              <a:t>, prioritization of retrofits, training on cost estimation</a:t>
            </a:r>
          </a:p>
          <a:p>
            <a:pPr marL="230188" indent="-230188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tx1"/>
                </a:solidFill>
              </a:rPr>
              <a:t>Structured analysis and development of municipal homeowner outreach programs</a:t>
            </a:r>
          </a:p>
          <a:p>
            <a:pPr marL="230188" indent="-230188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tx1"/>
                </a:solidFill>
              </a:rPr>
              <a:t>Review</a:t>
            </a:r>
            <a:r>
              <a:rPr lang="en-US" i="1" dirty="0" smtClean="0">
                <a:solidFill>
                  <a:schemeClr val="tx1"/>
                </a:solidFill>
              </a:rPr>
              <a:t> and assessment of </a:t>
            </a:r>
            <a:r>
              <a:rPr lang="en-US" i="1" dirty="0" smtClean="0">
                <a:solidFill>
                  <a:schemeClr val="tx1"/>
                </a:solidFill>
              </a:rPr>
              <a:t>local codes and ordinances</a:t>
            </a:r>
            <a:r>
              <a:rPr lang="en-US" i="1" dirty="0" smtClean="0">
                <a:solidFill>
                  <a:schemeClr val="tx1"/>
                </a:solidFill>
              </a:rPr>
              <a:t> for water quality </a:t>
            </a:r>
          </a:p>
          <a:p>
            <a:pPr marL="230188" indent="-230188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tx1"/>
                </a:solidFill>
              </a:rPr>
              <a:t>Incorporating local citizen-based monitoring into municipal watershed restoration</a:t>
            </a:r>
            <a:r>
              <a:rPr lang="en-US" i="1" dirty="0" smtClean="0">
                <a:solidFill>
                  <a:schemeClr val="tx1"/>
                </a:solidFill>
              </a:rPr>
              <a:t> efforts</a:t>
            </a:r>
          </a:p>
          <a:p>
            <a:pPr marL="230188" indent="-230188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tx1"/>
                </a:solidFill>
              </a:rPr>
              <a:t>Translating existing urban tree canopy assessments into implementation plans</a:t>
            </a:r>
          </a:p>
          <a:p>
            <a:pPr algn="l">
              <a:buClr>
                <a:schemeClr val="tx1"/>
              </a:buClr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499165"/>
          </a:xfrm>
          <a:prstGeom prst="rect">
            <a:avLst/>
          </a:prstGeom>
          <a:solidFill>
            <a:srgbClr val="B2BB1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499165"/>
            <a:ext cx="7772400" cy="720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/>
              <a:t>Revamped “Technical Capacity” Program</a:t>
            </a:r>
            <a:endParaRPr lang="en-US" sz="3200" b="1" i="1" dirty="0"/>
          </a:p>
        </p:txBody>
      </p:sp>
      <p:sp>
        <p:nvSpPr>
          <p:cNvPr id="8" name="Rectangle 7"/>
          <p:cNvSpPr/>
          <p:nvPr/>
        </p:nvSpPr>
        <p:spPr>
          <a:xfrm>
            <a:off x="685800" y="1219200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</a:rPr>
              <a:t>How can this program best serve local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gov’t</a:t>
            </a:r>
            <a:r>
              <a:rPr lang="en-US" sz="2800" b="1" i="1" dirty="0" smtClean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1" name="Picture 2" descr="C:\Users\jreilly\AppData\Local\Microsoft\Windows\Temporary Internet Files\Content.Outlook\PFIX0UOT\CBSFlogo_CORRECT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9219" y="5717428"/>
            <a:ext cx="4847432" cy="114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290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499165"/>
          </a:xfrm>
          <a:prstGeom prst="rect">
            <a:avLst/>
          </a:prstGeom>
          <a:solidFill>
            <a:srgbClr val="B2BB1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499165"/>
            <a:ext cx="7772400" cy="720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/>
              <a:t>Supporting On-the-Ground Restoration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1706503"/>
            <a:ext cx="7162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4990"/>
                </a:solidFill>
              </a:rPr>
              <a:t>Small Watershed Grants</a:t>
            </a:r>
          </a:p>
          <a:p>
            <a:pPr marL="230188" indent="-230188">
              <a:buFontTx/>
              <a:buChar char="-"/>
            </a:pPr>
            <a:r>
              <a:rPr lang="en-US" sz="1600" i="1" dirty="0">
                <a:solidFill>
                  <a:srgbClr val="000000"/>
                </a:solidFill>
              </a:rPr>
              <a:t>Grants of $20k-$200k</a:t>
            </a:r>
          </a:p>
          <a:p>
            <a:pPr marL="230188" indent="-230188">
              <a:buFontTx/>
              <a:buChar char="-"/>
            </a:pPr>
            <a:r>
              <a:rPr lang="en-US" sz="1600" i="1" dirty="0">
                <a:solidFill>
                  <a:srgbClr val="000000"/>
                </a:solidFill>
              </a:rPr>
              <a:t>25% match requirement</a:t>
            </a:r>
          </a:p>
          <a:p>
            <a:pPr marL="230188" indent="-230188">
              <a:buFontTx/>
              <a:buChar char="-"/>
            </a:pPr>
            <a:r>
              <a:rPr lang="en-US" sz="1600" i="1" dirty="0">
                <a:solidFill>
                  <a:srgbClr val="000000"/>
                </a:solidFill>
              </a:rPr>
              <a:t>Local governments and nonprofits eligible</a:t>
            </a:r>
          </a:p>
          <a:p>
            <a:pPr marL="230188" indent="-230188">
              <a:buFontTx/>
              <a:buChar char="-"/>
            </a:pPr>
            <a:r>
              <a:rPr lang="en-US" sz="1600" i="1" dirty="0">
                <a:solidFill>
                  <a:srgbClr val="000000"/>
                </a:solidFill>
              </a:rPr>
              <a:t>Improve local waters that contribute to Bay health</a:t>
            </a:r>
          </a:p>
          <a:p>
            <a:pPr marL="230188" indent="-230188">
              <a:buFontTx/>
              <a:buChar char="-"/>
            </a:pPr>
            <a:r>
              <a:rPr lang="en-US" sz="1600" i="1" dirty="0">
                <a:solidFill>
                  <a:srgbClr val="000000"/>
                </a:solidFill>
              </a:rPr>
              <a:t>About $3 million awarded per year to approximately 30 grantees</a:t>
            </a:r>
          </a:p>
          <a:p>
            <a:pPr marL="230188" indent="-230188">
              <a:buFontTx/>
              <a:buChar char="-"/>
            </a:pPr>
            <a:r>
              <a:rPr lang="en-US" sz="1600" i="1" dirty="0">
                <a:solidFill>
                  <a:srgbClr val="000000"/>
                </a:solidFill>
              </a:rPr>
              <a:t>Approx. 25-30% of proposals are </a:t>
            </a:r>
            <a:r>
              <a:rPr lang="en-US" sz="1600" i="1" dirty="0" smtClean="0">
                <a:solidFill>
                  <a:srgbClr val="000000"/>
                </a:solidFill>
              </a:rPr>
              <a:t>funded</a:t>
            </a:r>
            <a:endParaRPr lang="en-US" sz="1600" b="1" i="1" dirty="0" smtClean="0">
              <a:solidFill>
                <a:srgbClr val="004990"/>
              </a:solidFill>
            </a:endParaRPr>
          </a:p>
          <a:p>
            <a:endParaRPr lang="en-US" b="1" i="1" dirty="0">
              <a:solidFill>
                <a:srgbClr val="004990"/>
              </a:solidFill>
            </a:endParaRPr>
          </a:p>
          <a:p>
            <a:r>
              <a:rPr lang="en-US" b="1" i="1" dirty="0" smtClean="0">
                <a:solidFill>
                  <a:srgbClr val="004990"/>
                </a:solidFill>
              </a:rPr>
              <a:t>Innovative Nutrient and Sediment Reduction Grants</a:t>
            </a:r>
          </a:p>
          <a:p>
            <a:pPr marL="230188" indent="-230188">
              <a:buFontTx/>
              <a:buChar char="-"/>
            </a:pPr>
            <a:r>
              <a:rPr lang="en-US" sz="1600" i="1" dirty="0" smtClean="0"/>
              <a:t>Grants of $200k - $500k</a:t>
            </a:r>
          </a:p>
          <a:p>
            <a:pPr marL="230188" indent="-230188">
              <a:buFontTx/>
              <a:buChar char="-"/>
            </a:pPr>
            <a:r>
              <a:rPr lang="en-US" sz="1600" i="1" dirty="0" smtClean="0"/>
              <a:t>1:1 match requirement</a:t>
            </a:r>
          </a:p>
          <a:p>
            <a:pPr marL="230188" indent="-230188">
              <a:buFontTx/>
              <a:buChar char="-"/>
            </a:pPr>
            <a:r>
              <a:rPr lang="en-US" sz="1600" i="1" dirty="0" smtClean="0"/>
              <a:t>Local governments, NGOs, State agencies, and universities eligible</a:t>
            </a:r>
          </a:p>
          <a:p>
            <a:pPr marL="230188" indent="-230188">
              <a:buFontTx/>
              <a:buChar char="-"/>
            </a:pPr>
            <a:r>
              <a:rPr lang="en-US" sz="1600" i="1" dirty="0" smtClean="0"/>
              <a:t>Innovative approaches to reduce nutrient and sediment pollution to the Bay</a:t>
            </a:r>
          </a:p>
          <a:p>
            <a:pPr marL="230188" indent="-230188">
              <a:buFontTx/>
              <a:buChar char="-"/>
            </a:pPr>
            <a:r>
              <a:rPr lang="en-US" sz="1600" i="1" dirty="0" smtClean="0"/>
              <a:t>$6 - $8 million awarded per year to approximately 15-20 grantees</a:t>
            </a:r>
          </a:p>
          <a:p>
            <a:pPr marL="230188" indent="-230188">
              <a:buFontTx/>
              <a:buChar char="-"/>
            </a:pPr>
            <a:r>
              <a:rPr lang="en-US" sz="1600" i="1" dirty="0" smtClean="0"/>
              <a:t>15-20% of proposals are funded</a:t>
            </a:r>
          </a:p>
          <a:p>
            <a:endParaRPr lang="en-US" dirty="0"/>
          </a:p>
        </p:txBody>
      </p:sp>
      <p:pic>
        <p:nvPicPr>
          <p:cNvPr id="10" name="Picture 2" descr="C:\Users\jreilly\AppData\Local\Microsoft\Windows\Temporary Internet Files\Content.Outlook\PFIX0UOT\CBSFlogo_CORRECT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9219" y="5717428"/>
            <a:ext cx="4847432" cy="114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62200" y="1295400"/>
            <a:ext cx="4431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CBSF Implementation Grants</a:t>
            </a:r>
          </a:p>
          <a:p>
            <a:pPr algn="ctr"/>
            <a:endParaRPr lang="en-US" sz="24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819400" y="1219200"/>
            <a:ext cx="34290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82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499165"/>
          </a:xfrm>
          <a:prstGeom prst="rect">
            <a:avLst/>
          </a:prstGeom>
          <a:solidFill>
            <a:srgbClr val="B2BB1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499165"/>
            <a:ext cx="7772400" cy="720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/>
              <a:t>CBSF Implementation Grants</a:t>
            </a:r>
            <a:endParaRPr lang="en-US" sz="3200" b="1" i="1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228600" y="1143000"/>
          <a:ext cx="8686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 descr="C:\Users\jreilly\AppData\Local\Microsoft\Windows\Temporary Internet Files\Content.Outlook\PFIX0UOT\CBSFlogo_CORRECT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9219" y="5717428"/>
            <a:ext cx="4847432" cy="114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82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19200"/>
            <a:ext cx="8001000" cy="41910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i="1" dirty="0" smtClean="0">
                <a:solidFill>
                  <a:srgbClr val="004990"/>
                </a:solidFill>
              </a:rPr>
              <a:t>2014 Implementation Grant </a:t>
            </a:r>
            <a:r>
              <a:rPr lang="en-US" sz="2000" b="1" i="1" dirty="0" smtClean="0">
                <a:solidFill>
                  <a:srgbClr val="004990"/>
                </a:solidFill>
              </a:rPr>
              <a:t>Priorities</a:t>
            </a:r>
            <a:endParaRPr lang="en-US" sz="1600" b="1" i="1" dirty="0" smtClean="0">
              <a:solidFill>
                <a:srgbClr val="004990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1600" b="1" dirty="0" smtClean="0">
                <a:solidFill>
                  <a:srgbClr val="004990"/>
                </a:solidFill>
              </a:rPr>
              <a:t>Targeted River and Watershed Restoration: </a:t>
            </a:r>
            <a:r>
              <a:rPr lang="en-US" sz="1600" dirty="0" smtClean="0">
                <a:solidFill>
                  <a:srgbClr val="000000"/>
                </a:solidFill>
              </a:rPr>
              <a:t>Special focus on the </a:t>
            </a:r>
            <a:r>
              <a:rPr lang="en-US" sz="1600" dirty="0" err="1" smtClean="0">
                <a:solidFill>
                  <a:srgbClr val="000000"/>
                </a:solidFill>
              </a:rPr>
              <a:t>Choptank</a:t>
            </a:r>
            <a:r>
              <a:rPr lang="en-US" sz="1600" dirty="0" smtClean="0">
                <a:solidFill>
                  <a:srgbClr val="000000"/>
                </a:solidFill>
              </a:rPr>
              <a:t> and Nanticoke, Juniata, Shenandoah and Upper Potomac, and VA Middle Peninsula and Northern Neck 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</a:p>
          <a:p>
            <a:pPr marL="461963" indent="-230188" algn="l">
              <a:spcBef>
                <a:spcPts val="0"/>
              </a:spcBef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</a:rPr>
              <a:t>Likely to shift somewhat in 2015</a:t>
            </a:r>
          </a:p>
          <a:p>
            <a:pPr algn="l">
              <a:spcBef>
                <a:spcPts val="0"/>
              </a:spcBef>
            </a:pPr>
            <a:endParaRPr lang="en-US" sz="1600" dirty="0" smtClean="0">
              <a:solidFill>
                <a:srgbClr val="000000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1600" b="1" dirty="0" smtClean="0">
                <a:solidFill>
                  <a:srgbClr val="004990"/>
                </a:solidFill>
              </a:rPr>
              <a:t>Green Infrastructure in Urban Landscapes:</a:t>
            </a:r>
          </a:p>
          <a:p>
            <a:pPr marL="230188" indent="-230188" algn="l">
              <a:spcBef>
                <a:spcPts val="0"/>
              </a:spcBef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MS4 Communities: Integrating “green infrastructure” approaches into capital programs</a:t>
            </a:r>
          </a:p>
          <a:p>
            <a:pPr marL="230188" indent="-230188" algn="l">
              <a:spcBef>
                <a:spcPts val="0"/>
              </a:spcBef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Non-MS4: Assisting local governments in the demonstration and development of projects and programs that mitigate </a:t>
            </a:r>
            <a:r>
              <a:rPr lang="en-US" sz="1600" dirty="0" err="1" smtClean="0">
                <a:solidFill>
                  <a:srgbClr val="000000"/>
                </a:solidFill>
              </a:rPr>
              <a:t>stormwater</a:t>
            </a:r>
            <a:r>
              <a:rPr lang="en-US" sz="1600" dirty="0" smtClean="0">
                <a:solidFill>
                  <a:srgbClr val="000000"/>
                </a:solidFill>
              </a:rPr>
              <a:t> impacts</a:t>
            </a:r>
          </a:p>
          <a:p>
            <a:pPr marL="230188" indent="-230188" algn="l">
              <a:spcBef>
                <a:spcPts val="0"/>
              </a:spcBef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Residential and Commercial Properties: Increase adoption of green infrastructure practices on residential and commercial properties in targeted communities.</a:t>
            </a:r>
          </a:p>
          <a:p>
            <a:pPr marL="230188" indent="-230188" algn="l">
              <a:spcBef>
                <a:spcPts val="0"/>
              </a:spcBef>
              <a:buFont typeface="Arial"/>
              <a:buChar char="•"/>
            </a:pPr>
            <a:endParaRPr lang="en-US" sz="1600" dirty="0" smtClean="0">
              <a:solidFill>
                <a:srgbClr val="000000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1600" b="1" dirty="0" smtClean="0">
                <a:solidFill>
                  <a:srgbClr val="004990"/>
                </a:solidFill>
              </a:rPr>
              <a:t>Innovation on Crosscutting Issues: </a:t>
            </a:r>
            <a:r>
              <a:rPr lang="en-US" sz="1600" dirty="0" smtClean="0">
                <a:solidFill>
                  <a:srgbClr val="000000"/>
                </a:solidFill>
              </a:rPr>
              <a:t>New technologies for </a:t>
            </a:r>
            <a:r>
              <a:rPr lang="en-US" sz="1600" dirty="0" err="1" smtClean="0">
                <a:solidFill>
                  <a:srgbClr val="000000"/>
                </a:solidFill>
              </a:rPr>
              <a:t>stormwater</a:t>
            </a:r>
            <a:r>
              <a:rPr lang="en-US" sz="1600" dirty="0" smtClean="0">
                <a:solidFill>
                  <a:srgbClr val="000000"/>
                </a:solidFill>
              </a:rPr>
              <a:t> management and agricultural conservation;</a:t>
            </a:r>
            <a:r>
              <a:rPr lang="en-US" sz="1600" dirty="0" smtClean="0">
                <a:solidFill>
                  <a:srgbClr val="000000"/>
                </a:solidFill>
              </a:rPr>
              <a:t> new models for technical assistance and outreach to agricultural producers and </a:t>
            </a:r>
            <a:r>
              <a:rPr lang="en-US" sz="1600" dirty="0" smtClean="0">
                <a:solidFill>
                  <a:srgbClr val="000000"/>
                </a:solidFill>
              </a:rPr>
              <a:t>homeowners</a:t>
            </a:r>
            <a:endParaRPr lang="en-US" sz="1600" dirty="0" smtClean="0">
              <a:solidFill>
                <a:srgbClr val="000000"/>
              </a:solidFill>
            </a:endParaRPr>
          </a:p>
          <a:p>
            <a:pPr algn="l">
              <a:spcBef>
                <a:spcPts val="0"/>
              </a:spcBef>
            </a:pPr>
            <a:endParaRPr lang="en-US" sz="1600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b="1" i="1" dirty="0" smtClean="0">
                <a:solidFill>
                  <a:srgbClr val="FF0000"/>
                </a:solidFill>
              </a:rPr>
              <a:t>How these align with LGAC priorities for implementation grant funding?</a:t>
            </a:r>
          </a:p>
          <a:p>
            <a:pPr marL="230188" indent="-230188" algn="l">
              <a:spcBef>
                <a:spcPts val="0"/>
              </a:spcBef>
            </a:pP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499165"/>
          </a:xfrm>
          <a:prstGeom prst="rect">
            <a:avLst/>
          </a:prstGeom>
          <a:solidFill>
            <a:srgbClr val="B2BB1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499165"/>
            <a:ext cx="7772400" cy="720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/>
              <a:t>CBSF Implementation Grants</a:t>
            </a:r>
            <a:endParaRPr lang="en-US" sz="3200" b="1" i="1" dirty="0"/>
          </a:p>
        </p:txBody>
      </p:sp>
      <p:pic>
        <p:nvPicPr>
          <p:cNvPr id="7" name="Picture 2" descr="C:\Users\jreilly\AppData\Local\Microsoft\Windows\Temporary Internet Files\Content.Outlook\PFIX0UOT\CBSFlogo_CORRECT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9219" y="5717428"/>
            <a:ext cx="4847432" cy="114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82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2675</TotalTime>
  <Words>1359</Words>
  <Application>Microsoft Macintosh PowerPoint</Application>
  <PresentationFormat>On-screen Show (4:3)</PresentationFormat>
  <Paragraphs>248</Paragraphs>
  <Slides>13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The Chesapeake Bay Stewardship Fund: Meeting the Needs of Local Governments for Watershed Restoration</vt:lpstr>
      <vt:lpstr>Slide 2</vt:lpstr>
      <vt:lpstr>CBSF Program Delivery Cycle</vt:lpstr>
      <vt:lpstr>Building Local Capacity for Restoration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Shaping 2015 Funding Priorities for the Chesapeake Bay Stewardship Fund</dc:title>
  <dc:creator>Jake Reilly</dc:creator>
  <cp:lastModifiedBy>Jake Reilly</cp:lastModifiedBy>
  <cp:revision>33</cp:revision>
  <dcterms:created xsi:type="dcterms:W3CDTF">2014-12-05T14:06:54Z</dcterms:created>
  <dcterms:modified xsi:type="dcterms:W3CDTF">2014-12-05T14:15:29Z</dcterms:modified>
</cp:coreProperties>
</file>