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20" r:id="rId5"/>
  </p:sldMasterIdLst>
  <p:notesMasterIdLst>
    <p:notesMasterId r:id="rId31"/>
  </p:notesMasterIdLst>
  <p:sldIdLst>
    <p:sldId id="385" r:id="rId6"/>
    <p:sldId id="386" r:id="rId7"/>
    <p:sldId id="347" r:id="rId8"/>
    <p:sldId id="387" r:id="rId9"/>
    <p:sldId id="388" r:id="rId10"/>
    <p:sldId id="389" r:id="rId11"/>
    <p:sldId id="392" r:id="rId12"/>
    <p:sldId id="393" r:id="rId13"/>
    <p:sldId id="354" r:id="rId14"/>
    <p:sldId id="355" r:id="rId15"/>
    <p:sldId id="360" r:id="rId16"/>
    <p:sldId id="411" r:id="rId17"/>
    <p:sldId id="410" r:id="rId18"/>
    <p:sldId id="356" r:id="rId19"/>
    <p:sldId id="357" r:id="rId20"/>
    <p:sldId id="384" r:id="rId21"/>
    <p:sldId id="383" r:id="rId22"/>
    <p:sldId id="374" r:id="rId23"/>
    <p:sldId id="390" r:id="rId24"/>
    <p:sldId id="391" r:id="rId25"/>
    <p:sldId id="366" r:id="rId26"/>
    <p:sldId id="367" r:id="rId27"/>
    <p:sldId id="368" r:id="rId28"/>
    <p:sldId id="369" r:id="rId29"/>
    <p:sldId id="3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984" autoAdjust="0"/>
  </p:normalViewPr>
  <p:slideViewPr>
    <p:cSldViewPr>
      <p:cViewPr>
        <p:scale>
          <a:sx n="81" d="100"/>
          <a:sy n="81" d="100"/>
        </p:scale>
        <p:origin x="-2440" y="-232"/>
      </p:cViewPr>
      <p:guideLst>
        <p:guide orient="horz" pos="2160"/>
        <p:guide pos="2880"/>
      </p:guideLst>
    </p:cSldViewPr>
  </p:slideViewPr>
  <p:outlineViewPr>
    <p:cViewPr>
      <p:scale>
        <a:sx n="33" d="100"/>
        <a:sy n="33" d="100"/>
      </p:scale>
      <p:origin x="0" y="6360"/>
    </p:cViewPr>
  </p:outlineViewPr>
  <p:notesTextViewPr>
    <p:cViewPr>
      <p:scale>
        <a:sx n="1" d="1"/>
        <a:sy n="1" d="1"/>
      </p:scale>
      <p:origin x="0" y="0"/>
    </p:cViewPr>
  </p:notesTextViewPr>
  <p:sorterViewPr>
    <p:cViewPr>
      <p:scale>
        <a:sx n="134" d="100"/>
        <a:sy n="134" d="100"/>
      </p:scale>
      <p:origin x="0" y="432"/>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0D356-2472-44C7-A18D-538C8CE994B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77A7392-5FA7-440D-8505-228405A3420C}">
      <dgm:prSet phldrT="[Text]"/>
      <dgm:spPr/>
      <dgm:t>
        <a:bodyPr/>
        <a:lstStyle/>
        <a:p>
          <a:r>
            <a:rPr lang="en-US" dirty="0" smtClean="0"/>
            <a:t>Healthy Watersheds</a:t>
          </a:r>
          <a:endParaRPr lang="en-US" dirty="0"/>
        </a:p>
      </dgm:t>
    </dgm:pt>
    <dgm:pt modelId="{59068CFF-A468-420F-A21D-24319907DC02}" type="parTrans" cxnId="{A73D798D-130E-470A-BDB9-93B5F35EB94C}">
      <dgm:prSet/>
      <dgm:spPr/>
      <dgm:t>
        <a:bodyPr/>
        <a:lstStyle/>
        <a:p>
          <a:endParaRPr lang="en-US"/>
        </a:p>
      </dgm:t>
    </dgm:pt>
    <dgm:pt modelId="{852BB7DC-A5EF-4DC3-85E8-14C3E1A4C18A}" type="sibTrans" cxnId="{A73D798D-130E-470A-BDB9-93B5F35EB94C}">
      <dgm:prSet/>
      <dgm:spPr/>
      <dgm:t>
        <a:bodyPr/>
        <a:lstStyle/>
        <a:p>
          <a:endParaRPr lang="en-US"/>
        </a:p>
      </dgm:t>
    </dgm:pt>
    <dgm:pt modelId="{8E8483E9-719D-4ACD-84F0-7A0CA6BAAD56}">
      <dgm:prSet phldrT="[Text]"/>
      <dgm:spPr/>
      <dgm:t>
        <a:bodyPr/>
        <a:lstStyle/>
        <a:p>
          <a:endParaRPr lang="en-US"/>
        </a:p>
      </dgm:t>
    </dgm:pt>
    <dgm:pt modelId="{E655B879-EAA5-4098-8EC3-57E91FB17A22}" type="parTrans" cxnId="{8C10F8F3-E429-419E-B30E-FD11127EC6FC}">
      <dgm:prSet/>
      <dgm:spPr/>
      <dgm:t>
        <a:bodyPr/>
        <a:lstStyle/>
        <a:p>
          <a:endParaRPr lang="en-US"/>
        </a:p>
      </dgm:t>
    </dgm:pt>
    <dgm:pt modelId="{5DD3F2C6-8B6D-4B05-B588-F4D9D72DCC68}" type="sibTrans" cxnId="{8C10F8F3-E429-419E-B30E-FD11127EC6FC}">
      <dgm:prSet/>
      <dgm:spPr/>
      <dgm:t>
        <a:bodyPr/>
        <a:lstStyle/>
        <a:p>
          <a:endParaRPr lang="en-US"/>
        </a:p>
      </dgm:t>
    </dgm:pt>
    <dgm:pt modelId="{4ED64D08-0F28-4571-A220-F09DF8D75135}">
      <dgm:prSet phldrT="[Text]"/>
      <dgm:spPr/>
      <dgm:t>
        <a:bodyPr/>
        <a:lstStyle/>
        <a:p>
          <a:r>
            <a:rPr lang="en-US" dirty="0" smtClean="0"/>
            <a:t>Stream Health</a:t>
          </a:r>
          <a:endParaRPr lang="en-US" dirty="0"/>
        </a:p>
      </dgm:t>
    </dgm:pt>
    <dgm:pt modelId="{5551C906-F329-4098-96D1-91316BB859A4}" type="parTrans" cxnId="{552CAE8C-665A-41A9-86B3-3B044E9DD092}">
      <dgm:prSet/>
      <dgm:spPr/>
      <dgm:t>
        <a:bodyPr/>
        <a:lstStyle/>
        <a:p>
          <a:endParaRPr lang="en-US"/>
        </a:p>
      </dgm:t>
    </dgm:pt>
    <dgm:pt modelId="{96AE2F4B-9EBF-4168-9958-847BFD2F611A}" type="sibTrans" cxnId="{552CAE8C-665A-41A9-86B3-3B044E9DD092}">
      <dgm:prSet/>
      <dgm:spPr/>
      <dgm:t>
        <a:bodyPr/>
        <a:lstStyle/>
        <a:p>
          <a:endParaRPr lang="en-US"/>
        </a:p>
      </dgm:t>
    </dgm:pt>
    <dgm:pt modelId="{FA121A15-B283-4A00-896A-1E46D02EF83E}">
      <dgm:prSet phldrT="[Text]"/>
      <dgm:spPr/>
      <dgm:t>
        <a:bodyPr/>
        <a:lstStyle/>
        <a:p>
          <a:r>
            <a:rPr lang="en-US" dirty="0" smtClean="0"/>
            <a:t>Fish Passage</a:t>
          </a:r>
          <a:endParaRPr lang="en-US" dirty="0"/>
        </a:p>
      </dgm:t>
    </dgm:pt>
    <dgm:pt modelId="{7EA4372D-774B-4186-991F-1086315E42F6}" type="parTrans" cxnId="{91555522-8EE1-404C-9B67-16C306CEFF9D}">
      <dgm:prSet/>
      <dgm:spPr/>
      <dgm:t>
        <a:bodyPr/>
        <a:lstStyle/>
        <a:p>
          <a:endParaRPr lang="en-US"/>
        </a:p>
      </dgm:t>
    </dgm:pt>
    <dgm:pt modelId="{410F1CA9-9203-47D8-96A9-7FBD53879F72}" type="sibTrans" cxnId="{91555522-8EE1-404C-9B67-16C306CEFF9D}">
      <dgm:prSet/>
      <dgm:spPr/>
      <dgm:t>
        <a:bodyPr/>
        <a:lstStyle/>
        <a:p>
          <a:endParaRPr lang="en-US"/>
        </a:p>
      </dgm:t>
    </dgm:pt>
    <dgm:pt modelId="{272B8B11-1C2C-4B7C-875F-B584795210A2}">
      <dgm:prSet phldrT="[Text]"/>
      <dgm:spPr/>
      <dgm:t>
        <a:bodyPr/>
        <a:lstStyle/>
        <a:p>
          <a:r>
            <a:rPr lang="en-US" dirty="0" smtClean="0"/>
            <a:t>Climate Change</a:t>
          </a:r>
          <a:endParaRPr lang="en-US" dirty="0"/>
        </a:p>
      </dgm:t>
    </dgm:pt>
    <dgm:pt modelId="{DEC0A426-5D82-43F9-B571-D86A0C86D5B5}" type="parTrans" cxnId="{D9301F9B-A6A7-42AF-8CC9-A8AF63B04CAD}">
      <dgm:prSet/>
      <dgm:spPr/>
      <dgm:t>
        <a:bodyPr/>
        <a:lstStyle/>
        <a:p>
          <a:endParaRPr lang="en-US"/>
        </a:p>
      </dgm:t>
    </dgm:pt>
    <dgm:pt modelId="{87AE8730-554D-428D-825F-00BA6B173AB3}" type="sibTrans" cxnId="{D9301F9B-A6A7-42AF-8CC9-A8AF63B04CAD}">
      <dgm:prSet/>
      <dgm:spPr/>
      <dgm:t>
        <a:bodyPr/>
        <a:lstStyle/>
        <a:p>
          <a:endParaRPr lang="en-US"/>
        </a:p>
      </dgm:t>
    </dgm:pt>
    <dgm:pt modelId="{046C711D-A346-4550-9667-A5DCCAC6D9A3}">
      <dgm:prSet phldrT="[Text]"/>
      <dgm:spPr/>
      <dgm:t>
        <a:bodyPr/>
        <a:lstStyle/>
        <a:p>
          <a:r>
            <a:rPr lang="en-US" dirty="0" smtClean="0"/>
            <a:t>WIPs</a:t>
          </a:r>
          <a:endParaRPr lang="en-US" dirty="0"/>
        </a:p>
      </dgm:t>
    </dgm:pt>
    <dgm:pt modelId="{49B29B0D-51E5-4713-A2E8-4CF8B5431111}" type="parTrans" cxnId="{79442E0E-AF72-42B2-AC11-A88E3253531F}">
      <dgm:prSet/>
      <dgm:spPr/>
      <dgm:t>
        <a:bodyPr/>
        <a:lstStyle/>
        <a:p>
          <a:endParaRPr lang="en-US"/>
        </a:p>
      </dgm:t>
    </dgm:pt>
    <dgm:pt modelId="{E9308520-04A3-4AD7-95D3-6E20DBBAF5B4}" type="sibTrans" cxnId="{79442E0E-AF72-42B2-AC11-A88E3253531F}">
      <dgm:prSet/>
      <dgm:spPr/>
      <dgm:t>
        <a:bodyPr/>
        <a:lstStyle/>
        <a:p>
          <a:endParaRPr lang="en-US"/>
        </a:p>
      </dgm:t>
    </dgm:pt>
    <dgm:pt modelId="{F78FC136-4BE6-406F-A2F5-20BD69431654}">
      <dgm:prSet phldrT="[Text]"/>
      <dgm:spPr/>
      <dgm:t>
        <a:bodyPr/>
        <a:lstStyle/>
        <a:p>
          <a:r>
            <a:rPr lang="en-US" dirty="0" smtClean="0"/>
            <a:t>Brook Trout</a:t>
          </a:r>
          <a:endParaRPr lang="en-US" dirty="0"/>
        </a:p>
      </dgm:t>
    </dgm:pt>
    <dgm:pt modelId="{F9AB8E81-95F1-4440-87C0-0EC83C4CC8C8}" type="parTrans" cxnId="{986CF802-D559-40FD-9D6A-8C66CB2BF00C}">
      <dgm:prSet/>
      <dgm:spPr/>
      <dgm:t>
        <a:bodyPr/>
        <a:lstStyle/>
        <a:p>
          <a:endParaRPr lang="en-US"/>
        </a:p>
      </dgm:t>
    </dgm:pt>
    <dgm:pt modelId="{D189E47D-9374-462A-A015-7BD4E4BA5AD2}" type="sibTrans" cxnId="{986CF802-D559-40FD-9D6A-8C66CB2BF00C}">
      <dgm:prSet/>
      <dgm:spPr/>
      <dgm:t>
        <a:bodyPr/>
        <a:lstStyle/>
        <a:p>
          <a:endParaRPr lang="en-US"/>
        </a:p>
      </dgm:t>
    </dgm:pt>
    <dgm:pt modelId="{A46FDAB1-1C5D-46A5-9C20-FC286312C2A0}">
      <dgm:prSet phldrT="[Text]"/>
      <dgm:spPr/>
      <dgm:t>
        <a:bodyPr/>
        <a:lstStyle/>
        <a:p>
          <a:r>
            <a:rPr lang="en-US" dirty="0" smtClean="0"/>
            <a:t>Wetlands</a:t>
          </a:r>
          <a:endParaRPr lang="en-US" dirty="0"/>
        </a:p>
      </dgm:t>
    </dgm:pt>
    <dgm:pt modelId="{3A7D1EC5-DCDC-4D0B-B32E-DF58E39D5287}" type="parTrans" cxnId="{67B3D555-42C4-4387-A188-255ABBA6A009}">
      <dgm:prSet/>
      <dgm:spPr/>
      <dgm:t>
        <a:bodyPr/>
        <a:lstStyle/>
        <a:p>
          <a:endParaRPr lang="en-US"/>
        </a:p>
      </dgm:t>
    </dgm:pt>
    <dgm:pt modelId="{DF195E9C-A9F5-4FB1-BC42-3555F4FAA72F}" type="sibTrans" cxnId="{67B3D555-42C4-4387-A188-255ABBA6A009}">
      <dgm:prSet/>
      <dgm:spPr/>
      <dgm:t>
        <a:bodyPr/>
        <a:lstStyle/>
        <a:p>
          <a:endParaRPr lang="en-US"/>
        </a:p>
      </dgm:t>
    </dgm:pt>
    <dgm:pt modelId="{866FA868-CE2F-4A3E-9F3F-791F8C034451}">
      <dgm:prSet phldrT="[Text]"/>
      <dgm:spPr/>
      <dgm:t>
        <a:bodyPr/>
        <a:lstStyle/>
        <a:p>
          <a:r>
            <a:rPr lang="en-US" dirty="0" smtClean="0"/>
            <a:t>Forest Buffers</a:t>
          </a:r>
          <a:endParaRPr lang="en-US" dirty="0"/>
        </a:p>
      </dgm:t>
    </dgm:pt>
    <dgm:pt modelId="{6CF05D3B-32F0-4718-A221-CE3F73511C18}" type="parTrans" cxnId="{B0D6533C-F040-4D13-B3B0-BAA1B555D583}">
      <dgm:prSet/>
      <dgm:spPr/>
      <dgm:t>
        <a:bodyPr/>
        <a:lstStyle/>
        <a:p>
          <a:endParaRPr lang="en-US"/>
        </a:p>
      </dgm:t>
    </dgm:pt>
    <dgm:pt modelId="{B8063DD2-CDFA-4520-82AA-ADBED0E97EE2}" type="sibTrans" cxnId="{B0D6533C-F040-4D13-B3B0-BAA1B555D583}">
      <dgm:prSet/>
      <dgm:spPr/>
      <dgm:t>
        <a:bodyPr/>
        <a:lstStyle/>
        <a:p>
          <a:endParaRPr lang="en-US"/>
        </a:p>
      </dgm:t>
    </dgm:pt>
    <dgm:pt modelId="{28D5F120-BE0A-4065-A999-CB8F04F36275}">
      <dgm:prSet phldrT="[Text]"/>
      <dgm:spPr/>
      <dgm:t>
        <a:bodyPr/>
        <a:lstStyle/>
        <a:p>
          <a:r>
            <a:rPr lang="en-US" dirty="0" smtClean="0"/>
            <a:t>Tree Canopy</a:t>
          </a:r>
          <a:endParaRPr lang="en-US" dirty="0"/>
        </a:p>
      </dgm:t>
    </dgm:pt>
    <dgm:pt modelId="{497022EE-F1D0-4F85-93F2-FF0F85DA6946}" type="parTrans" cxnId="{46744E19-81AE-4F7C-B021-3CB41D84F735}">
      <dgm:prSet/>
      <dgm:spPr/>
      <dgm:t>
        <a:bodyPr/>
        <a:lstStyle/>
        <a:p>
          <a:endParaRPr lang="en-US"/>
        </a:p>
      </dgm:t>
    </dgm:pt>
    <dgm:pt modelId="{D68D65A1-355F-4756-A2D4-48B7852F7817}" type="sibTrans" cxnId="{46744E19-81AE-4F7C-B021-3CB41D84F735}">
      <dgm:prSet/>
      <dgm:spPr/>
      <dgm:t>
        <a:bodyPr/>
        <a:lstStyle/>
        <a:p>
          <a:endParaRPr lang="en-US"/>
        </a:p>
      </dgm:t>
    </dgm:pt>
    <dgm:pt modelId="{49380AEF-CC22-4C34-B38B-319330EC7273}">
      <dgm:prSet phldrT="[Text]"/>
      <dgm:spPr/>
      <dgm:t>
        <a:bodyPr/>
        <a:lstStyle/>
        <a:p>
          <a:r>
            <a:rPr lang="en-US" dirty="0" smtClean="0"/>
            <a:t>Stewardship</a:t>
          </a:r>
          <a:endParaRPr lang="en-US" dirty="0"/>
        </a:p>
      </dgm:t>
    </dgm:pt>
    <dgm:pt modelId="{AA1E3331-A9C9-4CAD-82A5-968517294AAD}" type="parTrans" cxnId="{3ADF6D67-7440-480E-9FDC-9DAD4E5E9451}">
      <dgm:prSet/>
      <dgm:spPr/>
      <dgm:t>
        <a:bodyPr/>
        <a:lstStyle/>
        <a:p>
          <a:endParaRPr lang="en-US"/>
        </a:p>
      </dgm:t>
    </dgm:pt>
    <dgm:pt modelId="{0D437DB7-C5E2-4B97-AADC-B0FEA3B2A958}" type="sibTrans" cxnId="{3ADF6D67-7440-480E-9FDC-9DAD4E5E9451}">
      <dgm:prSet/>
      <dgm:spPr/>
      <dgm:t>
        <a:bodyPr/>
        <a:lstStyle/>
        <a:p>
          <a:endParaRPr lang="en-US"/>
        </a:p>
      </dgm:t>
    </dgm:pt>
    <dgm:pt modelId="{C1841298-D30A-4C5E-A412-0D21A7503360}">
      <dgm:prSet phldrT="[Text]"/>
      <dgm:spPr/>
      <dgm:t>
        <a:bodyPr/>
        <a:lstStyle/>
        <a:p>
          <a:r>
            <a:rPr lang="en-US" dirty="0" smtClean="0"/>
            <a:t>Protected Lands</a:t>
          </a:r>
          <a:endParaRPr lang="en-US" dirty="0"/>
        </a:p>
      </dgm:t>
    </dgm:pt>
    <dgm:pt modelId="{C293CA5E-6E9D-4612-A19E-6CBF8A83DE89}" type="parTrans" cxnId="{387F3651-A341-477E-AA5E-E34FC21097D9}">
      <dgm:prSet/>
      <dgm:spPr/>
      <dgm:t>
        <a:bodyPr/>
        <a:lstStyle/>
        <a:p>
          <a:endParaRPr lang="en-US"/>
        </a:p>
      </dgm:t>
    </dgm:pt>
    <dgm:pt modelId="{99227F93-5883-4678-93BC-E3BA1D846336}" type="sibTrans" cxnId="{387F3651-A341-477E-AA5E-E34FC21097D9}">
      <dgm:prSet/>
      <dgm:spPr/>
      <dgm:t>
        <a:bodyPr/>
        <a:lstStyle/>
        <a:p>
          <a:endParaRPr lang="en-US"/>
        </a:p>
      </dgm:t>
    </dgm:pt>
    <dgm:pt modelId="{AB6E4547-E458-4245-A799-A7EAE2DAEEC0}">
      <dgm:prSet phldrT="[Text]"/>
      <dgm:spPr/>
      <dgm:t>
        <a:bodyPr/>
        <a:lstStyle/>
        <a:p>
          <a:r>
            <a:rPr lang="en-US" dirty="0" smtClean="0"/>
            <a:t>Land Use Options</a:t>
          </a:r>
          <a:endParaRPr lang="en-US" dirty="0"/>
        </a:p>
      </dgm:t>
    </dgm:pt>
    <dgm:pt modelId="{D9304DAA-2799-43E3-940B-C25E299702EF}" type="parTrans" cxnId="{805A61AD-8F12-49A7-8A5C-70FC396CDD1B}">
      <dgm:prSet/>
      <dgm:spPr/>
      <dgm:t>
        <a:bodyPr/>
        <a:lstStyle/>
        <a:p>
          <a:endParaRPr lang="en-US"/>
        </a:p>
      </dgm:t>
    </dgm:pt>
    <dgm:pt modelId="{0CD156F1-C055-49EF-B73F-D5CA953148DC}" type="sibTrans" cxnId="{805A61AD-8F12-49A7-8A5C-70FC396CDD1B}">
      <dgm:prSet/>
      <dgm:spPr/>
      <dgm:t>
        <a:bodyPr/>
        <a:lstStyle/>
        <a:p>
          <a:endParaRPr lang="en-US"/>
        </a:p>
      </dgm:t>
    </dgm:pt>
    <dgm:pt modelId="{69FF7821-C4AF-4D49-9B35-5D72454E62DA}" type="pres">
      <dgm:prSet presAssocID="{C850D356-2472-44C7-A18D-538C8CE994B5}" presName="cycle" presStyleCnt="0">
        <dgm:presLayoutVars>
          <dgm:chMax val="1"/>
          <dgm:dir/>
          <dgm:animLvl val="ctr"/>
          <dgm:resizeHandles val="exact"/>
        </dgm:presLayoutVars>
      </dgm:prSet>
      <dgm:spPr/>
      <dgm:t>
        <a:bodyPr/>
        <a:lstStyle/>
        <a:p>
          <a:endParaRPr lang="en-US"/>
        </a:p>
      </dgm:t>
    </dgm:pt>
    <dgm:pt modelId="{81D4EE7A-2CDF-4EA9-BB2C-7DD764A3917C}" type="pres">
      <dgm:prSet presAssocID="{C77A7392-5FA7-440D-8505-228405A3420C}" presName="centerShape" presStyleLbl="node0" presStyleIdx="0" presStyleCnt="1" custScaleX="182018" custScaleY="145233"/>
      <dgm:spPr/>
      <dgm:t>
        <a:bodyPr/>
        <a:lstStyle/>
        <a:p>
          <a:endParaRPr lang="en-US"/>
        </a:p>
      </dgm:t>
    </dgm:pt>
    <dgm:pt modelId="{E2FA7C66-D582-4725-98B4-9449364E2EBC}" type="pres">
      <dgm:prSet presAssocID="{5551C906-F329-4098-96D1-91316BB859A4}" presName="parTrans" presStyleLbl="bgSibTrans2D1" presStyleIdx="0" presStyleCnt="11"/>
      <dgm:spPr/>
      <dgm:t>
        <a:bodyPr/>
        <a:lstStyle/>
        <a:p>
          <a:endParaRPr lang="en-US"/>
        </a:p>
      </dgm:t>
    </dgm:pt>
    <dgm:pt modelId="{850FFAF7-AB2B-4250-AA09-5CA2690156A6}" type="pres">
      <dgm:prSet presAssocID="{4ED64D08-0F28-4571-A220-F09DF8D75135}" presName="node" presStyleLbl="node1" presStyleIdx="0" presStyleCnt="11">
        <dgm:presLayoutVars>
          <dgm:bulletEnabled val="1"/>
        </dgm:presLayoutVars>
      </dgm:prSet>
      <dgm:spPr/>
      <dgm:t>
        <a:bodyPr/>
        <a:lstStyle/>
        <a:p>
          <a:endParaRPr lang="en-US"/>
        </a:p>
      </dgm:t>
    </dgm:pt>
    <dgm:pt modelId="{3EEE5B29-4A08-4461-A8B5-DBE3681E2577}" type="pres">
      <dgm:prSet presAssocID="{7EA4372D-774B-4186-991F-1086315E42F6}" presName="parTrans" presStyleLbl="bgSibTrans2D1" presStyleIdx="1" presStyleCnt="11"/>
      <dgm:spPr/>
      <dgm:t>
        <a:bodyPr/>
        <a:lstStyle/>
        <a:p>
          <a:endParaRPr lang="en-US"/>
        </a:p>
      </dgm:t>
    </dgm:pt>
    <dgm:pt modelId="{395F8022-03BB-4C36-A559-F4B40E586F63}" type="pres">
      <dgm:prSet presAssocID="{FA121A15-B283-4A00-896A-1E46D02EF83E}" presName="node" presStyleLbl="node1" presStyleIdx="1" presStyleCnt="11">
        <dgm:presLayoutVars>
          <dgm:bulletEnabled val="1"/>
        </dgm:presLayoutVars>
      </dgm:prSet>
      <dgm:spPr/>
      <dgm:t>
        <a:bodyPr/>
        <a:lstStyle/>
        <a:p>
          <a:endParaRPr lang="en-US"/>
        </a:p>
      </dgm:t>
    </dgm:pt>
    <dgm:pt modelId="{EC322D09-6C6B-452F-ABF7-115A01C7904E}" type="pres">
      <dgm:prSet presAssocID="{DEC0A426-5D82-43F9-B571-D86A0C86D5B5}" presName="parTrans" presStyleLbl="bgSibTrans2D1" presStyleIdx="2" presStyleCnt="11"/>
      <dgm:spPr/>
      <dgm:t>
        <a:bodyPr/>
        <a:lstStyle/>
        <a:p>
          <a:endParaRPr lang="en-US"/>
        </a:p>
      </dgm:t>
    </dgm:pt>
    <dgm:pt modelId="{AB8B2541-97CD-4E18-9A2D-A86732F699E1}" type="pres">
      <dgm:prSet presAssocID="{272B8B11-1C2C-4B7C-875F-B584795210A2}" presName="node" presStyleLbl="node1" presStyleIdx="2" presStyleCnt="11">
        <dgm:presLayoutVars>
          <dgm:bulletEnabled val="1"/>
        </dgm:presLayoutVars>
      </dgm:prSet>
      <dgm:spPr/>
      <dgm:t>
        <a:bodyPr/>
        <a:lstStyle/>
        <a:p>
          <a:endParaRPr lang="en-US"/>
        </a:p>
      </dgm:t>
    </dgm:pt>
    <dgm:pt modelId="{E9BCCE1C-8B09-4FE5-A6F9-CCD9002C7A33}" type="pres">
      <dgm:prSet presAssocID="{49B29B0D-51E5-4713-A2E8-4CF8B5431111}" presName="parTrans" presStyleLbl="bgSibTrans2D1" presStyleIdx="3" presStyleCnt="11"/>
      <dgm:spPr/>
      <dgm:t>
        <a:bodyPr/>
        <a:lstStyle/>
        <a:p>
          <a:endParaRPr lang="en-US"/>
        </a:p>
      </dgm:t>
    </dgm:pt>
    <dgm:pt modelId="{84B4D887-1D74-4A77-9D22-F3F37EAB5CE5}" type="pres">
      <dgm:prSet presAssocID="{046C711D-A346-4550-9667-A5DCCAC6D9A3}" presName="node" presStyleLbl="node1" presStyleIdx="3" presStyleCnt="11">
        <dgm:presLayoutVars>
          <dgm:bulletEnabled val="1"/>
        </dgm:presLayoutVars>
      </dgm:prSet>
      <dgm:spPr/>
      <dgm:t>
        <a:bodyPr/>
        <a:lstStyle/>
        <a:p>
          <a:endParaRPr lang="en-US"/>
        </a:p>
      </dgm:t>
    </dgm:pt>
    <dgm:pt modelId="{204B79A2-1A6B-4AEB-848E-BC941E53FF0F}" type="pres">
      <dgm:prSet presAssocID="{F9AB8E81-95F1-4440-87C0-0EC83C4CC8C8}" presName="parTrans" presStyleLbl="bgSibTrans2D1" presStyleIdx="4" presStyleCnt="11"/>
      <dgm:spPr/>
      <dgm:t>
        <a:bodyPr/>
        <a:lstStyle/>
        <a:p>
          <a:endParaRPr lang="en-US"/>
        </a:p>
      </dgm:t>
    </dgm:pt>
    <dgm:pt modelId="{72CA937E-6CA1-46FC-ADF6-9D3FEF283762}" type="pres">
      <dgm:prSet presAssocID="{F78FC136-4BE6-406F-A2F5-20BD69431654}" presName="node" presStyleLbl="node1" presStyleIdx="4" presStyleCnt="11">
        <dgm:presLayoutVars>
          <dgm:bulletEnabled val="1"/>
        </dgm:presLayoutVars>
      </dgm:prSet>
      <dgm:spPr/>
      <dgm:t>
        <a:bodyPr/>
        <a:lstStyle/>
        <a:p>
          <a:endParaRPr lang="en-US"/>
        </a:p>
      </dgm:t>
    </dgm:pt>
    <dgm:pt modelId="{4B133EBC-FE97-422E-B2F4-6FFDA0003FFB}" type="pres">
      <dgm:prSet presAssocID="{3A7D1EC5-DCDC-4D0B-B32E-DF58E39D5287}" presName="parTrans" presStyleLbl="bgSibTrans2D1" presStyleIdx="5" presStyleCnt="11"/>
      <dgm:spPr/>
      <dgm:t>
        <a:bodyPr/>
        <a:lstStyle/>
        <a:p>
          <a:endParaRPr lang="en-US"/>
        </a:p>
      </dgm:t>
    </dgm:pt>
    <dgm:pt modelId="{BEB0F89A-8146-4756-B84F-E7A579ED2928}" type="pres">
      <dgm:prSet presAssocID="{A46FDAB1-1C5D-46A5-9C20-FC286312C2A0}" presName="node" presStyleLbl="node1" presStyleIdx="5" presStyleCnt="11">
        <dgm:presLayoutVars>
          <dgm:bulletEnabled val="1"/>
        </dgm:presLayoutVars>
      </dgm:prSet>
      <dgm:spPr/>
      <dgm:t>
        <a:bodyPr/>
        <a:lstStyle/>
        <a:p>
          <a:endParaRPr lang="en-US"/>
        </a:p>
      </dgm:t>
    </dgm:pt>
    <dgm:pt modelId="{2CCB14EF-2803-484A-A09A-DA7755BB3A9D}" type="pres">
      <dgm:prSet presAssocID="{6CF05D3B-32F0-4718-A221-CE3F73511C18}" presName="parTrans" presStyleLbl="bgSibTrans2D1" presStyleIdx="6" presStyleCnt="11"/>
      <dgm:spPr/>
      <dgm:t>
        <a:bodyPr/>
        <a:lstStyle/>
        <a:p>
          <a:endParaRPr lang="en-US"/>
        </a:p>
      </dgm:t>
    </dgm:pt>
    <dgm:pt modelId="{126407B9-5B0B-4CCF-9AAF-2907D3EE8E44}" type="pres">
      <dgm:prSet presAssocID="{866FA868-CE2F-4A3E-9F3F-791F8C034451}" presName="node" presStyleLbl="node1" presStyleIdx="6" presStyleCnt="11">
        <dgm:presLayoutVars>
          <dgm:bulletEnabled val="1"/>
        </dgm:presLayoutVars>
      </dgm:prSet>
      <dgm:spPr/>
      <dgm:t>
        <a:bodyPr/>
        <a:lstStyle/>
        <a:p>
          <a:endParaRPr lang="en-US"/>
        </a:p>
      </dgm:t>
    </dgm:pt>
    <dgm:pt modelId="{25DD0AE6-26BC-47AC-940B-357B8F9B13DE}" type="pres">
      <dgm:prSet presAssocID="{497022EE-F1D0-4F85-93F2-FF0F85DA6946}" presName="parTrans" presStyleLbl="bgSibTrans2D1" presStyleIdx="7" presStyleCnt="11"/>
      <dgm:spPr/>
      <dgm:t>
        <a:bodyPr/>
        <a:lstStyle/>
        <a:p>
          <a:endParaRPr lang="en-US"/>
        </a:p>
      </dgm:t>
    </dgm:pt>
    <dgm:pt modelId="{EDA9C20C-5198-4B18-8B81-BF8297C6AF4E}" type="pres">
      <dgm:prSet presAssocID="{28D5F120-BE0A-4065-A999-CB8F04F36275}" presName="node" presStyleLbl="node1" presStyleIdx="7" presStyleCnt="11">
        <dgm:presLayoutVars>
          <dgm:bulletEnabled val="1"/>
        </dgm:presLayoutVars>
      </dgm:prSet>
      <dgm:spPr/>
      <dgm:t>
        <a:bodyPr/>
        <a:lstStyle/>
        <a:p>
          <a:endParaRPr lang="en-US"/>
        </a:p>
      </dgm:t>
    </dgm:pt>
    <dgm:pt modelId="{F75C6FC3-085D-4C97-93E4-FE544E154829}" type="pres">
      <dgm:prSet presAssocID="{AA1E3331-A9C9-4CAD-82A5-968517294AAD}" presName="parTrans" presStyleLbl="bgSibTrans2D1" presStyleIdx="8" presStyleCnt="11"/>
      <dgm:spPr/>
      <dgm:t>
        <a:bodyPr/>
        <a:lstStyle/>
        <a:p>
          <a:endParaRPr lang="en-US"/>
        </a:p>
      </dgm:t>
    </dgm:pt>
    <dgm:pt modelId="{7C524C61-1A41-4979-8E1D-FD0B76412C6C}" type="pres">
      <dgm:prSet presAssocID="{49380AEF-CC22-4C34-B38B-319330EC7273}" presName="node" presStyleLbl="node1" presStyleIdx="8" presStyleCnt="11">
        <dgm:presLayoutVars>
          <dgm:bulletEnabled val="1"/>
        </dgm:presLayoutVars>
      </dgm:prSet>
      <dgm:spPr/>
      <dgm:t>
        <a:bodyPr/>
        <a:lstStyle/>
        <a:p>
          <a:endParaRPr lang="en-US"/>
        </a:p>
      </dgm:t>
    </dgm:pt>
    <dgm:pt modelId="{149FD0D1-90C8-4005-A84C-74F607963A61}" type="pres">
      <dgm:prSet presAssocID="{C293CA5E-6E9D-4612-A19E-6CBF8A83DE89}" presName="parTrans" presStyleLbl="bgSibTrans2D1" presStyleIdx="9" presStyleCnt="11"/>
      <dgm:spPr/>
      <dgm:t>
        <a:bodyPr/>
        <a:lstStyle/>
        <a:p>
          <a:endParaRPr lang="en-US"/>
        </a:p>
      </dgm:t>
    </dgm:pt>
    <dgm:pt modelId="{1B84D9F3-2FF7-46B8-B94C-7A6FF571617D}" type="pres">
      <dgm:prSet presAssocID="{C1841298-D30A-4C5E-A412-0D21A7503360}" presName="node" presStyleLbl="node1" presStyleIdx="9" presStyleCnt="11">
        <dgm:presLayoutVars>
          <dgm:bulletEnabled val="1"/>
        </dgm:presLayoutVars>
      </dgm:prSet>
      <dgm:spPr/>
      <dgm:t>
        <a:bodyPr/>
        <a:lstStyle/>
        <a:p>
          <a:endParaRPr lang="en-US"/>
        </a:p>
      </dgm:t>
    </dgm:pt>
    <dgm:pt modelId="{97DB5540-E940-4EFB-8EE8-7054CBC54606}" type="pres">
      <dgm:prSet presAssocID="{D9304DAA-2799-43E3-940B-C25E299702EF}" presName="parTrans" presStyleLbl="bgSibTrans2D1" presStyleIdx="10" presStyleCnt="11"/>
      <dgm:spPr/>
      <dgm:t>
        <a:bodyPr/>
        <a:lstStyle/>
        <a:p>
          <a:endParaRPr lang="en-US"/>
        </a:p>
      </dgm:t>
    </dgm:pt>
    <dgm:pt modelId="{97DC8FC0-D7FA-49D4-89B5-A18800769D32}" type="pres">
      <dgm:prSet presAssocID="{AB6E4547-E458-4245-A799-A7EAE2DAEEC0}" presName="node" presStyleLbl="node1" presStyleIdx="10" presStyleCnt="11">
        <dgm:presLayoutVars>
          <dgm:bulletEnabled val="1"/>
        </dgm:presLayoutVars>
      </dgm:prSet>
      <dgm:spPr/>
      <dgm:t>
        <a:bodyPr/>
        <a:lstStyle/>
        <a:p>
          <a:endParaRPr lang="en-US"/>
        </a:p>
      </dgm:t>
    </dgm:pt>
  </dgm:ptLst>
  <dgm:cxnLst>
    <dgm:cxn modelId="{A4A1883D-8106-A04D-8E2A-C5278F5EDFB4}" type="presOf" srcId="{7EA4372D-774B-4186-991F-1086315E42F6}" destId="{3EEE5B29-4A08-4461-A8B5-DBE3681E2577}" srcOrd="0" destOrd="0" presId="urn:microsoft.com/office/officeart/2005/8/layout/radial4"/>
    <dgm:cxn modelId="{91555522-8EE1-404C-9B67-16C306CEFF9D}" srcId="{C77A7392-5FA7-440D-8505-228405A3420C}" destId="{FA121A15-B283-4A00-896A-1E46D02EF83E}" srcOrd="1" destOrd="0" parTransId="{7EA4372D-774B-4186-991F-1086315E42F6}" sibTransId="{410F1CA9-9203-47D8-96A9-7FBD53879F72}"/>
    <dgm:cxn modelId="{2EC6BB3B-A975-684B-9D0E-811187D1DC74}" type="presOf" srcId="{F9AB8E81-95F1-4440-87C0-0EC83C4CC8C8}" destId="{204B79A2-1A6B-4AEB-848E-BC941E53FF0F}" srcOrd="0" destOrd="0" presId="urn:microsoft.com/office/officeart/2005/8/layout/radial4"/>
    <dgm:cxn modelId="{B0A60E39-A510-004C-9AB5-F2E779713139}" type="presOf" srcId="{4ED64D08-0F28-4571-A220-F09DF8D75135}" destId="{850FFAF7-AB2B-4250-AA09-5CA2690156A6}" srcOrd="0" destOrd="0" presId="urn:microsoft.com/office/officeart/2005/8/layout/radial4"/>
    <dgm:cxn modelId="{03EA7A87-28C2-3E48-84BC-605A3B3816F1}" type="presOf" srcId="{C293CA5E-6E9D-4612-A19E-6CBF8A83DE89}" destId="{149FD0D1-90C8-4005-A84C-74F607963A61}" srcOrd="0" destOrd="0" presId="urn:microsoft.com/office/officeart/2005/8/layout/radial4"/>
    <dgm:cxn modelId="{97AC5315-B3F2-D646-8A20-AF6B8E7E4E2E}" type="presOf" srcId="{AB6E4547-E458-4245-A799-A7EAE2DAEEC0}" destId="{97DC8FC0-D7FA-49D4-89B5-A18800769D32}" srcOrd="0" destOrd="0" presId="urn:microsoft.com/office/officeart/2005/8/layout/radial4"/>
    <dgm:cxn modelId="{3AECAAD0-9303-A045-9686-3657017D5AAA}" type="presOf" srcId="{C77A7392-5FA7-440D-8505-228405A3420C}" destId="{81D4EE7A-2CDF-4EA9-BB2C-7DD764A3917C}" srcOrd="0" destOrd="0" presId="urn:microsoft.com/office/officeart/2005/8/layout/radial4"/>
    <dgm:cxn modelId="{D9301F9B-A6A7-42AF-8CC9-A8AF63B04CAD}" srcId="{C77A7392-5FA7-440D-8505-228405A3420C}" destId="{272B8B11-1C2C-4B7C-875F-B584795210A2}" srcOrd="2" destOrd="0" parTransId="{DEC0A426-5D82-43F9-B571-D86A0C86D5B5}" sibTransId="{87AE8730-554D-428D-825F-00BA6B173AB3}"/>
    <dgm:cxn modelId="{42A7C77D-ABE0-B24F-AC4A-02C8F6FD0F45}" type="presOf" srcId="{F78FC136-4BE6-406F-A2F5-20BD69431654}" destId="{72CA937E-6CA1-46FC-ADF6-9D3FEF283762}" srcOrd="0" destOrd="0" presId="urn:microsoft.com/office/officeart/2005/8/layout/radial4"/>
    <dgm:cxn modelId="{A73D798D-130E-470A-BDB9-93B5F35EB94C}" srcId="{C850D356-2472-44C7-A18D-538C8CE994B5}" destId="{C77A7392-5FA7-440D-8505-228405A3420C}" srcOrd="0" destOrd="0" parTransId="{59068CFF-A468-420F-A21D-24319907DC02}" sibTransId="{852BB7DC-A5EF-4DC3-85E8-14C3E1A4C18A}"/>
    <dgm:cxn modelId="{3ADF6D67-7440-480E-9FDC-9DAD4E5E9451}" srcId="{C77A7392-5FA7-440D-8505-228405A3420C}" destId="{49380AEF-CC22-4C34-B38B-319330EC7273}" srcOrd="8" destOrd="0" parTransId="{AA1E3331-A9C9-4CAD-82A5-968517294AAD}" sibTransId="{0D437DB7-C5E2-4B97-AADC-B0FEA3B2A958}"/>
    <dgm:cxn modelId="{392C3CB5-2D1F-204D-84D6-DEBA3D6A2A8C}" type="presOf" srcId="{D9304DAA-2799-43E3-940B-C25E299702EF}" destId="{97DB5540-E940-4EFB-8EE8-7054CBC54606}" srcOrd="0" destOrd="0" presId="urn:microsoft.com/office/officeart/2005/8/layout/radial4"/>
    <dgm:cxn modelId="{21FE8670-9F11-D445-8274-3EE9609969B5}" type="presOf" srcId="{49380AEF-CC22-4C34-B38B-319330EC7273}" destId="{7C524C61-1A41-4979-8E1D-FD0B76412C6C}" srcOrd="0" destOrd="0" presId="urn:microsoft.com/office/officeart/2005/8/layout/radial4"/>
    <dgm:cxn modelId="{1EE14E9B-48F5-F340-9113-D0C9725E7133}" type="presOf" srcId="{497022EE-F1D0-4F85-93F2-FF0F85DA6946}" destId="{25DD0AE6-26BC-47AC-940B-357B8F9B13DE}" srcOrd="0" destOrd="0" presId="urn:microsoft.com/office/officeart/2005/8/layout/radial4"/>
    <dgm:cxn modelId="{805A61AD-8F12-49A7-8A5C-70FC396CDD1B}" srcId="{C77A7392-5FA7-440D-8505-228405A3420C}" destId="{AB6E4547-E458-4245-A799-A7EAE2DAEEC0}" srcOrd="10" destOrd="0" parTransId="{D9304DAA-2799-43E3-940B-C25E299702EF}" sibTransId="{0CD156F1-C055-49EF-B73F-D5CA953148DC}"/>
    <dgm:cxn modelId="{08116C87-F102-6F44-86EE-4374DD9F65CD}" type="presOf" srcId="{49B29B0D-51E5-4713-A2E8-4CF8B5431111}" destId="{E9BCCE1C-8B09-4FE5-A6F9-CCD9002C7A33}" srcOrd="0" destOrd="0" presId="urn:microsoft.com/office/officeart/2005/8/layout/radial4"/>
    <dgm:cxn modelId="{F6B23DE0-58E1-8A42-A351-7F44B56D783C}" type="presOf" srcId="{3A7D1EC5-DCDC-4D0B-B32E-DF58E39D5287}" destId="{4B133EBC-FE97-422E-B2F4-6FFDA0003FFB}" srcOrd="0" destOrd="0" presId="urn:microsoft.com/office/officeart/2005/8/layout/radial4"/>
    <dgm:cxn modelId="{364433C2-2C6C-AB43-8C4D-89322DDA6E4A}" type="presOf" srcId="{6CF05D3B-32F0-4718-A221-CE3F73511C18}" destId="{2CCB14EF-2803-484A-A09A-DA7755BB3A9D}" srcOrd="0" destOrd="0" presId="urn:microsoft.com/office/officeart/2005/8/layout/radial4"/>
    <dgm:cxn modelId="{F8FF78B7-854B-8047-B76E-362801ACA1B6}" type="presOf" srcId="{5551C906-F329-4098-96D1-91316BB859A4}" destId="{E2FA7C66-D582-4725-98B4-9449364E2EBC}" srcOrd="0" destOrd="0" presId="urn:microsoft.com/office/officeart/2005/8/layout/radial4"/>
    <dgm:cxn modelId="{247040C3-68E8-FA4B-90C6-D244CDD06CB2}" type="presOf" srcId="{FA121A15-B283-4A00-896A-1E46D02EF83E}" destId="{395F8022-03BB-4C36-A559-F4B40E586F63}" srcOrd="0" destOrd="0" presId="urn:microsoft.com/office/officeart/2005/8/layout/radial4"/>
    <dgm:cxn modelId="{552CAE8C-665A-41A9-86B3-3B044E9DD092}" srcId="{C77A7392-5FA7-440D-8505-228405A3420C}" destId="{4ED64D08-0F28-4571-A220-F09DF8D75135}" srcOrd="0" destOrd="0" parTransId="{5551C906-F329-4098-96D1-91316BB859A4}" sibTransId="{96AE2F4B-9EBF-4168-9958-847BFD2F611A}"/>
    <dgm:cxn modelId="{8C10F8F3-E429-419E-B30E-FD11127EC6FC}" srcId="{C850D356-2472-44C7-A18D-538C8CE994B5}" destId="{8E8483E9-719D-4ACD-84F0-7A0CA6BAAD56}" srcOrd="1" destOrd="0" parTransId="{E655B879-EAA5-4098-8EC3-57E91FB17A22}" sibTransId="{5DD3F2C6-8B6D-4B05-B588-F4D9D72DCC68}"/>
    <dgm:cxn modelId="{46744E19-81AE-4F7C-B021-3CB41D84F735}" srcId="{C77A7392-5FA7-440D-8505-228405A3420C}" destId="{28D5F120-BE0A-4065-A999-CB8F04F36275}" srcOrd="7" destOrd="0" parTransId="{497022EE-F1D0-4F85-93F2-FF0F85DA6946}" sibTransId="{D68D65A1-355F-4756-A2D4-48B7852F7817}"/>
    <dgm:cxn modelId="{E8149ADB-80CA-694F-B50F-0F8349B5E433}" type="presOf" srcId="{AA1E3331-A9C9-4CAD-82A5-968517294AAD}" destId="{F75C6FC3-085D-4C97-93E4-FE544E154829}" srcOrd="0" destOrd="0" presId="urn:microsoft.com/office/officeart/2005/8/layout/radial4"/>
    <dgm:cxn modelId="{097CFEEB-C567-264A-991E-8A8F206C0189}" type="presOf" srcId="{C1841298-D30A-4C5E-A412-0D21A7503360}" destId="{1B84D9F3-2FF7-46B8-B94C-7A6FF571617D}" srcOrd="0" destOrd="0" presId="urn:microsoft.com/office/officeart/2005/8/layout/radial4"/>
    <dgm:cxn modelId="{79442E0E-AF72-42B2-AC11-A88E3253531F}" srcId="{C77A7392-5FA7-440D-8505-228405A3420C}" destId="{046C711D-A346-4550-9667-A5DCCAC6D9A3}" srcOrd="3" destOrd="0" parTransId="{49B29B0D-51E5-4713-A2E8-4CF8B5431111}" sibTransId="{E9308520-04A3-4AD7-95D3-6E20DBBAF5B4}"/>
    <dgm:cxn modelId="{97946358-433F-1846-BCC6-B091165C063E}" type="presOf" srcId="{272B8B11-1C2C-4B7C-875F-B584795210A2}" destId="{AB8B2541-97CD-4E18-9A2D-A86732F699E1}" srcOrd="0" destOrd="0" presId="urn:microsoft.com/office/officeart/2005/8/layout/radial4"/>
    <dgm:cxn modelId="{5DBBB251-49D3-4947-88C9-6CD3C103829C}" type="presOf" srcId="{A46FDAB1-1C5D-46A5-9C20-FC286312C2A0}" destId="{BEB0F89A-8146-4756-B84F-E7A579ED2928}" srcOrd="0" destOrd="0" presId="urn:microsoft.com/office/officeart/2005/8/layout/radial4"/>
    <dgm:cxn modelId="{B505EF8F-E19D-824E-9068-4A07277CAD58}" type="presOf" srcId="{28D5F120-BE0A-4065-A999-CB8F04F36275}" destId="{EDA9C20C-5198-4B18-8B81-BF8297C6AF4E}" srcOrd="0" destOrd="0" presId="urn:microsoft.com/office/officeart/2005/8/layout/radial4"/>
    <dgm:cxn modelId="{C638F7E3-CB69-3144-AF68-CD072C0C13C8}" type="presOf" srcId="{866FA868-CE2F-4A3E-9F3F-791F8C034451}" destId="{126407B9-5B0B-4CCF-9AAF-2907D3EE8E44}" srcOrd="0" destOrd="0" presId="urn:microsoft.com/office/officeart/2005/8/layout/radial4"/>
    <dgm:cxn modelId="{67B3D555-42C4-4387-A188-255ABBA6A009}" srcId="{C77A7392-5FA7-440D-8505-228405A3420C}" destId="{A46FDAB1-1C5D-46A5-9C20-FC286312C2A0}" srcOrd="5" destOrd="0" parTransId="{3A7D1EC5-DCDC-4D0B-B32E-DF58E39D5287}" sibTransId="{DF195E9C-A9F5-4FB1-BC42-3555F4FAA72F}"/>
    <dgm:cxn modelId="{9DF7C65D-4F8B-264C-B8B4-85B0042CA67C}" type="presOf" srcId="{C850D356-2472-44C7-A18D-538C8CE994B5}" destId="{69FF7821-C4AF-4D49-9B35-5D72454E62DA}" srcOrd="0" destOrd="0" presId="urn:microsoft.com/office/officeart/2005/8/layout/radial4"/>
    <dgm:cxn modelId="{B0D6533C-F040-4D13-B3B0-BAA1B555D583}" srcId="{C77A7392-5FA7-440D-8505-228405A3420C}" destId="{866FA868-CE2F-4A3E-9F3F-791F8C034451}" srcOrd="6" destOrd="0" parTransId="{6CF05D3B-32F0-4718-A221-CE3F73511C18}" sibTransId="{B8063DD2-CDFA-4520-82AA-ADBED0E97EE2}"/>
    <dgm:cxn modelId="{986CF802-D559-40FD-9D6A-8C66CB2BF00C}" srcId="{C77A7392-5FA7-440D-8505-228405A3420C}" destId="{F78FC136-4BE6-406F-A2F5-20BD69431654}" srcOrd="4" destOrd="0" parTransId="{F9AB8E81-95F1-4440-87C0-0EC83C4CC8C8}" sibTransId="{D189E47D-9374-462A-A015-7BD4E4BA5AD2}"/>
    <dgm:cxn modelId="{387F3651-A341-477E-AA5E-E34FC21097D9}" srcId="{C77A7392-5FA7-440D-8505-228405A3420C}" destId="{C1841298-D30A-4C5E-A412-0D21A7503360}" srcOrd="9" destOrd="0" parTransId="{C293CA5E-6E9D-4612-A19E-6CBF8A83DE89}" sibTransId="{99227F93-5883-4678-93BC-E3BA1D846336}"/>
    <dgm:cxn modelId="{7AF8FFA9-E756-7142-A0CE-BD7569D52964}" type="presOf" srcId="{046C711D-A346-4550-9667-A5DCCAC6D9A3}" destId="{84B4D887-1D74-4A77-9D22-F3F37EAB5CE5}" srcOrd="0" destOrd="0" presId="urn:microsoft.com/office/officeart/2005/8/layout/radial4"/>
    <dgm:cxn modelId="{589C21F9-8648-414D-806E-89624B1D6B0A}" type="presOf" srcId="{DEC0A426-5D82-43F9-B571-D86A0C86D5B5}" destId="{EC322D09-6C6B-452F-ABF7-115A01C7904E}" srcOrd="0" destOrd="0" presId="urn:microsoft.com/office/officeart/2005/8/layout/radial4"/>
    <dgm:cxn modelId="{015BC184-7C40-8946-ACA6-0B71BB032A79}" type="presParOf" srcId="{69FF7821-C4AF-4D49-9B35-5D72454E62DA}" destId="{81D4EE7A-2CDF-4EA9-BB2C-7DD764A3917C}" srcOrd="0" destOrd="0" presId="urn:microsoft.com/office/officeart/2005/8/layout/radial4"/>
    <dgm:cxn modelId="{4B0219E3-93D2-8E46-A424-56E308560C0F}" type="presParOf" srcId="{69FF7821-C4AF-4D49-9B35-5D72454E62DA}" destId="{E2FA7C66-D582-4725-98B4-9449364E2EBC}" srcOrd="1" destOrd="0" presId="urn:microsoft.com/office/officeart/2005/8/layout/radial4"/>
    <dgm:cxn modelId="{F3022C81-C2FE-B449-B150-9A7BE92B438D}" type="presParOf" srcId="{69FF7821-C4AF-4D49-9B35-5D72454E62DA}" destId="{850FFAF7-AB2B-4250-AA09-5CA2690156A6}" srcOrd="2" destOrd="0" presId="urn:microsoft.com/office/officeart/2005/8/layout/radial4"/>
    <dgm:cxn modelId="{42167CB7-6693-6541-BF24-A4D9CA68D9EC}" type="presParOf" srcId="{69FF7821-C4AF-4D49-9B35-5D72454E62DA}" destId="{3EEE5B29-4A08-4461-A8B5-DBE3681E2577}" srcOrd="3" destOrd="0" presId="urn:microsoft.com/office/officeart/2005/8/layout/radial4"/>
    <dgm:cxn modelId="{AC4F9900-FF77-F948-89AD-64A14E5EA7FF}" type="presParOf" srcId="{69FF7821-C4AF-4D49-9B35-5D72454E62DA}" destId="{395F8022-03BB-4C36-A559-F4B40E586F63}" srcOrd="4" destOrd="0" presId="urn:microsoft.com/office/officeart/2005/8/layout/radial4"/>
    <dgm:cxn modelId="{8C4165A3-FB5A-F248-96AD-57A183807510}" type="presParOf" srcId="{69FF7821-C4AF-4D49-9B35-5D72454E62DA}" destId="{EC322D09-6C6B-452F-ABF7-115A01C7904E}" srcOrd="5" destOrd="0" presId="urn:microsoft.com/office/officeart/2005/8/layout/radial4"/>
    <dgm:cxn modelId="{8881B63D-377C-B24D-A7EF-F80F52128FD4}" type="presParOf" srcId="{69FF7821-C4AF-4D49-9B35-5D72454E62DA}" destId="{AB8B2541-97CD-4E18-9A2D-A86732F699E1}" srcOrd="6" destOrd="0" presId="urn:microsoft.com/office/officeart/2005/8/layout/radial4"/>
    <dgm:cxn modelId="{089CBA3F-C51D-B94C-8E06-9AB38429BDBA}" type="presParOf" srcId="{69FF7821-C4AF-4D49-9B35-5D72454E62DA}" destId="{E9BCCE1C-8B09-4FE5-A6F9-CCD9002C7A33}" srcOrd="7" destOrd="0" presId="urn:microsoft.com/office/officeart/2005/8/layout/radial4"/>
    <dgm:cxn modelId="{814A0401-1D0E-134D-B3FA-65C99317D3B0}" type="presParOf" srcId="{69FF7821-C4AF-4D49-9B35-5D72454E62DA}" destId="{84B4D887-1D74-4A77-9D22-F3F37EAB5CE5}" srcOrd="8" destOrd="0" presId="urn:microsoft.com/office/officeart/2005/8/layout/radial4"/>
    <dgm:cxn modelId="{2B6CAFEC-E39D-FA47-B8A2-8AEC47B9BEF6}" type="presParOf" srcId="{69FF7821-C4AF-4D49-9B35-5D72454E62DA}" destId="{204B79A2-1A6B-4AEB-848E-BC941E53FF0F}" srcOrd="9" destOrd="0" presId="urn:microsoft.com/office/officeart/2005/8/layout/radial4"/>
    <dgm:cxn modelId="{81108686-FF95-1147-B888-57D184DDE841}" type="presParOf" srcId="{69FF7821-C4AF-4D49-9B35-5D72454E62DA}" destId="{72CA937E-6CA1-46FC-ADF6-9D3FEF283762}" srcOrd="10" destOrd="0" presId="urn:microsoft.com/office/officeart/2005/8/layout/radial4"/>
    <dgm:cxn modelId="{7F436BE8-643A-864A-9657-BFF6E4F54844}" type="presParOf" srcId="{69FF7821-C4AF-4D49-9B35-5D72454E62DA}" destId="{4B133EBC-FE97-422E-B2F4-6FFDA0003FFB}" srcOrd="11" destOrd="0" presId="urn:microsoft.com/office/officeart/2005/8/layout/radial4"/>
    <dgm:cxn modelId="{A7A7708B-576B-DB45-ABD7-602629FFD305}" type="presParOf" srcId="{69FF7821-C4AF-4D49-9B35-5D72454E62DA}" destId="{BEB0F89A-8146-4756-B84F-E7A579ED2928}" srcOrd="12" destOrd="0" presId="urn:microsoft.com/office/officeart/2005/8/layout/radial4"/>
    <dgm:cxn modelId="{D1C22123-3FA4-EB41-B65D-F95A78D0F93C}" type="presParOf" srcId="{69FF7821-C4AF-4D49-9B35-5D72454E62DA}" destId="{2CCB14EF-2803-484A-A09A-DA7755BB3A9D}" srcOrd="13" destOrd="0" presId="urn:microsoft.com/office/officeart/2005/8/layout/radial4"/>
    <dgm:cxn modelId="{4776CB17-0C59-504B-A074-42DD1D20DB69}" type="presParOf" srcId="{69FF7821-C4AF-4D49-9B35-5D72454E62DA}" destId="{126407B9-5B0B-4CCF-9AAF-2907D3EE8E44}" srcOrd="14" destOrd="0" presId="urn:microsoft.com/office/officeart/2005/8/layout/radial4"/>
    <dgm:cxn modelId="{E7278DA7-EB24-9648-A868-DC3624FA6175}" type="presParOf" srcId="{69FF7821-C4AF-4D49-9B35-5D72454E62DA}" destId="{25DD0AE6-26BC-47AC-940B-357B8F9B13DE}" srcOrd="15" destOrd="0" presId="urn:microsoft.com/office/officeart/2005/8/layout/radial4"/>
    <dgm:cxn modelId="{4D0C30CD-F598-3D46-9DA2-D9110BB27767}" type="presParOf" srcId="{69FF7821-C4AF-4D49-9B35-5D72454E62DA}" destId="{EDA9C20C-5198-4B18-8B81-BF8297C6AF4E}" srcOrd="16" destOrd="0" presId="urn:microsoft.com/office/officeart/2005/8/layout/radial4"/>
    <dgm:cxn modelId="{F6E94E4C-5C9A-004B-B36A-D08CD82650C0}" type="presParOf" srcId="{69FF7821-C4AF-4D49-9B35-5D72454E62DA}" destId="{F75C6FC3-085D-4C97-93E4-FE544E154829}" srcOrd="17" destOrd="0" presId="urn:microsoft.com/office/officeart/2005/8/layout/radial4"/>
    <dgm:cxn modelId="{86F8272C-2277-D246-82AE-F051FB25F58B}" type="presParOf" srcId="{69FF7821-C4AF-4D49-9B35-5D72454E62DA}" destId="{7C524C61-1A41-4979-8E1D-FD0B76412C6C}" srcOrd="18" destOrd="0" presId="urn:microsoft.com/office/officeart/2005/8/layout/radial4"/>
    <dgm:cxn modelId="{D9FD492C-36F4-0142-8ADF-B923A768FA15}" type="presParOf" srcId="{69FF7821-C4AF-4D49-9B35-5D72454E62DA}" destId="{149FD0D1-90C8-4005-A84C-74F607963A61}" srcOrd="19" destOrd="0" presId="urn:microsoft.com/office/officeart/2005/8/layout/radial4"/>
    <dgm:cxn modelId="{BF88408B-709D-E145-881E-28FE33BF6FDF}" type="presParOf" srcId="{69FF7821-C4AF-4D49-9B35-5D72454E62DA}" destId="{1B84D9F3-2FF7-46B8-B94C-7A6FF571617D}" srcOrd="20" destOrd="0" presId="urn:microsoft.com/office/officeart/2005/8/layout/radial4"/>
    <dgm:cxn modelId="{6506B115-32AB-394A-9F26-68A63C1BEFB4}" type="presParOf" srcId="{69FF7821-C4AF-4D49-9B35-5D72454E62DA}" destId="{97DB5540-E940-4EFB-8EE8-7054CBC54606}" srcOrd="21" destOrd="0" presId="urn:microsoft.com/office/officeart/2005/8/layout/radial4"/>
    <dgm:cxn modelId="{A21060CC-4DE5-0D4B-9D5E-BD611B3ED208}" type="presParOf" srcId="{69FF7821-C4AF-4D49-9B35-5D72454E62DA}" destId="{97DC8FC0-D7FA-49D4-89B5-A18800769D32}"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EE7A-2CDF-4EA9-BB2C-7DD764A3917C}">
      <dsp:nvSpPr>
        <dsp:cNvPr id="0" name=""/>
        <dsp:cNvSpPr/>
      </dsp:nvSpPr>
      <dsp:spPr>
        <a:xfrm>
          <a:off x="2155675" y="2500083"/>
          <a:ext cx="1784649" cy="14239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Healthy Watersheds</a:t>
          </a:r>
          <a:endParaRPr lang="en-US" sz="2000" kern="1200" dirty="0"/>
        </a:p>
      </dsp:txBody>
      <dsp:txXfrm>
        <a:off x="2417031" y="2708620"/>
        <a:ext cx="1261937" cy="1006906"/>
      </dsp:txXfrm>
    </dsp:sp>
    <dsp:sp modelId="{E2FA7C66-D582-4725-98B4-9449364E2EBC}">
      <dsp:nvSpPr>
        <dsp:cNvPr id="0" name=""/>
        <dsp:cNvSpPr/>
      </dsp:nvSpPr>
      <dsp:spPr>
        <a:xfrm rot="10800000">
          <a:off x="345039" y="3072354"/>
          <a:ext cx="1711050"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0FFAF7-AB2B-4250-AA09-5CA2690156A6}">
      <dsp:nvSpPr>
        <dsp:cNvPr id="0" name=""/>
        <dsp:cNvSpPr/>
      </dsp:nvSpPr>
      <dsp:spPr>
        <a:xfrm>
          <a:off x="1871" y="293753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Stream Health</a:t>
          </a:r>
          <a:endParaRPr lang="en-US" sz="900" kern="1200" dirty="0"/>
        </a:p>
      </dsp:txBody>
      <dsp:txXfrm>
        <a:off x="17953" y="2953620"/>
        <a:ext cx="654171" cy="516904"/>
      </dsp:txXfrm>
    </dsp:sp>
    <dsp:sp modelId="{3EEE5B29-4A08-4461-A8B5-DBE3681E2577}">
      <dsp:nvSpPr>
        <dsp:cNvPr id="0" name=""/>
        <dsp:cNvSpPr/>
      </dsp:nvSpPr>
      <dsp:spPr>
        <a:xfrm rot="11880000">
          <a:off x="434919" y="2504877"/>
          <a:ext cx="1733129"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F8022-03BB-4C36-A559-F4B40E586F63}">
      <dsp:nvSpPr>
        <dsp:cNvPr id="0" name=""/>
        <dsp:cNvSpPr/>
      </dsp:nvSpPr>
      <dsp:spPr>
        <a:xfrm>
          <a:off x="134164" y="210227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Fish Passage</a:t>
          </a:r>
          <a:endParaRPr lang="en-US" sz="900" kern="1200" dirty="0"/>
        </a:p>
      </dsp:txBody>
      <dsp:txXfrm>
        <a:off x="150246" y="2118360"/>
        <a:ext cx="654171" cy="516904"/>
      </dsp:txXfrm>
    </dsp:sp>
    <dsp:sp modelId="{EC322D09-6C6B-452F-ABF7-115A01C7904E}">
      <dsp:nvSpPr>
        <dsp:cNvPr id="0" name=""/>
        <dsp:cNvSpPr/>
      </dsp:nvSpPr>
      <dsp:spPr>
        <a:xfrm rot="12960000">
          <a:off x="690939" y="2007786"/>
          <a:ext cx="1783615"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B2541-97CD-4E18-9A2D-A86732F699E1}">
      <dsp:nvSpPr>
        <dsp:cNvPr id="0" name=""/>
        <dsp:cNvSpPr/>
      </dsp:nvSpPr>
      <dsp:spPr>
        <a:xfrm>
          <a:off x="518091" y="134877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Climate Change</a:t>
          </a:r>
          <a:endParaRPr lang="en-US" sz="900" kern="1200" dirty="0"/>
        </a:p>
      </dsp:txBody>
      <dsp:txXfrm>
        <a:off x="534173" y="1364860"/>
        <a:ext cx="654171" cy="516904"/>
      </dsp:txXfrm>
    </dsp:sp>
    <dsp:sp modelId="{E9BCCE1C-8B09-4FE5-A6F9-CCD9002C7A33}">
      <dsp:nvSpPr>
        <dsp:cNvPr id="0" name=""/>
        <dsp:cNvSpPr/>
      </dsp:nvSpPr>
      <dsp:spPr>
        <a:xfrm rot="14040000">
          <a:off x="1081075" y="1627803"/>
          <a:ext cx="1834791"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B4D887-1D74-4A77-9D22-F3F37EAB5CE5}">
      <dsp:nvSpPr>
        <dsp:cNvPr id="0" name=""/>
        <dsp:cNvSpPr/>
      </dsp:nvSpPr>
      <dsp:spPr>
        <a:xfrm>
          <a:off x="1116071" y="75079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WIPs</a:t>
          </a:r>
          <a:endParaRPr lang="en-US" sz="900" kern="1200" dirty="0"/>
        </a:p>
      </dsp:txBody>
      <dsp:txXfrm>
        <a:off x="1132153" y="766880"/>
        <a:ext cx="654171" cy="516904"/>
      </dsp:txXfrm>
    </dsp:sp>
    <dsp:sp modelId="{204B79A2-1A6B-4AEB-848E-BC941E53FF0F}">
      <dsp:nvSpPr>
        <dsp:cNvPr id="0" name=""/>
        <dsp:cNvSpPr/>
      </dsp:nvSpPr>
      <dsp:spPr>
        <a:xfrm rot="15120000">
          <a:off x="1566849" y="1390678"/>
          <a:ext cx="1869481"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CA937E-6CA1-46FC-ADF6-9D3FEF283762}">
      <dsp:nvSpPr>
        <dsp:cNvPr id="0" name=""/>
        <dsp:cNvSpPr/>
      </dsp:nvSpPr>
      <dsp:spPr>
        <a:xfrm>
          <a:off x="1869571" y="366871"/>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Brook Trout</a:t>
          </a:r>
          <a:endParaRPr lang="en-US" sz="900" kern="1200" dirty="0"/>
        </a:p>
      </dsp:txBody>
      <dsp:txXfrm>
        <a:off x="1885653" y="382953"/>
        <a:ext cx="654171" cy="516904"/>
      </dsp:txXfrm>
    </dsp:sp>
    <dsp:sp modelId="{4B133EBC-FE97-422E-B2F4-6FFDA0003FFB}">
      <dsp:nvSpPr>
        <dsp:cNvPr id="0" name=""/>
        <dsp:cNvSpPr/>
      </dsp:nvSpPr>
      <dsp:spPr>
        <a:xfrm rot="16200000">
          <a:off x="2107266" y="1310128"/>
          <a:ext cx="1881466"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0F89A-8146-4756-B84F-E7A579ED2928}">
      <dsp:nvSpPr>
        <dsp:cNvPr id="0" name=""/>
        <dsp:cNvSpPr/>
      </dsp:nvSpPr>
      <dsp:spPr>
        <a:xfrm>
          <a:off x="2704832" y="23457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Wetlands</a:t>
          </a:r>
          <a:endParaRPr lang="en-US" sz="900" kern="1200" dirty="0"/>
        </a:p>
      </dsp:txBody>
      <dsp:txXfrm>
        <a:off x="2720914" y="250660"/>
        <a:ext cx="654171" cy="516904"/>
      </dsp:txXfrm>
    </dsp:sp>
    <dsp:sp modelId="{2CCB14EF-2803-484A-A09A-DA7755BB3A9D}">
      <dsp:nvSpPr>
        <dsp:cNvPr id="0" name=""/>
        <dsp:cNvSpPr/>
      </dsp:nvSpPr>
      <dsp:spPr>
        <a:xfrm rot="17280000">
          <a:off x="2659669" y="1390678"/>
          <a:ext cx="1869481"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6407B9-5B0B-4CCF-9AAF-2907D3EE8E44}">
      <dsp:nvSpPr>
        <dsp:cNvPr id="0" name=""/>
        <dsp:cNvSpPr/>
      </dsp:nvSpPr>
      <dsp:spPr>
        <a:xfrm>
          <a:off x="3540092" y="366871"/>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Forest Buffers</a:t>
          </a:r>
          <a:endParaRPr lang="en-US" sz="900" kern="1200" dirty="0"/>
        </a:p>
      </dsp:txBody>
      <dsp:txXfrm>
        <a:off x="3556174" y="382953"/>
        <a:ext cx="654171" cy="516904"/>
      </dsp:txXfrm>
    </dsp:sp>
    <dsp:sp modelId="{25DD0AE6-26BC-47AC-940B-357B8F9B13DE}">
      <dsp:nvSpPr>
        <dsp:cNvPr id="0" name=""/>
        <dsp:cNvSpPr/>
      </dsp:nvSpPr>
      <dsp:spPr>
        <a:xfrm rot="18360000">
          <a:off x="3180132" y="1627803"/>
          <a:ext cx="1834791"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A9C20C-5198-4B18-8B81-BF8297C6AF4E}">
      <dsp:nvSpPr>
        <dsp:cNvPr id="0" name=""/>
        <dsp:cNvSpPr/>
      </dsp:nvSpPr>
      <dsp:spPr>
        <a:xfrm>
          <a:off x="4293592" y="75079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Tree Canopy</a:t>
          </a:r>
          <a:endParaRPr lang="en-US" sz="900" kern="1200" dirty="0"/>
        </a:p>
      </dsp:txBody>
      <dsp:txXfrm>
        <a:off x="4309674" y="766880"/>
        <a:ext cx="654171" cy="516904"/>
      </dsp:txXfrm>
    </dsp:sp>
    <dsp:sp modelId="{F75C6FC3-085D-4C97-93E4-FE544E154829}">
      <dsp:nvSpPr>
        <dsp:cNvPr id="0" name=""/>
        <dsp:cNvSpPr/>
      </dsp:nvSpPr>
      <dsp:spPr>
        <a:xfrm rot="19440000">
          <a:off x="3621445" y="2007786"/>
          <a:ext cx="1783615"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524C61-1A41-4979-8E1D-FD0B76412C6C}">
      <dsp:nvSpPr>
        <dsp:cNvPr id="0" name=""/>
        <dsp:cNvSpPr/>
      </dsp:nvSpPr>
      <dsp:spPr>
        <a:xfrm>
          <a:off x="4891572" y="134877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Stewardship</a:t>
          </a:r>
          <a:endParaRPr lang="en-US" sz="900" kern="1200" dirty="0"/>
        </a:p>
      </dsp:txBody>
      <dsp:txXfrm>
        <a:off x="4907654" y="1364860"/>
        <a:ext cx="654171" cy="516904"/>
      </dsp:txXfrm>
    </dsp:sp>
    <dsp:sp modelId="{149FD0D1-90C8-4005-A84C-74F607963A61}">
      <dsp:nvSpPr>
        <dsp:cNvPr id="0" name=""/>
        <dsp:cNvSpPr/>
      </dsp:nvSpPr>
      <dsp:spPr>
        <a:xfrm rot="20520000">
          <a:off x="3927950" y="2504877"/>
          <a:ext cx="1733129"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84D9F3-2FF7-46B8-B94C-7A6FF571617D}">
      <dsp:nvSpPr>
        <dsp:cNvPr id="0" name=""/>
        <dsp:cNvSpPr/>
      </dsp:nvSpPr>
      <dsp:spPr>
        <a:xfrm>
          <a:off x="5275500" y="210227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Protected Lands</a:t>
          </a:r>
          <a:endParaRPr lang="en-US" sz="900" kern="1200" dirty="0"/>
        </a:p>
      </dsp:txBody>
      <dsp:txXfrm>
        <a:off x="5291582" y="2118360"/>
        <a:ext cx="654171" cy="516904"/>
      </dsp:txXfrm>
    </dsp:sp>
    <dsp:sp modelId="{97DB5540-E940-4EFB-8EE8-7054CBC54606}">
      <dsp:nvSpPr>
        <dsp:cNvPr id="0" name=""/>
        <dsp:cNvSpPr/>
      </dsp:nvSpPr>
      <dsp:spPr>
        <a:xfrm>
          <a:off x="4039909" y="3072354"/>
          <a:ext cx="1711050" cy="2794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DC8FC0-D7FA-49D4-89B5-A18800769D32}">
      <dsp:nvSpPr>
        <dsp:cNvPr id="0" name=""/>
        <dsp:cNvSpPr/>
      </dsp:nvSpPr>
      <dsp:spPr>
        <a:xfrm>
          <a:off x="5407792" y="2937538"/>
          <a:ext cx="686335" cy="549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Land Use Options</a:t>
          </a:r>
          <a:endParaRPr lang="en-US" sz="900" kern="1200" dirty="0"/>
        </a:p>
      </dsp:txBody>
      <dsp:txXfrm>
        <a:off x="5423874" y="2953620"/>
        <a:ext cx="654171" cy="5169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4E780-E4AB-4E2A-95CA-EE07D5AE5853}" type="datetimeFigureOut">
              <a:rPr lang="en-US" smtClean="0"/>
              <a:t>12/4/14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30CB0-2B2C-4B90-9261-6C825F4DC56A}" type="slidenum">
              <a:rPr lang="en-US" smtClean="0"/>
              <a:t>‹#›</a:t>
            </a:fld>
            <a:endParaRPr lang="en-US" dirty="0"/>
          </a:p>
        </p:txBody>
      </p:sp>
    </p:spTree>
    <p:extLst>
      <p:ext uri="{BB962C8B-B14F-4D97-AF65-F5344CB8AC3E}">
        <p14:creationId xmlns:p14="http://schemas.microsoft.com/office/powerpoint/2010/main" val="174615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Places that we all know and love…</a:t>
            </a:r>
            <a:endParaRPr lang="en-US" dirty="0"/>
          </a:p>
        </p:txBody>
      </p:sp>
      <p:sp>
        <p:nvSpPr>
          <p:cNvPr id="4" name="Slide Number Placeholder 3"/>
          <p:cNvSpPr>
            <a:spLocks noGrp="1"/>
          </p:cNvSpPr>
          <p:nvPr>
            <p:ph type="sldNum" sz="quarter" idx="10"/>
          </p:nvPr>
        </p:nvSpPr>
        <p:spPr/>
        <p:txBody>
          <a:bodyPr/>
          <a:lstStyle/>
          <a:p>
            <a:fld id="{9F430CB0-2B2C-4B90-9261-6C825F4DC56A}"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328039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Signatories: DC, PA,</a:t>
            </a:r>
            <a:r>
              <a:rPr lang="en-US" baseline="0" dirty="0" smtClean="0"/>
              <a:t> DE, CBC</a:t>
            </a:r>
            <a:endParaRPr lang="en-US" dirty="0"/>
          </a:p>
        </p:txBody>
      </p:sp>
      <p:sp>
        <p:nvSpPr>
          <p:cNvPr id="4" name="Slide Number Placeholder 3"/>
          <p:cNvSpPr>
            <a:spLocks noGrp="1"/>
          </p:cNvSpPr>
          <p:nvPr>
            <p:ph type="sldNum" sz="quarter" idx="10"/>
          </p:nvPr>
        </p:nvSpPr>
        <p:spPr/>
        <p:txBody>
          <a:bodyPr/>
          <a:lstStyle/>
          <a:p>
            <a:fld id="{3D9E2A7E-6545-4F06-88BB-A0B033E462D6}"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63905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E2A7E-6545-4F06-88BB-A0B033E462D6}"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13853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broad definition meant to incorporate</a:t>
            </a:r>
            <a:r>
              <a:rPr lang="en-US" baseline="0" dirty="0" smtClean="0"/>
              <a:t> many values – fish and wildlife, water quality, vegetation, in-stream flows, etc.</a:t>
            </a:r>
            <a:endParaRPr lang="en-US" dirty="0"/>
          </a:p>
        </p:txBody>
      </p:sp>
      <p:sp>
        <p:nvSpPr>
          <p:cNvPr id="4" name="Slide Number Placeholder 3"/>
          <p:cNvSpPr>
            <a:spLocks noGrp="1"/>
          </p:cNvSpPr>
          <p:nvPr>
            <p:ph type="sldNum" sz="quarter" idx="10"/>
          </p:nvPr>
        </p:nvSpPr>
        <p:spPr/>
        <p:txBody>
          <a:bodyPr/>
          <a:lstStyle/>
          <a:p>
            <a:fld id="{9F430CB0-2B2C-4B90-9261-6C825F4DC56A}"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3280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across the bay have programs to both design and</a:t>
            </a:r>
            <a:r>
              <a:rPr lang="en-US" baseline="0" dirty="0" smtClean="0"/>
              <a:t> protect healthy streams and their watersheds</a:t>
            </a:r>
          </a:p>
          <a:p>
            <a:r>
              <a:rPr lang="en-US" dirty="0" smtClean="0"/>
              <a:t>John Wolf is going to go into much more detail about this</a:t>
            </a:r>
          </a:p>
          <a:p>
            <a:r>
              <a:rPr lang="en-US" dirty="0" smtClean="0"/>
              <a:t>See website for more detail</a:t>
            </a:r>
            <a:endParaRPr lang="en-US" dirty="0"/>
          </a:p>
        </p:txBody>
      </p:sp>
      <p:sp>
        <p:nvSpPr>
          <p:cNvPr id="4" name="Slide Number Placeholder 3"/>
          <p:cNvSpPr>
            <a:spLocks noGrp="1"/>
          </p:cNvSpPr>
          <p:nvPr>
            <p:ph type="sldNum" sz="quarter" idx="10"/>
          </p:nvPr>
        </p:nvSpPr>
        <p:spPr/>
        <p:txBody>
          <a:bodyPr/>
          <a:lstStyle/>
          <a:p>
            <a:fld id="{9F430CB0-2B2C-4B90-9261-6C825F4DC56A}"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29463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dirty="0" smtClean="0"/>
          </a:p>
          <a:p>
            <a:r>
              <a:rPr lang="en-US" sz="1200" b="1" i="1" dirty="0" smtClean="0"/>
              <a:t>Balanced investment strategy </a:t>
            </a:r>
            <a:r>
              <a:rPr lang="en-US" sz="1200" dirty="0" smtClean="0"/>
              <a:t>- Restoration of the Bay depends on the protection of resource lands that maintain watershed health.</a:t>
            </a:r>
          </a:p>
          <a:p>
            <a:endParaRPr lang="en-US" sz="1200" dirty="0" smtClean="0"/>
          </a:p>
          <a:p>
            <a:pPr lvl="0"/>
            <a:r>
              <a:rPr lang="en-US" sz="1200" b="1" i="1" dirty="0" smtClean="0"/>
              <a:t>Cheaper than restoration </a:t>
            </a:r>
            <a:r>
              <a:rPr lang="en-US" sz="1200" dirty="0" smtClean="0"/>
              <a:t>- protecting what’s still good is far more cost effective than trying to restoring it.</a:t>
            </a:r>
          </a:p>
          <a:p>
            <a:endParaRPr lang="en-US" sz="1200" b="1" i="1" dirty="0" smtClean="0"/>
          </a:p>
          <a:p>
            <a:r>
              <a:rPr lang="en-US" sz="1200" b="1" i="1" dirty="0" smtClean="0"/>
              <a:t>Meaningful “up-watershed” </a:t>
            </a:r>
            <a:r>
              <a:rPr lang="en-US" sz="1200" dirty="0" smtClean="0"/>
              <a:t>- majority of people in the watershed connect to the health of their local streams, not the Bay.</a:t>
            </a:r>
          </a:p>
        </p:txBody>
      </p:sp>
      <p:sp>
        <p:nvSpPr>
          <p:cNvPr id="4" name="Slide Number Placeholder 3"/>
          <p:cNvSpPr>
            <a:spLocks noGrp="1"/>
          </p:cNvSpPr>
          <p:nvPr>
            <p:ph type="sldNum" sz="quarter" idx="10"/>
          </p:nvPr>
        </p:nvSpPr>
        <p:spPr/>
        <p:txBody>
          <a:bodyPr/>
          <a:lstStyle/>
          <a:p>
            <a:fld id="{9F430CB0-2B2C-4B90-9261-6C825F4DC56A}"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44403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noChangeArrowheads="1" noTextEdit="1"/>
          </p:cNvSpPr>
          <p:nvPr>
            <p:ph type="sldImg"/>
          </p:nvPr>
        </p:nvSpPr>
        <p:spPr>
          <a:ln/>
        </p:spPr>
      </p:sp>
      <p:sp>
        <p:nvSpPr>
          <p:cNvPr id="47107"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Signatories:</a:t>
            </a:r>
            <a:r>
              <a:rPr lang="en-US" baseline="0" dirty="0" smtClean="0"/>
              <a:t> MD, VA, DC, PA, DE, WV, NY, CBC</a:t>
            </a:r>
            <a:endParaRPr lang="en-US" dirty="0"/>
          </a:p>
        </p:txBody>
      </p:sp>
      <p:sp>
        <p:nvSpPr>
          <p:cNvPr id="4" name="Slide Number Placeholder 3"/>
          <p:cNvSpPr>
            <a:spLocks noGrp="1"/>
          </p:cNvSpPr>
          <p:nvPr>
            <p:ph type="sldNum" sz="quarter" idx="10"/>
          </p:nvPr>
        </p:nvSpPr>
        <p:spPr/>
        <p:txBody>
          <a:bodyPr/>
          <a:lstStyle/>
          <a:p>
            <a:fld id="{3D9E2A7E-6545-4F06-88BB-A0B033E462D6}"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95547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Not sure if this would be useful.  We talked about a visual</a:t>
            </a:r>
            <a:r>
              <a:rPr lang="en-US" baseline="0" dirty="0" smtClean="0"/>
              <a:t> diagram showing the two tracks we need to take to achieve our outcome; circles are examples of factors influencing these tracks, but do not include everything</a:t>
            </a:r>
            <a:endParaRPr lang="en-US" dirty="0"/>
          </a:p>
        </p:txBody>
      </p:sp>
      <p:sp>
        <p:nvSpPr>
          <p:cNvPr id="4" name="Slide Number Placeholder 3"/>
          <p:cNvSpPr>
            <a:spLocks noGrp="1"/>
          </p:cNvSpPr>
          <p:nvPr>
            <p:ph type="sldNum" sz="quarter" idx="10"/>
          </p:nvPr>
        </p:nvSpPr>
        <p:spPr/>
        <p:txBody>
          <a:bodyPr/>
          <a:lstStyle/>
          <a:p>
            <a:fld id="{3D9E2A7E-6545-4F06-88BB-A0B033E462D6}"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87199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get there? Through:</a:t>
            </a:r>
            <a:r>
              <a:rPr lang="en-US" baseline="0" dirty="0" smtClean="0"/>
              <a:t> </a:t>
            </a:r>
            <a:r>
              <a:rPr lang="en-US" dirty="0" smtClean="0"/>
              <a:t>land conservation, land use planning, habitat connectivity, in-stream </a:t>
            </a:r>
            <a:r>
              <a:rPr lang="en-US" smtClean="0"/>
              <a:t>flow protection…</a:t>
            </a:r>
            <a:endParaRPr lang="en-US" dirty="0"/>
          </a:p>
        </p:txBody>
      </p:sp>
      <p:sp>
        <p:nvSpPr>
          <p:cNvPr id="4" name="Slide Number Placeholder 3"/>
          <p:cNvSpPr>
            <a:spLocks noGrp="1"/>
          </p:cNvSpPr>
          <p:nvPr>
            <p:ph type="sldNum" sz="quarter" idx="10"/>
          </p:nvPr>
        </p:nvSpPr>
        <p:spPr/>
        <p:txBody>
          <a:bodyPr/>
          <a:lstStyle/>
          <a:p>
            <a:fld id="{9F430CB0-2B2C-4B90-9261-6C825F4DC56A}"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241244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Signatories: DC, PA, DE, CBC</a:t>
            </a:r>
            <a:endParaRPr lang="en-US" dirty="0"/>
          </a:p>
        </p:txBody>
      </p:sp>
      <p:sp>
        <p:nvSpPr>
          <p:cNvPr id="4" name="Slide Number Placeholder 3"/>
          <p:cNvSpPr>
            <a:spLocks noGrp="1"/>
          </p:cNvSpPr>
          <p:nvPr>
            <p:ph type="sldNum" sz="quarter" idx="10"/>
          </p:nvPr>
        </p:nvSpPr>
        <p:spPr/>
        <p:txBody>
          <a:bodyPr/>
          <a:lstStyle/>
          <a:p>
            <a:fld id="{3D9E2A7E-6545-4F06-88BB-A0B033E462D6}"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16373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C7675D-1576-4BDE-A39D-838A5C04F155}" type="datetimeFigureOut">
              <a:rPr lang="en-US" smtClean="0"/>
              <a:t>12/4/14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25068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7675D-1576-4BDE-A39D-838A5C04F155}" type="datetimeFigureOut">
              <a:rPr lang="en-US" smtClean="0"/>
              <a:t>12/4/14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183293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7675D-1576-4BDE-A39D-838A5C04F155}" type="datetimeFigureOut">
              <a:rPr lang="en-US" smtClean="0"/>
              <a:t>12/4/14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1494866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6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228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7316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8" name="Footer Placeholder 7"/>
          <p:cNvSpPr>
            <a:spLocks noGrp="1"/>
          </p:cNvSpPr>
          <p:nvPr>
            <p:ph type="ftr" sz="quarter" idx="11"/>
          </p:nvPr>
        </p:nvSpPr>
        <p:spPr/>
        <p:txBody>
          <a:bodyPr/>
          <a:lstStyle/>
          <a:p>
            <a:endParaRPr lang="en-US">
              <a:latin typeface="Calibri"/>
            </a:endParaRPr>
          </a:p>
        </p:txBody>
      </p:sp>
      <p:sp>
        <p:nvSpPr>
          <p:cNvPr id="9" name="Slide Number Placeholder 8"/>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74790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4" name="Footer Placeholder 3"/>
          <p:cNvSpPr>
            <a:spLocks noGrp="1"/>
          </p:cNvSpPr>
          <p:nvPr>
            <p:ph type="ftr" sz="quarter" idx="11"/>
          </p:nvPr>
        </p:nvSpPr>
        <p:spPr/>
        <p:txBody>
          <a:bodyPr/>
          <a:lstStyle/>
          <a:p>
            <a:endParaRPr lang="en-US">
              <a:latin typeface="Calibri"/>
            </a:endParaRPr>
          </a:p>
        </p:txBody>
      </p:sp>
      <p:sp>
        <p:nvSpPr>
          <p:cNvPr id="5" name="Slide Number Placeholder 4"/>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8640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atin typeface="Calibri"/>
            </a:endParaRPr>
          </a:p>
        </p:txBody>
      </p:sp>
      <p:sp>
        <p:nvSpPr>
          <p:cNvPr id="9" name="Slide Number Placeholder 8"/>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1301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solidFill>
                <a:srgbClr val="242852"/>
              </a:solidFill>
              <a:latin typeface="Calibri"/>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11C203-528B-4F32-B2FB-B07CCA2E1266}" type="slidenum">
              <a:rPr lang="en-US" smtClean="0">
                <a:solidFill>
                  <a:srgbClr val="242852"/>
                </a:solidFill>
                <a:latin typeface="Calibri"/>
              </a:rPr>
              <a:pPr/>
              <a:t>‹#›</a:t>
            </a:fld>
            <a:endParaRPr lang="en-US">
              <a:solidFill>
                <a:srgbClr val="242852"/>
              </a:solidFill>
              <a:latin typeface="Calibri"/>
            </a:endParaRPr>
          </a:p>
        </p:txBody>
      </p:sp>
    </p:spTree>
    <p:extLst>
      <p:ext uri="{BB962C8B-B14F-4D97-AF65-F5344CB8AC3E}">
        <p14:creationId xmlns:p14="http://schemas.microsoft.com/office/powerpoint/2010/main" val="226309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7675D-1576-4BDE-A39D-838A5C04F155}" type="datetimeFigureOut">
              <a:rPr lang="en-US" smtClean="0"/>
              <a:t>12/4/14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91773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6512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04177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29989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69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2286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52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7316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8" name="Footer Placeholder 7"/>
          <p:cNvSpPr>
            <a:spLocks noGrp="1"/>
          </p:cNvSpPr>
          <p:nvPr>
            <p:ph type="ftr" sz="quarter" idx="11"/>
          </p:nvPr>
        </p:nvSpPr>
        <p:spPr/>
        <p:txBody>
          <a:bodyPr/>
          <a:lstStyle/>
          <a:p>
            <a:endParaRPr lang="en-US">
              <a:latin typeface="Calibri"/>
            </a:endParaRPr>
          </a:p>
        </p:txBody>
      </p:sp>
      <p:sp>
        <p:nvSpPr>
          <p:cNvPr id="9" name="Slide Number Placeholder 8"/>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747904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4" name="Footer Placeholder 3"/>
          <p:cNvSpPr>
            <a:spLocks noGrp="1"/>
          </p:cNvSpPr>
          <p:nvPr>
            <p:ph type="ftr" sz="quarter" idx="11"/>
          </p:nvPr>
        </p:nvSpPr>
        <p:spPr/>
        <p:txBody>
          <a:bodyPr/>
          <a:lstStyle/>
          <a:p>
            <a:endParaRPr lang="en-US">
              <a:latin typeface="Calibri"/>
            </a:endParaRPr>
          </a:p>
        </p:txBody>
      </p:sp>
      <p:sp>
        <p:nvSpPr>
          <p:cNvPr id="5" name="Slide Number Placeholder 4"/>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8640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atin typeface="Calibri"/>
            </a:endParaRPr>
          </a:p>
        </p:txBody>
      </p:sp>
      <p:sp>
        <p:nvSpPr>
          <p:cNvPr id="9" name="Slide Number Placeholder 8"/>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1301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7675D-1576-4BDE-A39D-838A5C04F155}" type="datetimeFigureOut">
              <a:rPr lang="en-US" smtClean="0"/>
              <a:t>12/4/14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1660006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242852"/>
              </a:solidFill>
              <a:latin typeface="Calibri"/>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11C203-528B-4F32-B2FB-B07CCA2E1266}" type="slidenum">
              <a:rPr lang="en-US" smtClean="0">
                <a:solidFill>
                  <a:srgbClr val="242852"/>
                </a:solidFill>
                <a:latin typeface="Calibri"/>
              </a:rPr>
              <a:pPr/>
              <a:t>‹#›</a:t>
            </a:fld>
            <a:endParaRPr lang="en-US">
              <a:solidFill>
                <a:srgbClr val="242852"/>
              </a:solidFill>
              <a:latin typeface="Calibri"/>
            </a:endParaRPr>
          </a:p>
        </p:txBody>
      </p:sp>
    </p:spTree>
    <p:extLst>
      <p:ext uri="{BB962C8B-B14F-4D97-AF65-F5344CB8AC3E}">
        <p14:creationId xmlns:p14="http://schemas.microsoft.com/office/powerpoint/2010/main" val="2263097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65127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04177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7511C203-528B-4F32-B2FB-B07CCA2E126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2998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91896CF-1768-44A7-A679-9B5B897E9920}"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12"/>
          </p:nvPr>
        </p:nvSpPr>
        <p:spPr/>
        <p:txBody>
          <a:bodyPr/>
          <a:lstStyle>
            <a:lvl1pPr>
              <a:defRPr/>
            </a:lvl1pPr>
          </a:lstStyle>
          <a:p>
            <a:pPr>
              <a:defRPr/>
            </a:pPr>
            <a:fld id="{E660F86F-BEB9-408E-94F8-321A7D4143AB}"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1266562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938F104-D636-4E0C-8799-A1E91429D3EF}"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12"/>
          </p:nvPr>
        </p:nvSpPr>
        <p:spPr/>
        <p:txBody>
          <a:bodyPr/>
          <a:lstStyle>
            <a:lvl1pPr>
              <a:defRPr/>
            </a:lvl1pPr>
          </a:lstStyle>
          <a:p>
            <a:pPr>
              <a:defRPr/>
            </a:pPr>
            <a:fld id="{D081E197-8BC1-4449-90CE-47B6DCD0F9D9}"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3162287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785A2F-F35A-4A3D-BA15-DE236BFD4CB0}"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12"/>
          </p:nvPr>
        </p:nvSpPr>
        <p:spPr/>
        <p:txBody>
          <a:bodyPr/>
          <a:lstStyle>
            <a:lvl1pPr>
              <a:defRPr/>
            </a:lvl1pPr>
          </a:lstStyle>
          <a:p>
            <a:pPr>
              <a:defRPr/>
            </a:pPr>
            <a:fld id="{EDDBCB00-F859-4048-A792-0FC8281AA60F}"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3590176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9BC149B-6CE3-472E-8B42-48BAA9FC8C32}"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7" name="Slide Number Placeholder 5"/>
          <p:cNvSpPr>
            <a:spLocks noGrp="1"/>
          </p:cNvSpPr>
          <p:nvPr>
            <p:ph type="sldNum" sz="quarter" idx="12"/>
          </p:nvPr>
        </p:nvSpPr>
        <p:spPr/>
        <p:txBody>
          <a:bodyPr/>
          <a:lstStyle>
            <a:lvl1pPr>
              <a:defRPr/>
            </a:lvl1pPr>
          </a:lstStyle>
          <a:p>
            <a:pPr>
              <a:defRPr/>
            </a:pPr>
            <a:fld id="{9E905E87-F42D-4FE2-B574-34E0F4633C91}"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4167269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F5478D-9EE3-4009-9ED8-3FC2C7DB7C71}"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9" name="Slide Number Placeholder 5"/>
          <p:cNvSpPr>
            <a:spLocks noGrp="1"/>
          </p:cNvSpPr>
          <p:nvPr>
            <p:ph type="sldNum" sz="quarter" idx="12"/>
          </p:nvPr>
        </p:nvSpPr>
        <p:spPr/>
        <p:txBody>
          <a:bodyPr/>
          <a:lstStyle>
            <a:lvl1pPr>
              <a:defRPr/>
            </a:lvl1pPr>
          </a:lstStyle>
          <a:p>
            <a:pPr>
              <a:defRPr/>
            </a:pPr>
            <a:fld id="{44160915-09C4-4E92-A23E-4A0BE3F84DCF}"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2103352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447A5-06A8-4E85-85C0-B6E39F1C41B9}"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5" name="Slide Number Placeholder 5"/>
          <p:cNvSpPr>
            <a:spLocks noGrp="1"/>
          </p:cNvSpPr>
          <p:nvPr>
            <p:ph type="sldNum" sz="quarter" idx="12"/>
          </p:nvPr>
        </p:nvSpPr>
        <p:spPr/>
        <p:txBody>
          <a:bodyPr/>
          <a:lstStyle>
            <a:lvl1pPr>
              <a:defRPr/>
            </a:lvl1pPr>
          </a:lstStyle>
          <a:p>
            <a:pPr>
              <a:defRPr/>
            </a:pPr>
            <a:fld id="{20D96B47-DCDB-4EF1-ADCD-095169BE612F}"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314302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7675D-1576-4BDE-A39D-838A5C04F155}" type="datetimeFigureOut">
              <a:rPr lang="en-US" smtClean="0"/>
              <a:t>12/4/14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503193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2B0488-120D-413C-8D8E-B50E32AE2594}"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4" name="Slide Number Placeholder 5"/>
          <p:cNvSpPr>
            <a:spLocks noGrp="1"/>
          </p:cNvSpPr>
          <p:nvPr>
            <p:ph type="sldNum" sz="quarter" idx="12"/>
          </p:nvPr>
        </p:nvSpPr>
        <p:spPr/>
        <p:txBody>
          <a:bodyPr/>
          <a:lstStyle>
            <a:lvl1pPr>
              <a:defRPr/>
            </a:lvl1pPr>
          </a:lstStyle>
          <a:p>
            <a:pPr>
              <a:defRPr/>
            </a:pPr>
            <a:fld id="{FE78A1FA-01F8-4A65-BAE6-31473C8EFD25}"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4219942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62BE2-DADE-48A1-A7AC-4E31DBC088CC}"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7" name="Slide Number Placeholder 5"/>
          <p:cNvSpPr>
            <a:spLocks noGrp="1"/>
          </p:cNvSpPr>
          <p:nvPr>
            <p:ph type="sldNum" sz="quarter" idx="12"/>
          </p:nvPr>
        </p:nvSpPr>
        <p:spPr/>
        <p:txBody>
          <a:bodyPr/>
          <a:lstStyle>
            <a:lvl1pPr>
              <a:defRPr/>
            </a:lvl1pPr>
          </a:lstStyle>
          <a:p>
            <a:pPr>
              <a:defRPr/>
            </a:pPr>
            <a:fld id="{3767ADB0-B1D7-49FD-8438-BC966F78DC12}"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319186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Verdana"/>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dirty="0" smtClean="0"/>
              <a:t>Click icon to add picture</a:t>
            </a:r>
            <a:endParaRPr lang="en-US" noProof="0" dirty="0"/>
          </a:p>
        </p:txBody>
      </p:sp>
      <p:sp>
        <p:nvSpPr>
          <p:cNvPr id="14" name="Date Placeholder 4"/>
          <p:cNvSpPr>
            <a:spLocks noGrp="1"/>
          </p:cNvSpPr>
          <p:nvPr>
            <p:ph type="dt" sz="half" idx="15"/>
          </p:nvPr>
        </p:nvSpPr>
        <p:spPr/>
        <p:txBody>
          <a:bodyPr/>
          <a:lstStyle>
            <a:lvl1pPr>
              <a:defRPr/>
            </a:lvl1pPr>
          </a:lstStyle>
          <a:p>
            <a:pPr>
              <a:defRPr/>
            </a:pPr>
            <a:fld id="{6D091F04-2FDF-4CC6-8D8B-D9F91F66A661}"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15" name="Footer Placeholder 5"/>
          <p:cNvSpPr>
            <a:spLocks noGrp="1"/>
          </p:cNvSpPr>
          <p:nvPr>
            <p:ph type="ftr" sz="quarter" idx="16"/>
          </p:nvPr>
        </p:nvSpPr>
        <p:spPr/>
        <p:txBody>
          <a:bodyPr/>
          <a:lstStyle>
            <a:lvl1pPr>
              <a:defRPr/>
            </a:lvl1pPr>
          </a:lstStyle>
          <a:p>
            <a:pPr>
              <a:defRPr/>
            </a:pPr>
            <a:endParaRPr lang="en-US" dirty="0">
              <a:solidFill>
                <a:prstClr val="white">
                  <a:tint val="75000"/>
                </a:prstClr>
              </a:solidFill>
              <a:latin typeface="Verdana"/>
            </a:endParaRPr>
          </a:p>
        </p:txBody>
      </p:sp>
      <p:sp>
        <p:nvSpPr>
          <p:cNvPr id="16" name="Slide Number Placeholder 6"/>
          <p:cNvSpPr>
            <a:spLocks noGrp="1"/>
          </p:cNvSpPr>
          <p:nvPr>
            <p:ph type="sldNum" sz="quarter" idx="17"/>
          </p:nvPr>
        </p:nvSpPr>
        <p:spPr/>
        <p:txBody>
          <a:bodyPr/>
          <a:lstStyle>
            <a:lvl1pPr>
              <a:defRPr/>
            </a:lvl1pPr>
          </a:lstStyle>
          <a:p>
            <a:pPr>
              <a:defRPr/>
            </a:pPr>
            <a:fld id="{82207BDD-7838-45D9-AF52-E2D5C568C8B4}"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4236020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793D2E-E1B7-4570-BA7E-90FAD5AFE2B1}"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12"/>
          </p:nvPr>
        </p:nvSpPr>
        <p:spPr/>
        <p:txBody>
          <a:bodyPr/>
          <a:lstStyle>
            <a:lvl1pPr>
              <a:defRPr/>
            </a:lvl1pPr>
          </a:lstStyle>
          <a:p>
            <a:pPr>
              <a:defRPr/>
            </a:pPr>
            <a:fld id="{02413EDF-DF90-4498-8CD3-A3EF4E293153}"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548576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6997FC-0D10-4B08-84A0-1335A21EABA3}"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12"/>
          </p:nvPr>
        </p:nvSpPr>
        <p:spPr/>
        <p:txBody>
          <a:bodyPr/>
          <a:lstStyle>
            <a:lvl1pPr>
              <a:defRPr/>
            </a:lvl1pPr>
          </a:lstStyle>
          <a:p>
            <a:pPr>
              <a:defRPr/>
            </a:pPr>
            <a:fld id="{52745907-4D0D-4833-AFEB-821DEA5ECB57}"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Tree>
    <p:extLst>
      <p:ext uri="{BB962C8B-B14F-4D97-AF65-F5344CB8AC3E}">
        <p14:creationId xmlns:p14="http://schemas.microsoft.com/office/powerpoint/2010/main" val="920040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Book Antiqua"/>
            </a:endParaRPr>
          </a:p>
        </p:txBody>
      </p:sp>
      <p:sp>
        <p:nvSpPr>
          <p:cNvPr id="6" name="Slide Number Placeholder 5"/>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211362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Book Antiqua"/>
            </a:endParaRPr>
          </a:p>
        </p:txBody>
      </p:sp>
      <p:sp>
        <p:nvSpPr>
          <p:cNvPr id="6" name="Slide Number Placeholder 5"/>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3558202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Book Antiqua"/>
            </a:endParaRPr>
          </a:p>
        </p:txBody>
      </p:sp>
      <p:sp>
        <p:nvSpPr>
          <p:cNvPr id="6" name="Slide Number Placeholder 5"/>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557831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Book Antiqua"/>
            </a:endParaRPr>
          </a:p>
        </p:txBody>
      </p:sp>
      <p:sp>
        <p:nvSpPr>
          <p:cNvPr id="7" name="Slide Number Placeholder 6"/>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1625111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Book Antiqua"/>
            </a:endParaRPr>
          </a:p>
        </p:txBody>
      </p:sp>
      <p:sp>
        <p:nvSpPr>
          <p:cNvPr id="9" name="Slide Number Placeholder 8"/>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197600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C7675D-1576-4BDE-A39D-838A5C04F155}" type="datetimeFigureOut">
              <a:rPr lang="en-US" smtClean="0"/>
              <a:t>12/4/14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2955071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Book Antiqua"/>
            </a:endParaRPr>
          </a:p>
        </p:txBody>
      </p:sp>
      <p:sp>
        <p:nvSpPr>
          <p:cNvPr id="5" name="Slide Number Placeholder 4"/>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2634420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Book Antiqua"/>
            </a:endParaRPr>
          </a:p>
        </p:txBody>
      </p:sp>
      <p:sp>
        <p:nvSpPr>
          <p:cNvPr id="4" name="Slide Number Placeholder 3"/>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2508252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Book Antiqua"/>
            </a:endParaRPr>
          </a:p>
        </p:txBody>
      </p:sp>
      <p:sp>
        <p:nvSpPr>
          <p:cNvPr id="7" name="Slide Number Placeholder 6"/>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3116559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Book Antiqua"/>
            </a:endParaRPr>
          </a:p>
        </p:txBody>
      </p:sp>
      <p:sp>
        <p:nvSpPr>
          <p:cNvPr id="7" name="Slide Number Placeholder 6"/>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900834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Book Antiqua"/>
            </a:endParaRPr>
          </a:p>
        </p:txBody>
      </p:sp>
      <p:sp>
        <p:nvSpPr>
          <p:cNvPr id="6" name="Slide Number Placeholder 5"/>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976090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Book Antiqua"/>
            </a:endParaRPr>
          </a:p>
        </p:txBody>
      </p:sp>
      <p:sp>
        <p:nvSpPr>
          <p:cNvPr id="6" name="Slide Number Placeholder 5"/>
          <p:cNvSpPr>
            <a:spLocks noGrp="1"/>
          </p:cNvSpPr>
          <p:nvPr>
            <p:ph type="sldNum" sz="quarter" idx="12"/>
          </p:nvPr>
        </p:nvSpPr>
        <p:spPr/>
        <p:txBody>
          <a:body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240797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C7675D-1576-4BDE-A39D-838A5C04F155}" type="datetimeFigureOut">
              <a:rPr lang="en-US" smtClean="0"/>
              <a:t>12/4/14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324418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7675D-1576-4BDE-A39D-838A5C04F155}" type="datetimeFigureOut">
              <a:rPr lang="en-US" smtClean="0"/>
              <a:t>12/4/14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138365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7675D-1576-4BDE-A39D-838A5C04F155}" type="datetimeFigureOut">
              <a:rPr lang="en-US" smtClean="0"/>
              <a:t>12/4/14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278231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7675D-1576-4BDE-A39D-838A5C04F155}" type="datetimeFigureOut">
              <a:rPr lang="en-US" smtClean="0"/>
              <a:t>12/4/14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41B72-C906-4E3D-B56A-C68558DF0268}" type="slidenum">
              <a:rPr lang="en-US" smtClean="0"/>
              <a:t>‹#›</a:t>
            </a:fld>
            <a:endParaRPr lang="en-US" dirty="0"/>
          </a:p>
        </p:txBody>
      </p:sp>
    </p:spTree>
    <p:extLst>
      <p:ext uri="{BB962C8B-B14F-4D97-AF65-F5344CB8AC3E}">
        <p14:creationId xmlns:p14="http://schemas.microsoft.com/office/powerpoint/2010/main" val="1150978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7675D-1576-4BDE-A39D-838A5C04F155}" type="datetimeFigureOut">
              <a:rPr lang="en-US" smtClean="0"/>
              <a:t>12/4/14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41B72-C906-4E3D-B56A-C68558DF0268}" type="slidenum">
              <a:rPr lang="en-US" smtClean="0"/>
              <a:t>‹#›</a:t>
            </a:fld>
            <a:endParaRPr lang="en-US" dirty="0"/>
          </a:p>
        </p:txBody>
      </p:sp>
    </p:spTree>
    <p:extLst>
      <p:ext uri="{BB962C8B-B14F-4D97-AF65-F5344CB8AC3E}">
        <p14:creationId xmlns:p14="http://schemas.microsoft.com/office/powerpoint/2010/main" val="311893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atin typeface="Calibri"/>
            </a:endParaRPr>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7511C203-528B-4F32-B2FB-B07CCA2E1266}" type="slidenum">
              <a:rPr lang="en-US" smtClean="0">
                <a:latin typeface="Calibri"/>
              </a:rPr>
              <a:pPr/>
              <a:t>‹#›</a:t>
            </a:fld>
            <a:endParaRPr lang="en-US">
              <a:latin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04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FFE063B-8DD2-47E9-9238-04B1DCAADB6D}" type="datetimeFigureOut">
              <a:rPr lang="en-US" smtClean="0">
                <a:latin typeface="Calibri"/>
              </a:rPr>
              <a:pPr/>
              <a:t>12/4/14</a:t>
            </a:fld>
            <a:endParaRPr lang="en-US">
              <a:latin typeface="Calibri"/>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atin typeface="Calibri"/>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511C203-528B-4F32-B2FB-B07CCA2E1266}" type="slidenum">
              <a:rPr lang="en-US" smtClean="0">
                <a:latin typeface="Calibri"/>
              </a:rPr>
              <a:pPr/>
              <a:t>‹#›</a:t>
            </a:fld>
            <a:endParaRPr lang="en-US">
              <a:latin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04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defRPr>
            </a:lvl1pPr>
          </a:lstStyle>
          <a:p>
            <a:pPr>
              <a:defRPr/>
            </a:pPr>
            <a:fld id="{A436ED95-EB64-48B9-AA64-C59D63EC7E86}" type="datetime1">
              <a:rPr lang="en-US" smtClean="0">
                <a:solidFill>
                  <a:prstClr val="white">
                    <a:tint val="75000"/>
                  </a:prstClr>
                </a:solidFill>
                <a:latin typeface="Verdana"/>
              </a:rPr>
              <a:pPr>
                <a:defRPr/>
              </a:pPr>
              <a:t>12/4/14</a:t>
            </a:fld>
            <a:endParaRPr lang="en-US" dirty="0">
              <a:solidFill>
                <a:prstClr val="white">
                  <a:tint val="75000"/>
                </a:prstClr>
              </a:solidFill>
              <a:latin typeface="Verdana"/>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en-US" dirty="0">
              <a:solidFill>
                <a:prstClr val="white">
                  <a:tint val="75000"/>
                </a:prstClr>
              </a:solidFill>
              <a:latin typeface="Verdana"/>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defRPr>
            </a:lvl1pPr>
          </a:lstStyle>
          <a:p>
            <a:pPr>
              <a:defRPr/>
            </a:pPr>
            <a:fld id="{D7C74D5B-38F4-4AF2-B32D-734E75ED57AD}" type="slidenum">
              <a:rPr lang="en-US">
                <a:solidFill>
                  <a:prstClr val="white">
                    <a:tint val="75000"/>
                  </a:prstClr>
                </a:solidFill>
                <a:latin typeface="Verdana"/>
              </a:rPr>
              <a:pPr>
                <a:defRPr/>
              </a:pPr>
              <a:t>‹#›</a:t>
            </a:fld>
            <a:endParaRPr lang="en-US" dirty="0">
              <a:solidFill>
                <a:prstClr val="white">
                  <a:tint val="75000"/>
                </a:prstClr>
              </a:solidFill>
              <a:latin typeface="Verdana"/>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latin typeface="Verdana"/>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latin typeface="Verdana"/>
            </a:endParaRPr>
          </a:p>
        </p:txBody>
      </p:sp>
    </p:spTree>
    <p:extLst>
      <p:ext uri="{BB962C8B-B14F-4D97-AF65-F5344CB8AC3E}">
        <p14:creationId xmlns:p14="http://schemas.microsoft.com/office/powerpoint/2010/main" val="394731945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defRPr>
      </a:lvl2pPr>
      <a:lvl3pPr algn="l" defTabSz="457200" rtl="0" eaLnBrk="0" fontAlgn="base" hangingPunct="0">
        <a:spcBef>
          <a:spcPct val="0"/>
        </a:spcBef>
        <a:spcAft>
          <a:spcPct val="0"/>
        </a:spcAft>
        <a:defRPr sz="3200">
          <a:solidFill>
            <a:schemeClr val="tx1"/>
          </a:solidFill>
          <a:latin typeface="Verdana" pitchFamily="34" charset="0"/>
        </a:defRPr>
      </a:lvl3pPr>
      <a:lvl4pPr algn="l" defTabSz="457200" rtl="0" eaLnBrk="0" fontAlgn="base" hangingPunct="0">
        <a:spcBef>
          <a:spcPct val="0"/>
        </a:spcBef>
        <a:spcAft>
          <a:spcPct val="0"/>
        </a:spcAft>
        <a:defRPr sz="3200">
          <a:solidFill>
            <a:schemeClr val="tx1"/>
          </a:solidFill>
          <a:latin typeface="Verdana" pitchFamily="34" charset="0"/>
        </a:defRPr>
      </a:lvl4pPr>
      <a:lvl5pPr algn="l" defTabSz="457200" rtl="0" eaLnBrk="0" fontAlgn="base" hangingPunct="0">
        <a:spcBef>
          <a:spcPct val="0"/>
        </a:spcBef>
        <a:spcAft>
          <a:spcPct val="0"/>
        </a:spcAft>
        <a:defRPr sz="3200">
          <a:solidFill>
            <a:schemeClr val="tx1"/>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B0651-0441-4CAA-A322-250447C6FCD7}" type="datetimeFigureOut">
              <a:rPr lang="en-US" smtClean="0">
                <a:solidFill>
                  <a:prstClr val="black">
                    <a:tint val="75000"/>
                  </a:prstClr>
                </a:solidFill>
                <a:latin typeface="Book Antiqua"/>
              </a:rPr>
              <a:pPr/>
              <a:t>12/4/14</a:t>
            </a:fld>
            <a:endParaRPr lang="en-US">
              <a:solidFill>
                <a:prstClr val="black">
                  <a:tint val="75000"/>
                </a:prstClr>
              </a:solidFill>
              <a:latin typeface="Book Antiqu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Book Antiqu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303D4-7C54-4058-9005-2B5E93353848}" type="slidenum">
              <a:rPr lang="en-US" smtClean="0">
                <a:solidFill>
                  <a:prstClr val="black">
                    <a:tint val="75000"/>
                  </a:prstClr>
                </a:solidFill>
                <a:latin typeface="Book Antiqua"/>
              </a:rPr>
              <a:pPr/>
              <a:t>‹#›</a:t>
            </a:fld>
            <a:endParaRPr lang="en-US">
              <a:solidFill>
                <a:prstClr val="black">
                  <a:tint val="75000"/>
                </a:prstClr>
              </a:solidFill>
              <a:latin typeface="Book Antiqua"/>
            </a:endParaRPr>
          </a:p>
        </p:txBody>
      </p:sp>
    </p:spTree>
    <p:extLst>
      <p:ext uri="{BB962C8B-B14F-4D97-AF65-F5344CB8AC3E}">
        <p14:creationId xmlns:p14="http://schemas.microsoft.com/office/powerpoint/2010/main" val="4013832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5.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microsoft.com/office/2007/relationships/hdphoto" Target="../media/hdphoto1.wdp"/><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E4IPuDQ_LKREM&amp;tbnid=ciEORGgSgSGUVM:&amp;ved=0CAUQjRw&amp;url=http://www.nature.org/ourinitiatives/regions/northamerica/unitedstates/ohio/index.htm&amp;ei=rY1EUvHaOKTC2QX2lID4CQ&amp;bvm=bv.53217764,d.b2I&amp;psig=AFQjCNH1Iv99F5Y8gMRcxaUUcA68xfIPwg&amp;ust=1380310752825420" TargetMode="External"/><Relationship Id="rId4" Type="http://schemas.openxmlformats.org/officeDocument/2006/relationships/image" Target="../media/image6.jpeg"/><Relationship Id="rId5" Type="http://schemas.openxmlformats.org/officeDocument/2006/relationships/hyperlink" Target="http://www.google.com/url?sa=i&amp;rct=j&amp;q=&amp;esrc=s&amp;frm=1&amp;source=images&amp;cd=&amp;cad=rja&amp;docid=jZNeA3ZdPXiZtM&amp;tbnid=DW3XPMhTsUmiSM:&amp;ved=0CAUQjRw&amp;url=http://magazine.nature.org/features/true-north.xml&amp;ei=ko5EUuq1NsGG2wXRvIHQAw&amp;psig=AFQjCNFLdi7D6KuFXlKXagwO0oJ2tNbaYQ&amp;ust=1380310850932399" TargetMode="External"/><Relationship Id="rId6" Type="http://schemas.openxmlformats.org/officeDocument/2006/relationships/image" Target="../media/image7.jpeg"/><Relationship Id="rId7" Type="http://schemas.openxmlformats.org/officeDocument/2006/relationships/hyperlink" Target="http://www.google.com/url?sa=i&amp;rct=j&amp;q=&amp;esrc=s&amp;frm=1&amp;source=images&amp;cd=&amp;cad=rja&amp;docid=6bihUY8i2bMfeM&amp;tbnid=8N5ECutX-GOm4M:&amp;ved=0CAUQjRw&amp;url=http://www.filerins.com/blog/what_is_a_declarations_page_in_an_insurance_policy.aspx&amp;ei=-I5EUryxE-Gx2QX4_IDADg&amp;psig=AFQjCNE4DdJldsHgD3ulOh0pLn_RNhJ_5A&amp;ust=1380311119253139" TargetMode="External"/><Relationship Id="rId8" Type="http://schemas.openxmlformats.org/officeDocument/2006/relationships/image" Target="../media/image8.jpeg"/><Relationship Id="rId9" Type="http://schemas.openxmlformats.org/officeDocument/2006/relationships/hyperlink" Target="http://www.google.com/url?sa=i&amp;rct=j&amp;q=&amp;esrc=s&amp;frm=1&amp;source=images&amp;cd=&amp;cad=rja&amp;docid=5wq3uvtvoDsK5M&amp;tbnid=MbWLMfSrgt_N8M:&amp;ved=0CAUQjRw&amp;url=http://en.wikipedia.org/wiki/Chesapeake_Bay&amp;ei=II9EUrDwHoTw2gWol4GYCw&amp;psig=AFQjCNHamcb57L-WmRpotsHM6b7N28o9TQ&amp;ust=1380311191700076" TargetMode="External"/><Relationship Id="rId10" Type="http://schemas.openxmlformats.org/officeDocument/2006/relationships/image" Target="../media/image9.jpeg"/><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8610600" cy="923925"/>
          </a:xfrm>
        </p:spPr>
        <p:txBody>
          <a:bodyPr/>
          <a:lstStyle/>
          <a:p>
            <a:pPr algn="ctr"/>
            <a:r>
              <a:rPr lang="en-US" b="1" dirty="0" smtClean="0"/>
              <a:t/>
            </a:r>
            <a:br>
              <a:rPr lang="en-US" b="1" dirty="0" smtClean="0"/>
            </a:br>
            <a:r>
              <a:rPr lang="en-US" b="1" dirty="0" smtClean="0"/>
              <a:t>Maintaining healthy watersheds in the </a:t>
            </a:r>
            <a:r>
              <a:rPr lang="en-US" b="1" dirty="0" smtClean="0"/>
              <a:t>Chesapeake</a:t>
            </a:r>
            <a:r>
              <a:rPr lang="en-US" b="1" dirty="0"/>
              <a:t/>
            </a:r>
            <a:br>
              <a:rPr lang="en-US" b="1" dirty="0"/>
            </a:br>
            <a:r>
              <a:rPr lang="en-US" b="1" dirty="0" smtClean="0"/>
              <a:t/>
            </a:r>
            <a:br>
              <a:rPr lang="en-US" b="1" dirty="0" smtClean="0"/>
            </a:br>
            <a:r>
              <a:rPr lang="en-US" dirty="0" smtClean="0"/>
              <a:t> </a:t>
            </a:r>
            <a:r>
              <a:rPr lang="en-US" dirty="0"/>
              <a:t> </a:t>
            </a:r>
            <a:r>
              <a:rPr lang="en-US" dirty="0" smtClean="0"/>
              <a:t/>
            </a:r>
            <a:br>
              <a:rPr lang="en-US" dirty="0" smtClean="0"/>
            </a:br>
            <a:r>
              <a:rPr lang="en-US" sz="2400" b="1" dirty="0" smtClean="0"/>
              <a:t>LGAC meeting</a:t>
            </a:r>
            <a:r>
              <a:rPr lang="en-US" sz="2400" dirty="0" smtClean="0"/>
              <a:t/>
            </a:r>
            <a:br>
              <a:rPr lang="en-US" sz="2400" dirty="0" smtClean="0"/>
            </a:br>
            <a:r>
              <a:rPr lang="en-US" sz="2400" dirty="0" smtClean="0"/>
              <a:t>December 4, 2014</a:t>
            </a:r>
            <a:br>
              <a:rPr lang="en-US" sz="2400" dirty="0" smtClean="0"/>
            </a:br>
            <a:r>
              <a:rPr lang="en-US" sz="2400" dirty="0"/>
              <a:t/>
            </a:r>
            <a:br>
              <a:rPr lang="en-US" sz="2400" dirty="0"/>
            </a:br>
            <a:r>
              <a:rPr lang="en-US" sz="2000" dirty="0" smtClean="0"/>
              <a:t>Mark Bryer</a:t>
            </a:r>
            <a:br>
              <a:rPr lang="en-US" sz="2000" dirty="0" smtClean="0"/>
            </a:br>
            <a:r>
              <a:rPr lang="en-US" sz="2000" dirty="0" smtClean="0"/>
              <a:t>The Nature Conservancy</a:t>
            </a:r>
            <a:br>
              <a:rPr lang="en-US" sz="2000" dirty="0" smtClean="0"/>
            </a:br>
            <a:r>
              <a:rPr lang="en-US" sz="2000" dirty="0" smtClean="0"/>
              <a:t>Chair, Healthy Watershed Goal Team</a:t>
            </a:r>
            <a:endParaRPr lang="en-US" dirty="0"/>
          </a:p>
        </p:txBody>
      </p:sp>
    </p:spTree>
    <p:extLst>
      <p:ext uri="{BB962C8B-B14F-4D97-AF65-F5344CB8AC3E}">
        <p14:creationId xmlns:p14="http://schemas.microsoft.com/office/powerpoint/2010/main" val="20139483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Watersheds Outcome</a:t>
            </a:r>
            <a:endParaRPr lang="en-US" dirty="0"/>
          </a:p>
        </p:txBody>
      </p:sp>
      <p:sp>
        <p:nvSpPr>
          <p:cNvPr id="3" name="Content Placeholder 2"/>
          <p:cNvSpPr>
            <a:spLocks noGrp="1"/>
          </p:cNvSpPr>
          <p:nvPr>
            <p:ph idx="1"/>
          </p:nvPr>
        </p:nvSpPr>
        <p:spPr/>
        <p:txBody>
          <a:bodyPr/>
          <a:lstStyle/>
          <a:p>
            <a:pPr marL="0" lvl="0" indent="0">
              <a:buNone/>
            </a:pPr>
            <a:endParaRPr lang="en-US" sz="2800" i="1" dirty="0"/>
          </a:p>
          <a:p>
            <a:pPr lvl="0"/>
            <a:r>
              <a:rPr lang="en-US" sz="2800" i="1" dirty="0" smtClean="0"/>
              <a:t>100 </a:t>
            </a:r>
            <a:r>
              <a:rPr lang="en-US" sz="2800" i="1" dirty="0"/>
              <a:t>percent of state-identified currently healthy waters and watersheds remain healthy.</a:t>
            </a:r>
            <a:endParaRPr lang="en-US" sz="2800" dirty="0"/>
          </a:p>
          <a:p>
            <a:endParaRPr lang="en-US" dirty="0" smtClean="0"/>
          </a:p>
          <a:p>
            <a:endParaRPr lang="en-US" dirty="0"/>
          </a:p>
        </p:txBody>
      </p:sp>
    </p:spTree>
    <p:extLst>
      <p:ext uri="{BB962C8B-B14F-4D97-AF65-F5344CB8AC3E}">
        <p14:creationId xmlns:p14="http://schemas.microsoft.com/office/powerpoint/2010/main" val="731671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887538"/>
            <a:ext cx="7543800" cy="4024312"/>
          </a:xfrm>
        </p:spPr>
        <p:txBody>
          <a:bodyPr/>
          <a:lstStyle/>
          <a:p>
            <a:pPr marL="0" indent="0">
              <a:buNone/>
            </a:pPr>
            <a:r>
              <a:rPr lang="en-US" dirty="0" smtClean="0"/>
              <a:t>   </a:t>
            </a:r>
            <a:endParaRPr lang="en-US" dirty="0"/>
          </a:p>
        </p:txBody>
      </p:sp>
      <p:sp>
        <p:nvSpPr>
          <p:cNvPr id="4" name="Rectangle 3"/>
          <p:cNvSpPr/>
          <p:nvPr/>
        </p:nvSpPr>
        <p:spPr>
          <a:xfrm>
            <a:off x="2667000" y="685800"/>
            <a:ext cx="3733800" cy="1447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tangle 4"/>
          <p:cNvSpPr/>
          <p:nvPr/>
        </p:nvSpPr>
        <p:spPr>
          <a:xfrm>
            <a:off x="1982852" y="3200400"/>
            <a:ext cx="1529785" cy="15743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3048000" y="733961"/>
            <a:ext cx="3048000" cy="1323439"/>
          </a:xfrm>
          <a:prstGeom prst="rect">
            <a:avLst/>
          </a:prstGeom>
          <a:noFill/>
        </p:spPr>
        <p:txBody>
          <a:bodyPr wrap="square" rtlCol="0">
            <a:spAutoFit/>
          </a:bodyPr>
          <a:lstStyle/>
          <a:p>
            <a:pPr algn="ctr"/>
            <a:r>
              <a:rPr lang="en-US" sz="2000" b="1" dirty="0" smtClean="0">
                <a:solidFill>
                  <a:prstClr val="black"/>
                </a:solidFill>
                <a:latin typeface="Calibri"/>
              </a:rPr>
              <a:t>Outcome: </a:t>
            </a:r>
            <a:r>
              <a:rPr lang="en-US" sz="2000" dirty="0" smtClean="0">
                <a:solidFill>
                  <a:prstClr val="black"/>
                </a:solidFill>
                <a:latin typeface="Calibri"/>
              </a:rPr>
              <a:t>100% of state-identified currently healthy waters and watersheds remain healthy</a:t>
            </a:r>
            <a:endParaRPr lang="en-US" sz="2000" dirty="0">
              <a:solidFill>
                <a:prstClr val="black"/>
              </a:solidFill>
              <a:latin typeface="Calibri"/>
            </a:endParaRPr>
          </a:p>
        </p:txBody>
      </p:sp>
      <p:sp>
        <p:nvSpPr>
          <p:cNvPr id="7" name="TextBox 6"/>
          <p:cNvSpPr txBox="1"/>
          <p:nvPr/>
        </p:nvSpPr>
        <p:spPr>
          <a:xfrm>
            <a:off x="2027945" y="3246280"/>
            <a:ext cx="1432806" cy="1323439"/>
          </a:xfrm>
          <a:prstGeom prst="rect">
            <a:avLst/>
          </a:prstGeom>
          <a:noFill/>
        </p:spPr>
        <p:txBody>
          <a:bodyPr wrap="square" rtlCol="0">
            <a:spAutoFit/>
          </a:bodyPr>
          <a:lstStyle/>
          <a:p>
            <a:pPr algn="ctr"/>
            <a:r>
              <a:rPr lang="en-US" sz="1600" b="1" dirty="0" smtClean="0">
                <a:solidFill>
                  <a:prstClr val="black"/>
                </a:solidFill>
                <a:latin typeface="Calibri"/>
              </a:rPr>
              <a:t>Tracking</a:t>
            </a:r>
          </a:p>
          <a:p>
            <a:pPr algn="ctr"/>
            <a:r>
              <a:rPr lang="en-US" sz="1600" dirty="0" smtClean="0">
                <a:solidFill>
                  <a:prstClr val="black"/>
                </a:solidFill>
                <a:latin typeface="Calibri"/>
              </a:rPr>
              <a:t>Where are the healthy waters and how are they doing?</a:t>
            </a:r>
            <a:endParaRPr lang="en-US" sz="1600"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5169250" y="3200400"/>
            <a:ext cx="1540898" cy="1591194"/>
          </a:xfrm>
          <a:prstGeom prst="rect">
            <a:avLst/>
          </a:prstGeom>
        </p:spPr>
      </p:pic>
      <p:sp>
        <p:nvSpPr>
          <p:cNvPr id="9" name="TextBox 8"/>
          <p:cNvSpPr txBox="1"/>
          <p:nvPr/>
        </p:nvSpPr>
        <p:spPr>
          <a:xfrm>
            <a:off x="5215717" y="3200400"/>
            <a:ext cx="1494431" cy="1569660"/>
          </a:xfrm>
          <a:prstGeom prst="rect">
            <a:avLst/>
          </a:prstGeom>
          <a:noFill/>
        </p:spPr>
        <p:txBody>
          <a:bodyPr wrap="square" rtlCol="0">
            <a:spAutoFit/>
          </a:bodyPr>
          <a:lstStyle/>
          <a:p>
            <a:pPr algn="ctr"/>
            <a:r>
              <a:rPr lang="en-US" sz="1600" b="1" dirty="0" smtClean="0">
                <a:solidFill>
                  <a:prstClr val="black"/>
                </a:solidFill>
                <a:latin typeface="Calibri"/>
              </a:rPr>
              <a:t>Action! </a:t>
            </a:r>
          </a:p>
          <a:p>
            <a:pPr algn="ctr"/>
            <a:r>
              <a:rPr lang="en-US" sz="1600" dirty="0" smtClean="0">
                <a:solidFill>
                  <a:prstClr val="black"/>
                </a:solidFill>
                <a:latin typeface="Calibri"/>
              </a:rPr>
              <a:t>Activities that secure the health of waters and watersheds</a:t>
            </a:r>
            <a:endParaRPr lang="en-US" sz="1600" dirty="0">
              <a:solidFill>
                <a:prstClr val="black"/>
              </a:solidFill>
              <a:latin typeface="Calibri"/>
            </a:endParaRPr>
          </a:p>
        </p:txBody>
      </p:sp>
      <p:cxnSp>
        <p:nvCxnSpPr>
          <p:cNvPr id="11" name="Straight Arrow Connector 10"/>
          <p:cNvCxnSpPr/>
          <p:nvPr/>
        </p:nvCxnSpPr>
        <p:spPr>
          <a:xfrm>
            <a:off x="5029200" y="2209800"/>
            <a:ext cx="6858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95600" y="2133600"/>
            <a:ext cx="674148"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113470" y="3124200"/>
            <a:ext cx="1325867" cy="1677626"/>
          </a:xfrm>
          <a:prstGeom prst="rect">
            <a:avLst/>
          </a:prstGeom>
        </p:spPr>
      </p:pic>
      <p:sp>
        <p:nvSpPr>
          <p:cNvPr id="14" name="TextBox 13"/>
          <p:cNvSpPr txBox="1"/>
          <p:nvPr/>
        </p:nvSpPr>
        <p:spPr>
          <a:xfrm>
            <a:off x="74087" y="3312163"/>
            <a:ext cx="1354667" cy="1077218"/>
          </a:xfrm>
          <a:prstGeom prst="rect">
            <a:avLst/>
          </a:prstGeom>
          <a:noFill/>
        </p:spPr>
        <p:txBody>
          <a:bodyPr wrap="square" rtlCol="0">
            <a:spAutoFit/>
          </a:bodyPr>
          <a:lstStyle/>
          <a:p>
            <a:pPr algn="ctr"/>
            <a:r>
              <a:rPr lang="en-US" sz="1600" dirty="0" smtClean="0">
                <a:solidFill>
                  <a:prstClr val="black"/>
                </a:solidFill>
                <a:latin typeface="Calibri"/>
              </a:rPr>
              <a:t>Build and maintain inventory; track progress</a:t>
            </a:r>
            <a:endParaRPr lang="en-US" sz="1600" dirty="0">
              <a:solidFill>
                <a:prstClr val="black"/>
              </a:solidFill>
              <a:latin typeface="Calibri"/>
            </a:endParaRPr>
          </a:p>
        </p:txBody>
      </p:sp>
      <p:pic>
        <p:nvPicPr>
          <p:cNvPr id="15" name="Picture 14"/>
          <p:cNvPicPr>
            <a:picLocks noChangeAspect="1"/>
          </p:cNvPicPr>
          <p:nvPr/>
        </p:nvPicPr>
        <p:blipFill>
          <a:blip r:embed="rId5"/>
          <a:stretch>
            <a:fillRect/>
          </a:stretch>
        </p:blipFill>
        <p:spPr>
          <a:xfrm rot="13111146">
            <a:off x="1482622" y="3729597"/>
            <a:ext cx="471672" cy="520804"/>
          </a:xfrm>
          <a:prstGeom prst="rect">
            <a:avLst/>
          </a:prstGeom>
        </p:spPr>
      </p:pic>
      <p:pic>
        <p:nvPicPr>
          <p:cNvPr id="16" name="Picture 15"/>
          <p:cNvPicPr>
            <a:picLocks noChangeAspect="1"/>
          </p:cNvPicPr>
          <p:nvPr/>
        </p:nvPicPr>
        <p:blipFill>
          <a:blip r:embed="rId5"/>
          <a:stretch>
            <a:fillRect/>
          </a:stretch>
        </p:blipFill>
        <p:spPr>
          <a:xfrm rot="2334105">
            <a:off x="6764531" y="3467556"/>
            <a:ext cx="599075" cy="661478"/>
          </a:xfrm>
          <a:prstGeom prst="rect">
            <a:avLst/>
          </a:prstGeom>
        </p:spPr>
      </p:pic>
      <p:pic>
        <p:nvPicPr>
          <p:cNvPr id="17" name="Picture 16"/>
          <p:cNvPicPr>
            <a:picLocks noChangeAspect="1"/>
          </p:cNvPicPr>
          <p:nvPr/>
        </p:nvPicPr>
        <p:blipFill>
          <a:blip r:embed="rId6"/>
          <a:stretch>
            <a:fillRect/>
          </a:stretch>
        </p:blipFill>
        <p:spPr>
          <a:xfrm rot="10163107">
            <a:off x="6693101" y="4472947"/>
            <a:ext cx="649055" cy="751911"/>
          </a:xfrm>
          <a:prstGeom prst="rect">
            <a:avLst/>
          </a:prstGeom>
        </p:spPr>
      </p:pic>
      <p:sp>
        <p:nvSpPr>
          <p:cNvPr id="18" name="Oval 17"/>
          <p:cNvSpPr/>
          <p:nvPr/>
        </p:nvSpPr>
        <p:spPr>
          <a:xfrm>
            <a:off x="7039831" y="1752600"/>
            <a:ext cx="1723169" cy="112324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a:rPr>
              <a:t>Direct protection</a:t>
            </a:r>
          </a:p>
        </p:txBody>
      </p:sp>
      <p:pic>
        <p:nvPicPr>
          <p:cNvPr id="19" name="Picture 18"/>
          <p:cNvPicPr>
            <a:picLocks noChangeAspect="1"/>
          </p:cNvPicPr>
          <p:nvPr/>
        </p:nvPicPr>
        <p:blipFill>
          <a:blip r:embed="rId5"/>
          <a:stretch>
            <a:fillRect/>
          </a:stretch>
        </p:blipFill>
        <p:spPr>
          <a:xfrm rot="197389">
            <a:off x="6643628" y="2763785"/>
            <a:ext cx="740884" cy="818058"/>
          </a:xfrm>
          <a:prstGeom prst="rect">
            <a:avLst/>
          </a:prstGeom>
        </p:spPr>
      </p:pic>
      <p:sp>
        <p:nvSpPr>
          <p:cNvPr id="20" name="Oval 19"/>
          <p:cNvSpPr/>
          <p:nvPr/>
        </p:nvSpPr>
        <p:spPr>
          <a:xfrm>
            <a:off x="7213396" y="3200400"/>
            <a:ext cx="1854404" cy="113735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a:rPr>
              <a:t>Policies and programs</a:t>
            </a:r>
          </a:p>
        </p:txBody>
      </p:sp>
      <p:sp>
        <p:nvSpPr>
          <p:cNvPr id="21" name="Oval 20"/>
          <p:cNvSpPr/>
          <p:nvPr/>
        </p:nvSpPr>
        <p:spPr>
          <a:xfrm>
            <a:off x="7086601" y="4648200"/>
            <a:ext cx="1905000" cy="110066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a:rPr>
              <a:t>Local community engagement</a:t>
            </a:r>
          </a:p>
        </p:txBody>
      </p:sp>
      <p:sp>
        <p:nvSpPr>
          <p:cNvPr id="26" name="TextBox 25"/>
          <p:cNvSpPr txBox="1"/>
          <p:nvPr/>
        </p:nvSpPr>
        <p:spPr>
          <a:xfrm>
            <a:off x="1905000" y="4800600"/>
            <a:ext cx="5257800" cy="1569660"/>
          </a:xfrm>
          <a:prstGeom prst="rect">
            <a:avLst/>
          </a:prstGeom>
          <a:noFill/>
          <a:ln w="95250">
            <a:solidFill>
              <a:srgbClr val="FF0000"/>
            </a:solidFill>
          </a:ln>
        </p:spPr>
        <p:txBody>
          <a:bodyPr wrap="square" rtlCol="0">
            <a:spAutoFit/>
          </a:bodyPr>
          <a:lstStyle/>
          <a:p>
            <a:pPr algn="ctr"/>
            <a:r>
              <a:rPr lang="en-US" sz="3200" b="1" dirty="0" smtClean="0"/>
              <a:t>We will not achieve this outcome without effective local community engagement</a:t>
            </a:r>
            <a:endParaRPr lang="en-US" sz="3200" b="1" dirty="0"/>
          </a:p>
        </p:txBody>
      </p:sp>
    </p:spTree>
    <p:extLst>
      <p:ext uri="{BB962C8B-B14F-4D97-AF65-F5344CB8AC3E}">
        <p14:creationId xmlns:p14="http://schemas.microsoft.com/office/powerpoint/2010/main" val="4016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22960" y="1996440"/>
            <a:ext cx="7543800" cy="4023360"/>
          </a:xfrm>
        </p:spPr>
        <p:txBody>
          <a:bodyPr>
            <a:normAutofit/>
          </a:bodyPr>
          <a:lstStyle/>
          <a:p>
            <a:pPr>
              <a:buFont typeface="Arial"/>
              <a:buChar char="•"/>
            </a:pPr>
            <a:r>
              <a:rPr lang="en-US" sz="3200" dirty="0" smtClean="0"/>
              <a:t>  Do you know about healthy watersheds in your jurisdiction? </a:t>
            </a:r>
          </a:p>
          <a:p>
            <a:pPr>
              <a:buFont typeface="Arial"/>
              <a:buChar char="•"/>
            </a:pPr>
            <a:r>
              <a:rPr lang="en-US" sz="3200" dirty="0" smtClean="0"/>
              <a:t>  Do you consider them an asset?  Why or why not?</a:t>
            </a:r>
          </a:p>
          <a:p>
            <a:pPr>
              <a:buFont typeface="Arial"/>
              <a:buChar char="•"/>
            </a:pPr>
            <a:r>
              <a:rPr lang="en-US" sz="3200" dirty="0" smtClean="0"/>
              <a:t>  What do you need to secure healthy watersheds and the benefits they provide?  </a:t>
            </a:r>
            <a:endParaRPr lang="en-US" sz="3200" dirty="0"/>
          </a:p>
        </p:txBody>
      </p:sp>
    </p:spTree>
    <p:extLst>
      <p:ext uri="{BB962C8B-B14F-4D97-AF65-F5344CB8AC3E}">
        <p14:creationId xmlns:p14="http://schemas.microsoft.com/office/powerpoint/2010/main" val="20578573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na Stuart\Documents\Work\CBP\HW Pics\VA070725_D7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36089"/>
            <a:ext cx="5626951" cy="42219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na Stuart\Documents\Work\CBP\HW Pics\VA070725_D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91100" y="1600200"/>
            <a:ext cx="3852899" cy="5131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na Stuart\Documents\Work\CBP\HW Pics\VA070725_D7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101" y="0"/>
            <a:ext cx="3852899" cy="28908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na Stuart\Documents\Work\CBP\HW Pics\VA070725_D6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2813475" cy="374728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nna Stuart\Documents\Work\CBP\HW Pics\VA071113_D022.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5838"/>
          <a:stretch/>
        </p:blipFill>
        <p:spPr bwMode="auto">
          <a:xfrm>
            <a:off x="2813475" y="-1"/>
            <a:ext cx="2971799" cy="419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31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Methods and Metrics Outcome</a:t>
            </a:r>
            <a:endParaRPr lang="en-US" dirty="0"/>
          </a:p>
        </p:txBody>
      </p:sp>
      <p:sp>
        <p:nvSpPr>
          <p:cNvPr id="3" name="Content Placeholder 2"/>
          <p:cNvSpPr>
            <a:spLocks noGrp="1"/>
          </p:cNvSpPr>
          <p:nvPr>
            <p:ph idx="1"/>
          </p:nvPr>
        </p:nvSpPr>
        <p:spPr/>
        <p:txBody>
          <a:bodyPr/>
          <a:lstStyle/>
          <a:p>
            <a:pPr marL="0" lvl="0" indent="0">
              <a:buNone/>
            </a:pPr>
            <a:r>
              <a:rPr lang="en-US" sz="2400" i="1" dirty="0" smtClean="0"/>
              <a:t>Continually </a:t>
            </a:r>
            <a:r>
              <a:rPr lang="en-US" sz="2400" i="1" dirty="0"/>
              <a:t>improve the knowledge of land conversion and the associated impacts throughout the watershed. </a:t>
            </a:r>
            <a:r>
              <a:rPr lang="en-US" sz="2400" b="1" i="1" dirty="0"/>
              <a:t>By 2016, develop a Chesapeake Bay watershed-wide methodology and local level metrics for characterizing the rate of farmland, forest and wetland conversion</a:t>
            </a:r>
            <a:r>
              <a:rPr lang="en-US" sz="2400" i="1" dirty="0"/>
              <a:t>, measuring the extent and rate of change in impervious surface coverage and quantifying the potential impacts of land conversion to water quality, healthy watersheds and communities. Launch a public awareness campaign to share this information with citizens, local governments, elected officials and stakeholders.</a:t>
            </a:r>
            <a:endParaRPr lang="en-US" sz="2400" dirty="0"/>
          </a:p>
          <a:p>
            <a:endParaRPr lang="en-US" dirty="0"/>
          </a:p>
        </p:txBody>
      </p:sp>
    </p:spTree>
    <p:extLst>
      <p:ext uri="{BB962C8B-B14F-4D97-AF65-F5344CB8AC3E}">
        <p14:creationId xmlns:p14="http://schemas.microsoft.com/office/powerpoint/2010/main" val="3747626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Options Evaluation Outcome</a:t>
            </a:r>
            <a:endParaRPr lang="en-US" dirty="0"/>
          </a:p>
        </p:txBody>
      </p:sp>
      <p:sp>
        <p:nvSpPr>
          <p:cNvPr id="3" name="Content Placeholder 2"/>
          <p:cNvSpPr>
            <a:spLocks noGrp="1"/>
          </p:cNvSpPr>
          <p:nvPr>
            <p:ph idx="1"/>
          </p:nvPr>
        </p:nvSpPr>
        <p:spPr/>
        <p:txBody>
          <a:bodyPr/>
          <a:lstStyle/>
          <a:p>
            <a:pPr marL="0" lvl="0" indent="0">
              <a:buNone/>
            </a:pPr>
            <a:r>
              <a:rPr lang="en-US" sz="2400" i="1" dirty="0" smtClean="0"/>
              <a:t>By </a:t>
            </a:r>
            <a:r>
              <a:rPr lang="en-US" sz="2400" i="1" dirty="0"/>
              <a:t>the end of 2017, with the direct involvement of local governments or their representatives, </a:t>
            </a:r>
            <a:r>
              <a:rPr lang="en-US" sz="2400" b="1" i="1" dirty="0"/>
              <a:t>evaluate policy options, incentives and planning tools</a:t>
            </a:r>
            <a:r>
              <a:rPr lang="en-US" sz="2400" i="1" dirty="0"/>
              <a:t> that could assist them in continually improving their capacity to reduce the rate of conversion of agricultural lands, forests and wetlands as well as the rate of changing landscapes from more natural lands that soak up pollutants to those that are paved over, </a:t>
            </a:r>
            <a:r>
              <a:rPr lang="en-US" sz="2400" i="1" dirty="0" err="1"/>
              <a:t>hardscaped</a:t>
            </a:r>
            <a:r>
              <a:rPr lang="en-US" sz="2400" i="1" dirty="0"/>
              <a:t> or otherwise impervious. Strategies should be developed for supporting local governments’ and others’ efforts in reducing these rates by 2025 and beyond.</a:t>
            </a:r>
            <a:endParaRPr lang="en-US" sz="2400" dirty="0"/>
          </a:p>
          <a:p>
            <a:endParaRPr lang="en-US" dirty="0"/>
          </a:p>
        </p:txBody>
      </p:sp>
    </p:spTree>
    <p:extLst>
      <p:ext uri="{BB962C8B-B14F-4D97-AF65-F5344CB8AC3E}">
        <p14:creationId xmlns:p14="http://schemas.microsoft.com/office/powerpoint/2010/main" val="2667605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229600" cy="3416320"/>
          </a:xfrm>
          <a:prstGeom prst="rect">
            <a:avLst/>
          </a:prstGeom>
        </p:spPr>
        <p:txBody>
          <a:bodyPr wrap="square">
            <a:spAutoFit/>
          </a:bodyPr>
          <a:lstStyle/>
          <a:p>
            <a:endParaRPr lang="en-US" dirty="0" smtClean="0"/>
          </a:p>
          <a:p>
            <a:pPr marL="285750" indent="-285750">
              <a:buFont typeface="Arial"/>
              <a:buChar char="•"/>
            </a:pPr>
            <a:r>
              <a:rPr lang="en-US" dirty="0" smtClean="0"/>
              <a:t>Define </a:t>
            </a:r>
            <a:r>
              <a:rPr lang="en-US" dirty="0"/>
              <a:t>what is meant by a healthy watershed (show map and explain how each jurisdiction defines</a:t>
            </a:r>
            <a:r>
              <a:rPr lang="en-US" dirty="0" smtClean="0"/>
              <a:t>)</a:t>
            </a:r>
          </a:p>
          <a:p>
            <a:pPr marL="285750" indent="-285750">
              <a:buFont typeface="Arial"/>
              <a:buChar char="•"/>
            </a:pPr>
            <a:r>
              <a:rPr lang="en-US" dirty="0" smtClean="0"/>
              <a:t>Talk </a:t>
            </a:r>
            <a:r>
              <a:rPr lang="en-US" dirty="0"/>
              <a:t>about why this Outcome is in the Agreement (only outcome focused on protection</a:t>
            </a:r>
            <a:r>
              <a:rPr lang="en-US" dirty="0" smtClean="0"/>
              <a:t>)</a:t>
            </a:r>
          </a:p>
          <a:p>
            <a:pPr marL="285750" indent="-285750">
              <a:buFont typeface="Arial"/>
              <a:buChar char="•"/>
            </a:pPr>
            <a:r>
              <a:rPr lang="en-US" dirty="0" smtClean="0"/>
              <a:t>Ask </a:t>
            </a:r>
            <a:r>
              <a:rPr lang="en-US" dirty="0"/>
              <a:t>if they know whether their community is in a healthy watershed (or contains any healthy watersheds) </a:t>
            </a:r>
            <a:endParaRPr lang="en-US" dirty="0" smtClean="0"/>
          </a:p>
          <a:p>
            <a:pPr marL="285750" indent="-285750">
              <a:buFont typeface="Arial"/>
              <a:buChar char="•"/>
            </a:pPr>
            <a:r>
              <a:rPr lang="en-US" dirty="0" smtClean="0"/>
              <a:t>Talk </a:t>
            </a:r>
            <a:r>
              <a:rPr lang="en-US" dirty="0"/>
              <a:t>briefly about cost of protection versus restoration (Beth McGee is doing lunch presentation on CBF's Economic Benefits report so this will be fresh in their minds) </a:t>
            </a:r>
            <a:endParaRPr lang="en-US" dirty="0" smtClean="0"/>
          </a:p>
          <a:p>
            <a:pPr marL="285750" indent="-285750">
              <a:buFont typeface="Arial"/>
              <a:buChar char="•"/>
            </a:pPr>
            <a:r>
              <a:rPr lang="en-US" dirty="0" smtClean="0"/>
              <a:t>Talk </a:t>
            </a:r>
            <a:r>
              <a:rPr lang="en-US" dirty="0"/>
              <a:t>about threats (or theory of change</a:t>
            </a:r>
            <a:r>
              <a:rPr lang="en-US" dirty="0" smtClean="0"/>
              <a:t>)</a:t>
            </a:r>
          </a:p>
          <a:p>
            <a:pPr marL="285750" indent="-285750">
              <a:buFont typeface="Arial"/>
              <a:buChar char="•"/>
            </a:pPr>
            <a:r>
              <a:rPr lang="en-US" dirty="0" smtClean="0"/>
              <a:t>Solicit </a:t>
            </a:r>
            <a:r>
              <a:rPr lang="en-US" dirty="0"/>
              <a:t>their ideas for the management strategy (you could focus on the following Key Elements:  3.a, 4.a and 5.a</a:t>
            </a:r>
            <a:r>
              <a:rPr lang="en-US" dirty="0" smtClean="0"/>
              <a:t>)</a:t>
            </a:r>
            <a:endParaRPr lang="en-US" dirty="0"/>
          </a:p>
        </p:txBody>
      </p:sp>
    </p:spTree>
    <p:extLst>
      <p:ext uri="{BB962C8B-B14F-4D97-AF65-F5344CB8AC3E}">
        <p14:creationId xmlns:p14="http://schemas.microsoft.com/office/powerpoint/2010/main" val="13661330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085"/>
            <a:ext cx="8458200" cy="3970318"/>
          </a:xfrm>
          <a:prstGeom prst="rect">
            <a:avLst/>
          </a:prstGeom>
        </p:spPr>
        <p:txBody>
          <a:bodyPr wrap="square">
            <a:spAutoFit/>
          </a:bodyPr>
          <a:lstStyle/>
          <a:p>
            <a:endParaRPr lang="en-US" dirty="0"/>
          </a:p>
          <a:p>
            <a:r>
              <a:rPr lang="en-US" dirty="0"/>
              <a:t>I've suggested that others use items 3.a., 4.a., and 5.a in the Key Elements as the place to focus your questions, unless you have something very specific you need input on.   Here are those elements:</a:t>
            </a:r>
          </a:p>
          <a:p>
            <a:pPr marL="285750" indent="-285750">
              <a:buFont typeface="Arial"/>
              <a:buChar char="•"/>
            </a:pPr>
            <a:r>
              <a:rPr lang="en-US" dirty="0"/>
              <a:t>Include a statement about whether there is a general or specific role for local governments, watershed associations, nonprofits, the private sector or others in achieving the outcome.  When relevant, include a brief description of the role and level of participation of each entity (3.a).    </a:t>
            </a:r>
          </a:p>
          <a:p>
            <a:pPr marL="285750" indent="-285750">
              <a:buFont typeface="Arial"/>
              <a:buChar char="•"/>
            </a:pPr>
            <a:r>
              <a:rPr lang="en-US" dirty="0"/>
              <a:t>Identify specific actions, tools or technical support needed at the local level (4.a).  </a:t>
            </a:r>
          </a:p>
          <a:p>
            <a:pPr marL="285750" indent="-285750">
              <a:buFont typeface="Arial"/>
              <a:buChar char="•"/>
            </a:pPr>
            <a:r>
              <a:rPr lang="en-US" dirty="0"/>
              <a:t>If relevant, describe what steps will be taken to facilitate greater local participation, including underserved and underrepresented communities as a way to include more diverse participation, in achieving the outcome, including what actions, tools or technical support will be provided to empower local governments and others to do their part (5.a). </a:t>
            </a:r>
          </a:p>
        </p:txBody>
      </p:sp>
    </p:spTree>
    <p:extLst>
      <p:ext uri="{BB962C8B-B14F-4D97-AF65-F5344CB8AC3E}">
        <p14:creationId xmlns:p14="http://schemas.microsoft.com/office/powerpoint/2010/main" val="3111976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71" y="413359"/>
            <a:ext cx="7543800" cy="973272"/>
          </a:xfrm>
        </p:spPr>
        <p:txBody>
          <a:bodyPr>
            <a:normAutofit fontScale="90000"/>
          </a:bodyPr>
          <a:lstStyle/>
          <a:p>
            <a:r>
              <a:rPr lang="en-US" dirty="0" smtClean="0"/>
              <a:t>Management Strategy Issues – Action</a:t>
            </a:r>
            <a:endParaRPr lang="en-US" dirty="0"/>
          </a:p>
        </p:txBody>
      </p:sp>
      <p:graphicFrame>
        <p:nvGraphicFramePr>
          <p:cNvPr id="6" name="Diagram 5"/>
          <p:cNvGraphicFramePr/>
          <p:nvPr/>
        </p:nvGraphicFramePr>
        <p:xfrm>
          <a:off x="2313139" y="2016690"/>
          <a:ext cx="6096000" cy="415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ph idx="1"/>
          </p:nvPr>
        </p:nvSpPr>
        <p:spPr>
          <a:xfrm>
            <a:off x="178497" y="1845734"/>
            <a:ext cx="2931090" cy="4023360"/>
          </a:xfrm>
        </p:spPr>
        <p:txBody>
          <a:bodyPr>
            <a:normAutofit/>
          </a:bodyPr>
          <a:lstStyle/>
          <a:p>
            <a:pPr lvl="1"/>
            <a:r>
              <a:rPr lang="en-US" sz="2600" dirty="0" smtClean="0"/>
              <a:t>Healthy Watersheds Management Strategies are connected to Management Strategies of other Outcomes</a:t>
            </a:r>
          </a:p>
        </p:txBody>
      </p:sp>
    </p:spTree>
    <p:extLst>
      <p:ext uri="{BB962C8B-B14F-4D97-AF65-F5344CB8AC3E}">
        <p14:creationId xmlns:p14="http://schemas.microsoft.com/office/powerpoint/2010/main" val="42057250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data.cei.psu.edu/pennpilot/era1940/cumberland_1937/cumberland_1937_photos_jpg_200/cumberland_092237_ahd1652.jpg"/>
          <p:cNvPicPr>
            <a:picLocks noChangeAspect="1" noChangeArrowheads="1"/>
          </p:cNvPicPr>
          <p:nvPr/>
        </p:nvPicPr>
        <p:blipFill>
          <a:blip r:embed="rId2" cstate="print"/>
          <a:srcRect/>
          <a:stretch>
            <a:fillRect/>
          </a:stretch>
        </p:blipFill>
        <p:spPr bwMode="auto">
          <a:xfrm>
            <a:off x="0" y="-480986"/>
            <a:ext cx="9177084" cy="7415186"/>
          </a:xfrm>
          <a:prstGeom prst="rect">
            <a:avLst/>
          </a:prstGeom>
          <a:noFill/>
        </p:spPr>
      </p:pic>
      <p:sp>
        <p:nvSpPr>
          <p:cNvPr id="4" name="Oval 3"/>
          <p:cNvSpPr/>
          <p:nvPr/>
        </p:nvSpPr>
        <p:spPr>
          <a:xfrm>
            <a:off x="4800600" y="4648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4031466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h5.ggpht.com/_G7Xzyj02g-Y/Sl-iRi73KkI/AAAAAAAADWU/1Kzxz8ukj6c/MtnCreekPineGrov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7571134" y="6488668"/>
            <a:ext cx="1572866" cy="369332"/>
          </a:xfrm>
          <a:prstGeom prst="rect">
            <a:avLst/>
          </a:prstGeom>
          <a:noFill/>
        </p:spPr>
        <p:txBody>
          <a:bodyPr wrap="none" rtlCol="0">
            <a:spAutoFit/>
          </a:bodyPr>
          <a:lstStyle/>
          <a:p>
            <a:r>
              <a:rPr lang="en-US" dirty="0" smtClean="0">
                <a:solidFill>
                  <a:prstClr val="black"/>
                </a:solidFill>
                <a:latin typeface="Calibri"/>
              </a:rPr>
              <a:t>© Doug Cook</a:t>
            </a:r>
            <a:endParaRPr lang="en-US" dirty="0">
              <a:solidFill>
                <a:prstClr val="black"/>
              </a:solidFill>
              <a:latin typeface="Calibri"/>
            </a:endParaRPr>
          </a:p>
        </p:txBody>
      </p:sp>
    </p:spTree>
    <p:extLst>
      <p:ext uri="{BB962C8B-B14F-4D97-AF65-F5344CB8AC3E}">
        <p14:creationId xmlns:p14="http://schemas.microsoft.com/office/powerpoint/2010/main" val="1692910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35000" t="28000" r="8125" b="9000"/>
          <a:stretch>
            <a:fillRect/>
          </a:stretch>
        </p:blipFill>
        <p:spPr bwMode="auto">
          <a:xfrm>
            <a:off x="-152400" y="0"/>
            <a:ext cx="9906000" cy="6858000"/>
          </a:xfrm>
          <a:prstGeom prst="rect">
            <a:avLst/>
          </a:prstGeom>
          <a:noFill/>
          <a:ln w="9525">
            <a:noFill/>
            <a:miter lim="800000"/>
            <a:headEnd/>
            <a:tailEnd/>
          </a:ln>
        </p:spPr>
      </p:pic>
      <p:sp>
        <p:nvSpPr>
          <p:cNvPr id="3" name="Oval 2"/>
          <p:cNvSpPr/>
          <p:nvPr/>
        </p:nvSpPr>
        <p:spPr>
          <a:xfrm>
            <a:off x="4800600" y="4648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8842267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_HealthyWatersheds_10_30_14.jpg"/>
          <p:cNvPicPr>
            <a:picLocks noChangeAspect="1"/>
          </p:cNvPicPr>
          <p:nvPr/>
        </p:nvPicPr>
        <p:blipFill>
          <a:blip r:embed="rId2" cstate="print"/>
          <a:srcRect l="3189" t="14430" r="2954" b="3379"/>
          <a:stretch>
            <a:fillRect/>
          </a:stretch>
        </p:blipFill>
        <p:spPr>
          <a:xfrm>
            <a:off x="228600" y="1114904"/>
            <a:ext cx="6019800" cy="3838096"/>
          </a:xfrm>
          <a:prstGeom prst="rect">
            <a:avLst/>
          </a:prstGeom>
        </p:spPr>
      </p:pic>
      <p:sp>
        <p:nvSpPr>
          <p:cNvPr id="3" name="Rectangle 2"/>
          <p:cNvSpPr/>
          <p:nvPr/>
        </p:nvSpPr>
        <p:spPr>
          <a:xfrm>
            <a:off x="6331907" y="962504"/>
            <a:ext cx="2621070" cy="3970318"/>
          </a:xfrm>
          <a:prstGeom prst="rect">
            <a:avLst/>
          </a:prstGeom>
        </p:spPr>
        <p:txBody>
          <a:bodyPr wrap="square">
            <a:spAutoFit/>
          </a:bodyPr>
          <a:lstStyle/>
          <a:p>
            <a:r>
              <a:rPr lang="en-US" u="sng" dirty="0" smtClean="0">
                <a:solidFill>
                  <a:prstClr val="black"/>
                </a:solidFill>
                <a:latin typeface="Calibri"/>
              </a:rPr>
              <a:t>Virginia’s Ecologically Healthy Waters Criteria:</a:t>
            </a:r>
            <a:endParaRPr lang="en-US" dirty="0" smtClean="0">
              <a:solidFill>
                <a:prstClr val="black"/>
              </a:solidFill>
              <a:latin typeface="Calibri"/>
            </a:endParaRPr>
          </a:p>
          <a:p>
            <a:endParaRPr lang="en-US" dirty="0" smtClean="0">
              <a:solidFill>
                <a:prstClr val="black"/>
              </a:solidFill>
              <a:latin typeface="Calibri"/>
            </a:endParaRPr>
          </a:p>
          <a:p>
            <a:r>
              <a:rPr lang="en-US" dirty="0" smtClean="0">
                <a:solidFill>
                  <a:prstClr val="black"/>
                </a:solidFill>
                <a:latin typeface="Calibri"/>
              </a:rPr>
              <a:t>Driven by fish and </a:t>
            </a:r>
            <a:r>
              <a:rPr lang="en-US" dirty="0" err="1" smtClean="0">
                <a:solidFill>
                  <a:prstClr val="black"/>
                </a:solidFill>
                <a:latin typeface="Calibri"/>
              </a:rPr>
              <a:t>macroinvertebrate</a:t>
            </a:r>
            <a:r>
              <a:rPr lang="en-US" dirty="0" smtClean="0">
                <a:solidFill>
                  <a:prstClr val="black"/>
                </a:solidFill>
                <a:latin typeface="Calibri"/>
              </a:rPr>
              <a:t> community composition and abundance at stream locations throughout the state.</a:t>
            </a:r>
          </a:p>
          <a:p>
            <a:endParaRPr lang="en-US" dirty="0" smtClean="0">
              <a:solidFill>
                <a:prstClr val="black"/>
              </a:solidFill>
              <a:latin typeface="Calibri"/>
            </a:endParaRPr>
          </a:p>
          <a:p>
            <a:r>
              <a:rPr lang="en-US" dirty="0" smtClean="0">
                <a:solidFill>
                  <a:prstClr val="black"/>
                </a:solidFill>
                <a:latin typeface="Calibri"/>
              </a:rPr>
              <a:t>Partnership between Virginia Commonwealth University, VA DCR, and VA DEQ</a:t>
            </a:r>
            <a:endParaRPr lang="en-US"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269588" y="431601"/>
            <a:ext cx="6870249" cy="4368999"/>
          </a:xfrm>
          <a:prstGeom prst="rect">
            <a:avLst/>
          </a:prstGeom>
          <a:noFill/>
          <a:ln w="9525">
            <a:noFill/>
            <a:miter lim="800000"/>
            <a:headEnd/>
            <a:tailEnd/>
          </a:ln>
        </p:spPr>
      </p:pic>
      <p:sp>
        <p:nvSpPr>
          <p:cNvPr id="3" name="Rectangle 2"/>
          <p:cNvSpPr/>
          <p:nvPr/>
        </p:nvSpPr>
        <p:spPr>
          <a:xfrm>
            <a:off x="6202471" y="152400"/>
            <a:ext cx="2865329" cy="4801315"/>
          </a:xfrm>
          <a:prstGeom prst="rect">
            <a:avLst/>
          </a:prstGeom>
          <a:solidFill>
            <a:schemeClr val="bg1"/>
          </a:solidFill>
        </p:spPr>
        <p:txBody>
          <a:bodyPr wrap="square">
            <a:spAutoFit/>
          </a:bodyPr>
          <a:lstStyle/>
          <a:p>
            <a:r>
              <a:rPr lang="en-US" u="sng" dirty="0" smtClean="0">
                <a:solidFill>
                  <a:prstClr val="black"/>
                </a:solidFill>
                <a:latin typeface="Calibri"/>
              </a:rPr>
              <a:t>Pennsylvania Healthy Watershed Criteria:</a:t>
            </a:r>
            <a:endParaRPr lang="en-US" dirty="0" smtClean="0">
              <a:solidFill>
                <a:prstClr val="black"/>
              </a:solidFill>
              <a:latin typeface="Calibri"/>
            </a:endParaRPr>
          </a:p>
          <a:p>
            <a:endParaRPr lang="en-US" dirty="0" smtClean="0">
              <a:solidFill>
                <a:prstClr val="black"/>
              </a:solidFill>
              <a:latin typeface="Calibri"/>
            </a:endParaRPr>
          </a:p>
          <a:p>
            <a:r>
              <a:rPr lang="en-US" dirty="0" smtClean="0">
                <a:solidFill>
                  <a:prstClr val="black"/>
                </a:solidFill>
                <a:latin typeface="Calibri"/>
              </a:rPr>
              <a:t>Water quality criteria are used to protect designated water uses, such as fish and aquatic life, recreation, and water supply. </a:t>
            </a:r>
          </a:p>
          <a:p>
            <a:endParaRPr lang="en-US" dirty="0" smtClean="0">
              <a:solidFill>
                <a:prstClr val="black"/>
              </a:solidFill>
              <a:latin typeface="Calibri"/>
            </a:endParaRPr>
          </a:p>
          <a:p>
            <a:r>
              <a:rPr lang="en-US" dirty="0" smtClean="0">
                <a:solidFill>
                  <a:prstClr val="black"/>
                </a:solidFill>
                <a:latin typeface="Calibri"/>
              </a:rPr>
              <a:t>State designations of Exceptional Value or High Quality were used as the basis for identifying Healthy Watersheds.</a:t>
            </a:r>
          </a:p>
          <a:p>
            <a:endParaRPr lang="en-US" dirty="0" smtClean="0">
              <a:solidFill>
                <a:prstClr val="black"/>
              </a:solidFill>
              <a:latin typeface="Calibri"/>
            </a:endParaRPr>
          </a:p>
          <a:p>
            <a:r>
              <a:rPr lang="en-US" dirty="0" smtClean="0">
                <a:solidFill>
                  <a:prstClr val="black"/>
                </a:solidFill>
                <a:latin typeface="Calibri"/>
              </a:rPr>
              <a:t>Pennsylvania DEP makes designations. </a:t>
            </a:r>
            <a:endParaRPr lang="en-US" dirty="0">
              <a:solidFill>
                <a:prstClr val="black"/>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cstate="print"/>
          <a:srcRect/>
          <a:stretch>
            <a:fillRect/>
          </a:stretch>
        </p:blipFill>
        <p:spPr bwMode="auto">
          <a:xfrm>
            <a:off x="883085" y="853861"/>
            <a:ext cx="6858000" cy="3641939"/>
          </a:xfrm>
          <a:prstGeom prst="rect">
            <a:avLst/>
          </a:prstGeom>
          <a:noFill/>
          <a:ln w="9525">
            <a:noFill/>
            <a:miter lim="800000"/>
            <a:headEnd/>
            <a:tailEnd/>
          </a:ln>
        </p:spPr>
      </p:pic>
      <p:sp>
        <p:nvSpPr>
          <p:cNvPr id="3" name="Rectangle 2"/>
          <p:cNvSpPr/>
          <p:nvPr/>
        </p:nvSpPr>
        <p:spPr>
          <a:xfrm>
            <a:off x="515134" y="3373962"/>
            <a:ext cx="3665429" cy="2585323"/>
          </a:xfrm>
          <a:prstGeom prst="rect">
            <a:avLst/>
          </a:prstGeom>
          <a:solidFill>
            <a:schemeClr val="bg1"/>
          </a:solidFill>
        </p:spPr>
        <p:txBody>
          <a:bodyPr wrap="square">
            <a:spAutoFit/>
          </a:bodyPr>
          <a:lstStyle/>
          <a:p>
            <a:pPr algn="ctr"/>
            <a:r>
              <a:rPr lang="en-US" u="sng" dirty="0" smtClean="0">
                <a:solidFill>
                  <a:prstClr val="black"/>
                </a:solidFill>
                <a:latin typeface="Calibri"/>
              </a:rPr>
              <a:t>Maryland Tier II Catchments</a:t>
            </a:r>
            <a:endParaRPr lang="en-US" dirty="0" smtClean="0">
              <a:solidFill>
                <a:prstClr val="black"/>
              </a:solidFill>
              <a:latin typeface="Calibri"/>
            </a:endParaRPr>
          </a:p>
          <a:p>
            <a:endParaRPr lang="en-US" dirty="0" smtClean="0">
              <a:solidFill>
                <a:prstClr val="black"/>
              </a:solidFill>
              <a:latin typeface="Calibri"/>
            </a:endParaRPr>
          </a:p>
          <a:p>
            <a:r>
              <a:rPr lang="en-US" dirty="0" smtClean="0">
                <a:solidFill>
                  <a:prstClr val="black"/>
                </a:solidFill>
                <a:latin typeface="Calibri"/>
              </a:rPr>
              <a:t>Non-tidal watersheds, under regulatory anti-degradation protection, that exceed minimum applicable water quality criteria and standards.  Currently, Tier II streams are identified according to fish and benthic indices of biotic integrity</a:t>
            </a:r>
            <a:r>
              <a:rPr lang="en-US" dirty="0" smtClean="0">
                <a:solidFill>
                  <a:prstClr val="black"/>
                </a:solidFill>
                <a:latin typeface="Calibri"/>
              </a:rPr>
              <a:t>. </a:t>
            </a:r>
            <a:endParaRPr lang="en-US" dirty="0">
              <a:solidFill>
                <a:prstClr val="black"/>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479121" y="284969"/>
            <a:ext cx="6858001" cy="3601231"/>
          </a:xfrm>
          <a:prstGeom prst="rect">
            <a:avLst/>
          </a:prstGeom>
          <a:noFill/>
          <a:ln w="9525">
            <a:noFill/>
            <a:miter lim="800000"/>
            <a:headEnd/>
            <a:tailEnd/>
          </a:ln>
        </p:spPr>
      </p:pic>
      <p:sp>
        <p:nvSpPr>
          <p:cNvPr id="3" name="Rectangle 2"/>
          <p:cNvSpPr/>
          <p:nvPr/>
        </p:nvSpPr>
        <p:spPr>
          <a:xfrm>
            <a:off x="615027" y="3962400"/>
            <a:ext cx="7680334" cy="2308324"/>
          </a:xfrm>
          <a:prstGeom prst="rect">
            <a:avLst/>
          </a:prstGeom>
          <a:solidFill>
            <a:schemeClr val="bg1"/>
          </a:solidFill>
        </p:spPr>
        <p:txBody>
          <a:bodyPr wrap="square">
            <a:spAutoFit/>
          </a:bodyPr>
          <a:lstStyle/>
          <a:p>
            <a:r>
              <a:rPr lang="en-US" u="sng" dirty="0" smtClean="0">
                <a:solidFill>
                  <a:prstClr val="black"/>
                </a:solidFill>
                <a:latin typeface="Calibri"/>
              </a:rPr>
              <a:t>New York Healthy Watershed Criteria:</a:t>
            </a:r>
            <a:endParaRPr lang="en-US" dirty="0" smtClean="0">
              <a:solidFill>
                <a:prstClr val="black"/>
              </a:solidFill>
              <a:latin typeface="Calibri"/>
            </a:endParaRPr>
          </a:p>
          <a:p>
            <a:endParaRPr lang="en-US" dirty="0" smtClean="0">
              <a:solidFill>
                <a:prstClr val="black"/>
              </a:solidFill>
              <a:latin typeface="Calibri"/>
            </a:endParaRPr>
          </a:p>
          <a:p>
            <a:r>
              <a:rPr lang="en-US" dirty="0" smtClean="0">
                <a:solidFill>
                  <a:prstClr val="black"/>
                </a:solidFill>
                <a:latin typeface="Calibri"/>
              </a:rPr>
              <a:t>The </a:t>
            </a:r>
            <a:r>
              <a:rPr lang="en-US" dirty="0" err="1" smtClean="0">
                <a:solidFill>
                  <a:prstClr val="black"/>
                </a:solidFill>
                <a:latin typeface="Calibri"/>
              </a:rPr>
              <a:t>Waterbody</a:t>
            </a:r>
            <a:r>
              <a:rPr lang="en-US" dirty="0" smtClean="0">
                <a:solidFill>
                  <a:prstClr val="black"/>
                </a:solidFill>
                <a:latin typeface="Calibri"/>
              </a:rPr>
              <a:t> Inventory/Priority </a:t>
            </a:r>
            <a:r>
              <a:rPr lang="en-US" dirty="0" err="1" smtClean="0">
                <a:solidFill>
                  <a:prstClr val="black"/>
                </a:solidFill>
                <a:latin typeface="Calibri"/>
              </a:rPr>
              <a:t>Waterbodies</a:t>
            </a:r>
            <a:r>
              <a:rPr lang="en-US" dirty="0" smtClean="0">
                <a:solidFill>
                  <a:prstClr val="black"/>
                </a:solidFill>
                <a:latin typeface="Calibri"/>
              </a:rPr>
              <a:t> List (WI/PWL) is an inventory of the state's surface water quality.  The category of "No Known Impact" represents "segments where monitoring data and information indicate that there are no use restrictions or other water quality impacts/issues.“</a:t>
            </a:r>
          </a:p>
          <a:p>
            <a:endParaRPr lang="en-US" dirty="0" smtClean="0">
              <a:solidFill>
                <a:prstClr val="black"/>
              </a:solidFill>
              <a:latin typeface="Calibri"/>
            </a:endParaRPr>
          </a:p>
          <a:p>
            <a:r>
              <a:rPr lang="en-US" dirty="0" smtClean="0">
                <a:solidFill>
                  <a:prstClr val="black"/>
                </a:solidFill>
                <a:latin typeface="Calibri"/>
              </a:rPr>
              <a:t>(Source: New York State Department of Environmental Conservation)</a:t>
            </a:r>
            <a:endParaRPr lang="en-US" dirty="0">
              <a:solidFill>
                <a:prstClr val="black"/>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virginia.png"/>
          <p:cNvPicPr>
            <a:picLocks noChangeAspect="1"/>
          </p:cNvPicPr>
          <p:nvPr/>
        </p:nvPicPr>
        <p:blipFill>
          <a:blip r:embed="rId2" cstate="print"/>
          <a:stretch>
            <a:fillRect/>
          </a:stretch>
        </p:blipFill>
        <p:spPr>
          <a:xfrm>
            <a:off x="241161" y="747954"/>
            <a:ext cx="4527656" cy="3366846"/>
          </a:xfrm>
          <a:prstGeom prst="rect">
            <a:avLst/>
          </a:prstGeom>
        </p:spPr>
      </p:pic>
      <p:sp>
        <p:nvSpPr>
          <p:cNvPr id="3" name="Rectangle 2"/>
          <p:cNvSpPr/>
          <p:nvPr/>
        </p:nvSpPr>
        <p:spPr>
          <a:xfrm>
            <a:off x="4953000" y="457200"/>
            <a:ext cx="3955092" cy="5632312"/>
          </a:xfrm>
          <a:prstGeom prst="rect">
            <a:avLst/>
          </a:prstGeom>
          <a:solidFill>
            <a:schemeClr val="bg1"/>
          </a:solidFill>
        </p:spPr>
        <p:txBody>
          <a:bodyPr wrap="square">
            <a:spAutoFit/>
          </a:bodyPr>
          <a:lstStyle/>
          <a:p>
            <a:r>
              <a:rPr lang="en-US" u="sng" dirty="0" smtClean="0">
                <a:solidFill>
                  <a:prstClr val="black"/>
                </a:solidFill>
                <a:latin typeface="Calibri"/>
              </a:rPr>
              <a:t>West Virginia Healthy Watershed Criteria:</a:t>
            </a:r>
            <a:endParaRPr lang="en-US" dirty="0" smtClean="0">
              <a:solidFill>
                <a:prstClr val="black"/>
              </a:solidFill>
              <a:latin typeface="Calibri"/>
            </a:endParaRPr>
          </a:p>
          <a:p>
            <a:endParaRPr lang="en-US" dirty="0" smtClean="0">
              <a:solidFill>
                <a:prstClr val="black"/>
              </a:solidFill>
              <a:latin typeface="Calibri"/>
            </a:endParaRPr>
          </a:p>
          <a:p>
            <a:r>
              <a:rPr lang="en-US" dirty="0" smtClean="0">
                <a:solidFill>
                  <a:prstClr val="black"/>
                </a:solidFill>
                <a:latin typeface="Calibri"/>
              </a:rPr>
              <a:t>West Virginia does not have a state defined "healthy watersheds" program or definition. West Virginia's anti-degradation rule can be applied to help define this category of streams. West Virginia's Tier 3 waters, are known as "outstanding national resource waters." </a:t>
            </a:r>
          </a:p>
          <a:p>
            <a:endParaRPr lang="en-US" dirty="0" smtClean="0">
              <a:solidFill>
                <a:prstClr val="black"/>
              </a:solidFill>
              <a:latin typeface="Calibri"/>
            </a:endParaRPr>
          </a:p>
          <a:p>
            <a:r>
              <a:rPr lang="en-US" dirty="0" smtClean="0">
                <a:solidFill>
                  <a:prstClr val="black"/>
                </a:solidFill>
                <a:latin typeface="Calibri"/>
              </a:rPr>
              <a:t>These include waters in Federal Wilderness Areas, specifically designated federal waters, and high quality waters or naturally reproducing trout streams in state parks, national parks, and national forests.</a:t>
            </a:r>
          </a:p>
          <a:p>
            <a:endParaRPr lang="en-US" dirty="0" smtClean="0">
              <a:solidFill>
                <a:prstClr val="black"/>
              </a:solidFill>
              <a:latin typeface="Calibri"/>
            </a:endParaRPr>
          </a:p>
          <a:p>
            <a:r>
              <a:rPr lang="en-US" dirty="0" smtClean="0">
                <a:solidFill>
                  <a:prstClr val="black"/>
                </a:solidFill>
                <a:latin typeface="Calibri"/>
              </a:rPr>
              <a:t>(Source: West Virginia Department of Environmental Protection)</a:t>
            </a:r>
            <a:endParaRPr lang="en-US" dirty="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 name="Picture 2" descr="http://farm3.static.flickr.com/2408/2491105404_23b338631a_o.jpg"/>
          <p:cNvPicPr>
            <a:picLocks noChangeAspect="1" noChangeArrowheads="1"/>
          </p:cNvPicPr>
          <p:nvPr/>
        </p:nvPicPr>
        <p:blipFill>
          <a:blip r:embed="rId2" cstate="print"/>
          <a:srcRect/>
          <a:stretch>
            <a:fillRect/>
          </a:stretch>
        </p:blipFill>
        <p:spPr bwMode="auto">
          <a:xfrm>
            <a:off x="0" y="0"/>
            <a:ext cx="9144000" cy="6832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35608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590675"/>
            <a:ext cx="7124700" cy="923925"/>
          </a:xfrm>
        </p:spPr>
        <p:txBody>
          <a:bodyPr/>
          <a:lstStyle/>
          <a:p>
            <a:r>
              <a:rPr lang="en-US" dirty="0" smtClean="0"/>
              <a:t>What are healthy watersheds…</a:t>
            </a:r>
            <a:endParaRPr lang="en-US" dirty="0"/>
          </a:p>
        </p:txBody>
      </p:sp>
      <p:sp>
        <p:nvSpPr>
          <p:cNvPr id="3" name="Content Placeholder 2"/>
          <p:cNvSpPr>
            <a:spLocks noGrp="1"/>
          </p:cNvSpPr>
          <p:nvPr>
            <p:ph idx="1"/>
          </p:nvPr>
        </p:nvSpPr>
        <p:spPr/>
        <p:txBody>
          <a:bodyPr/>
          <a:lstStyle/>
          <a:p>
            <a:r>
              <a:rPr lang="en-US" sz="2400" dirty="0"/>
              <a:t>waters and watersheds, recognized for their exceptional quality and/or high ecological </a:t>
            </a:r>
            <a:r>
              <a:rPr lang="en-US" sz="2400" dirty="0" smtClean="0"/>
              <a:t>value</a:t>
            </a:r>
            <a:endParaRPr lang="en-US" sz="2400" dirty="0"/>
          </a:p>
          <a:p>
            <a:endParaRPr lang="en-US" sz="2400" dirty="0"/>
          </a:p>
        </p:txBody>
      </p:sp>
    </p:spTree>
    <p:extLst>
      <p:ext uri="{BB962C8B-B14F-4D97-AF65-F5344CB8AC3E}">
        <p14:creationId xmlns:p14="http://schemas.microsoft.com/office/powerpoint/2010/main" val="1266632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7525" y="6400800"/>
            <a:ext cx="7209025" cy="338554"/>
          </a:xfrm>
          <a:prstGeom prst="rect">
            <a:avLst/>
          </a:prstGeom>
          <a:solidFill>
            <a:srgbClr val="0070C0"/>
          </a:solidFill>
        </p:spPr>
        <p:txBody>
          <a:bodyPr wrap="none" rtlCol="0">
            <a:spAutoFit/>
          </a:bodyPr>
          <a:lstStyle/>
          <a:p>
            <a:r>
              <a:rPr lang="en-US" sz="1600" b="1" dirty="0" smtClean="0">
                <a:solidFill>
                  <a:prstClr val="white"/>
                </a:solidFill>
                <a:latin typeface="Verdana"/>
              </a:rPr>
              <a:t>Definitions and more info at http</a:t>
            </a:r>
            <a:r>
              <a:rPr lang="en-US" sz="1600" b="1" dirty="0">
                <a:solidFill>
                  <a:prstClr val="white"/>
                </a:solidFill>
                <a:latin typeface="Verdana"/>
              </a:rPr>
              <a:t>://</a:t>
            </a:r>
            <a:r>
              <a:rPr lang="en-US" sz="1600" b="1" dirty="0" smtClean="0">
                <a:solidFill>
                  <a:prstClr val="white"/>
                </a:solidFill>
                <a:latin typeface="Verdana"/>
              </a:rPr>
              <a:t>stat.chesapeakebay.net/</a:t>
            </a:r>
            <a:endParaRPr lang="en-US" sz="1600" b="1" dirty="0">
              <a:solidFill>
                <a:prstClr val="white"/>
              </a:solidFill>
              <a:latin typeface="Verdana"/>
            </a:endParaRPr>
          </a:p>
        </p:txBody>
      </p:sp>
      <p:pic>
        <p:nvPicPr>
          <p:cNvPr id="5" name="Picture 2" descr="C:\Users\Anna Stuart\Documents\Work\CBP\HW Pics\VA070725_D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5800" y="1066800"/>
            <a:ext cx="3624054" cy="482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94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healthy watersheds matter…</a:t>
            </a:r>
            <a:endParaRPr lang="en-US" dirty="0"/>
          </a:p>
        </p:txBody>
      </p:sp>
      <p:sp>
        <p:nvSpPr>
          <p:cNvPr id="4" name="AutoShape 2" descr="data:image/jpeg;base64,/9j/4AAQSkZJRgABAQAAAQABAAD/2wCEAAkGBxMTEhUUExQWFhUXGB4YGRgYGBsYGBgcHR0cGBgcGhocHSggHBolHBgUITEhJSkrLi4uFx8zODMsNygtLisBCgoKDg0OGhAQGywkHSQsLCwtLCwsLCwsLCwsLCwsLCwsLCwsLCwsLCwsLCwsLCwsLCwsLCwsLCwsLCwsLCwsLP/AABEIAKYBLwMBIgACEQEDEQH/xAAcAAACAgMBAQAAAAAAAAAAAAAFBgMEAAIHAQj/xABEEAABAgQEAwUFBgQFAgcBAAABAhEAAwQhBRIxQQZRYRMicYGRMkKhscEHFCPR4fAVUnKCJDNisvGSwiVTY3OTorND/8QAGQEAAwEBAQAAAAAAAAAAAAAAAAECAwQF/8QAKREAAgICAgECBQUBAAAAAAAAAAECEQMhEjFBE1EEFCIycWGBscHwof/aAAwDAQACEQMRAD8A5nRSRlJS48d4rTPbHIaxeAypA53inKQ6iYyKZJLTLJObMpzYAMOl4pro8r5iSOQMWSDoFCJRT/zP0aHdAUJCHts8eLpQDr5bxaRLLMgBRf8AbRKA4Yi767iE2JkUqqygBXeRp1HhFGqk5T0Oh5iC33MK0O/lG3ZIGoBULFKvZ/SJU0iQEInqZd8w0N4u4rSywAqWQNincH8opIclIHhGqlasYRoybHkLQUqSJdKsn2lkJH1ipTyrgHflrHnEROZMoaIHxMQtsrwAhHgVEik2iMiNSSVE1Te0fUx7OnqNiotye0ay9I8XABqIO0k3LKR1J/KA0uGWVVDsUhhYwxF/hioIM3qgw28IVR+7D/SswkYRUDMv+kwy8Jzv8PNHIvDA6PRY1LQlOdV1KISNzvb1EE59GKmUQpWVKuQc+pt8DHK51dlXLXY5UnX+pP0eOh8LYuJkoJCS+UGxH1IMT5GDUU0tExcklRDnUi5DcgIq0WK0smeqUUBIAfMFzB4v3mjfHELFTmAsTzG7bO+xhKxWWv7xMJQv2Ve6b6CEwOzy6mkEhM0rAQq4VmVfzd40pKukmlkTQTyE5YPpmhMmSFHBpAyqzAKtlL+zyZ4T8OkLC/ZUPIjaJcqGd0+7J2Kv+on5kxFUSlhsigeeYfJm+MKmDVs8SxaYTtY38zaGVE9eUOL9SB8iflDTsRVl4qkTeymDIvYHRWp7p3sCW6HkYtTZaVe0AR4Qr4zOV9/pQpmCiwHVEx/HRMNJS47sUgOd8bcGpUDNp0AEe0kWfwihwXLRKR3lgEKJL9Y6TOpyPA2MIPGtEimTUrSyXSkgdXu0KtgXOKZS5shZlETA1wkufSFPgLFFCeZKnCVA2OxEBeF+KZkqckE2VYjxjpVLh0qfmnJSEzUnUb7wLYHNftSpMs9K9MwY9SNIUcNLqAyjxjpP2q0+aWhfW8c0ppmUggtDkBZmYUCXQtw+8U6uSrNpbR4JSKwn+W/lGV6spb2wzuNIlDJRLJFxENRL7h+kWKFRskAOdYiqQUAWe53aIQwcEs4Yk7cxFqUokc9rxrnVMPcHmOcX6XCi7zVhI6m/oIJNLsKMolZbA7crHm8WUSQCCbPESsPmIUQACn+b5XjapllD9/aMnvobRk8ZFBKL8w17xZNOhTJUz8lM/wDzFCYZg7yZiSSA+U3EVJaSolyCQHc/vWEoNkUEa3AZhDpAUdubcoHUFMcxcXBZusXVYutKMgKv7tY0oVqJFi55bxceSWxpBSRLEppitU6D84WZ+Za1LW4cuf0gvi6ltkCT1OrwFExQcfA3EaRBmk0v+UbBJABIYD49I2SvdgPARDMWo6kltOkWIxOkeLj0CPFm8UI2RBAzO6BA5EWlqsIACWEL9rwhj4Um/hTRCthStfCDvDE3uTR0hgXpqsyR0Sr5phz4CnMtI6KHgyifrCRTqdLcwr4NDdwKppyOuY/KI8jCXG8whaD1/OFrGljLm3KDf9/0ww8eLAWjxhMxSb3PI/EwmI6jgM0/wmURr2K2PJg0IGEy3UgK/mb6GH/AR/4VKSzvImfWEGmUygR/OR8AfrCkM6VSSpZAGUdImo6rMpaDoGP0MAcLrnLRNQVH46hzCvgYpAeY4j/xCk5X/wBk39IaKZI5wt4up6qkP/ufBCm+ZgvRzrkQwCqkRzj7XcMWaczEOQGCh0fWOh0057RrX0omIUhQcEMYaA+VKRJ7VP8AUI7JwVOOZYJsb+sc/wAcwQ01dkbu5nHhDdwxNUZymSWcB2tYQUAwcU8MGqkFIUE7uY47i/CkyUe6oLT/ADJvHeOJKoyqKcvlLLeLRw7BcTmJzO6hyhMYC+6BNi8XqWYZZsQoGDVZJE1BVlZrv84DpAuDeI2h0ZLqVJNgB1i3MyHNnZ7M93MCahWUtfo28FKChWe/MCcvJnP6RlJpILByK7ISEDKOl/ONFVdz7z77wVRgKVLHf7qn6MeUeYthUmUjKnvTCWK7kJ5ttE+pC17isrmunKl5SXAAyjoIqSKpb3DxVNOpJ9q3MRZ7QJ5knf6RpSHYRo05ZhWE5S24tHk2nC1Z0sGuUtZxA8516O462MXKKcpGrA9biE9DN6jDlzCZy3ykAlSbgP0G0e4bnS7LSUpLgH5wVpZv4BQxY65dPzgNiWHFKAU3uXbYdYmNvTFRHUVoUVJFn3d4p9osEg/ERqmWWfR/jE8leY5SfA/SNftAqhWrxv3T0iOaClRCo9COtook2VJOouOcQqlmJ0lSdDbdo3QtJ1sYaYFVKbxLMghSJQFDOMyd21grW4FKWgrp5mZg5SfaEUAFw42PhBfhxft+EC6aWwMX+Hz7UMQWodD4K+kNvA5/Hl/3fOFXCgCoA6MoHzAhp4KtPR/d84jyxlv7RvaR4iEvFFWI6fUiHH7QkqXMlhIKrh8offpCjU0kxRV3FuzeyebxMuxHXuHAPuUhHORNHyjmNMbgf+or5JEdIwVeVNK9h2U0F9AbRzunpZgU5Qod5R0hjD2CzvxD4wUoj/iR17T5j84XMFzBVwRc6g9IYaRzPSeqx/t/KKAu4stp1MeSl/7D+sE5RZfiIB8QqZdP/Uv/AGtBVK7pMCAKSFMYLJuIAlekF6NbiABB+0zBMxROSLpN/CLH2eIAkjmSSfWGriCmEyUodIUeEAZaSk7RXgCX7VJ2Wgmf6iE+pjhEmcUnVh0jtf2qKegX4g/GOESXUoB4lqwGyXOzSiCS2UwsCpbQ+UGDU5ZahyTC4VhnaE0MacLo5YOWcLvYgWEH10CZac+d0kjus/nGyqBJQ6SCG/zEkH1HKANRXzKZQSp1IJsoRytJ6aK0MFRhgmIGVaSTsCx/5iOowKZLlBSzml27urF93gbKCZoC0Zwxd02I8YKLqqjLlz5kZgTm1PnE+mvAUB5tJlWAUAp2bdzyEW6nhjvZUn2g50YPy3ghJoFTBnWoJAchnDjw084J4TkS6krSopBYMS7B/B4HHI3oaSBmH/Z6FhwtQSNQBc/3coOV3CNIiRdIRoHBJU/NzF3h6tmzUFcxfXIkMAna+8R8SyZs5KEy7AKuDooM7k9Ivi62wVHNuIaf7rOCQvMhSXCtxzEQTqgsVSyVA2II6Q5T8JpxIZSkqmLJsRdPK20BZOATAlbNkSXN2dtwIXJdBQvTsUSuWJa0tlNlAXHPyidMpLApSFIVZ9wRuW0MV6jCgSVA5Ua3v6QZw+lllKkywpUhsy1qYEK0s2rRrqtCp+QLiUhKspe+hir/AA4bKaHOio6MLcgrSNycvqN42xunkywSAm+VSUge6o8+YiVJ9IHESjhyge6QfhFebJUk3Bg3idSETEppZi1JUB3VAWJPswcwKtMupQmfJTLsoKzJYG1umsUnJdioSJNSU22gjRV5SXQptj9Y6biS6Ncv8NNN2h1zAMOsC6NNGo5aqVTqIDCYk5bDwi+QcQDIwObMldqhLpUHtFfB6NaSoFJ9IfJXGNBTICZaXTplBeBtPxZh5mW7RD6kk5RdzZ9IrmLiCMOOVy58AkEm4tew+MGsOxOeshEuWrMXITmSFHfQpGwUdPdMb47iFKtGemyOAc2S2pTl+Soo8BrUa2SSdX/2zRGb+pjqhzqsLqkouFFQA7hCQLgKVcHYuPKF37xUATFTJIAByoCS+dRdhYlnAJ8o6nj0xKO0WsslKXPg0AKmRLlS+5mKnCszeDAeXzhTqEbGrbIU4jSCRIzT8vtAWXcu5ER0tRRzVBEuqSpSrpGVTnwdo2Wmj7gMlGYXCSlzcd5uReKisQoqWaPwUIWkl2SAoDb4GKUk1YqZvNTkUZYKVMS4AUNnvcgWcwBncQS8h7MpWQSWDJ0YWJSbnrDHU8UUImpCiApWYGxDE905uRvvygDjNFJaVKkykoMwrANvZTZJPN7epiJ/oNIqSq5UyYg5yR7WQnNkJBcdNPAsYeZC3Qgwk0koIkJXMZIzrBOW4YqKW9WhqwPEZM+W8lRUE2UCGIPWLxS1TJaDExV4J4Wu0CFCCGGG5jViCk9DgjmITFy+zWrqYdjCvj8jvAjnAgFX7S53+EUOkcTodY6z9o055Sk9I5RSpvDEWayZ+GrqwgQTYQQxE90DrFBYsIQDJMpFBWeUruNcpcDzEWpSpi0spaVDcEaj84XxjCgnKnujpFvD69va5tHI4Ptmi2EpaVylFGZkTAGUNEnYnlHtDXqVNCZuYMdUFn8YmlzBLZVlJUw8H6conGCmcCuUvZiAHbkYfqKK+obR7j+JrSWCSl/ZJL23vyiDAKRSlpHarS6cxAPdfk/No0/htXJ7zZ0+LvzcGIJeLqSSkoAD7DLfxELnyi1ER0LCpq0nICkJSbsDmUNgNouutaTmLITuDrYnvfCELDsYMo9oGUHuLuIYqDiOWsEqSlKTz1PlHLOeWD30HQW4YEmYkomKSZoLh7E2sz3aB9bgbzz/AIkoLHuhQLHoInVTyCCqUntFhlBL3DC2V/lAGllTBLzpIK85zJmWIJ5PqYMeZSj+qHF2Q4nhokEEk1KFOMoLFJb2mTHuF4X2YM6UpWQe4Q7PqFcxBaZKWQC4zHUgWHg0R0U3IcpJBJfeJnndF0UaGTKTOT22UBRtdWRX5XaPcfxKYrNK+7S+yHdDd421y6G8Hv4ahZTmICCdSkkh9fAQcCaFBCWClC2Yh9d3jXDmi1sTOZ0tFIWl0SlJX/qSoM2jEwyI4bm1FO5Xm/0q6ciNDDniSKJEpSpolZEh7M/l1jn9LxmmSoFBWZYJ7jBm5PtG92xJgas4DqgCpKVHprA9HCFWVMEKbclreIeG/EPtPVMS0oBB8H/Zin/EphSF1M5SM1whLBRHM8hCnknHr/oqTE+s4fny1EKSzbmwiag4bUvWageBcw3Tq2lmJykFQ5OS/nFORhcta0pQoS9g49L7ReLM5LemJxPMKwFMpMxImZ85SDZmbN+Z9IMcLyBLq0rGkqWZpHMJzuB1LiMk0M2nz9ukIDpyq2U2Zz8R6xbwjDhORMnJV3UJykaFXecp8w4ir+oQ64vxPKnOiUntcwGYagAtr5RBULzEAlkpOZt7kMP/AKphTradFBmSCVsBN7ps6SQm+tlBvONMBlz6yaubnygMzaDVvF7+kY5oylVdFx0ScQSv8XTLS4SWQq9+8klJ+fpA3EaFcyumzEqShOayyNLC6eo57GCWITiJnY9mc2ZLX1KfZy/veDeH8MVC0HMkIdT3bMLXHQPGmC1CqIl2IeP8PkrC0TQtS1MQpgp2F2Tr1bm8EsGwuchKVTyUNMZJVzYpCR0JIfwgxi2Hpo1pM5QmEOQBokWa+uZ38mi3gtemplmUtVpYJlqNiSWKD45VAHq8TkybaKS8k06SkokoOilKJs+ytv3pACu4gXh83s+zlZFDMFJsVRNxDiqpcsTBYoS4A5OUj5qhPnV8isSFqSozUe7qCN4nFJ0vYEtDUj7T05gFItzBEXaf7UZAPskQh/dpE0sWT/LlYesW8K4al1wUEEy8hYqNwf1jouhUPivtckBNkkmFKr+0Wqmzc4UlKH9hrEdesYn7P8oORSF5dSpbegiDFcHFGDklomBafa1yvraByGkHKrFaSqSc7u1xpCtjVFSBCDTvmfvAl7RPhWCS6hCiiaygNBa/UcoNYZwtTpQgrmtNV3WN0v0iot+RNI5tiiC7RRmIjquOfZ6VAqlzEnxhOVR0hUZSiUTEliXcFtekUyKFMHaLA0T5mIZIcxbUNCNhEMaCE5iE5SxYO8FMB4gVKUHa2qhqR15wrmaXJ3jztD5xlLEpKmOzr0vE0zUE2zWYg28xFGfhktQKlS7O5tYkQi4HjSpKwXdLXEdMwHF5M1ASWc3bZ9/OPPnjeGV7/K/sakeIradTCVLCCzHNd2inOwVEw5FqAe7pGVz8otS8OUleXKFl3DW6xtMrE2BSX3YaRhkyS5cluy2Llbh1RSzCpDqSDf8AmA52+kGJHFFOspEy6gzEsCDveLwrZZVkOvjcQKxzB0kZ0pSrmGb5aQLIpSSmqfuTVFqZWyCxStSQTqw+YiNeJoBZM4K1a0JkzD1TJnZSXSo+4pTehgSqZMlKIe90n5G8d6+GjJD5UN+I8UzAvKkEEdCX8oNYJOnTQFTg99gE2684SMJxgoUCoPs+48IaaSuUq8pQJfTQ+kRlwJR4pfuNOwrxQmSZQlzMyQssFgXSdjCVV8PVUialMoGYFewoMx8YPYviM6akypssBKhru/MRDhs5aAlBWrKNCRceBhfCwyY1/KEwnjvD0uVJkzFZZSyAVSVMe/uQ20I+KFXbEKVmfQjQjYDwh5xESZqSVtNWzAqSXHIPFLB+FTMCSrsWGgUpiOkdzX1WSKIJ2tFyVia0EF46LK4fkSyBMkS5n9Bf6wRl4ThxsqiPx/OKcFLsLoRVY0upkLClE5CnK/u5lXuf6RBfhGYgSQFA5AvKu5AOZjqORHxibjPD6WTKT92lGXnfO73ylGXXk6vWF3DpuWUQ+6u7/wDCxjHJFpcV/tCT2NNTWSJk7spsv8LtBLcWOQKOqne6mJ84NCQqjTMSqdLSFqGVKAO6kAAM+u/oTCzU0fcmqBdjLBLaEsojxyl/KAlfPVUZkS8xTKTYB1FgHJ8zbwgxrSRR0OgwRM5QqFOT7sxXdSq+zddIPVeETlITkmLCiSG91rt12HrHnCOeVSSpa1JGRCUi+oCRqNjrBNE9EoKaZc3clwD0EbqKWiWzlXEXDtcZswqlLWhJssDukMLi/wC2jfCJWSQlYdM1MtacquYIJUOlkpHgYdMSxsKURmUoctEq8ekJ2PkJlrWlkpTmAAvdRsH5ORGGZLjxGirilKirCUhSkic4zAOQEtsP9ebygFV8Lrw5aVmckvysrzSdoIKxKZTS6RclIUtEtbA75so+Sj6Qq11eqdMKppJmKN+b8oWH7a/IB1FLSlBnd7O7AEgP5RNhOOSZGaWqU8pWrKJLwIxbCTLQhW7fGIJclRADX8NYTTu7GNshNPUTM0mYqWCCOzc687xNNwJIDTKiY2w5QpSZUxKitPdAL/pG+M4+tYS1soZxrGORZnLT0FhTE8Np5QHZLV/qyqAJ84h7fPlyKX3bgE2tuYCz5mZaCq+Ya8zBWiZFPOmF8rhHXvG/wjbHy1bsCTEaernK79Q0oB2FgfIfWK1LQyJbrKXJtFafxgt8qUpEsWAAu3WJaeatcszTJTkJ1UWHkImc8iW9CbSE+WgGDeCi/wDlZxAOl10vDPw+nvd2Yytn9k9I3yukSVcXkU6klSM0uYDeWoWPgYESwN4ZeI6VanmKSlOXulve6wtlIe+nPlDx/aB5Ll3EXsOqlImJYkAGKYF7X6x7JUR6w5K1QHXKDEUzJeaxWkWPIakGKBnhRe7PqAx+MK/DeJkTky73LFtwzQ001FOJUVIKZbs5v5ho8z0HG0aRei1JTKUHv4qv8Ynk1CCkhnbd94B1Ujs1WLp2KTY+MQIqiDlFvHeMH8Pb7L0D+IZPe7TR7DmD1/OBVPR5lhKrpPKD+MzUIkKUp0qIsDz6QGwbEJBvMWpChpaxPjHpYXcPwZy7Iq3DUy1MhQUP5TqD4xUkpWlQIdLF/wBmGf8Ahna95C0re5BLH4xDLkzZKylSUlJuxYxPzHa8ks0pOIe808Zx11H9wvDVh1TSlLmYpLiwKgseLm4hMq8NkzQTKJRMHuG6Seh2gXPo58ljMlqCDuLj1ELjDJ06Y1I6RVYUps0tSSG2NjA+XVqQWUmFWnxhaMqpSj1SdDDRg9UmqqUSz+GFpBc7G9vhFYlOL4vY7RP94GrkeUSyapR9mYSeTl4I41gCpCX7RKho2hiDBqNQStYQMyUkuSw9Y6uDFYHxipUuWQpRLaOX1If5QOwmhmTilEtLknV2AcoZz/bGKmOhZ6h9/e/SLfD6iASnUOW0zMdOb6sIzk6Vh5DlTUTDLEiY0srSgFjc5QlAJ6swMW8I4XSgln2F1au/eI/lDlzpeJMLpU18zMpbLlJcpAKszlJsBdhl83gxVYXMlKUEJUuUlCFJUQ6gTndn1ACA46pghuNhZ5SLyAjMBsNj68tIoqAJs99zcHf6H0ixW4RUNZClJDuWB0AuL3sYGVFck4eUe92ovuzv8LjzikrCzWTMJFgxKstg72BGXzf0gXjtTmQKcaI76jzVqR6EeZg7wZRz8qVJRmCZwYm1gklWu2nmTChXTjJmTZi0jN2hB5d0uQOYJ+QiMsNJoVkPEk09mgAOUotz9ofvygPTTEqymYlSVAg5gIMIrE5JMxf/AJZzHX3lJ+cDMarJfdEp73P5Q8cKiOxupfusxDTllR291oALoJpmHIsJQ/dch2heOImYoJa+ghhp8MJYFSCoagG8Eo6GnYXxaWmnpFZpkuZMVokah94QytO7w0TeEwSCh0km5KrQQk8IU2Vp01X9tohSgnVgzn1VPJZtoNYrWmXTokKHfV+IrzsmL2McIy0qBkLK0nUHaK9Zw9mmFRmJGlydLaRrFwa0TTFVZYX9INYZis1cvKpQKE2CdBFeqwNQzELCwNxpFHtihOUNBOKkhEdCRDBh7sPW4b0MAcOQHvBmfVGXLcMX2IcfpEZNugJMbxXMky77XMLuaN504qLxFG0VSA2QtjG8qaxvvERjCYdAGuF5wFQknrfyjpUjHpzdwoUnQ2cfoY5zwchCppSpnUkpS/MiJ+wqKZ2fLyeOTJubSdMqLHIzkqUcyWTd7ix/KAmM1cuX39H25KG4PWBsjH8zBQv0sIGY/VlRSl7C7ciYmGF3TKcl4KddXLnl1klrDpFRSSIsS2aMUY7UktIyMpa9aND5QRl4vm1LQGUiNYTxxfaAY5FYLsXJi3SzJmZJEzwGo8CIUwYsyK5adDGUsHsAcxWnDlaU5FC60beKfygzwhhip85M1SykIbK2pa8L1FVpmnKuxYsr6Q6cKns2D35Rrhx0t9jY+YlwtMqC5mM4sOUUML4YndnUyVq27pG9ob6Go7qIv04FzzjQRwCdhq5PaJXzYHm1z842w4qSAyXdRA2HtHM5NmyvDd9pNGELTl97Of8A8/zilw3SidTGX3QsLUUE6Ocwv+lxYxyZ3xX7lLZf4UxZFCVKLKTMBJLgGxFr2sxsecM+OcTDtJZlEqkkJUVJDobMJZBUzBQKk93XdtY57W4TPlycipRzAlhlUpJBJBKVILE2Bva+h0gdgGKVFLORllTJgzXQElQUkM/dbUN7W0XC6BnesNnEoD6uRy0JA+AEcyxmib8M2abP9M2ZJ+MeTcTru1UqQJxBIKkBKlB9wlw2usHsHAqJrVVHUImalWVQlEkMf6dOojVS3TJGDhmWE0qSNz+n0jhXHCz94Wm4BVmL7kk/Ro7rUYxSUoEvMBl9xPeIihUYnTzwpSJIWtKXcoBIA9WhumByLhZX4kt0hTBQyqFjv/3PD/TcISp91ywkHlZvCF/BqbsMQQqoZMtWddyGAKDy8E22tpDorjeiCSUrJbYJP5Qo67GIHFnDtFQrR2ZWZpLnMXAEApmND3QE9RqYvcZ18qrmFaBMSTZyLQpnDlA2UPMERjlgpvsdMMzcSmZc6VM2x3itL4jWqyrxpJoJrDMkFJ3F4uSZEqWMylJV/pCbesYcMce0MKqwWrKQRkUlQ2VcA/lAybQ9ihct3J9patvAc43l8Rr/AMqV3E+LtFZUxROYKf8AqMVGbjqqC0UVykS0lImqIOrBnigVIHsp89TF+dLSpypTf0j6xRnT0gMLfONFKxNlDDZ+VVzaPa6fmVaI5NEs7N4xJMoVJbNYnbU87t4j1jXViIZYJ0jDFmdQzZbEg/2vbxMXaqjLXBcbt+VofIAW0eNFtdGdBdVhlbnyO8T0GErmMSk5XuzZj0APz2gckgKEipVLUFJ1BeLFZi8yYSVHWCEvAu8c3sgkfl1+HlFunwqSnYEncsfyjKWSCd+QFxEwxblZT7SYv/wZOcDNZm5HNcu2jaWi3LoEABy9zcuC1rBrevWKeaAFSXQyz0ghS8Oy1/8A9Ak+cbyxLR3wLg6agvaCWHTUO2/I2MT68UPRlH9nYmaTx5JgtK+yNB1qT/0xrLxm+RDCzudBBCTxHNyjN3VA2bfowLHcfHrFfMY0SRj7GEHSqV/0CJh9iktrVKn/AKQ0EcN4zU5C021BzC46MNXtrZt48nccL7WWUElFytCgzWAYKA2JJ0L5dbwfMY/cDzBvsgkS1PNmqmdB3RDbTcH0kv2ZbHm5gKjjlOQKLOzkB7Hl+UQp49JD5P315Rfqw9wHQUSEjkBG0kukFJcEODzEIq+PCC3dI5jQ+sBZHGUxBUZRyICu6h8yGAukIdkpf+UBucJ5YryAyfaHRFSpBy5iStOUFjfJp6QApq5VOjIJfZC/tAuo732IO99YrcUcYzZkuRNTkzDM8sosCQnMk3dQsb21MV6fi8y1LTOkomh2DEpYOklIYsEkqA00EKTTGgtVcTzJiVJSlBDXCVFtdfZt5RTl4msqSWQ7H2VFJHQd3TTlvB6nm0tQkKTR5SdhkUDt7zRXrZlJLKsyEIYFyqShTWJNkBrAPblGcYxfTKbNcJxmcD+JOIHQ5/8AcgfOC9TxkhNiqY2jhCTs+uYD4R5S4Kkg2lOwZqZJFw936RHiFDLkoBmyUFJLEiVLDWJcDIdwPV9mjZciQVX4/QzS6pSyTqykodnN2vvzi5RcUoS33elJAsA1y/UAkvzvGsqqpS3YyOn+XJQCeb5cw8gIXOJseTLSUpkhKicpIXmLdHQAnTYQXINEX2i4lPmy882WJZQWSxLh2cX8rNtHPE4itv8AMW8NOM4iuopwhKAlLDupzKKma6lKJJVrC7T4Rq6t97Wb5xDcfIBThmV2hKpy1BI3doK1+JiWlpCQo7kjNAamxTsZYT2CVFy2Z7Ea+OsbYjSzVhMyWgoz6oQ5HQj4wqTKKqsUWxDP0iuimnTTfujrBShwKpV7ElVtSqxPPWC0jhieosoplganM5HkIzdR2kLsUptP2b3LvHstKlMWh0reH6cZc0xRax0DmN6eikIAyJzHmbxnPOkvcfFikuhUUjU9AIHzMJnO+RUdFmTyl2SLB4DVuJkbZn35xnDPN9IKQrU08guQAkC+510HU2EWZdUSoKNwb+r3H5QIngMwe93f5+sSSVtY3YXGumnnfXpHW46IDYrGszjViLP/AEka/sRsapPvWYXBdvR7QHlThcGw96/7vrG/Yg3TYHSzu1jb4+cRwAKibJUAq6SAGPMWAsdbD9tGkypIHd1HlvyfTaB61FmCWD8reTRIJrpBWQyXdra6W56QnACb74tVikF/AX0Lbf8AEb0qQ68zkJKSx3Y3bmGe0D0TAFAukFrb7ej+kZUTLuFWNwOe2x1tBw8IArU1IDXdRLtrY66bWf1iITFq7qiAXd9i22vXSBksTCQwA8dWFywP5R7UrmJdRSBdg7F3N/Mly8Cx1oRZmTSpKlKJLMczWPXTyj2mUpQeWVLY3cMbnx0c/GNqXvOy3DX6FuT+N41mZgGf2E7G/JPzJPgIK8AE6isWEgFgoEA3cAEPqdmi6md3XQoBnLM40sAdnLsfCAqahChkzOvKOWazaFwH8djpG82qATkCxYAlIDbWsOTnTSMnj0MMzKmyXdA0N7C3MW1A8IjqJxcpSGJcK9q4NiSG5ctIF0OO5gEFOhZ3ICjy5s7HXlFybXKyfhh9CQpZLEPupVz5CM+Ek6oRcVMCQO9f1Ln/AIHrEdNUj3SVWY8z+/rAZFdMmnupIca6tsTzNnjKILSCrMCGIIDgp1Ou+iRfdXnFek/IgpUzCpsgtoQ+2xPSNC7OlnBcCzjpyiNalJSrQkJCgUi5B25uA/pFOZVkDMEKdJALq1J3cb+jQ1B+BhaoWwKHBIJuDqGe3r8I2QqUbrBF3dOrOOre6PSBUipUtJBRlb3iTrtZR1cnQPeKkkzM+V1AFRAUxZgSD8jaKUJLyGzqNNUJ+7J9/ugFKZglHzVmBA6Qt4zSAE5JXtO5E1RSgl21fNsrToIEIxEp7iy5SWd3cauFDc/WNk1SRcPc6Gx5ac4WNuCK5jnhVUiWx7Ls1gISFJqiRy0IANgbnneC2JY9Km065ZWqWUrHdLzraDvh3Lvd45hNrVNZR0LAc9Pq0affwpIdwXIuSzWy2ZnF7u/eHKNfVm3YrHjB62WVolhZdSmBbKkaqJJJHI+JgbxLSOVP7KVFzz1FjodjC1QVPfckkA/8/voIkmVwWp2YufZs5Ny/1geWTCzeRMCEgKNvAWO/wjWRMSSLPpp3dHv0/QRTlkZlDVu822oAvz9o+AiOZmd215E90buesQ02KxmoalKF5kpSQ+Yg7lyHuORI8oITOKZuUZAgG6R3bpDfl8YSkVKi7O+g3dv+DGJnqVqdAR8Pr9IKkvI+QySsbnIWpQIdRJV1dyPLQN4RXqMZUvKSBoApQLFQ1IJAuC3yhe7RbhOYMdUk/Ag2O3pEhmEgGxDhwwB02Hr6wuHkLC38cuju90AgDdVmTc8mfz6RcOMBIUAxVdm0Lb32hYqghKs12fQnYm19z1EePY5Xta+ralj8vGH6UX4HzYaqcWWFAKUA+rfXpA9AXMUE+02z5QLE720f1iuhStgsgDfTxN+bmPEzwEnPYn+TuctQDFxjXQWV107srnpFeoVlLbnfSPIyOjyIjFm56xcmJLDMom3hGRkOhmksmzaRrU1BLD9BGRkJpWB4oWeKxmEsH0MeRkMCdK3QWJsG8jtGkisy2U5TGRkJJPQi9RJAX3SWAKy+2pDMbm28aJT2ylMWZmfkNH66x7GRD9w8FMLZYGh0dgrUtofnBcJShKs7q3tbYWjyMgyLoAXPrlH2e6l9Bb5RNQSwTmU6stwk2D9TeMjIbVLQgknEDlCikOSbbBuR1frEErGJlkhRbNbQcy7AXOt49jIz4rYBydPUApKiFEFwpmVdmvv4eMeTZgKAops2j6nT6fAR5GRjjVtiI6eUFrSpBOjOfHp1GvI6RSnVCUKOZOZntmOUc7fWPIyGtumFntbXISSCh2Uw0vyfT57RAdM9yzAP1FneMjItxSSAjq1lIBtfXrFKZWFgDf4NvHkZGsYoZYE/Km3veXWLMupcMALXFgOXKMjIzaQiRdcQCtgyWFw5Lgn/ALT8IqfeFE/Lz6eMZGRUYqhmJnEpta5H1iRY0Ll9PQP8oyMgYFMVbkht2PXziyEve/PK9rFoyMhy0Ba7MKBYkPoLMPh0iGpRlSFJJJF7lvIN+7xkZFJKijenqgtPeBc2sW2s5e4ivV0wCQ2ih5/u0ZGRK0w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Verdana"/>
            </a:endParaRPr>
          </a:p>
        </p:txBody>
      </p:sp>
      <p:sp>
        <p:nvSpPr>
          <p:cNvPr id="5" name="AutoShape 4" descr="data:image/jpeg;base64,/9j/4AAQSkZJRgABAQAAAQABAAD/2wCEAAkGBxMTEhUUExQWFhUXGB4YGRgYGBsYGBgcHR0cGBgcGhocHSggHBolHBgUITEhJSkrLi4uFx8zODMsNygtLisBCgoKDg0OGhAQGywkHSQsLCwtLCwsLCwsLCwsLCwsLCwsLCwsLCwsLCwsLCwsLCwsLCwsLCwsLCwsLCwsLCwsLP/AABEIAKYBLwMBIgACEQEDEQH/xAAcAAACAgMBAQAAAAAAAAAAAAAFBgMEAAIHAQj/xABEEAABAgQEAwUFBgQFAgcBAAABAhEAAwQhBRIxQQZRYRMicYGRMkKhscEHFCPR4fAVUnKCJDNisvGSwiVTY3OTorND/8QAGQEAAwEBAQAAAAAAAAAAAAAAAAECAwQF/8QAKREAAgICAgECBQUBAAAAAAAAAAECEQMhEjFBE1EEFCIycWGBscHwof/aAAwDAQACEQMRAD8A5nRSRlJS48d4rTPbHIaxeAypA53inKQ6iYyKZJLTLJObMpzYAMOl4pro8r5iSOQMWSDoFCJRT/zP0aHdAUJCHts8eLpQDr5bxaRLLMgBRf8AbRKA4Yi767iE2JkUqqygBXeRp1HhFGqk5T0Oh5iC33MK0O/lG3ZIGoBULFKvZ/SJU0iQEInqZd8w0N4u4rSywAqWQNincH8opIclIHhGqlasYRoybHkLQUqSJdKsn2lkJH1ipTyrgHflrHnEROZMoaIHxMQtsrwAhHgVEik2iMiNSSVE1Te0fUx7OnqNiotye0ay9I8XABqIO0k3LKR1J/KA0uGWVVDsUhhYwxF/hioIM3qgw28IVR+7D/SswkYRUDMv+kwy8Jzv8PNHIvDA6PRY1LQlOdV1KISNzvb1EE59GKmUQpWVKuQc+pt8DHK51dlXLXY5UnX+pP0eOh8LYuJkoJCS+UGxH1IMT5GDUU0tExcklRDnUi5DcgIq0WK0smeqUUBIAfMFzB4v3mjfHELFTmAsTzG7bO+xhKxWWv7xMJQv2Ve6b6CEwOzy6mkEhM0rAQq4VmVfzd40pKukmlkTQTyE5YPpmhMmSFHBpAyqzAKtlL+zyZ4T8OkLC/ZUPIjaJcqGd0+7J2Kv+on5kxFUSlhsigeeYfJm+MKmDVs8SxaYTtY38zaGVE9eUOL9SB8iflDTsRVl4qkTeymDIvYHRWp7p3sCW6HkYtTZaVe0AR4Qr4zOV9/pQpmCiwHVEx/HRMNJS47sUgOd8bcGpUDNp0AEe0kWfwihwXLRKR3lgEKJL9Y6TOpyPA2MIPGtEimTUrSyXSkgdXu0KtgXOKZS5shZlETA1wkufSFPgLFFCeZKnCVA2OxEBeF+KZkqckE2VYjxjpVLh0qfmnJSEzUnUb7wLYHNftSpMs9K9MwY9SNIUcNLqAyjxjpP2q0+aWhfW8c0ppmUggtDkBZmYUCXQtw+8U6uSrNpbR4JSKwn+W/lGV6spb2wzuNIlDJRLJFxENRL7h+kWKFRskAOdYiqQUAWe53aIQwcEs4Yk7cxFqUokc9rxrnVMPcHmOcX6XCi7zVhI6m/oIJNLsKMolZbA7crHm8WUSQCCbPESsPmIUQACn+b5XjapllD9/aMnvobRk8ZFBKL8w17xZNOhTJUz8lM/wDzFCYZg7yZiSSA+U3EVJaSolyCQHc/vWEoNkUEa3AZhDpAUdubcoHUFMcxcXBZusXVYutKMgKv7tY0oVqJFi55bxceSWxpBSRLEppitU6D84WZ+Za1LW4cuf0gvi6ltkCT1OrwFExQcfA3EaRBmk0v+UbBJABIYD49I2SvdgPARDMWo6kltOkWIxOkeLj0CPFm8UI2RBAzO6BA5EWlqsIACWEL9rwhj4Um/hTRCthStfCDvDE3uTR0hgXpqsyR0Sr5phz4CnMtI6KHgyifrCRTqdLcwr4NDdwKppyOuY/KI8jCXG8whaD1/OFrGljLm3KDf9/0ww8eLAWjxhMxSb3PI/EwmI6jgM0/wmURr2K2PJg0IGEy3UgK/mb6GH/AR/4VKSzvImfWEGmUygR/OR8AfrCkM6VSSpZAGUdImo6rMpaDoGP0MAcLrnLRNQVH46hzCvgYpAeY4j/xCk5X/wBk39IaKZI5wt4up6qkP/ufBCm+ZgvRzrkQwCqkRzj7XcMWaczEOQGCh0fWOh0057RrX0omIUhQcEMYaA+VKRJ7VP8AUI7JwVOOZYJsb+sc/wAcwQ01dkbu5nHhDdwxNUZymSWcB2tYQUAwcU8MGqkFIUE7uY47i/CkyUe6oLT/ADJvHeOJKoyqKcvlLLeLRw7BcTmJzO6hyhMYC+6BNi8XqWYZZsQoGDVZJE1BVlZrv84DpAuDeI2h0ZLqVJNgB1i3MyHNnZ7M93MCahWUtfo28FKChWe/MCcvJnP6RlJpILByK7ISEDKOl/ONFVdz7z77wVRgKVLHf7qn6MeUeYthUmUjKnvTCWK7kJ5ttE+pC17isrmunKl5SXAAyjoIqSKpb3DxVNOpJ9q3MRZ7QJ5knf6RpSHYRo05ZhWE5S24tHk2nC1Z0sGuUtZxA8516O462MXKKcpGrA9biE9DN6jDlzCZy3ykAlSbgP0G0e4bnS7LSUpLgH5wVpZv4BQxY65dPzgNiWHFKAU3uXbYdYmNvTFRHUVoUVJFn3d4p9osEg/ERqmWWfR/jE8leY5SfA/SNftAqhWrxv3T0iOaClRCo9COtook2VJOouOcQqlmJ0lSdDbdo3QtJ1sYaYFVKbxLMghSJQFDOMyd21grW4FKWgrp5mZg5SfaEUAFw42PhBfhxft+EC6aWwMX+Hz7UMQWodD4K+kNvA5/Hl/3fOFXCgCoA6MoHzAhp4KtPR/d84jyxlv7RvaR4iEvFFWI6fUiHH7QkqXMlhIKrh8offpCjU0kxRV3FuzeyebxMuxHXuHAPuUhHORNHyjmNMbgf+or5JEdIwVeVNK9h2U0F9AbRzunpZgU5Qod5R0hjD2CzvxD4wUoj/iR17T5j84XMFzBVwRc6g9IYaRzPSeqx/t/KKAu4stp1MeSl/7D+sE5RZfiIB8QqZdP/Uv/AGtBVK7pMCAKSFMYLJuIAlekF6NbiABB+0zBMxROSLpN/CLH2eIAkjmSSfWGriCmEyUodIUeEAZaSk7RXgCX7VJ2Wgmf6iE+pjhEmcUnVh0jtf2qKegX4g/GOESXUoB4lqwGyXOzSiCS2UwsCpbQ+UGDU5ZahyTC4VhnaE0MacLo5YOWcLvYgWEH10CZac+d0kjus/nGyqBJQ6SCG/zEkH1HKANRXzKZQSp1IJsoRytJ6aK0MFRhgmIGVaSTsCx/5iOowKZLlBSzml27urF93gbKCZoC0Zwxd02I8YKLqqjLlz5kZgTm1PnE+mvAUB5tJlWAUAp2bdzyEW6nhjvZUn2g50YPy3ghJoFTBnWoJAchnDjw084J4TkS6krSopBYMS7B/B4HHI3oaSBmH/Z6FhwtQSNQBc/3coOV3CNIiRdIRoHBJU/NzF3h6tmzUFcxfXIkMAna+8R8SyZs5KEy7AKuDooM7k9Ivi62wVHNuIaf7rOCQvMhSXCtxzEQTqgsVSyVA2II6Q5T8JpxIZSkqmLJsRdPK20BZOATAlbNkSXN2dtwIXJdBQvTsUSuWJa0tlNlAXHPyidMpLApSFIVZ9wRuW0MV6jCgSVA5Ua3v6QZw+lllKkywpUhsy1qYEK0s2rRrqtCp+QLiUhKspe+hir/AA4bKaHOio6MLcgrSNycvqN42xunkywSAm+VSUge6o8+YiVJ9IHESjhyge6QfhFebJUk3Bg3idSETEppZi1JUB3VAWJPswcwKtMupQmfJTLsoKzJYG1umsUnJdioSJNSU22gjRV5SXQptj9Y6biS6Ncv8NNN2h1zAMOsC6NNGo5aqVTqIDCYk5bDwi+QcQDIwObMldqhLpUHtFfB6NaSoFJ9IfJXGNBTICZaXTplBeBtPxZh5mW7RD6kk5RdzZ9IrmLiCMOOVy58AkEm4tew+MGsOxOeshEuWrMXITmSFHfQpGwUdPdMb47iFKtGemyOAc2S2pTl+Soo8BrUa2SSdX/2zRGb+pjqhzqsLqkouFFQA7hCQLgKVcHYuPKF37xUATFTJIAByoCS+dRdhYlnAJ8o6nj0xKO0WsslKXPg0AKmRLlS+5mKnCszeDAeXzhTqEbGrbIU4jSCRIzT8vtAWXcu5ER0tRRzVBEuqSpSrpGVTnwdo2Wmj7gMlGYXCSlzcd5uReKisQoqWaPwUIWkl2SAoDb4GKUk1YqZvNTkUZYKVMS4AUNnvcgWcwBncQS8h7MpWQSWDJ0YWJSbnrDHU8UUImpCiApWYGxDE905uRvvygDjNFJaVKkykoMwrANvZTZJPN7epiJ/oNIqSq5UyYg5yR7WQnNkJBcdNPAsYeZC3Qgwk0koIkJXMZIzrBOW4YqKW9WhqwPEZM+W8lRUE2UCGIPWLxS1TJaDExV4J4Wu0CFCCGGG5jViCk9DgjmITFy+zWrqYdjCvj8jvAjnAgFX7S53+EUOkcTodY6z9o055Sk9I5RSpvDEWayZ+GrqwgQTYQQxE90DrFBYsIQDJMpFBWeUruNcpcDzEWpSpi0spaVDcEaj84XxjCgnKnujpFvD69va5tHI4Ptmi2EpaVylFGZkTAGUNEnYnlHtDXqVNCZuYMdUFn8YmlzBLZVlJUw8H6conGCmcCuUvZiAHbkYfqKK+obR7j+JrSWCSl/ZJL23vyiDAKRSlpHarS6cxAPdfk/No0/htXJ7zZ0+LvzcGIJeLqSSkoAD7DLfxELnyi1ER0LCpq0nICkJSbsDmUNgNouutaTmLITuDrYnvfCELDsYMo9oGUHuLuIYqDiOWsEqSlKTz1PlHLOeWD30HQW4YEmYkomKSZoLh7E2sz3aB9bgbzz/AIkoLHuhQLHoInVTyCCqUntFhlBL3DC2V/lAGllTBLzpIK85zJmWIJ5PqYMeZSj+qHF2Q4nhokEEk1KFOMoLFJb2mTHuF4X2YM6UpWQe4Q7PqFcxBaZKWQC4zHUgWHg0R0U3IcpJBJfeJnndF0UaGTKTOT22UBRtdWRX5XaPcfxKYrNK+7S+yHdDd421y6G8Hv4ahZTmICCdSkkh9fAQcCaFBCWClC2Yh9d3jXDmi1sTOZ0tFIWl0SlJX/qSoM2jEwyI4bm1FO5Xm/0q6ciNDDniSKJEpSpolZEh7M/l1jn9LxmmSoFBWZYJ7jBm5PtG92xJgas4DqgCpKVHprA9HCFWVMEKbclreIeG/EPtPVMS0oBB8H/Zin/EphSF1M5SM1whLBRHM8hCnknHr/oqTE+s4fny1EKSzbmwiag4bUvWageBcw3Tq2lmJykFQ5OS/nFORhcta0pQoS9g49L7ReLM5LemJxPMKwFMpMxImZ85SDZmbN+Z9IMcLyBLq0rGkqWZpHMJzuB1LiMk0M2nz9ukIDpyq2U2Zz8R6xbwjDhORMnJV3UJykaFXecp8w4ir+oQ64vxPKnOiUntcwGYagAtr5RBULzEAlkpOZt7kMP/AKphTradFBmSCVsBN7ps6SQm+tlBvONMBlz6yaubnygMzaDVvF7+kY5oylVdFx0ScQSv8XTLS4SWQq9+8klJ+fpA3EaFcyumzEqShOayyNLC6eo57GCWITiJnY9mc2ZLX1KfZy/veDeH8MVC0HMkIdT3bMLXHQPGmC1CqIl2IeP8PkrC0TQtS1MQpgp2F2Tr1bm8EsGwuchKVTyUNMZJVzYpCR0JIfwgxi2Hpo1pM5QmEOQBokWa+uZ38mi3gtemplmUtVpYJlqNiSWKD45VAHq8TkybaKS8k06SkokoOilKJs+ytv3pACu4gXh83s+zlZFDMFJsVRNxDiqpcsTBYoS4A5OUj5qhPnV8isSFqSozUe7qCN4nFJ0vYEtDUj7T05gFItzBEXaf7UZAPskQh/dpE0sWT/LlYesW8K4al1wUEEy8hYqNwf1jouhUPivtckBNkkmFKr+0Wqmzc4UlKH9hrEdesYn7P8oORSF5dSpbegiDFcHFGDklomBafa1yvraByGkHKrFaSqSc7u1xpCtjVFSBCDTvmfvAl7RPhWCS6hCiiaygNBa/UcoNYZwtTpQgrmtNV3WN0v0iot+RNI5tiiC7RRmIjquOfZ6VAqlzEnxhOVR0hUZSiUTEliXcFtekUyKFMHaLA0T5mIZIcxbUNCNhEMaCE5iE5SxYO8FMB4gVKUHa2qhqR15wrmaXJ3jztD5xlLEpKmOzr0vE0zUE2zWYg28xFGfhktQKlS7O5tYkQi4HjSpKwXdLXEdMwHF5M1ASWc3bZ9/OPPnjeGV7/K/sakeIradTCVLCCzHNd2inOwVEw5FqAe7pGVz8otS8OUleXKFl3DW6xtMrE2BSX3YaRhkyS5cluy2Llbh1RSzCpDqSDf8AmA52+kGJHFFOspEy6gzEsCDveLwrZZVkOvjcQKxzB0kZ0pSrmGb5aQLIpSSmqfuTVFqZWyCxStSQTqw+YiNeJoBZM4K1a0JkzD1TJnZSXSo+4pTehgSqZMlKIe90n5G8d6+GjJD5UN+I8UzAvKkEEdCX8oNYJOnTQFTg99gE2684SMJxgoUCoPs+48IaaSuUq8pQJfTQ+kRlwJR4pfuNOwrxQmSZQlzMyQssFgXSdjCVV8PVUialMoGYFewoMx8YPYviM6akypssBKhru/MRDhs5aAlBWrKNCRceBhfCwyY1/KEwnjvD0uVJkzFZZSyAVSVMe/uQ20I+KFXbEKVmfQjQjYDwh5xESZqSVtNWzAqSXHIPFLB+FTMCSrsWGgUpiOkdzX1WSKIJ2tFyVia0EF46LK4fkSyBMkS5n9Bf6wRl4ThxsqiPx/OKcFLsLoRVY0upkLClE5CnK/u5lXuf6RBfhGYgSQFA5AvKu5AOZjqORHxibjPD6WTKT92lGXnfO73ylGXXk6vWF3DpuWUQ+6u7/wDCxjHJFpcV/tCT2NNTWSJk7spsv8LtBLcWOQKOqne6mJ84NCQqjTMSqdLSFqGVKAO6kAAM+u/oTCzU0fcmqBdjLBLaEsojxyl/KAlfPVUZkS8xTKTYB1FgHJ8zbwgxrSRR0OgwRM5QqFOT7sxXdSq+zddIPVeETlITkmLCiSG91rt12HrHnCOeVSSpa1JGRCUi+oCRqNjrBNE9EoKaZc3clwD0EbqKWiWzlXEXDtcZswqlLWhJssDukMLi/wC2jfCJWSQlYdM1MtacquYIJUOlkpHgYdMSxsKURmUoctEq8ekJ2PkJlrWlkpTmAAvdRsH5ORGGZLjxGirilKirCUhSkic4zAOQEtsP9ebygFV8Lrw5aVmckvysrzSdoIKxKZTS6RclIUtEtbA75so+Sj6Qq11eqdMKppJmKN+b8oWH7a/IB1FLSlBnd7O7AEgP5RNhOOSZGaWqU8pWrKJLwIxbCTLQhW7fGIJclRADX8NYTTu7GNshNPUTM0mYqWCCOzc687xNNwJIDTKiY2w5QpSZUxKitPdAL/pG+M4+tYS1soZxrGORZnLT0FhTE8Np5QHZLV/qyqAJ84h7fPlyKX3bgE2tuYCz5mZaCq+Ya8zBWiZFPOmF8rhHXvG/wjbHy1bsCTEaernK79Q0oB2FgfIfWK1LQyJbrKXJtFafxgt8qUpEsWAAu3WJaeatcszTJTkJ1UWHkImc8iW9CbSE+WgGDeCi/wDlZxAOl10vDPw+nvd2Yytn9k9I3yukSVcXkU6klSM0uYDeWoWPgYESwN4ZeI6VanmKSlOXulve6wtlIe+nPlDx/aB5Ll3EXsOqlImJYkAGKYF7X6x7JUR6w5K1QHXKDEUzJeaxWkWPIakGKBnhRe7PqAx+MK/DeJkTky73LFtwzQ001FOJUVIKZbs5v5ho8z0HG0aRei1JTKUHv4qv8Ynk1CCkhnbd94B1Ujs1WLp2KTY+MQIqiDlFvHeMH8Pb7L0D+IZPe7TR7DmD1/OBVPR5lhKrpPKD+MzUIkKUp0qIsDz6QGwbEJBvMWpChpaxPjHpYXcPwZy7Iq3DUy1MhQUP5TqD4xUkpWlQIdLF/wBmGf8Ahna95C0re5BLH4xDLkzZKylSUlJuxYxPzHa8ks0pOIe808Zx11H9wvDVh1TSlLmYpLiwKgseLm4hMq8NkzQTKJRMHuG6Seh2gXPo58ljMlqCDuLj1ELjDJ06Y1I6RVYUps0tSSG2NjA+XVqQWUmFWnxhaMqpSj1SdDDRg9UmqqUSz+GFpBc7G9vhFYlOL4vY7RP94GrkeUSyapR9mYSeTl4I41gCpCX7RKho2hiDBqNQStYQMyUkuSw9Y6uDFYHxipUuWQpRLaOX1If5QOwmhmTilEtLknV2AcoZz/bGKmOhZ6h9/e/SLfD6iASnUOW0zMdOb6sIzk6Vh5DlTUTDLEiY0srSgFjc5QlAJ6swMW8I4XSgln2F1au/eI/lDlzpeJMLpU18zMpbLlJcpAKszlJsBdhl83gxVYXMlKUEJUuUlCFJUQ6gTndn1ACA46pghuNhZ5SLyAjMBsNj68tIoqAJs99zcHf6H0ixW4RUNZClJDuWB0AuL3sYGVFck4eUe92ovuzv8LjzikrCzWTMJFgxKstg72BGXzf0gXjtTmQKcaI76jzVqR6EeZg7wZRz8qVJRmCZwYm1gklWu2nmTChXTjJmTZi0jN2hB5d0uQOYJ+QiMsNJoVkPEk09mgAOUotz9ofvygPTTEqymYlSVAg5gIMIrE5JMxf/AJZzHX3lJ+cDMarJfdEp73P5Q8cKiOxupfusxDTllR291oALoJpmHIsJQ/dch2heOImYoJa+ghhp8MJYFSCoagG8Eo6GnYXxaWmnpFZpkuZMVokah94QytO7w0TeEwSCh0km5KrQQk8IU2Vp01X9tohSgnVgzn1VPJZtoNYrWmXTokKHfV+IrzsmL2McIy0qBkLK0nUHaK9Zw9mmFRmJGlydLaRrFwa0TTFVZYX9INYZis1cvKpQKE2CdBFeqwNQzELCwNxpFHtihOUNBOKkhEdCRDBh7sPW4b0MAcOQHvBmfVGXLcMX2IcfpEZNugJMbxXMky77XMLuaN504qLxFG0VSA2QtjG8qaxvvERjCYdAGuF5wFQknrfyjpUjHpzdwoUnQ2cfoY5zwchCppSpnUkpS/MiJ+wqKZ2fLyeOTJubSdMqLHIzkqUcyWTd7ix/KAmM1cuX39H25KG4PWBsjH8zBQv0sIGY/VlRSl7C7ciYmGF3TKcl4KddXLnl1klrDpFRSSIsS2aMUY7UktIyMpa9aND5QRl4vm1LQGUiNYTxxfaAY5FYLsXJi3SzJmZJEzwGo8CIUwYsyK5adDGUsHsAcxWnDlaU5FC60beKfygzwhhip85M1SykIbK2pa8L1FVpmnKuxYsr6Q6cKns2D35Rrhx0t9jY+YlwtMqC5mM4sOUUML4YndnUyVq27pG9ob6Go7qIv04FzzjQRwCdhq5PaJXzYHm1z842w4qSAyXdRA2HtHM5NmyvDd9pNGELTl97Of8A8/zilw3SidTGX3QsLUUE6Ocwv+lxYxyZ3xX7lLZf4UxZFCVKLKTMBJLgGxFr2sxsecM+OcTDtJZlEqkkJUVJDobMJZBUzBQKk93XdtY57W4TPlycipRzAlhlUpJBJBKVILE2Bva+h0gdgGKVFLORllTJgzXQElQUkM/dbUN7W0XC6BnesNnEoD6uRy0JA+AEcyxmib8M2abP9M2ZJ+MeTcTru1UqQJxBIKkBKlB9wlw2usHsHAqJrVVHUImalWVQlEkMf6dOojVS3TJGDhmWE0qSNz+n0jhXHCz94Wm4BVmL7kk/Ro7rUYxSUoEvMBl9xPeIihUYnTzwpSJIWtKXcoBIA9WhumByLhZX4kt0hTBQyqFjv/3PD/TcISp91ywkHlZvCF/BqbsMQQqoZMtWddyGAKDy8E22tpDorjeiCSUrJbYJP5Qo67GIHFnDtFQrR2ZWZpLnMXAEApmND3QE9RqYvcZ18qrmFaBMSTZyLQpnDlA2UPMERjlgpvsdMMzcSmZc6VM2x3itL4jWqyrxpJoJrDMkFJ3F4uSZEqWMylJV/pCbesYcMce0MKqwWrKQRkUlQ2VcA/lAybQ9ihct3J9patvAc43l8Rr/AMqV3E+LtFZUxROYKf8AqMVGbjqqC0UVykS0lImqIOrBnigVIHsp89TF+dLSpypTf0j6xRnT0gMLfONFKxNlDDZ+VVzaPa6fmVaI5NEs7N4xJMoVJbNYnbU87t4j1jXViIZYJ0jDFmdQzZbEg/2vbxMXaqjLXBcbt+VofIAW0eNFtdGdBdVhlbnyO8T0GErmMSk5XuzZj0APz2gckgKEipVLUFJ1BeLFZi8yYSVHWCEvAu8c3sgkfl1+HlFunwqSnYEncsfyjKWSCd+QFxEwxblZT7SYv/wZOcDNZm5HNcu2jaWi3LoEABy9zcuC1rBrevWKeaAFSXQyz0ghS8Oy1/8A9Ak+cbyxLR3wLg6agvaCWHTUO2/I2MT68UPRlH9nYmaTx5JgtK+yNB1qT/0xrLxm+RDCzudBBCTxHNyjN3VA2bfowLHcfHrFfMY0SRj7GEHSqV/0CJh9iktrVKn/AKQ0EcN4zU5C021BzC46MNXtrZt48nccL7WWUElFytCgzWAYKA2JJ0L5dbwfMY/cDzBvsgkS1PNmqmdB3RDbTcH0kv2ZbHm5gKjjlOQKLOzkB7Hl+UQp49JD5P315Rfqw9wHQUSEjkBG0kukFJcEODzEIq+PCC3dI5jQ+sBZHGUxBUZRyICu6h8yGAukIdkpf+UBucJ5YryAyfaHRFSpBy5iStOUFjfJp6QApq5VOjIJfZC/tAuo732IO99YrcUcYzZkuRNTkzDM8sosCQnMk3dQsb21MV6fi8y1LTOkomh2DEpYOklIYsEkqA00EKTTGgtVcTzJiVJSlBDXCVFtdfZt5RTl4msqSWQ7H2VFJHQd3TTlvB6nm0tQkKTR5SdhkUDt7zRXrZlJLKsyEIYFyqShTWJNkBrAPblGcYxfTKbNcJxmcD+JOIHQ5/8AcgfOC9TxkhNiqY2jhCTs+uYD4R5S4Kkg2lOwZqZJFw936RHiFDLkoBmyUFJLEiVLDWJcDIdwPV9mjZciQVX4/QzS6pSyTqykodnN2vvzi5RcUoS33elJAsA1y/UAkvzvGsqqpS3YyOn+XJQCeb5cw8gIXOJseTLSUpkhKicpIXmLdHQAnTYQXINEX2i4lPmy882WJZQWSxLh2cX8rNtHPE4itv8AMW8NOM4iuopwhKAlLDupzKKma6lKJJVrC7T4Rq6t97Wb5xDcfIBThmV2hKpy1BI3doK1+JiWlpCQo7kjNAamxTsZYT2CVFy2Z7Ea+OsbYjSzVhMyWgoz6oQ5HQj4wqTKKqsUWxDP0iuimnTTfujrBShwKpV7ElVtSqxPPWC0jhieosoplganM5HkIzdR2kLsUptP2b3LvHstKlMWh0reH6cZc0xRax0DmN6eikIAyJzHmbxnPOkvcfFikuhUUjU9AIHzMJnO+RUdFmTyl2SLB4DVuJkbZn35xnDPN9IKQrU08guQAkC+510HU2EWZdUSoKNwb+r3H5QIngMwe93f5+sSSVtY3YXGumnnfXpHW46IDYrGszjViLP/AEka/sRsapPvWYXBdvR7QHlThcGw96/7vrG/Yg3TYHSzu1jb4+cRwAKibJUAq6SAGPMWAsdbD9tGkypIHd1HlvyfTaB61FmCWD8reTRIJrpBWQyXdra6W56QnACb74tVikF/AX0Lbf8AEb0qQ68zkJKSx3Y3bmGe0D0TAFAukFrb7ej+kZUTLuFWNwOe2x1tBw8IArU1IDXdRLtrY66bWf1iITFq7qiAXd9i22vXSBksTCQwA8dWFywP5R7UrmJdRSBdg7F3N/Mly8Cx1oRZmTSpKlKJLMczWPXTyj2mUpQeWVLY3cMbnx0c/GNqXvOy3DX6FuT+N41mZgGf2E7G/JPzJPgIK8AE6isWEgFgoEA3cAEPqdmi6md3XQoBnLM40sAdnLsfCAqahChkzOvKOWazaFwH8djpG82qATkCxYAlIDbWsOTnTSMnj0MMzKmyXdA0N7C3MW1A8IjqJxcpSGJcK9q4NiSG5ctIF0OO5gEFOhZ3ICjy5s7HXlFybXKyfhh9CQpZLEPupVz5CM+Ek6oRcVMCQO9f1Ln/AIHrEdNUj3SVWY8z+/rAZFdMmnupIca6tsTzNnjKILSCrMCGIIDgp1Ou+iRfdXnFek/IgpUzCpsgtoQ+2xPSNC7OlnBcCzjpyiNalJSrQkJCgUi5B25uA/pFOZVkDMEKdJALq1J3cb+jQ1B+BhaoWwKHBIJuDqGe3r8I2QqUbrBF3dOrOOre6PSBUipUtJBRlb3iTrtZR1cnQPeKkkzM+V1AFRAUxZgSD8jaKUJLyGzqNNUJ+7J9/ugFKZglHzVmBA6Qt4zSAE5JXtO5E1RSgl21fNsrToIEIxEp7iy5SWd3cauFDc/WNk1SRcPc6Gx5ac4WNuCK5jnhVUiWx7Ls1gISFJqiRy0IANgbnneC2JY9Km065ZWqWUrHdLzraDvh3Lvd45hNrVNZR0LAc9Pq0affwpIdwXIuSzWy2ZnF7u/eHKNfVm3YrHjB62WVolhZdSmBbKkaqJJJHI+JgbxLSOVP7KVFzz1FjodjC1QVPfckkA/8/voIkmVwWp2YufZs5Ny/1geWTCzeRMCEgKNvAWO/wjWRMSSLPpp3dHv0/QRTlkZlDVu822oAvz9o+AiOZmd215E90buesQ02KxmoalKF5kpSQ+Yg7lyHuORI8oITOKZuUZAgG6R3bpDfl8YSkVKi7O+g3dv+DGJnqVqdAR8Pr9IKkvI+QySsbnIWpQIdRJV1dyPLQN4RXqMZUvKSBoApQLFQ1IJAuC3yhe7RbhOYMdUk/Ag2O3pEhmEgGxDhwwB02Hr6wuHkLC38cuju90AgDdVmTc8mfz6RcOMBIUAxVdm0Lb32hYqghKs12fQnYm19z1EePY5Xta+ralj8vGH6UX4HzYaqcWWFAKUA+rfXpA9AXMUE+02z5QLE720f1iuhStgsgDfTxN+bmPEzwEnPYn+TuctQDFxjXQWV107srnpFeoVlLbnfSPIyOjyIjFm56xcmJLDMom3hGRkOhmksmzaRrU1BLD9BGRkJpWB4oWeKxmEsH0MeRkMCdK3QWJsG8jtGkisy2U5TGRkJJPQi9RJAX3SWAKy+2pDMbm28aJT2ylMWZmfkNH66x7GRD9w8FMLZYGh0dgrUtofnBcJShKs7q3tbYWjyMgyLoAXPrlH2e6l9Bb5RNQSwTmU6stwk2D9TeMjIbVLQgknEDlCikOSbbBuR1frEErGJlkhRbNbQcy7AXOt49jIz4rYBydPUApKiFEFwpmVdmvv4eMeTZgKAops2j6nT6fAR5GRjjVtiI6eUFrSpBOjOfHp1GvI6RSnVCUKOZOZntmOUc7fWPIyGtumFntbXISSCh2Uw0vyfT57RAdM9yzAP1FneMjItxSSAjq1lIBtfXrFKZWFgDf4NvHkZGsYoZYE/Km3veXWLMupcMALXFgOXKMjIzaQiRdcQCtgyWFw5Lgn/ALT8IqfeFE/Lz6eMZGRUYqhmJnEpta5H1iRY0Ll9PQP8oyMgYFMVbkht2PXziyEve/PK9rFoyMhy0Ba7MKBYkPoLMPh0iGpRlSFJJJF7lvIN+7xkZFJKijenqgtPeBc2sW2s5e4ivV0wCQ2ih5/u0ZGRK0wP/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Verdana"/>
            </a:endParaRPr>
          </a:p>
        </p:txBody>
      </p:sp>
      <p:pic>
        <p:nvPicPr>
          <p:cNvPr id="3078" name="Picture 6" descr="http://www.nature.org/cs/groups/webcontent/@web/documents/media/fresh-drinking-wa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868" y="2184448"/>
            <a:ext cx="7114132" cy="3911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magazine.nature.org/cs/groups/webcontent/@web/@magazine/documents/media/fishing-on-moosehead-lake-700x.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868" y="1837895"/>
            <a:ext cx="7162800" cy="46046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59201" y="1832923"/>
            <a:ext cx="8589181" cy="4733925"/>
            <a:chOff x="359201" y="1832923"/>
            <a:chExt cx="8589181" cy="4733925"/>
          </a:xfrm>
        </p:grpSpPr>
        <p:pic>
          <p:nvPicPr>
            <p:cNvPr id="9" name="Picture 2" descr="http://www.filerins.com/img/~www.filerins.com/iStock_000007126560XSmall.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201" y="2137722"/>
              <a:ext cx="6215736" cy="412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upload.wikimedia.org/wikipedia/commons/e/e6/Chesapeakelandsat.jpeg">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984" r="32848"/>
            <a:stretch/>
          </p:blipFill>
          <p:spPr bwMode="auto">
            <a:xfrm>
              <a:off x="6096000" y="1832923"/>
              <a:ext cx="2852382" cy="473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8003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42913"/>
            <a:ext cx="721042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6478011"/>
            <a:ext cx="3816686" cy="369332"/>
          </a:xfrm>
          <a:prstGeom prst="rect">
            <a:avLst/>
          </a:prstGeom>
          <a:noFill/>
        </p:spPr>
        <p:txBody>
          <a:bodyPr wrap="none" rtlCol="0">
            <a:spAutoFit/>
          </a:bodyPr>
          <a:lstStyle/>
          <a:p>
            <a:r>
              <a:rPr lang="en-US" dirty="0" smtClean="0">
                <a:solidFill>
                  <a:prstClr val="black"/>
                </a:solidFill>
                <a:latin typeface="Calibri"/>
              </a:rPr>
              <a:t>Map courtesy of Peter Claggett, USGS</a:t>
            </a:r>
          </a:p>
        </p:txBody>
      </p:sp>
      <p:sp>
        <p:nvSpPr>
          <p:cNvPr id="8" name="Down Arrow 7"/>
          <p:cNvSpPr/>
          <p:nvPr/>
        </p:nvSpPr>
        <p:spPr>
          <a:xfrm>
            <a:off x="2133600" y="39624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9600" y="4572000"/>
            <a:ext cx="3345403" cy="646331"/>
          </a:xfrm>
          <a:prstGeom prst="rect">
            <a:avLst/>
          </a:prstGeom>
          <a:noFill/>
        </p:spPr>
        <p:txBody>
          <a:bodyPr wrap="none" rtlCol="0">
            <a:spAutoFit/>
          </a:bodyPr>
          <a:lstStyle/>
          <a:p>
            <a:r>
              <a:rPr lang="en-US" dirty="0">
                <a:solidFill>
                  <a:prstClr val="black"/>
                </a:solidFill>
                <a:latin typeface="Calibri"/>
              </a:rPr>
              <a:t>8 million new pounds of nitrogen </a:t>
            </a:r>
          </a:p>
          <a:p>
            <a:pPr algn="ctr"/>
            <a:r>
              <a:rPr lang="en-US" dirty="0" smtClean="0">
                <a:solidFill>
                  <a:prstClr val="black"/>
                </a:solidFill>
                <a:latin typeface="Calibri"/>
              </a:rPr>
              <a:t>(10% of the TMDL)</a:t>
            </a:r>
            <a:endParaRPr lang="en-US" dirty="0">
              <a:solidFill>
                <a:prstClr val="black"/>
              </a:solidFill>
              <a:latin typeface="Calibri"/>
            </a:endParaRPr>
          </a:p>
        </p:txBody>
      </p:sp>
      <p:sp>
        <p:nvSpPr>
          <p:cNvPr id="10" name="Down Arrow 9"/>
          <p:cNvSpPr/>
          <p:nvPr/>
        </p:nvSpPr>
        <p:spPr>
          <a:xfrm>
            <a:off x="2126203" y="5257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1207726" y="5955268"/>
            <a:ext cx="2145074" cy="369332"/>
          </a:xfrm>
          <a:prstGeom prst="rect">
            <a:avLst/>
          </a:prstGeom>
          <a:noFill/>
        </p:spPr>
        <p:txBody>
          <a:bodyPr wrap="none" rtlCol="0">
            <a:spAutoFit/>
          </a:bodyPr>
          <a:lstStyle/>
          <a:p>
            <a:r>
              <a:rPr lang="en-US" dirty="0" smtClean="0">
                <a:solidFill>
                  <a:prstClr val="black"/>
                </a:solidFill>
                <a:latin typeface="Calibri"/>
              </a:rPr>
              <a:t>$28 billion in offsets</a:t>
            </a:r>
            <a:endParaRPr lang="en-US" dirty="0">
              <a:solidFill>
                <a:prstClr val="black"/>
              </a:solidFill>
              <a:latin typeface="Calibri"/>
            </a:endParaRPr>
          </a:p>
        </p:txBody>
      </p:sp>
    </p:spTree>
    <p:extLst>
      <p:ext uri="{BB962C8B-B14F-4D97-AF65-F5344CB8AC3E}">
        <p14:creationId xmlns:p14="http://schemas.microsoft.com/office/powerpoint/2010/main" val="1411927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Restoration is not an easy answer</a:t>
            </a:r>
          </a:p>
        </p:txBody>
      </p:sp>
      <p:sp>
        <p:nvSpPr>
          <p:cNvPr id="16386" name="Content Placeholder 2"/>
          <p:cNvSpPr>
            <a:spLocks noGrp="1"/>
          </p:cNvSpPr>
          <p:nvPr>
            <p:ph idx="1"/>
          </p:nvPr>
        </p:nvSpPr>
        <p:spPr>
          <a:xfrm>
            <a:off x="533400" y="1143000"/>
            <a:ext cx="8229600" cy="1371600"/>
          </a:xfrm>
        </p:spPr>
        <p:txBody>
          <a:bodyPr/>
          <a:lstStyle/>
          <a:p>
            <a:pPr algn="ctr">
              <a:buFont typeface="Arial" pitchFamily="5" charset="0"/>
              <a:buNone/>
            </a:pPr>
            <a:r>
              <a:rPr lang="en-US" dirty="0" smtClean="0"/>
              <a:t>The cost of repairing damaged ecosystems is high and has a low success rate</a:t>
            </a:r>
          </a:p>
          <a:p>
            <a:pPr algn="ctr"/>
            <a:endParaRPr lang="en-US" dirty="0" smtClean="0"/>
          </a:p>
          <a:p>
            <a:pPr algn="ctr"/>
            <a:endParaRPr lang="en-US" dirty="0" smtClean="0"/>
          </a:p>
        </p:txBody>
      </p:sp>
      <p:pic>
        <p:nvPicPr>
          <p:cNvPr id="16387" name="Picture 2"/>
          <p:cNvPicPr>
            <a:picLocks noChangeAspect="1" noChangeArrowheads="1"/>
          </p:cNvPicPr>
          <p:nvPr/>
        </p:nvPicPr>
        <p:blipFill>
          <a:blip r:embed="rId3" cstate="print"/>
          <a:srcRect/>
          <a:stretch>
            <a:fillRect/>
          </a:stretch>
        </p:blipFill>
        <p:spPr bwMode="auto">
          <a:xfrm>
            <a:off x="1066800" y="2286000"/>
            <a:ext cx="6172200" cy="4208463"/>
          </a:xfrm>
          <a:prstGeom prst="rect">
            <a:avLst/>
          </a:prstGeom>
          <a:noFill/>
          <a:ln w="9525">
            <a:noFill/>
            <a:miter lim="800000"/>
            <a:headEnd/>
            <a:tailEnd/>
          </a:ln>
        </p:spPr>
      </p:pic>
      <p:sp>
        <p:nvSpPr>
          <p:cNvPr id="6" name="Rectangle 5"/>
          <p:cNvSpPr/>
          <p:nvPr/>
        </p:nvSpPr>
        <p:spPr>
          <a:xfrm>
            <a:off x="1905000" y="57912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Tree>
    <p:extLst>
      <p:ext uri="{BB962C8B-B14F-4D97-AF65-F5344CB8AC3E}">
        <p14:creationId xmlns:p14="http://schemas.microsoft.com/office/powerpoint/2010/main" val="2205857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a:p>
          <a:p>
            <a:r>
              <a:rPr lang="en-US" sz="3200" dirty="0" smtClean="0"/>
              <a:t>Healthy Watersheds Outcome</a:t>
            </a:r>
          </a:p>
          <a:p>
            <a:r>
              <a:rPr lang="en-US" sz="3200" dirty="0" smtClean="0"/>
              <a:t>Land Use Methods and Metrics Outcome</a:t>
            </a:r>
          </a:p>
          <a:p>
            <a:r>
              <a:rPr lang="en-US" sz="3200" dirty="0" smtClean="0"/>
              <a:t>Land Use Options Evaluation Outcome</a:t>
            </a:r>
            <a:endParaRPr lang="en-US" sz="3200" dirty="0"/>
          </a:p>
          <a:p>
            <a:endParaRPr lang="en-US" sz="2800" dirty="0"/>
          </a:p>
        </p:txBody>
      </p:sp>
      <p:sp>
        <p:nvSpPr>
          <p:cNvPr id="4" name="Title 3"/>
          <p:cNvSpPr>
            <a:spLocks noGrp="1"/>
          </p:cNvSpPr>
          <p:nvPr>
            <p:ph type="title"/>
          </p:nvPr>
        </p:nvSpPr>
        <p:spPr/>
        <p:txBody>
          <a:bodyPr>
            <a:normAutofit/>
          </a:bodyPr>
          <a:lstStyle/>
          <a:p>
            <a:r>
              <a:rPr lang="en-US" dirty="0" smtClean="0"/>
              <a:t>Healthy </a:t>
            </a:r>
            <a:r>
              <a:rPr lang="en-US" dirty="0"/>
              <a:t>Watersheds Goal Team is responsible </a:t>
            </a:r>
            <a:r>
              <a:rPr lang="en-US" dirty="0" smtClean="0"/>
              <a:t>for:</a:t>
            </a:r>
            <a:endParaRPr lang="en-US" dirty="0"/>
          </a:p>
        </p:txBody>
      </p:sp>
    </p:spTree>
    <p:extLst>
      <p:ext uri="{BB962C8B-B14F-4D97-AF65-F5344CB8AC3E}">
        <p14:creationId xmlns:p14="http://schemas.microsoft.com/office/powerpoint/2010/main" val="5144825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Summ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15205</TotalTime>
  <Words>1102</Words>
  <Application>Microsoft Macintosh PowerPoint</Application>
  <PresentationFormat>On-screen Show (4:3)</PresentationFormat>
  <Paragraphs>118</Paragraphs>
  <Slides>25</Slides>
  <Notes>11</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Retrospect</vt:lpstr>
      <vt:lpstr>1_Retrospect</vt:lpstr>
      <vt:lpstr>Summer</vt:lpstr>
      <vt:lpstr>1_Office Theme</vt:lpstr>
      <vt:lpstr> Maintaining healthy watersheds in the Chesapeake     LGAC meeting December 4, 2014  Mark Bryer The Nature Conservancy Chair, Healthy Watershed Goal Team</vt:lpstr>
      <vt:lpstr>PowerPoint Presentation</vt:lpstr>
      <vt:lpstr>PowerPoint Presentation</vt:lpstr>
      <vt:lpstr>What are healthy watersheds…</vt:lpstr>
      <vt:lpstr>PowerPoint Presentation</vt:lpstr>
      <vt:lpstr>Why healthy watersheds matter…</vt:lpstr>
      <vt:lpstr>PowerPoint Presentation</vt:lpstr>
      <vt:lpstr>Restoration is not an easy answer</vt:lpstr>
      <vt:lpstr>Healthy Watersheds Goal Team is responsible for:</vt:lpstr>
      <vt:lpstr>Healthy Watersheds Outcome</vt:lpstr>
      <vt:lpstr>PowerPoint Presentation</vt:lpstr>
      <vt:lpstr>Questions</vt:lpstr>
      <vt:lpstr>PowerPoint Presentation</vt:lpstr>
      <vt:lpstr>Land Use Methods and Metrics Outcome</vt:lpstr>
      <vt:lpstr>Land Use Options Evaluation Outcome</vt:lpstr>
      <vt:lpstr>PowerPoint Presentation</vt:lpstr>
      <vt:lpstr>PowerPoint Presentation</vt:lpstr>
      <vt:lpstr>Management Strategy Issues –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TNC_User</dc:creator>
  <cp:lastModifiedBy>Mark Bryer</cp:lastModifiedBy>
  <cp:revision>333</cp:revision>
  <dcterms:created xsi:type="dcterms:W3CDTF">2012-06-01T20:07:19Z</dcterms:created>
  <dcterms:modified xsi:type="dcterms:W3CDTF">2014-12-04T18:00:07Z</dcterms:modified>
</cp:coreProperties>
</file>