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3"/>
    <p:sldMasterId id="2147483721" r:id="rId14"/>
  </p:sldMasterIdLst>
  <p:notesMasterIdLst>
    <p:notesMasterId r:id="rId21"/>
  </p:notesMasterIdLst>
  <p:sldIdLst>
    <p:sldId id="358" r:id="rId15"/>
    <p:sldId id="365" r:id="rId16"/>
    <p:sldId id="399" r:id="rId17"/>
    <p:sldId id="397" r:id="rId18"/>
    <p:sldId id="398" r:id="rId19"/>
    <p:sldId id="374" r:id="rId20"/>
  </p:sldIdLst>
  <p:sldSz cx="9144000" cy="6858000" type="screen4x3"/>
  <p:notesSz cx="7010400" cy="9296400"/>
  <p:embeddedFontLst>
    <p:embeddedFont>
      <p:font typeface="Georgia" panose="02040502050405020303" pitchFamily="18" charset="0"/>
      <p:regular r:id="rId22"/>
      <p:bold r:id="rId23"/>
      <p:italic r:id="rId24"/>
      <p:boldItalic r:id="rId25"/>
    </p:embeddedFont>
    <p:embeddedFont>
      <p:font typeface="Wingdings 2" panose="05020102010507070707" pitchFamily="18" charset="2"/>
      <p:regular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379"/>
    <a:srgbClr val="DB6BC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74A231-9988-4A4F-AC45-CC228E1E7DB5}">
  <a:tblStyle styleId="{5774A231-9988-4A4F-AC45-CC228E1E7DB5}" styleName="Table_0">
    <a:wholeTbl>
      <a:tcTxStyle b="off" i="off">
        <a:font>
          <a:latin typeface="Georgia"/>
          <a:ea typeface="Georgia"/>
          <a:cs typeface="Georgi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7EAE8"/>
          </a:solidFill>
        </a:fill>
      </a:tcStyle>
    </a:wholeTbl>
    <a:band1H>
      <a:tcStyle>
        <a:tcBdr/>
        <a:fill>
          <a:solidFill>
            <a:srgbClr val="EED2CE"/>
          </a:solidFill>
        </a:fill>
      </a:tcStyle>
    </a:band1H>
    <a:band1V>
      <a:tcStyle>
        <a:tcBdr/>
        <a:fill>
          <a:solidFill>
            <a:srgbClr val="EED2CE"/>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90" d="100"/>
        <a:sy n="90" d="100"/>
      </p:scale>
      <p:origin x="0" y="25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1.xml"/><Relationship Id="rId18" Type="http://schemas.openxmlformats.org/officeDocument/2006/relationships/slide" Target="slides/slide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6726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59" name="Shape 5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2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59" name="Shape 5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88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68"/>
        <p:cNvGrpSpPr/>
        <p:nvPr/>
      </p:nvGrpSpPr>
      <p:grpSpPr>
        <a:xfrm>
          <a:off x="0" y="0"/>
          <a:ext cx="0" cy="0"/>
          <a:chOff x="0" y="0"/>
          <a:chExt cx="0" cy="0"/>
        </a:xfrm>
      </p:grpSpPr>
      <p:sp>
        <p:nvSpPr>
          <p:cNvPr id="69" name="Shape 69"/>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0" name="Shape 7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1" name="Shape 71"/>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2" name="Shape 72"/>
          <p:cNvSpPr/>
          <p:nvPr/>
        </p:nvSpPr>
        <p:spPr>
          <a:xfrm>
            <a:off x="8991600" y="1905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3" name="Shape 73"/>
          <p:cNvSpPr/>
          <p:nvPr/>
        </p:nvSpPr>
        <p:spPr>
          <a:xfrm>
            <a:off x="152400" y="2286000"/>
            <a:ext cx="8833103" cy="3047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4" name="Shape 74"/>
          <p:cNvSpPr/>
          <p:nvPr/>
        </p:nvSpPr>
        <p:spPr>
          <a:xfrm>
            <a:off x="155447" y="142352"/>
            <a:ext cx="8833103" cy="2139695"/>
          </a:xfrm>
          <a:prstGeom prst="rect">
            <a:avLst/>
          </a:prstGeom>
          <a:solidFill>
            <a:schemeClr val="accen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5" name="Shape 75"/>
          <p:cNvSpPr txBox="1">
            <a:spLocks noGrp="1"/>
          </p:cNvSpPr>
          <p:nvPr>
            <p:ph type="body" idx="1"/>
          </p:nvPr>
        </p:nvSpPr>
        <p:spPr>
          <a:xfrm>
            <a:off x="1368425" y="2743200"/>
            <a:ext cx="6480174" cy="1673224"/>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Georgia"/>
                <a:ea typeface="Georgia"/>
                <a:cs typeface="Georgia"/>
                <a:sym typeface="Georgia"/>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Georgia"/>
                <a:ea typeface="Georgia"/>
                <a:cs typeface="Georgia"/>
                <a:sym typeface="Georgia"/>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Georgia"/>
                <a:ea typeface="Georgia"/>
                <a:cs typeface="Georgia"/>
                <a:sym typeface="Georgia"/>
              </a:defRPr>
            </a:lvl4pPr>
            <a:lvl5pPr marL="1371600" marR="0" lvl="4" indent="-228600" algn="l" rtl="0">
              <a:spcBef>
                <a:spcPts val="280"/>
              </a:spcBef>
              <a:buClr>
                <a:schemeClr val="accent5"/>
              </a:buClr>
              <a:buFont typeface="Georgia"/>
              <a:buNone/>
              <a:defRPr sz="1400" b="0" i="0" u="none" strike="noStrike" cap="none">
                <a:solidFill>
                  <a:srgbClr val="888888"/>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76" name="Shape 76"/>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7" name="Shape 77"/>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8" name="Shape 78"/>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9" name="Shape 7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80" name="Shape 80"/>
          <p:cNvCxnSpPr/>
          <p:nvPr/>
        </p:nvCxnSpPr>
        <p:spPr>
          <a:xfrm>
            <a:off x="152400" y="2438400"/>
            <a:ext cx="8833103" cy="0"/>
          </a:xfrm>
          <a:prstGeom prst="straightConnector1">
            <a:avLst/>
          </a:prstGeom>
          <a:noFill/>
          <a:ln w="11425" cap="flat" cmpd="sng">
            <a:solidFill>
              <a:srgbClr val="7A9798"/>
            </a:solidFill>
            <a:prstDash val="dash"/>
            <a:round/>
            <a:headEnd type="none" w="med" len="med"/>
            <a:tailEnd type="none" w="med" len="med"/>
          </a:ln>
        </p:spPr>
      </p:cxnSp>
      <p:sp>
        <p:nvSpPr>
          <p:cNvPr id="81" name="Shape 81"/>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2" name="Shape 82"/>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3" name="Shape 83"/>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84" name="Shape 84"/>
          <p:cNvSpPr txBox="1">
            <a:spLocks noGrp="1"/>
          </p:cNvSpPr>
          <p:nvPr>
            <p:ph type="title"/>
          </p:nvPr>
        </p:nvSpPr>
        <p:spPr>
          <a:xfrm>
            <a:off x="722312" y="533400"/>
            <a:ext cx="7772400" cy="1524000"/>
          </a:xfrm>
          <a:prstGeom prst="rect">
            <a:avLst/>
          </a:prstGeom>
          <a:noFill/>
          <a:ln>
            <a:noFill/>
          </a:ln>
        </p:spPr>
        <p:txBody>
          <a:bodyPr lIns="91425" tIns="91425" rIns="91425" bIns="91425" anchor="b" anchorCtr="0"/>
          <a:lstStyle>
            <a:lvl1pPr marL="0" marR="0" lvl="0" indent="0" algn="ctr" rtl="0">
              <a:spcBef>
                <a:spcPts val="0"/>
              </a:spcBef>
              <a:buClr>
                <a:srgbClr val="FFFFFF"/>
              </a:buClr>
              <a:buFont typeface="Georgia"/>
              <a:buNone/>
              <a:defRPr sz="4200" b="0"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D764B8B-F1FB-4EE5-A159-10814A37FF80}"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7061263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764B8B-F1FB-4EE5-A159-10814A37FF80}" type="datetimeFigureOut">
              <a:rPr lang="en-US" smtClean="0"/>
              <a:pPr/>
              <a:t>3/21/2017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3866718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764B8B-F1FB-4EE5-A159-10814A37FF80}"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134647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 name="Date Placeholder 1"/>
          <p:cNvSpPr>
            <a:spLocks noGrp="1"/>
          </p:cNvSpPr>
          <p:nvPr>
            <p:ph type="dt" sz="half" idx="10"/>
          </p:nvPr>
        </p:nvSpPr>
        <p:spPr/>
        <p:txBody>
          <a:bodyPr/>
          <a:lstStyle/>
          <a:p>
            <a:fld id="{BD764B8B-F1FB-4EE5-A159-10814A37FF80}"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AF7A13-0651-4CB5-AD45-53835DD419D7}" type="slidenum">
              <a:rPr lang="en-US" smtClean="0"/>
              <a:pPr/>
              <a:t>‹#›</a:t>
            </a:fld>
            <a:endParaRPr lang="en-US"/>
          </a:p>
        </p:txBody>
      </p:sp>
    </p:spTree>
    <p:extLst>
      <p:ext uri="{BB962C8B-B14F-4D97-AF65-F5344CB8AC3E}">
        <p14:creationId xmlns:p14="http://schemas.microsoft.com/office/powerpoint/2010/main" val="71612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Date Placeholder 4"/>
          <p:cNvSpPr>
            <a:spLocks noGrp="1"/>
          </p:cNvSpPr>
          <p:nvPr>
            <p:ph type="dt" sz="half" idx="10"/>
          </p:nvPr>
        </p:nvSpPr>
        <p:spPr/>
        <p:txBody>
          <a:bodyPr/>
          <a:lstStyle/>
          <a:p>
            <a:fld id="{BD764B8B-F1FB-4EE5-A159-10814A37FF80}" type="datetimeFigureOut">
              <a:rPr lang="en-US" smtClean="0"/>
              <a:pPr/>
              <a:t>3/21/2017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2486682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fld id="{BD764B8B-F1FB-4EE5-A159-10814A37FF80}" type="datetimeFigureOut">
              <a:rPr lang="en-US" smtClean="0"/>
              <a:pPr/>
              <a:t>3/21/2017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93829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4140448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0577616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105"/>
        <p:cNvGrpSpPr/>
        <p:nvPr/>
      </p:nvGrpSpPr>
      <p:grpSpPr>
        <a:xfrm>
          <a:off x="0" y="0"/>
          <a:ext cx="0" cy="0"/>
          <a:chOff x="0" y="0"/>
          <a:chExt cx="0" cy="0"/>
        </a:xfrm>
      </p:grpSpPr>
      <p:sp>
        <p:nvSpPr>
          <p:cNvPr id="106" name="Shape 106"/>
          <p:cNvSpPr/>
          <p:nvPr/>
        </p:nvSpPr>
        <p:spPr>
          <a:xfrm>
            <a:off x="152400" y="152400"/>
            <a:ext cx="8833103" cy="304799"/>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7" name="Shape 107"/>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8" name="Shape 108"/>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9" name="Shape 109"/>
          <p:cNvSpPr/>
          <p:nvPr/>
        </p:nvSpPr>
        <p:spPr>
          <a:xfrm>
            <a:off x="0" y="0"/>
            <a:ext cx="9144000" cy="118872"/>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0" name="Shape 110"/>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1" name="Shape 111"/>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2" name="Shape 112"/>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Georgia"/>
              <a:buNone/>
              <a:defRPr sz="2200" b="1"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Georgia"/>
                <a:ea typeface="Georgia"/>
                <a:cs typeface="Georgia"/>
                <a:sym typeface="Georgia"/>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Georgia"/>
                <a:ea typeface="Georgia"/>
                <a:cs typeface="Georgia"/>
                <a:sym typeface="Georgia"/>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Georgia"/>
                <a:ea typeface="Georgia"/>
                <a:cs typeface="Georgia"/>
                <a:sym typeface="Georgia"/>
              </a:defRPr>
            </a:lvl4pPr>
            <a:lvl5pPr marL="1371600" marR="0" lvl="4" indent="-228600" algn="l" rtl="0">
              <a:spcBef>
                <a:spcPts val="180"/>
              </a:spcBef>
              <a:buClr>
                <a:schemeClr val="accent5"/>
              </a:buClr>
              <a:buFont typeface="Georgia"/>
              <a:buNone/>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4" name="Shape 11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15" name="Shape 115"/>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16" name="Shape 116"/>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7" name="Shape 117"/>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8" name="Shape 118"/>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9" name="Shape 119"/>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20" name="Shape 120"/>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1" name="Shape 12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22" name="Shape 122"/>
          <p:cNvSpPr txBox="1">
            <a:spLocks noGrp="1"/>
          </p:cNvSpPr>
          <p:nvPr>
            <p:ph type="ftr" idx="11"/>
          </p:nvPr>
        </p:nvSpPr>
        <p:spPr>
          <a:xfrm>
            <a:off x="301752" y="6410848"/>
            <a:ext cx="3383280"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3"/>
        <p:cNvGrpSpPr/>
        <p:nvPr/>
      </p:nvGrpSpPr>
      <p:grpSpPr>
        <a:xfrm>
          <a:off x="0" y="0"/>
          <a:ext cx="0" cy="0"/>
          <a:chOff x="0" y="0"/>
          <a:chExt cx="0" cy="0"/>
        </a:xfrm>
      </p:grpSpPr>
      <p:cxnSp>
        <p:nvCxnSpPr>
          <p:cNvPr id="124" name="Shape 124"/>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25" name="Shape 12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6" name="Shape 126"/>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7" name="Shape 127"/>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8" name="Shape 128"/>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9" name="Shape 129"/>
          <p:cNvSpPr/>
          <p:nvPr/>
        </p:nvSpPr>
        <p:spPr>
          <a:xfrm>
            <a:off x="152400" y="152400"/>
            <a:ext cx="8833103" cy="30175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0" name="Shape 130"/>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1" name="Shape 131"/>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2" name="Shape 132"/>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3" name="Shape 133"/>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4" name="Shape 134"/>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35" name="Shape 135"/>
          <p:cNvSpPr txBox="1">
            <a:spLocks noGrp="1"/>
          </p:cNvSpPr>
          <p:nvPr>
            <p:ph type="title"/>
          </p:nvPr>
        </p:nvSpPr>
        <p:spPr>
          <a:xfrm>
            <a:off x="3000375" y="5029200"/>
            <a:ext cx="5867400" cy="1219199"/>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Georgia"/>
              <a:buNone/>
              <a:defRPr sz="2400" b="1" i="0" u="none" strike="noStrike" cap="none">
                <a:solidFill>
                  <a:schemeClr val="dk2"/>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a:spLocks noGrp="1"/>
          </p:cNvSpPr>
          <p:nvPr>
            <p:ph type="pic" idx="2"/>
          </p:nvPr>
        </p:nvSpPr>
        <p:spPr>
          <a:xfrm>
            <a:off x="3000375" y="609600"/>
            <a:ext cx="5867400" cy="42671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7" name="Shape 137"/>
          <p:cNvSpPr txBox="1">
            <a:spLocks noGrp="1"/>
          </p:cNvSpPr>
          <p:nvPr>
            <p:ph type="body" idx="1"/>
          </p:nvPr>
        </p:nvSpPr>
        <p:spPr>
          <a:xfrm>
            <a:off x="381000" y="990600"/>
            <a:ext cx="2438399" cy="5257799"/>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Georgia"/>
                <a:ea typeface="Georgia"/>
                <a:cs typeface="Georgia"/>
                <a:sym typeface="Georgia"/>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Georgia"/>
                <a:ea typeface="Georgia"/>
                <a:cs typeface="Georgia"/>
                <a:sym typeface="Georgia"/>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Georgia"/>
                <a:ea typeface="Georgia"/>
                <a:cs typeface="Georgia"/>
                <a:sym typeface="Georgia"/>
              </a:defRPr>
            </a:lvl4pPr>
            <a:lvl5pPr marL="1371600" marR="0" lvl="4" indent="-171450" algn="l" rtl="0">
              <a:spcBef>
                <a:spcPts val="180"/>
              </a:spcBef>
              <a:buClr>
                <a:schemeClr val="accent5"/>
              </a:buClr>
              <a:buSzPct val="100000"/>
              <a:buFont typeface="Georgia"/>
              <a:buChar char="•"/>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8" name="Shape 138"/>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9" name="Shape 139"/>
          <p:cNvSpPr txBox="1">
            <a:spLocks noGrp="1"/>
          </p:cNvSpPr>
          <p:nvPr>
            <p:ph type="dt" idx="10"/>
          </p:nvPr>
        </p:nvSpPr>
        <p:spPr>
          <a:xfrm>
            <a:off x="5788151"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0" name="Shape 140"/>
          <p:cNvSpPr txBox="1">
            <a:spLocks noGrp="1"/>
          </p:cNvSpPr>
          <p:nvPr>
            <p:ph type="ftr" idx="11"/>
          </p:nvPr>
        </p:nvSpPr>
        <p:spPr>
          <a:xfrm>
            <a:off x="301752" y="6410848"/>
            <a:ext cx="3584447"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3" name="Shape 143"/>
          <p:cNvSpPr txBox="1">
            <a:spLocks noGrp="1"/>
          </p:cNvSpPr>
          <p:nvPr>
            <p:ph type="body" idx="1"/>
          </p:nvPr>
        </p:nvSpPr>
        <p:spPr>
          <a:xfrm rot="5400000">
            <a:off x="2269236" y="-443483"/>
            <a:ext cx="4599431" cy="8534399"/>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44" name="Shape 144"/>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5" name="Shape 145"/>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6" name="Shape 146"/>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147"/>
        <p:cNvGrpSpPr/>
        <p:nvPr/>
      </p:nvGrpSpPr>
      <p:grpSpPr>
        <a:xfrm>
          <a:off x="0" y="0"/>
          <a:ext cx="0" cy="0"/>
          <a:chOff x="0" y="0"/>
          <a:chExt cx="0" cy="0"/>
        </a:xfrm>
      </p:grpSpPr>
      <p:sp>
        <p:nvSpPr>
          <p:cNvPr id="148" name="Shape 148"/>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9" name="Shape 149"/>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0" name="Shape 150"/>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1" name="Shape 15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2" name="Shape 152"/>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3" name="Shape 153"/>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54" name="Shape 154"/>
          <p:cNvCxnSpPr/>
          <p:nvPr/>
        </p:nvCxnSpPr>
        <p:spPr>
          <a:xfrm rot="5400000">
            <a:off x="4021835" y="3278124"/>
            <a:ext cx="6245352" cy="0"/>
          </a:xfrm>
          <a:prstGeom prst="straightConnector1">
            <a:avLst/>
          </a:prstGeom>
          <a:noFill/>
          <a:ln w="9525" cap="flat" cmpd="sng">
            <a:solidFill>
              <a:srgbClr val="7A9798"/>
            </a:solidFill>
            <a:prstDash val="dash"/>
            <a:round/>
            <a:headEnd type="none" w="med" len="med"/>
            <a:tailEnd type="none" w="med" len="med"/>
          </a:ln>
        </p:spPr>
      </p:cxnSp>
      <p:sp>
        <p:nvSpPr>
          <p:cNvPr id="155" name="Shape 155"/>
          <p:cNvSpPr/>
          <p:nvPr/>
        </p:nvSpPr>
        <p:spPr>
          <a:xfrm>
            <a:off x="6839711" y="2925763"/>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6" name="Shape 156"/>
          <p:cNvSpPr/>
          <p:nvPr/>
        </p:nvSpPr>
        <p:spPr>
          <a:xfrm>
            <a:off x="6934200" y="302025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7" name="Shape 157"/>
          <p:cNvSpPr txBox="1">
            <a:spLocks noGrp="1"/>
          </p:cNvSpPr>
          <p:nvPr>
            <p:ph type="sldNum" idx="12"/>
          </p:nvPr>
        </p:nvSpPr>
        <p:spPr>
          <a:xfrm>
            <a:off x="6915911" y="300990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58" name="Shape 158"/>
          <p:cNvSpPr txBox="1">
            <a:spLocks noGrp="1"/>
          </p:cNvSpPr>
          <p:nvPr>
            <p:ph type="body" idx="1"/>
          </p:nvPr>
        </p:nvSpPr>
        <p:spPr>
          <a:xfrm rot="5400000">
            <a:off x="670716" y="-61117"/>
            <a:ext cx="5821365" cy="6553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9" name="Shape 15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0" name="Shape 160"/>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1" name="Shape 161"/>
          <p:cNvSpPr txBox="1">
            <a:spLocks noGrp="1"/>
          </p:cNvSpPr>
          <p:nvPr>
            <p:ph type="title"/>
          </p:nvPr>
        </p:nvSpPr>
        <p:spPr>
          <a:xfrm rot="5400000">
            <a:off x="5189537" y="2506663"/>
            <a:ext cx="5851525" cy="1447800"/>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764B8B-F1FB-4EE5-A159-10814A37FF80}" type="datetimeFigureOut">
              <a:rPr lang="en-US" smtClean="0"/>
              <a:pPr/>
              <a:t>3/21/2017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AF7A13-0651-4CB5-AD45-53835DD419D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354566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D764B8B-F1FB-4EE5-A159-10814A37FF80}" type="datetimeFigureOut">
              <a:rPr lang="en-US" smtClean="0"/>
              <a:pPr/>
              <a:t>3/21/2017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5625761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303292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D764B8B-F1FB-4EE5-A159-10814A37FF80}" type="datetimeFigureOut">
              <a:rPr lang="en-US" smtClean="0"/>
              <a:pPr/>
              <a:t>3/21/2017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9825018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 name="Shape 11"/>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 name="Shape 12"/>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 name="Shape 13"/>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 name="Shape 14"/>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 name="Shape 1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 name="Shape 1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7" name="Shape 17"/>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8" name="Shape 18"/>
          <p:cNvCxnSpPr/>
          <p:nvPr/>
        </p:nvCxnSpPr>
        <p:spPr>
          <a:xfrm>
            <a:off x="152400" y="1276742"/>
            <a:ext cx="8833103" cy="0"/>
          </a:xfrm>
          <a:prstGeom prst="straightConnector1">
            <a:avLst/>
          </a:prstGeom>
          <a:noFill/>
          <a:ln w="9525" cap="flat" cmpd="sng">
            <a:solidFill>
              <a:srgbClr val="7A9798"/>
            </a:solidFill>
            <a:prstDash val="dash"/>
            <a:round/>
            <a:headEnd type="none" w="med" len="med"/>
            <a:tailEnd type="none" w="med" len="med"/>
          </a:ln>
        </p:spPr>
      </p:cxnSp>
      <p:sp>
        <p:nvSpPr>
          <p:cNvPr id="19" name="Shape 19"/>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0" name="Shape 20"/>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1" name="Shape 21"/>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b="0" u="none">
                <a:solidFill>
                  <a:srgbClr val="7A9798"/>
                </a:solidFill>
                <a:latin typeface="Georgia"/>
                <a:ea typeface="Georgia"/>
                <a:cs typeface="Georgia"/>
                <a:sym typeface="Georgia"/>
              </a:rPr>
              <a:t>‹#›</a:t>
            </a:fld>
            <a:endParaRPr lang="en-US" sz="1600" b="0" u="none">
              <a:solidFill>
                <a:srgbClr val="7A9798"/>
              </a:solidFill>
              <a:latin typeface="Georgia"/>
              <a:ea typeface="Georgia"/>
              <a:cs typeface="Georgia"/>
              <a:sym typeface="Georgia"/>
            </a:endParaRPr>
          </a:p>
        </p:txBody>
      </p:sp>
      <p:sp>
        <p:nvSpPr>
          <p:cNvPr id="22" name="Shape 2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2" y="1524000"/>
            <a:ext cx="8534399" cy="459943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73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D764B8B-F1FB-4EE5-A159-10814A37FF80}" type="datetimeFigureOut">
              <a:rPr lang="en-US" kern="1200" smtClean="0">
                <a:latin typeface="Georgia"/>
                <a:ea typeface="+mn-ea"/>
                <a:cs typeface="+mn-cs"/>
              </a:rPr>
              <a:pPr/>
              <a:t>3/21/2017</a:t>
            </a:fld>
            <a:endParaRPr lang="en-US" kern="1200">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kern="1200">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EAF7A13-0651-4CB5-AD45-53835DD419D7}" type="slidenum">
              <a:rPr lang="en-US" kern="1200" smtClean="0">
                <a:solidFill>
                  <a:srgbClr val="8CADAE">
                    <a:shade val="75000"/>
                  </a:srgbClr>
                </a:solidFill>
                <a:latin typeface="Georgia"/>
                <a:ea typeface="+mn-ea"/>
                <a:cs typeface="+mn-cs"/>
              </a:rPr>
              <a:pPr/>
              <a:t>‹#›</a:t>
            </a:fld>
            <a:endParaRPr lang="en-US" kern="1200">
              <a:solidFill>
                <a:srgbClr val="8CADAE">
                  <a:shade val="75000"/>
                </a:srgbClr>
              </a:solidFill>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80025208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2994" y="3657600"/>
            <a:ext cx="7854696" cy="1752600"/>
          </a:xfrm>
        </p:spPr>
        <p:txBody>
          <a:bodyPr>
            <a:normAutofit/>
          </a:bodyPr>
          <a:lstStyle/>
          <a:p>
            <a:r>
              <a:rPr lang="en-US" dirty="0" smtClean="0"/>
              <a:t>Zoë P. Johnson, NOAA Chesapeake Bay Office</a:t>
            </a:r>
          </a:p>
          <a:p>
            <a:endParaRPr lang="en-US" dirty="0" smtClean="0"/>
          </a:p>
        </p:txBody>
      </p:sp>
      <p:sp>
        <p:nvSpPr>
          <p:cNvPr id="2" name="Title 1"/>
          <p:cNvSpPr>
            <a:spLocks noGrp="1"/>
          </p:cNvSpPr>
          <p:nvPr>
            <p:ph type="ctrTitle"/>
          </p:nvPr>
        </p:nvSpPr>
        <p:spPr/>
        <p:txBody>
          <a:bodyPr>
            <a:normAutofit/>
          </a:bodyPr>
          <a:lstStyle/>
          <a:p>
            <a:r>
              <a:rPr lang="en-US" sz="3200" dirty="0" smtClean="0"/>
              <a:t>CBP Update: Climate Change and the Chesapeake Bay TMDL</a:t>
            </a:r>
            <a:endParaRPr lang="en-US" sz="3200" i="1" dirty="0"/>
          </a:p>
        </p:txBody>
      </p:sp>
      <p:pic>
        <p:nvPicPr>
          <p:cNvPr id="4" name="Shape 196"/>
          <p:cNvPicPr preferRelativeResize="0"/>
          <p:nvPr/>
        </p:nvPicPr>
        <p:blipFill>
          <a:blip r:embed="rId2" cstate="screen">
            <a:alphaModFix/>
          </a:blip>
          <a:stretch>
            <a:fillRect/>
          </a:stretch>
        </p:blipFill>
        <p:spPr>
          <a:xfrm>
            <a:off x="7539507" y="130469"/>
            <a:ext cx="1448624" cy="1120300"/>
          </a:xfrm>
          <a:prstGeom prst="rect">
            <a:avLst/>
          </a:prstGeom>
          <a:noFill/>
          <a:ln>
            <a:noFill/>
          </a:ln>
        </p:spPr>
      </p:pic>
      <p:sp>
        <p:nvSpPr>
          <p:cNvPr id="7" name="TextBox 6"/>
          <p:cNvSpPr txBox="1"/>
          <p:nvPr/>
        </p:nvSpPr>
        <p:spPr>
          <a:xfrm>
            <a:off x="5101931" y="5781265"/>
            <a:ext cx="3886200" cy="430887"/>
          </a:xfrm>
          <a:prstGeom prst="rect">
            <a:avLst/>
          </a:prstGeom>
          <a:noFill/>
        </p:spPr>
        <p:txBody>
          <a:bodyPr wrap="square" rtlCol="0">
            <a:spAutoFit/>
          </a:bodyPr>
          <a:lstStyle/>
          <a:p>
            <a:pPr algn="r"/>
            <a:r>
              <a:rPr lang="en-US" sz="2200" dirty="0" smtClean="0">
                <a:latin typeface="+mj-lt"/>
              </a:rPr>
              <a:t>March 23, 2016</a:t>
            </a:r>
            <a:endParaRPr lang="en-US" sz="2200" dirty="0">
              <a:latin typeface="+mj-lt"/>
            </a:endParaRPr>
          </a:p>
        </p:txBody>
      </p:sp>
      <p:sp>
        <p:nvSpPr>
          <p:cNvPr id="5" name="Rectangle 4"/>
          <p:cNvSpPr/>
          <p:nvPr/>
        </p:nvSpPr>
        <p:spPr>
          <a:xfrm>
            <a:off x="1311275" y="6348920"/>
            <a:ext cx="6521450" cy="338554"/>
          </a:xfrm>
          <a:prstGeom prst="rect">
            <a:avLst/>
          </a:prstGeom>
        </p:spPr>
        <p:txBody>
          <a:bodyPr wrap="square">
            <a:spAutoFit/>
          </a:bodyPr>
          <a:lstStyle/>
          <a:p>
            <a:pPr lvl="0" algn="ctr">
              <a:spcBef>
                <a:spcPct val="20000"/>
              </a:spcBef>
              <a:buClr>
                <a:srgbClr val="D16349"/>
              </a:buClr>
              <a:buSzPct val="85000"/>
            </a:pPr>
            <a:r>
              <a:rPr lang="en-US" sz="1600" b="1" cap="all" spc="250" dirty="0" smtClean="0">
                <a:solidFill>
                  <a:srgbClr val="646B86"/>
                </a:solidFill>
                <a:latin typeface="+mj-lt"/>
              </a:rPr>
              <a:t>Local Government Advisory Committee </a:t>
            </a:r>
            <a:endParaRPr lang="en-US" sz="1600" b="1" cap="all" spc="250" dirty="0">
              <a:solidFill>
                <a:srgbClr val="646B86"/>
              </a:solidFill>
              <a:latin typeface="+mj-lt"/>
            </a:endParaRPr>
          </a:p>
        </p:txBody>
      </p:sp>
      <p:grpSp>
        <p:nvGrpSpPr>
          <p:cNvPr id="8" name="Group 7"/>
          <p:cNvGrpSpPr/>
          <p:nvPr/>
        </p:nvGrpSpPr>
        <p:grpSpPr>
          <a:xfrm>
            <a:off x="367057" y="5142152"/>
            <a:ext cx="1978174" cy="1032437"/>
            <a:chOff x="281138" y="4648200"/>
            <a:chExt cx="1750135" cy="838200"/>
          </a:xfrm>
        </p:grpSpPr>
        <p:pic>
          <p:nvPicPr>
            <p:cNvPr id="9" name="Picture 5" descr="P:\Movies, Images and Sounds\Logos\Commerce\Dept of Commerce Se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138" y="4674508"/>
              <a:ext cx="791154" cy="785583"/>
            </a:xfrm>
            <a:prstGeom prst="rect">
              <a:avLst/>
            </a:prstGeom>
            <a:noFill/>
            <a:ln w="9525">
              <a:noFill/>
              <a:miter lim="800000"/>
              <a:headEnd/>
              <a:tailEnd/>
            </a:ln>
          </p:spPr>
        </p:pic>
        <p:pic>
          <p:nvPicPr>
            <p:cNvPr id="10" name="Picture 2" descr="P:\Movies, Images and Sounds\Logos\NOAA\NOA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3073" y="4648200"/>
              <a:ext cx="838200" cy="838200"/>
            </a:xfrm>
            <a:prstGeom prst="rect">
              <a:avLst/>
            </a:prstGeom>
            <a:noFill/>
            <a:ln w="9525">
              <a:noFill/>
              <a:miter lim="800000"/>
              <a:headEnd/>
              <a:tailEnd/>
            </a:ln>
          </p:spPr>
        </p:pic>
      </p:grpSp>
    </p:spTree>
    <p:extLst>
      <p:ext uri="{BB962C8B-B14F-4D97-AF65-F5344CB8AC3E}">
        <p14:creationId xmlns:p14="http://schemas.microsoft.com/office/powerpoint/2010/main" val="360732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4400" y="3962400"/>
            <a:ext cx="4267200" cy="2438400"/>
          </a:xfrm>
          <a:prstGeom prst="rect">
            <a:avLst/>
          </a:prstGeom>
          <a:solidFill>
            <a:srgbClr val="CDC3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1447800"/>
            <a:ext cx="4267200" cy="2514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0"/>
            <a:ext cx="8229600" cy="1143000"/>
          </a:xfrm>
        </p:spPr>
        <p:txBody>
          <a:bodyPr>
            <a:noAutofit/>
          </a:bodyPr>
          <a:lstStyle/>
          <a:p>
            <a:pPr algn="ctr"/>
            <a:r>
              <a:rPr lang="en-US" sz="2800" b="1" dirty="0" smtClean="0"/>
              <a:t>Climate Change &amp; the TMDL</a:t>
            </a:r>
            <a:br>
              <a:rPr lang="en-US" sz="2800" b="1" dirty="0" smtClean="0"/>
            </a:br>
            <a:r>
              <a:rPr lang="en-US" sz="2800" b="1" dirty="0" smtClean="0"/>
              <a:t>Mid-Point Assessment</a:t>
            </a:r>
            <a:endParaRPr lang="en-US" sz="2800" dirty="0"/>
          </a:p>
        </p:txBody>
      </p:sp>
      <p:sp>
        <p:nvSpPr>
          <p:cNvPr id="3" name="Content Placeholder 2"/>
          <p:cNvSpPr>
            <a:spLocks noGrp="1"/>
          </p:cNvSpPr>
          <p:nvPr>
            <p:ph sz="half" idx="1"/>
          </p:nvPr>
        </p:nvSpPr>
        <p:spPr>
          <a:xfrm>
            <a:off x="381000" y="1447800"/>
            <a:ext cx="4191000" cy="4876800"/>
          </a:xfrm>
          <a:solidFill>
            <a:schemeClr val="accent1"/>
          </a:solidFill>
        </p:spPr>
        <p:txBody>
          <a:bodyPr>
            <a:normAutofit fontScale="32500" lnSpcReduction="20000"/>
          </a:bodyPr>
          <a:lstStyle/>
          <a:p>
            <a:pPr marL="0" indent="0" algn="ctr">
              <a:buNone/>
            </a:pPr>
            <a:r>
              <a:rPr lang="en-US" sz="8000" b="1" dirty="0" smtClean="0"/>
              <a:t>Assessment Procedures</a:t>
            </a:r>
          </a:p>
          <a:p>
            <a:endParaRPr lang="en-US" sz="8000" dirty="0" smtClean="0"/>
          </a:p>
          <a:p>
            <a:r>
              <a:rPr lang="en-US" sz="8000" dirty="0" smtClean="0"/>
              <a:t>Assess how  climate change may affect  current water quality standards (i.e., nutrient and sediment source loads over time and attainment )</a:t>
            </a:r>
          </a:p>
          <a:p>
            <a:endParaRPr lang="en-US" sz="8000" dirty="0" smtClean="0"/>
          </a:p>
          <a:p>
            <a:pPr lvl="1"/>
            <a:endParaRPr lang="en-US" sz="8000" dirty="0" smtClean="0"/>
          </a:p>
          <a:p>
            <a:endParaRPr lang="en-US" sz="6400" dirty="0" smtClean="0"/>
          </a:p>
        </p:txBody>
      </p:sp>
      <p:sp>
        <p:nvSpPr>
          <p:cNvPr id="4" name="Content Placeholder 3"/>
          <p:cNvSpPr>
            <a:spLocks noGrp="1"/>
          </p:cNvSpPr>
          <p:nvPr>
            <p:ph sz="half" idx="2"/>
          </p:nvPr>
        </p:nvSpPr>
        <p:spPr>
          <a:xfrm>
            <a:off x="4762500" y="1371600"/>
            <a:ext cx="4191000" cy="5029200"/>
          </a:xfrm>
        </p:spPr>
        <p:txBody>
          <a:bodyPr>
            <a:normAutofit fontScale="32500" lnSpcReduction="20000"/>
          </a:bodyPr>
          <a:lstStyle/>
          <a:p>
            <a:endParaRPr lang="en-US" dirty="0" smtClean="0"/>
          </a:p>
          <a:p>
            <a:pPr marL="0" indent="0" algn="ctr">
              <a:buNone/>
            </a:pPr>
            <a:r>
              <a:rPr lang="en-US" sz="8000" b="1" dirty="0" smtClean="0"/>
              <a:t>Policy Options</a:t>
            </a:r>
          </a:p>
          <a:p>
            <a:endParaRPr lang="en-US" sz="8000" dirty="0"/>
          </a:p>
          <a:p>
            <a:r>
              <a:rPr lang="en-US" sz="8000" dirty="0" smtClean="0"/>
              <a:t>Quantitative</a:t>
            </a:r>
          </a:p>
          <a:p>
            <a:r>
              <a:rPr lang="en-US" sz="8000" dirty="0" smtClean="0"/>
              <a:t>Qualitative </a:t>
            </a:r>
          </a:p>
          <a:p>
            <a:endParaRPr lang="en-US" sz="8000" b="1" dirty="0"/>
          </a:p>
          <a:p>
            <a:endParaRPr lang="en-US" sz="8000" b="1" dirty="0" smtClean="0"/>
          </a:p>
          <a:p>
            <a:pPr marL="0" indent="0" algn="ctr">
              <a:buNone/>
            </a:pPr>
            <a:endParaRPr lang="en-US" sz="8000" b="1" dirty="0"/>
          </a:p>
          <a:p>
            <a:pPr marL="0" indent="0" algn="ctr">
              <a:buNone/>
            </a:pPr>
            <a:r>
              <a:rPr lang="en-US" sz="8000" b="1" dirty="0" smtClean="0"/>
              <a:t>Guiding </a:t>
            </a:r>
            <a:r>
              <a:rPr lang="en-US" sz="8000" b="1" dirty="0"/>
              <a:t>Principles</a:t>
            </a:r>
          </a:p>
          <a:p>
            <a:endParaRPr lang="en-US" sz="8000" dirty="0"/>
          </a:p>
          <a:p>
            <a:r>
              <a:rPr lang="en-US" sz="8000" dirty="0"/>
              <a:t>WIP Development </a:t>
            </a:r>
          </a:p>
          <a:p>
            <a:r>
              <a:rPr lang="en-US" sz="8000" dirty="0"/>
              <a:t>WIP Implementation</a:t>
            </a:r>
          </a:p>
          <a:p>
            <a:endParaRPr lang="en-US" sz="8000" dirty="0"/>
          </a:p>
          <a:p>
            <a:pPr lvl="1"/>
            <a:endParaRPr lang="en-US" sz="2800" dirty="0"/>
          </a:p>
        </p:txBody>
      </p:sp>
    </p:spTree>
    <p:extLst>
      <p:ext uri="{BB962C8B-B14F-4D97-AF65-F5344CB8AC3E}">
        <p14:creationId xmlns:p14="http://schemas.microsoft.com/office/powerpoint/2010/main" val="91619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Quantitative</a:t>
            </a:r>
          </a:p>
          <a:p>
            <a:pPr algn="ctr"/>
            <a:endParaRPr lang="en-US" dirty="0"/>
          </a:p>
        </p:txBody>
      </p:sp>
      <p:sp>
        <p:nvSpPr>
          <p:cNvPr id="6" name="Text Placeholder 5"/>
          <p:cNvSpPr>
            <a:spLocks noGrp="1"/>
          </p:cNvSpPr>
          <p:nvPr>
            <p:ph type="body" sz="half" idx="3"/>
          </p:nvPr>
        </p:nvSpPr>
        <p:spPr/>
        <p:txBody>
          <a:bodyPr/>
          <a:lstStyle/>
          <a:p>
            <a:pPr algn="ctr"/>
            <a:r>
              <a:rPr lang="en-US" dirty="0" smtClean="0"/>
              <a:t>Qualitative</a:t>
            </a:r>
            <a:endParaRPr lang="en-US" dirty="0"/>
          </a:p>
        </p:txBody>
      </p:sp>
      <p:sp>
        <p:nvSpPr>
          <p:cNvPr id="3" name="Content Placeholder 2"/>
          <p:cNvSpPr>
            <a:spLocks noGrp="1"/>
          </p:cNvSpPr>
          <p:nvPr>
            <p:ph sz="quarter" idx="2"/>
          </p:nvPr>
        </p:nvSpPr>
        <p:spPr/>
        <p:txBody>
          <a:bodyPr>
            <a:normAutofit fontScale="77500" lnSpcReduction="20000"/>
          </a:bodyPr>
          <a:lstStyle/>
          <a:p>
            <a:r>
              <a:rPr lang="en-US" i="1" dirty="0" smtClean="0"/>
              <a:t>Factor </a:t>
            </a:r>
            <a:r>
              <a:rPr lang="en-US" i="1" dirty="0"/>
              <a:t>Climate Change into Phase III WIP’ Base Conditions</a:t>
            </a:r>
            <a:r>
              <a:rPr lang="en-US" dirty="0"/>
              <a:t>: </a:t>
            </a:r>
            <a:endParaRPr lang="en-US" dirty="0" smtClean="0"/>
          </a:p>
          <a:p>
            <a:pPr lvl="1"/>
            <a:r>
              <a:rPr lang="en-US" dirty="0" smtClean="0"/>
              <a:t>Use </a:t>
            </a:r>
            <a:r>
              <a:rPr lang="en-US" dirty="0"/>
              <a:t>either the 2025 or 2050 climate projection scenarios as base conditions (informed by CBWM climate modeling results) in the establishment of the jurisdictions’ Phase III WIPs.  </a:t>
            </a:r>
            <a:endParaRPr lang="en-US" dirty="0" smtClean="0"/>
          </a:p>
          <a:p>
            <a:pPr lvl="1"/>
            <a:r>
              <a:rPr lang="en-US" dirty="0" smtClean="0"/>
              <a:t>The </a:t>
            </a:r>
            <a:r>
              <a:rPr lang="en-US" dirty="0"/>
              <a:t>climate change projection would be an added load that the jurisdictions would need to address in addition to their Phase III WIP planning targets, thereby increasing the level of effort. </a:t>
            </a:r>
          </a:p>
          <a:p>
            <a:endParaRPr lang="en-US" dirty="0"/>
          </a:p>
        </p:txBody>
      </p:sp>
      <p:sp>
        <p:nvSpPr>
          <p:cNvPr id="4" name="Content Placeholder 3"/>
          <p:cNvSpPr>
            <a:spLocks noGrp="1"/>
          </p:cNvSpPr>
          <p:nvPr>
            <p:ph sz="quarter" idx="4"/>
          </p:nvPr>
        </p:nvSpPr>
        <p:spPr/>
        <p:txBody>
          <a:bodyPr>
            <a:noAutofit/>
          </a:bodyPr>
          <a:lstStyle/>
          <a:p>
            <a:r>
              <a:rPr lang="en-US" sz="1600" dirty="0" smtClean="0"/>
              <a:t>Optimize </a:t>
            </a:r>
            <a:r>
              <a:rPr lang="en-US" sz="1600" dirty="0"/>
              <a:t>Phase III WIP Development and Adaptively Manage BMP Implementation: </a:t>
            </a:r>
            <a:endParaRPr lang="en-US" sz="1600" dirty="0" smtClean="0"/>
          </a:p>
          <a:p>
            <a:pPr lvl="1"/>
            <a:r>
              <a:rPr lang="en-US" sz="1100" dirty="0" smtClean="0"/>
              <a:t>During </a:t>
            </a:r>
            <a:r>
              <a:rPr lang="en-US" sz="1100" dirty="0"/>
              <a:t>the development of Phase III WIPs, jurisdictions will prioritize BMPs that are more resilient to future climate impacts over the intended design life of the proposed practices. </a:t>
            </a:r>
            <a:endParaRPr lang="en-US" sz="1100" dirty="0" smtClean="0"/>
          </a:p>
          <a:p>
            <a:pPr lvl="1"/>
            <a:r>
              <a:rPr lang="en-US" sz="1100" dirty="0" smtClean="0"/>
              <a:t>During </a:t>
            </a:r>
            <a:r>
              <a:rPr lang="en-US" sz="1100" dirty="0"/>
              <a:t>each two-year milestone development period, jurisdictions will consider new information on the performance of BMPs and the programs that support them, including the contribution of seasonal, inter-annual climate variability and weather extremes. </a:t>
            </a:r>
            <a:endParaRPr lang="en-US" sz="1100" dirty="0" smtClean="0"/>
          </a:p>
          <a:p>
            <a:pPr lvl="2"/>
            <a:r>
              <a:rPr lang="en-US" sz="1050" dirty="0" smtClean="0"/>
              <a:t>Jurisdictions </a:t>
            </a:r>
            <a:r>
              <a:rPr lang="en-US" sz="1050" dirty="0"/>
              <a:t>will assess this information and adjust plans to implement their Phase III WIPs to better mitigate anticipated increases in nitrogen, phosphorus or sediment due to climate change. </a:t>
            </a:r>
            <a:endParaRPr lang="en-US" sz="1050" dirty="0" smtClean="0"/>
          </a:p>
          <a:p>
            <a:pPr lvl="1"/>
            <a:r>
              <a:rPr lang="en-US" sz="1100" dirty="0" smtClean="0"/>
              <a:t>Jurisdictions </a:t>
            </a:r>
            <a:r>
              <a:rPr lang="en-US" sz="1100" dirty="0"/>
              <a:t>would provide a narrative consistent with the Guiding Principles that describes their programmatic commitments to address climate change in their Phase III WIPs.</a:t>
            </a:r>
          </a:p>
        </p:txBody>
      </p:sp>
      <p:sp>
        <p:nvSpPr>
          <p:cNvPr id="2" name="Title 1"/>
          <p:cNvSpPr>
            <a:spLocks noGrp="1"/>
          </p:cNvSpPr>
          <p:nvPr>
            <p:ph type="title"/>
          </p:nvPr>
        </p:nvSpPr>
        <p:spPr/>
        <p:txBody>
          <a:bodyPr/>
          <a:lstStyle/>
          <a:p>
            <a:r>
              <a:rPr lang="en-US" dirty="0" smtClean="0"/>
              <a:t>Policy Options </a:t>
            </a:r>
            <a:endParaRPr lang="en-US" dirty="0"/>
          </a:p>
        </p:txBody>
      </p:sp>
      <p:sp>
        <p:nvSpPr>
          <p:cNvPr id="7" name="TextBox 6"/>
          <p:cNvSpPr txBox="1"/>
          <p:nvPr/>
        </p:nvSpPr>
        <p:spPr>
          <a:xfrm>
            <a:off x="609600" y="6400800"/>
            <a:ext cx="3810000" cy="307777"/>
          </a:xfrm>
          <a:prstGeom prst="rect">
            <a:avLst/>
          </a:prstGeom>
          <a:noFill/>
        </p:spPr>
        <p:txBody>
          <a:bodyPr wrap="square" rtlCol="0">
            <a:spAutoFit/>
          </a:bodyPr>
          <a:lstStyle/>
          <a:p>
            <a:r>
              <a:rPr lang="en-US" dirty="0" smtClean="0"/>
              <a:t>Policy Option Language approved by PSC</a:t>
            </a:r>
            <a:endParaRPr lang="en-US" dirty="0"/>
          </a:p>
        </p:txBody>
      </p:sp>
      <p:sp>
        <p:nvSpPr>
          <p:cNvPr id="8" name="TextBox 7"/>
          <p:cNvSpPr txBox="1"/>
          <p:nvPr/>
        </p:nvSpPr>
        <p:spPr>
          <a:xfrm>
            <a:off x="4791330" y="6400800"/>
            <a:ext cx="3895470" cy="307777"/>
          </a:xfrm>
          <a:prstGeom prst="rect">
            <a:avLst/>
          </a:prstGeom>
          <a:noFill/>
        </p:spPr>
        <p:txBody>
          <a:bodyPr wrap="square" rtlCol="0">
            <a:spAutoFit/>
          </a:bodyPr>
          <a:lstStyle/>
          <a:p>
            <a:r>
              <a:rPr lang="en-US" dirty="0" smtClean="0"/>
              <a:t>Policy Option Language proposed by CRWG</a:t>
            </a:r>
            <a:endParaRPr lang="en-US" dirty="0"/>
          </a:p>
        </p:txBody>
      </p:sp>
    </p:spTree>
    <p:extLst>
      <p:ext uri="{BB962C8B-B14F-4D97-AF65-F5344CB8AC3E}">
        <p14:creationId xmlns:p14="http://schemas.microsoft.com/office/powerpoint/2010/main" val="300290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304800" y="3810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dirty="0">
                <a:solidFill>
                  <a:srgbClr val="7A9798"/>
                </a:solidFill>
                <a:latin typeface="Georgia"/>
                <a:ea typeface="Georgia"/>
                <a:cs typeface="Georgia"/>
                <a:sym typeface="Georgia"/>
              </a:rPr>
              <a:t>Guiding </a:t>
            </a:r>
            <a:r>
              <a:rPr lang="en-US" sz="3300" b="0" i="0" u="none" strike="noStrike" cap="none" dirty="0" smtClean="0">
                <a:solidFill>
                  <a:srgbClr val="7A9798"/>
                </a:solidFill>
                <a:latin typeface="Georgia"/>
                <a:ea typeface="Georgia"/>
                <a:cs typeface="Georgia"/>
                <a:sym typeface="Georgia"/>
              </a:rPr>
              <a:t>Principles</a:t>
            </a:r>
            <a:br>
              <a:rPr lang="en-US" sz="3300" b="0" i="0" u="none" strike="noStrike" cap="none" dirty="0" smtClean="0">
                <a:solidFill>
                  <a:srgbClr val="7A9798"/>
                </a:solidFill>
                <a:latin typeface="Georgia"/>
                <a:ea typeface="Georgia"/>
                <a:cs typeface="Georgia"/>
                <a:sym typeface="Georgia"/>
              </a:rPr>
            </a:br>
            <a:r>
              <a:rPr lang="en-US" sz="2400" i="1" dirty="0" smtClean="0"/>
              <a:t>WIP Development </a:t>
            </a:r>
            <a:r>
              <a:rPr lang="en-US" sz="2400" b="0" i="1" u="none" strike="noStrike" cap="none" dirty="0" smtClean="0">
                <a:solidFill>
                  <a:srgbClr val="7A9798"/>
                </a:solidFill>
                <a:sym typeface="Georgia"/>
              </a:rPr>
              <a:t> </a:t>
            </a:r>
            <a:endParaRPr lang="en-US" sz="3300" b="0" i="1" u="none" strike="noStrike" cap="none" dirty="0">
              <a:solidFill>
                <a:srgbClr val="7A9798"/>
              </a:solidFill>
              <a:sym typeface="Georgia"/>
            </a:endParaRPr>
          </a:p>
        </p:txBody>
      </p:sp>
      <p:sp>
        <p:nvSpPr>
          <p:cNvPr id="562" name="Shape 562"/>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342900" lvl="0" indent="-342900">
              <a:spcBef>
                <a:spcPts val="0"/>
              </a:spcBef>
              <a:spcAft>
                <a:spcPts val="1200"/>
              </a:spcAft>
              <a:buFont typeface="+mj-lt"/>
              <a:buAutoNum type="arabicPeriod"/>
            </a:pPr>
            <a:r>
              <a:rPr lang="en-US" sz="1600" b="1" i="1" dirty="0" smtClean="0">
                <a:latin typeface="Times New Roman"/>
                <a:ea typeface="Times New Roman"/>
              </a:rPr>
              <a:t>Capitalize </a:t>
            </a:r>
            <a:r>
              <a:rPr lang="en-US" sz="1600" b="1" i="1" dirty="0">
                <a:latin typeface="Times New Roman"/>
                <a:ea typeface="Times New Roman"/>
              </a:rPr>
              <a:t>on “Co-Benefits”</a:t>
            </a:r>
            <a:r>
              <a:rPr lang="en-US" sz="1600" b="1" dirty="0">
                <a:latin typeface="Times New Roman"/>
                <a:ea typeface="Times New Roman"/>
              </a:rPr>
              <a:t> </a:t>
            </a:r>
            <a:r>
              <a:rPr lang="en-US" sz="1600" dirty="0">
                <a:latin typeface="Times New Roman"/>
                <a:ea typeface="Times New Roman"/>
              </a:rPr>
              <a:t>– maximize BMP selection to increase climate or coastal resiliency, soil health, flood attenuation, habitat restoration, carbon sequestration,</a:t>
            </a:r>
            <a:r>
              <a:rPr lang="en-US" sz="1600" dirty="0"/>
              <a:t> </a:t>
            </a:r>
            <a:r>
              <a:rPr lang="en-US" sz="1600" dirty="0">
                <a:latin typeface="Times New Roman"/>
                <a:ea typeface="Times New Roman"/>
              </a:rPr>
              <a:t>or socio-economic and quality of life benefits. </a:t>
            </a:r>
            <a:endParaRPr lang="en-US" sz="1600" dirty="0"/>
          </a:p>
          <a:p>
            <a:pPr marL="342900" indent="-342900">
              <a:spcBef>
                <a:spcPts val="0"/>
              </a:spcBef>
              <a:spcAft>
                <a:spcPts val="1200"/>
              </a:spcAft>
              <a:buFont typeface="+mj-lt"/>
              <a:buAutoNum type="arabicPeriod"/>
            </a:pPr>
            <a:r>
              <a:rPr lang="en-US" sz="1600" b="1" i="1" dirty="0">
                <a:latin typeface="Times New Roman"/>
                <a:ea typeface="Times New Roman"/>
              </a:rPr>
              <a:t>Align with existing climate resiliency plans and strategies</a:t>
            </a:r>
            <a:r>
              <a:rPr lang="en-US" sz="1600" dirty="0">
                <a:latin typeface="Times New Roman"/>
                <a:ea typeface="Times New Roman"/>
              </a:rPr>
              <a:t> – align with implementation of existing greenhouse gas reduction strategies; coastal/climate adaptation strategies; hazard mitigation plans; floodplain management programs; fisheries/habitat restoration programs, etc. </a:t>
            </a:r>
            <a:endParaRPr lang="en-US" sz="1600" dirty="0"/>
          </a:p>
          <a:p>
            <a:pPr marL="342900" lvl="0" indent="-342900">
              <a:spcBef>
                <a:spcPts val="0"/>
              </a:spcBef>
              <a:spcAft>
                <a:spcPts val="1200"/>
              </a:spcAft>
              <a:buFont typeface="+mj-lt"/>
              <a:buAutoNum type="arabicPeriod"/>
            </a:pPr>
            <a:r>
              <a:rPr lang="en-US" sz="1600" b="1" i="1" dirty="0" smtClean="0">
                <a:latin typeface="Times New Roman"/>
                <a:ea typeface="Times New Roman"/>
              </a:rPr>
              <a:t>Account </a:t>
            </a:r>
            <a:r>
              <a:rPr lang="en-US" sz="1600" b="1" i="1" dirty="0">
                <a:latin typeface="Times New Roman"/>
                <a:ea typeface="Times New Roman"/>
              </a:rPr>
              <a:t>for and integrate planning and consideration of existing  stressors</a:t>
            </a:r>
            <a:r>
              <a:rPr lang="en-US" sz="1600" b="1" dirty="0">
                <a:latin typeface="Times New Roman"/>
                <a:ea typeface="Times New Roman"/>
              </a:rPr>
              <a:t> </a:t>
            </a:r>
            <a:r>
              <a:rPr lang="en-US" sz="1600" dirty="0">
                <a:latin typeface="Times New Roman"/>
                <a:ea typeface="Times New Roman"/>
              </a:rPr>
              <a:t>– consider existing stressors such as future increase in the amount of paved or impervious area, future population growth, and land-use change in establishing reduction targets or selection/prioritizing BMPs. </a:t>
            </a:r>
            <a:endParaRPr lang="en-US" sz="1600" dirty="0"/>
          </a:p>
          <a:p>
            <a:pPr marL="342900" lvl="0" indent="-342900">
              <a:spcBef>
                <a:spcPts val="0"/>
              </a:spcBef>
              <a:spcAft>
                <a:spcPts val="1200"/>
              </a:spcAft>
              <a:buFont typeface="+mj-lt"/>
              <a:buAutoNum type="arabicPeriod"/>
            </a:pPr>
            <a:r>
              <a:rPr lang="en-US" sz="1600" b="1" i="1" dirty="0" smtClean="0">
                <a:latin typeface="Times New Roman"/>
                <a:ea typeface="Times New Roman"/>
              </a:rPr>
              <a:t>Manage </a:t>
            </a:r>
            <a:r>
              <a:rPr lang="en-US" sz="1600" b="1" i="1" dirty="0">
                <a:latin typeface="Times New Roman"/>
                <a:ea typeface="Times New Roman"/>
              </a:rPr>
              <a:t>for risk</a:t>
            </a:r>
            <a:r>
              <a:rPr lang="en-US" sz="1600" b="1" dirty="0">
                <a:latin typeface="Times New Roman"/>
                <a:ea typeface="Times New Roman"/>
              </a:rPr>
              <a:t> and p</a:t>
            </a:r>
            <a:r>
              <a:rPr lang="en-US" sz="1600" b="1" i="1" dirty="0">
                <a:latin typeface="Times New Roman"/>
                <a:ea typeface="Times New Roman"/>
              </a:rPr>
              <a:t>lan for uncertainty</a:t>
            </a:r>
            <a:r>
              <a:rPr lang="en-US" sz="1600" b="1" dirty="0">
                <a:latin typeface="Times New Roman"/>
                <a:ea typeface="Times New Roman"/>
              </a:rPr>
              <a:t> </a:t>
            </a:r>
            <a:r>
              <a:rPr lang="en-US" sz="1600" dirty="0">
                <a:latin typeface="Times New Roman"/>
                <a:ea typeface="Times New Roman"/>
              </a:rPr>
              <a:t>– employ iterative risk management and develop robust and flexible implementation plans to achieve and maintain the established water quality standards in changing, often difficult-to-predict conditions. </a:t>
            </a:r>
            <a:endParaRPr lang="en-US" sz="1600" dirty="0"/>
          </a:p>
          <a:p>
            <a:pPr marL="0" marR="0" lvl="0" indent="0" algn="l" rtl="0">
              <a:lnSpc>
                <a:spcPct val="90000"/>
              </a:lnSpc>
              <a:spcBef>
                <a:spcPts val="499"/>
              </a:spcBef>
              <a:spcAft>
                <a:spcPts val="1200"/>
              </a:spcAft>
              <a:buClr>
                <a:schemeClr val="accent1"/>
              </a:buClr>
              <a:buSzPct val="25000"/>
              <a:buFont typeface="Noto Sans Symbols"/>
              <a:buNone/>
            </a:pPr>
            <a:endParaRPr sz="1800" b="0" i="1" u="none" strike="noStrike" cap="none"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334995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2" name="Rectangle 1"/>
          <p:cNvSpPr/>
          <p:nvPr/>
        </p:nvSpPr>
        <p:spPr>
          <a:xfrm>
            <a:off x="304800" y="4343400"/>
            <a:ext cx="853439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Shape 561"/>
          <p:cNvSpPr txBox="1">
            <a:spLocks noGrp="1"/>
          </p:cNvSpPr>
          <p:nvPr>
            <p:ph type="title"/>
          </p:nvPr>
        </p:nvSpPr>
        <p:spPr>
          <a:xfrm>
            <a:off x="304800" y="3810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dirty="0">
                <a:solidFill>
                  <a:srgbClr val="7A9798"/>
                </a:solidFill>
                <a:latin typeface="Georgia"/>
                <a:ea typeface="Georgia"/>
                <a:cs typeface="Georgia"/>
                <a:sym typeface="Georgia"/>
              </a:rPr>
              <a:t>Guiding </a:t>
            </a:r>
            <a:r>
              <a:rPr lang="en-US" sz="3300" b="0" i="0" u="none" strike="noStrike" cap="none" dirty="0" smtClean="0">
                <a:solidFill>
                  <a:srgbClr val="7A9798"/>
                </a:solidFill>
                <a:latin typeface="Georgia"/>
                <a:ea typeface="Georgia"/>
                <a:cs typeface="Georgia"/>
                <a:sym typeface="Georgia"/>
              </a:rPr>
              <a:t>Principles</a:t>
            </a:r>
            <a:br>
              <a:rPr lang="en-US" sz="3300" b="0" i="0" u="none" strike="noStrike" cap="none" dirty="0" smtClean="0">
                <a:solidFill>
                  <a:srgbClr val="7A9798"/>
                </a:solidFill>
                <a:latin typeface="Georgia"/>
                <a:ea typeface="Georgia"/>
                <a:cs typeface="Georgia"/>
                <a:sym typeface="Georgia"/>
              </a:rPr>
            </a:br>
            <a:r>
              <a:rPr lang="en-US" sz="2400" i="1" dirty="0" smtClean="0"/>
              <a:t>WIP Implementation </a:t>
            </a:r>
            <a:r>
              <a:rPr lang="en-US" sz="2400" b="0" i="1" u="none" strike="noStrike" cap="none" dirty="0" smtClean="0">
                <a:solidFill>
                  <a:srgbClr val="7A9798"/>
                </a:solidFill>
                <a:sym typeface="Georgia"/>
              </a:rPr>
              <a:t> </a:t>
            </a:r>
            <a:endParaRPr lang="en-US" sz="3300" b="0" i="1" u="none" strike="noStrike" cap="none" dirty="0">
              <a:solidFill>
                <a:srgbClr val="7A9798"/>
              </a:solidFill>
              <a:sym typeface="Georgia"/>
            </a:endParaRPr>
          </a:p>
        </p:txBody>
      </p:sp>
      <p:sp>
        <p:nvSpPr>
          <p:cNvPr id="562" name="Shape 562"/>
          <p:cNvSpPr txBox="1">
            <a:spLocks noGrp="1"/>
          </p:cNvSpPr>
          <p:nvPr>
            <p:ph type="body" idx="1"/>
          </p:nvPr>
        </p:nvSpPr>
        <p:spPr>
          <a:xfrm>
            <a:off x="304800" y="1676400"/>
            <a:ext cx="8503920" cy="4572000"/>
          </a:xfrm>
          <a:prstGeom prst="rect">
            <a:avLst/>
          </a:prstGeom>
          <a:noFill/>
          <a:ln>
            <a:noFill/>
          </a:ln>
        </p:spPr>
        <p:txBody>
          <a:bodyPr lIns="91425" tIns="45700" rIns="91425" bIns="45700" anchor="t" anchorCtr="0">
            <a:noAutofit/>
          </a:bodyPr>
          <a:lstStyle/>
          <a:p>
            <a:pPr marL="342900" lvl="0" indent="-342900">
              <a:spcBef>
                <a:spcPts val="0"/>
              </a:spcBef>
              <a:spcAft>
                <a:spcPts val="1200"/>
              </a:spcAft>
              <a:buFont typeface="+mj-lt"/>
              <a:buAutoNum type="arabicPeriod" startAt="6"/>
            </a:pPr>
            <a:r>
              <a:rPr lang="en-US" sz="1600" b="1" i="1" dirty="0" smtClean="0">
                <a:solidFill>
                  <a:srgbClr val="000000"/>
                </a:solidFill>
                <a:latin typeface="Times New Roman"/>
                <a:ea typeface="Times New Roman"/>
                <a:cs typeface="Calibri"/>
              </a:rPr>
              <a:t>Reduce </a:t>
            </a:r>
            <a:r>
              <a:rPr lang="en-US" sz="1600" b="1" i="1" dirty="0">
                <a:solidFill>
                  <a:srgbClr val="000000"/>
                </a:solidFill>
                <a:latin typeface="Times New Roman"/>
                <a:ea typeface="Times New Roman"/>
                <a:cs typeface="Calibri"/>
              </a:rPr>
              <a:t>vulnerability</a:t>
            </a:r>
            <a:r>
              <a:rPr lang="en-US" sz="1600" dirty="0">
                <a:solidFill>
                  <a:srgbClr val="000000"/>
                </a:solidFill>
                <a:latin typeface="Times New Roman"/>
                <a:ea typeface="Times New Roman"/>
                <a:cs typeface="Calibri"/>
              </a:rPr>
              <a:t> - use “Climate-Smart” principles  to site and design BMP’s to  reduce future impact of sea level rise, coastal storms, increased temperature, and extreme events on BMP performance over time.  Vulnerability should be evaluated based on the factor of risk (i.e. consequence x probability) in combination with determined levels of risk tolerance, over the intended design-life of the proposed practice.  </a:t>
            </a:r>
          </a:p>
          <a:p>
            <a:pPr marL="342900" lvl="0" indent="-342900">
              <a:spcBef>
                <a:spcPts val="0"/>
              </a:spcBef>
              <a:spcAft>
                <a:spcPts val="1200"/>
              </a:spcAft>
              <a:buFont typeface="+mj-lt"/>
              <a:buAutoNum type="arabicPeriod" startAt="6"/>
            </a:pPr>
            <a:r>
              <a:rPr lang="en-US" sz="1600" b="1" i="1" dirty="0" smtClean="0">
                <a:solidFill>
                  <a:srgbClr val="000000"/>
                </a:solidFill>
                <a:latin typeface="Times New Roman"/>
                <a:ea typeface="Times New Roman"/>
                <a:cs typeface="Calibri"/>
              </a:rPr>
              <a:t>Build </a:t>
            </a:r>
            <a:r>
              <a:rPr lang="en-US" sz="1600" b="1" i="1" dirty="0">
                <a:solidFill>
                  <a:srgbClr val="000000"/>
                </a:solidFill>
                <a:latin typeface="Times New Roman"/>
                <a:ea typeface="Times New Roman"/>
                <a:cs typeface="Calibri"/>
              </a:rPr>
              <a:t>in flexibility and adaptability </a:t>
            </a:r>
            <a:r>
              <a:rPr lang="en-US" sz="1600" dirty="0">
                <a:solidFill>
                  <a:srgbClr val="000000"/>
                </a:solidFill>
                <a:latin typeface="Times New Roman"/>
                <a:ea typeface="Times New Roman"/>
                <a:cs typeface="Calibri"/>
              </a:rPr>
              <a:t>- allow for adjustments in BMP implementation in order to consider a wider range of potential uncertainties and a richer set of response options (load allocations, BMP selections, BMP redesign). Use existing WIP development, implementation and reporting procedures, as well as monitoring results and local feedback on performance, to guide this process.  </a:t>
            </a:r>
            <a:endParaRPr lang="en-US" sz="1600" dirty="0" smtClean="0">
              <a:solidFill>
                <a:srgbClr val="000000"/>
              </a:solidFill>
              <a:latin typeface="Times New Roman"/>
              <a:ea typeface="Times New Roman"/>
              <a:cs typeface="Calibri"/>
            </a:endParaRPr>
          </a:p>
          <a:p>
            <a:pPr marL="342900" indent="-342900">
              <a:spcBef>
                <a:spcPts val="0"/>
              </a:spcBef>
              <a:spcAft>
                <a:spcPts val="1200"/>
              </a:spcAft>
              <a:buFont typeface="+mj-lt"/>
              <a:buAutoNum type="arabicPeriod" startAt="6"/>
            </a:pPr>
            <a:r>
              <a:rPr lang="en-US" sz="1600" b="1" i="1" dirty="0">
                <a:latin typeface="Times New Roman"/>
                <a:ea typeface="Times New Roman"/>
              </a:rPr>
              <a:t>Engage Local Agencies and Leaders</a:t>
            </a:r>
            <a:r>
              <a:rPr lang="en-US" sz="1600" b="1" dirty="0">
                <a:latin typeface="Times New Roman"/>
                <a:ea typeface="Times New Roman"/>
              </a:rPr>
              <a:t> </a:t>
            </a:r>
            <a:r>
              <a:rPr lang="en-US" sz="1600" dirty="0">
                <a:latin typeface="Times New Roman"/>
                <a:ea typeface="Times New Roman"/>
              </a:rPr>
              <a:t>– work cooperatively with agencies, elected officials, and staff at the local level to provide the best available data on local impacts from climate change and facilitate the modification of existing WIPs to account for these impacts. </a:t>
            </a:r>
            <a:endParaRPr lang="en-US" sz="1600" dirty="0"/>
          </a:p>
          <a:p>
            <a:pPr marL="342900" lvl="0" indent="-342900">
              <a:spcBef>
                <a:spcPts val="0"/>
              </a:spcBef>
              <a:spcAft>
                <a:spcPts val="1200"/>
              </a:spcAft>
              <a:buFont typeface="+mj-lt"/>
              <a:buAutoNum type="arabicPeriod" startAt="6"/>
            </a:pPr>
            <a:endParaRPr lang="en-US" sz="1600" dirty="0">
              <a:solidFill>
                <a:srgbClr val="000000"/>
              </a:solidFill>
              <a:latin typeface="Times New Roman"/>
              <a:ea typeface="Times New Roman"/>
              <a:cs typeface="Calibri"/>
            </a:endParaRPr>
          </a:p>
        </p:txBody>
      </p:sp>
    </p:spTree>
    <p:extLst>
      <p:ext uri="{BB962C8B-B14F-4D97-AF65-F5344CB8AC3E}">
        <p14:creationId xmlns:p14="http://schemas.microsoft.com/office/powerpoint/2010/main" val="88744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1752" y="1524000"/>
            <a:ext cx="8308848" cy="732974"/>
          </a:xfrm>
        </p:spPr>
        <p:txBody>
          <a:bodyPr/>
          <a:lstStyle/>
          <a:p>
            <a:pPr algn="ctr"/>
            <a:r>
              <a:rPr lang="en-US" dirty="0" smtClean="0"/>
              <a:t>Participation and Input</a:t>
            </a:r>
            <a:endParaRPr lang="en-US" dirty="0"/>
          </a:p>
        </p:txBody>
      </p:sp>
      <p:sp>
        <p:nvSpPr>
          <p:cNvPr id="3" name="Content Placeholder 2"/>
          <p:cNvSpPr>
            <a:spLocks noGrp="1"/>
          </p:cNvSpPr>
          <p:nvPr>
            <p:ph sz="quarter" idx="2"/>
          </p:nvPr>
        </p:nvSpPr>
        <p:spPr>
          <a:xfrm>
            <a:off x="304800" y="2362200"/>
            <a:ext cx="4041648" cy="3818404"/>
          </a:xfrm>
        </p:spPr>
        <p:txBody>
          <a:bodyPr>
            <a:noAutofit/>
          </a:bodyPr>
          <a:lstStyle/>
          <a:p>
            <a:pPr>
              <a:spcBef>
                <a:spcPts val="0"/>
              </a:spcBef>
              <a:spcAft>
                <a:spcPts val="1800"/>
              </a:spcAft>
            </a:pPr>
            <a:r>
              <a:rPr lang="en-US" sz="1800" dirty="0" smtClean="0"/>
              <a:t>Engage in the policy dialog related to integrating climate change into the  Mid-Point Assessment, Phase III WIPS, and beyond </a:t>
            </a:r>
          </a:p>
          <a:p>
            <a:pPr>
              <a:spcBef>
                <a:spcPts val="0"/>
              </a:spcBef>
              <a:spcAft>
                <a:spcPts val="1800"/>
              </a:spcAft>
            </a:pPr>
            <a:r>
              <a:rPr lang="en-US" sz="1800" dirty="0" smtClean="0"/>
              <a:t> Identify Local Government Technical assistance needs</a:t>
            </a:r>
          </a:p>
          <a:p>
            <a:endParaRPr lang="en-US" sz="1600" dirty="0"/>
          </a:p>
        </p:txBody>
      </p:sp>
      <p:sp>
        <p:nvSpPr>
          <p:cNvPr id="2" name="Title 1"/>
          <p:cNvSpPr>
            <a:spLocks noGrp="1"/>
          </p:cNvSpPr>
          <p:nvPr>
            <p:ph type="title"/>
          </p:nvPr>
        </p:nvSpPr>
        <p:spPr>
          <a:xfrm>
            <a:off x="228600" y="533400"/>
            <a:ext cx="8534400" cy="1066800"/>
          </a:xfrm>
        </p:spPr>
        <p:txBody>
          <a:bodyPr>
            <a:normAutofit fontScale="90000"/>
          </a:bodyPr>
          <a:lstStyle/>
          <a:p>
            <a:r>
              <a:rPr lang="en-US" dirty="0" smtClean="0"/>
              <a:t/>
            </a:r>
            <a:br>
              <a:rPr lang="en-US" dirty="0" smtClean="0"/>
            </a:br>
            <a:r>
              <a:rPr lang="en-US" dirty="0"/>
              <a:t/>
            </a:r>
            <a:br>
              <a:rPr lang="en-US" dirty="0"/>
            </a:br>
            <a:r>
              <a:rPr lang="en-US" dirty="0" smtClean="0"/>
              <a:t>Local Government Advisory  Committee</a:t>
            </a:r>
            <a:br>
              <a:rPr lang="en-US" dirty="0" smtClean="0"/>
            </a:br>
            <a:r>
              <a:rPr lang="en-US" i="1" dirty="0" smtClean="0"/>
              <a:t>Areas for Future Engagement </a:t>
            </a:r>
            <a:r>
              <a:rPr lang="en-US" dirty="0"/>
              <a:t/>
            </a:r>
            <a:br>
              <a:rPr lang="en-US" dirty="0"/>
            </a:br>
            <a:endParaRPr lang="en-US" dirty="0" smtClean="0"/>
          </a:p>
        </p:txBody>
      </p:sp>
      <p:pic>
        <p:nvPicPr>
          <p:cNvPr id="1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794270"/>
            <a:ext cx="4278173" cy="2844530"/>
          </a:xfrm>
          <a:prstGeom prst="rect">
            <a:avLst/>
          </a:prstGeom>
        </p:spPr>
      </p:pic>
    </p:spTree>
    <p:extLst>
      <p:ext uri="{BB962C8B-B14F-4D97-AF65-F5344CB8AC3E}">
        <p14:creationId xmlns:p14="http://schemas.microsoft.com/office/powerpoint/2010/main" val="37645597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E282873-74F7-4880-A58E-7D7CCFAD1CE9}">
  <ds:schemaRefs>
    <ds:schemaRef ds:uri="ESRI.ArcGIS.Mapping.OfficeIntegration.PowerPointInfo"/>
  </ds:schemaRefs>
</ds:datastoreItem>
</file>

<file path=customXml/itemProps10.xml><?xml version="1.0" encoding="utf-8"?>
<ds:datastoreItem xmlns:ds="http://schemas.openxmlformats.org/officeDocument/2006/customXml" ds:itemID="{DDF2016C-6E3F-42F4-849A-7FF6D158347B}">
  <ds:schemaRefs>
    <ds:schemaRef ds:uri="ESRI.ArcGIS.Mapping.OfficeIntegration.PowerPointInfo"/>
  </ds:schemaRefs>
</ds:datastoreItem>
</file>

<file path=customXml/itemProps11.xml><?xml version="1.0" encoding="utf-8"?>
<ds:datastoreItem xmlns:ds="http://schemas.openxmlformats.org/officeDocument/2006/customXml" ds:itemID="{7E42E5F1-06F6-4B1B-88E9-83BDB000AA44}">
  <ds:schemaRefs>
    <ds:schemaRef ds:uri="ESRI.ArcGIS.Mapping.OfficeIntegration.PowerPointInfo"/>
  </ds:schemaRefs>
</ds:datastoreItem>
</file>

<file path=customXml/itemProps12.xml><?xml version="1.0" encoding="utf-8"?>
<ds:datastoreItem xmlns:ds="http://schemas.openxmlformats.org/officeDocument/2006/customXml" ds:itemID="{CEAAB0FC-B25D-4ADA-B173-7D636706DEE4}">
  <ds:schemaRefs>
    <ds:schemaRef ds:uri="ESRI.ArcGIS.Mapping.OfficeIntegration.PowerPointInfo"/>
  </ds:schemaRefs>
</ds:datastoreItem>
</file>

<file path=customXml/itemProps2.xml><?xml version="1.0" encoding="utf-8"?>
<ds:datastoreItem xmlns:ds="http://schemas.openxmlformats.org/officeDocument/2006/customXml" ds:itemID="{F66C948F-4AC8-45EE-BEFE-87F180851889}">
  <ds:schemaRefs>
    <ds:schemaRef ds:uri="ESRI.ArcGIS.Mapping.OfficeIntegration.PowerPointInfo"/>
  </ds:schemaRefs>
</ds:datastoreItem>
</file>

<file path=customXml/itemProps3.xml><?xml version="1.0" encoding="utf-8"?>
<ds:datastoreItem xmlns:ds="http://schemas.openxmlformats.org/officeDocument/2006/customXml" ds:itemID="{44A92B44-B2FB-45EA-A41A-A07F2FAB1580}">
  <ds:schemaRefs>
    <ds:schemaRef ds:uri="ESRI.ArcGIS.Mapping.OfficeIntegration.PowerPointInfo"/>
  </ds:schemaRefs>
</ds:datastoreItem>
</file>

<file path=customXml/itemProps4.xml><?xml version="1.0" encoding="utf-8"?>
<ds:datastoreItem xmlns:ds="http://schemas.openxmlformats.org/officeDocument/2006/customXml" ds:itemID="{5B1B9896-6905-47A5-9A2B-39E8ACCEE677}">
  <ds:schemaRefs>
    <ds:schemaRef ds:uri="ESRI.ArcGIS.Mapping.OfficeIntegration.PowerPointInfo"/>
  </ds:schemaRefs>
</ds:datastoreItem>
</file>

<file path=customXml/itemProps5.xml><?xml version="1.0" encoding="utf-8"?>
<ds:datastoreItem xmlns:ds="http://schemas.openxmlformats.org/officeDocument/2006/customXml" ds:itemID="{A3C7EF83-8E97-4582-B284-CBCAA2AFF2AB}">
  <ds:schemaRefs>
    <ds:schemaRef ds:uri="ESRI.ArcGIS.Mapping.OfficeIntegration.PowerPointInfo"/>
  </ds:schemaRefs>
</ds:datastoreItem>
</file>

<file path=customXml/itemProps6.xml><?xml version="1.0" encoding="utf-8"?>
<ds:datastoreItem xmlns:ds="http://schemas.openxmlformats.org/officeDocument/2006/customXml" ds:itemID="{6B696ED4-492A-4A09-A06F-FBF32C2F8AA3}">
  <ds:schemaRefs>
    <ds:schemaRef ds:uri="ESRI.ArcGIS.Mapping.OfficeIntegration.PowerPointInfo"/>
  </ds:schemaRefs>
</ds:datastoreItem>
</file>

<file path=customXml/itemProps7.xml><?xml version="1.0" encoding="utf-8"?>
<ds:datastoreItem xmlns:ds="http://schemas.openxmlformats.org/officeDocument/2006/customXml" ds:itemID="{ED0C154F-0FF5-4918-94AB-2A0A21F726D0}">
  <ds:schemaRefs>
    <ds:schemaRef ds:uri="ESRI.ArcGIS.Mapping.OfficeIntegration.PowerPointInfo"/>
  </ds:schemaRefs>
</ds:datastoreItem>
</file>

<file path=customXml/itemProps8.xml><?xml version="1.0" encoding="utf-8"?>
<ds:datastoreItem xmlns:ds="http://schemas.openxmlformats.org/officeDocument/2006/customXml" ds:itemID="{F75CD3CB-3AF9-43A0-9089-480382483CD1}">
  <ds:schemaRefs>
    <ds:schemaRef ds:uri="ESRI.ArcGIS.Mapping.OfficeIntegration.PowerPointInfo"/>
  </ds:schemaRefs>
</ds:datastoreItem>
</file>

<file path=customXml/itemProps9.xml><?xml version="1.0" encoding="utf-8"?>
<ds:datastoreItem xmlns:ds="http://schemas.openxmlformats.org/officeDocument/2006/customXml" ds:itemID="{2A325EF8-FEC0-4186-85AF-9845989D877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508</TotalTime>
  <Words>658</Words>
  <Application>Microsoft Office PowerPoint</Application>
  <PresentationFormat>On-screen Show (4:3)</PresentationFormat>
  <Paragraphs>47</Paragraphs>
  <Slides>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Georgia</vt:lpstr>
      <vt:lpstr>Noto Sans Symbols</vt:lpstr>
      <vt:lpstr>Wingdings 2</vt:lpstr>
      <vt:lpstr>Times New Roman</vt:lpstr>
      <vt:lpstr>Arial</vt:lpstr>
      <vt:lpstr>Wingdings</vt:lpstr>
      <vt:lpstr>Calibri</vt:lpstr>
      <vt:lpstr>Civic</vt:lpstr>
      <vt:lpstr>1_Civic</vt:lpstr>
      <vt:lpstr>CBP Update: Climate Change and the Chesapeake Bay TMDL</vt:lpstr>
      <vt:lpstr>Climate Change &amp; the TMDL Mid-Point Assessment</vt:lpstr>
      <vt:lpstr>Policy Options </vt:lpstr>
      <vt:lpstr>Guiding Principles WIP Development  </vt:lpstr>
      <vt:lpstr>Guiding Principles WIP Implementation  </vt:lpstr>
      <vt:lpstr>  Local Government Advisory  Committee Areas for Future Engagement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&amp; the Midpoint Assessment:  Methods, Process and Key Decisions</dc:title>
  <dc:creator>Zoe.Johnson</dc:creator>
  <cp:lastModifiedBy>jstarr</cp:lastModifiedBy>
  <cp:revision>64</cp:revision>
  <dcterms:modified xsi:type="dcterms:W3CDTF">2017-03-21T20:25:23Z</dcterms:modified>
</cp:coreProperties>
</file>