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400" r:id="rId2"/>
    <p:sldId id="489" r:id="rId3"/>
    <p:sldId id="488" r:id="rId4"/>
    <p:sldId id="491" r:id="rId5"/>
    <p:sldId id="492" r:id="rId6"/>
    <p:sldId id="494" r:id="rId7"/>
    <p:sldId id="495" r:id="rId8"/>
    <p:sldId id="496" r:id="rId9"/>
    <p:sldId id="497" r:id="rId10"/>
    <p:sldId id="498" r:id="rId11"/>
    <p:sldId id="499" r:id="rId12"/>
    <p:sldId id="493" r:id="rId13"/>
    <p:sldId id="503" r:id="rId14"/>
    <p:sldId id="482" r:id="rId15"/>
    <p:sldId id="483" r:id="rId16"/>
    <p:sldId id="484" r:id="rId17"/>
    <p:sldId id="485" r:id="rId18"/>
    <p:sldId id="471" r:id="rId19"/>
    <p:sldId id="474" r:id="rId20"/>
    <p:sldId id="472" r:id="rId21"/>
    <p:sldId id="473" r:id="rId22"/>
    <p:sldId id="464" r:id="rId23"/>
    <p:sldId id="504" r:id="rId24"/>
    <p:sldId id="505" r:id="rId25"/>
    <p:sldId id="506" r:id="rId26"/>
    <p:sldId id="487" r:id="rId27"/>
    <p:sldId id="500" r:id="rId28"/>
    <p:sldId id="458" r:id="rId29"/>
    <p:sldId id="501" r:id="rId30"/>
    <p:sldId id="502" r:id="rId3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8E0000"/>
    <a:srgbClr val="600000"/>
    <a:srgbClr val="820000"/>
    <a:srgbClr val="B1C6D7"/>
    <a:srgbClr val="E1DCEC"/>
    <a:srgbClr val="FFFFFF"/>
    <a:srgbClr val="990000"/>
    <a:srgbClr val="D5CEE4"/>
    <a:srgbClr val="C8D6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01" autoAdjust="0"/>
    <p:restoredTop sz="96654" autoAdjust="0"/>
  </p:normalViewPr>
  <p:slideViewPr>
    <p:cSldViewPr>
      <p:cViewPr>
        <p:scale>
          <a:sx n="100" d="100"/>
          <a:sy n="100" d="100"/>
        </p:scale>
        <p:origin x="-1944" y="-3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F9D3544-8181-4F30-9150-9E281EC75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6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EF843C-B82D-4873-9E36-6613EAFA8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EDA00-F325-432D-B30D-9AD61BD8B170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Pilot:</a:t>
            </a:r>
          </a:p>
          <a:p>
            <a:pPr defTabSz="931774">
              <a:defRPr/>
            </a:pPr>
            <a:r>
              <a:rPr lang="en-US" dirty="0" smtClean="0"/>
              <a:t>Led by UMD Extension, Howard County, Chesapeake </a:t>
            </a:r>
            <a:r>
              <a:rPr lang="en-US" dirty="0" err="1" smtClean="0"/>
              <a:t>Stormwater</a:t>
            </a:r>
            <a:r>
              <a:rPr lang="en-US" dirty="0" smtClean="0"/>
              <a:t> Network. Congressman Sarbanes Office</a:t>
            </a:r>
            <a:r>
              <a:rPr lang="en-US" baseline="0" dirty="0" smtClean="0"/>
              <a:t> and EPA helped to convene</a:t>
            </a:r>
          </a:p>
          <a:p>
            <a:pPr defTabSz="931774">
              <a:defRPr/>
            </a:pPr>
            <a:r>
              <a:rPr lang="en-US" baseline="0" dirty="0" smtClean="0"/>
              <a:t>Mainly testing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Management and Restoration Tracker (SMART) reporting tool developed by UMD Extension</a:t>
            </a:r>
          </a:p>
          <a:p>
            <a:pPr defTabSz="931774">
              <a:defRPr/>
            </a:pPr>
            <a:r>
              <a:rPr lang="en-US" baseline="0" dirty="0" smtClean="0"/>
              <a:t>Howard County interested in linking homeowner BMPs to discount in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fee – financial incentive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Protocol:</a:t>
            </a:r>
          </a:p>
          <a:p>
            <a:pPr defTabSz="931774">
              <a:defRPr/>
            </a:pPr>
            <a:r>
              <a:rPr lang="en-US" baseline="0" dirty="0" smtClean="0"/>
              <a:t> - Approved by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 in Dec 2013 and Watershed Technical WG in Feb 2014</a:t>
            </a:r>
          </a:p>
          <a:p>
            <a:pPr defTabSz="931774">
              <a:defRPr/>
            </a:pPr>
            <a:r>
              <a:rPr lang="en-US" baseline="0" dirty="0" smtClean="0"/>
              <a:t> - Consistent w/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WG’s proposed verification protocols</a:t>
            </a:r>
          </a:p>
          <a:p>
            <a:pPr defTabSz="931774">
              <a:defRPr/>
            </a:pPr>
            <a:r>
              <a:rPr lang="en-US" baseline="0" dirty="0" smtClean="0"/>
              <a:t> - PARTNERSHIP approval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Moving Forward</a:t>
            </a:r>
          </a:p>
          <a:p>
            <a:pPr defTabSz="931774">
              <a:defRPr/>
            </a:pPr>
            <a:r>
              <a:rPr lang="en-US" baseline="0" dirty="0" smtClean="0"/>
              <a:t> - EPA willing to work w/ stakeholders to explore how we/CBP can most help</a:t>
            </a:r>
          </a:p>
          <a:p>
            <a:pPr defTabSz="931774">
              <a:defRPr/>
            </a:pPr>
            <a:r>
              <a:rPr lang="en-US" baseline="0" dirty="0" smtClean="0"/>
              <a:t> - Giving credit toward TMDL?</a:t>
            </a:r>
          </a:p>
          <a:p>
            <a:pPr defTabSz="931774">
              <a:defRPr/>
            </a:pPr>
            <a:r>
              <a:rPr lang="en-US" baseline="0" dirty="0" smtClean="0"/>
              <a:t> - Recognition programs?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Pilot:</a:t>
            </a:r>
          </a:p>
          <a:p>
            <a:pPr defTabSz="931774">
              <a:defRPr/>
            </a:pPr>
            <a:r>
              <a:rPr lang="en-US" dirty="0" smtClean="0"/>
              <a:t>Led by UMD Extension, Howard County, Chesapeake </a:t>
            </a:r>
            <a:r>
              <a:rPr lang="en-US" dirty="0" err="1" smtClean="0"/>
              <a:t>Stormwater</a:t>
            </a:r>
            <a:r>
              <a:rPr lang="en-US" dirty="0" smtClean="0"/>
              <a:t> Network. Congressman Sarbanes Office</a:t>
            </a:r>
            <a:r>
              <a:rPr lang="en-US" baseline="0" dirty="0" smtClean="0"/>
              <a:t> and EPA helped to convene</a:t>
            </a:r>
          </a:p>
          <a:p>
            <a:pPr defTabSz="931774">
              <a:defRPr/>
            </a:pPr>
            <a:r>
              <a:rPr lang="en-US" baseline="0" dirty="0" smtClean="0"/>
              <a:t>Mainly testing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Management and Restoration Tracker (SMART) reporting tool developed by UMD Extension</a:t>
            </a:r>
          </a:p>
          <a:p>
            <a:pPr defTabSz="931774">
              <a:defRPr/>
            </a:pPr>
            <a:r>
              <a:rPr lang="en-US" baseline="0" dirty="0" smtClean="0"/>
              <a:t>Howard County interested in linking homeowner BMPs to discount in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fee – financial incentive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Protocol:</a:t>
            </a:r>
          </a:p>
          <a:p>
            <a:pPr defTabSz="931774">
              <a:defRPr/>
            </a:pPr>
            <a:r>
              <a:rPr lang="en-US" baseline="0" dirty="0" smtClean="0"/>
              <a:t> - Approved by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 in Dec 2013 and Watershed Technical WG in Feb 2014</a:t>
            </a:r>
          </a:p>
          <a:p>
            <a:pPr defTabSz="931774">
              <a:defRPr/>
            </a:pPr>
            <a:r>
              <a:rPr lang="en-US" baseline="0" dirty="0" smtClean="0"/>
              <a:t> - Consistent w/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WG’s proposed verification protocols</a:t>
            </a:r>
          </a:p>
          <a:p>
            <a:pPr defTabSz="931774">
              <a:defRPr/>
            </a:pPr>
            <a:r>
              <a:rPr lang="en-US" baseline="0" dirty="0" smtClean="0"/>
              <a:t> - PARTNERSHIP approval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Moving Forward</a:t>
            </a:r>
          </a:p>
          <a:p>
            <a:pPr defTabSz="931774">
              <a:defRPr/>
            </a:pPr>
            <a:r>
              <a:rPr lang="en-US" baseline="0" dirty="0" smtClean="0"/>
              <a:t> - EPA willing to work w/ stakeholders to explore how we/CBP can most help</a:t>
            </a:r>
          </a:p>
          <a:p>
            <a:pPr defTabSz="931774">
              <a:defRPr/>
            </a:pPr>
            <a:r>
              <a:rPr lang="en-US" baseline="0" dirty="0" smtClean="0"/>
              <a:t> - Giving credit toward TMDL?</a:t>
            </a:r>
          </a:p>
          <a:p>
            <a:pPr defTabSz="931774">
              <a:defRPr/>
            </a:pPr>
            <a:r>
              <a:rPr lang="en-US" baseline="0" dirty="0" smtClean="0"/>
              <a:t> - Recognition programs?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Homeowner</a:t>
            </a:r>
            <a:r>
              <a:rPr lang="en-US" baseline="0" dirty="0" smtClean="0"/>
              <a:t> BMPs can all be tied to practices that are currently simulated by the Chesapeake Bay Program models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Nutrient reduction values based on recent expert panel reports (Urban Nutrient Management - 2013, Urban Retrofits – 2012. Tree planting – existing values but expert panel underway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WQGIT homeowner BMP crediting protocol</a:t>
            </a:r>
            <a:r>
              <a:rPr lang="en-US" baseline="0" dirty="0" smtClean="0"/>
              <a:t> seeks balance b/t accountability and not overwhelming homeowners, localities, and states w/ burdensome reporting requirements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Homeowners install practice</a:t>
            </a:r>
            <a:r>
              <a:rPr lang="en-US" baseline="0" dirty="0" smtClean="0"/>
              <a:t> (can receive assistance) and report to locality or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watershed group)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Locality or third party organization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watershed group) verifies data, aggregates, and reports to state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Verification practices will need to be consistent w/ state verification protocols, which will be developed based on CBP verification guidelines that are currently under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Options for verification given homeowner BMPs so small yet numerous.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State aggregates data across other localities and reports to CBP as part of annual progress run submission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Homeowner BMPs get special identifier in NEIEN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CBP calculates</a:t>
            </a:r>
            <a:r>
              <a:rPr lang="en-US" baseline="0" dirty="0" smtClean="0"/>
              <a:t> pollutant load reductions as part of progress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F843C-B82D-4873-9E36-6613EAFA83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41148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F761-D0C0-48A1-B0C3-09C78B36B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CF49-5CD9-4061-BA2E-8E89060F0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BCAE-4A83-46EB-89CF-5337EA94A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tates"/>
          <p:cNvPicPr>
            <a:picLocks noChangeAspect="1" noChangeArrowheads="1"/>
          </p:cNvPicPr>
          <p:nvPr userDrawn="1"/>
        </p:nvPicPr>
        <p:blipFill>
          <a:blip r:embed="rId2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58000" y="6248400"/>
            <a:ext cx="2133600" cy="4572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462EB7B-53D7-4FC4-9E45-F5792FABA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149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2DE5AD-62F7-4FC2-8FFB-4C22BCDC9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states"/>
          <p:cNvPicPr>
            <a:picLocks noChangeAspect="1" noChangeArrowheads="1"/>
          </p:cNvPicPr>
          <p:nvPr userDrawn="1"/>
        </p:nvPicPr>
        <p:blipFill>
          <a:blip r:embed="rId7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5181600" y="7620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gradFill rotWithShape="1">
            <a:gsLst>
              <a:gs pos="0">
                <a:srgbClr val="D1D1FF">
                  <a:gamma/>
                  <a:shade val="84314"/>
                  <a:invGamma/>
                </a:srgbClr>
              </a:gs>
              <a:gs pos="100000">
                <a:srgbClr val="D1D1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CCECFF">
              <a:alpha val="50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accent3"/>
              </a:solidFill>
              <a:latin typeface="Arial" pitchFamily="34" charset="0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4343400"/>
            <a:ext cx="5257800" cy="182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Nick DiPasquale, Director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Chesapeake Bay Program Office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(EPA)</a:t>
            </a:r>
            <a:endParaRPr lang="en-US" sz="2400" dirty="0" smtClean="0">
              <a:solidFill>
                <a:srgbClr val="9933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aseline="30000" dirty="0" smtClean="0">
              <a:solidFill>
                <a:schemeClr val="bg1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6172200" cy="3505200"/>
          </a:xfrm>
          <a:prstGeom prst="rect">
            <a:avLst/>
          </a:prstGeom>
          <a:solidFill>
            <a:srgbClr val="00206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696200" y="0"/>
            <a:ext cx="14478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172200" y="0"/>
            <a:ext cx="15240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CCECFF"/>
              </a:solidFill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6172200" y="0"/>
            <a:ext cx="0" cy="35052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8" name="Picture 11" descr="Final 30 yr CBP Logo 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120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Kayakers, Eastern Shore of Virginia NWR 3.JPG"/>
          <p:cNvPicPr>
            <a:picLocks noChangeAspect="1"/>
          </p:cNvPicPr>
          <p:nvPr/>
        </p:nvPicPr>
        <p:blipFill>
          <a:blip r:embed="rId4" cstate="print"/>
          <a:srcRect l="20000" t="13930" r="10001" b="18906"/>
          <a:stretch>
            <a:fillRect/>
          </a:stretch>
        </p:blipFill>
        <p:spPr bwMode="auto">
          <a:xfrm>
            <a:off x="6180138" y="1600200"/>
            <a:ext cx="2963862" cy="19050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F2A5E-39DB-4DD5-B350-26F9B296041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518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CBP Program Update</a:t>
            </a:r>
          </a:p>
          <a:p>
            <a:endParaRPr lang="en-US" sz="32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Local Government Advisory Committee</a:t>
            </a:r>
          </a:p>
          <a:p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 14, 2014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FY2014 CBP Budget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38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 Other Investment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Goal Implementation Team Support ($750k)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000" dirty="0" smtClean="0">
                <a:solidFill>
                  <a:srgbClr val="333399"/>
                </a:solidFill>
              </a:rPr>
              <a:t> Management Strategy Development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000" dirty="0" smtClean="0">
                <a:solidFill>
                  <a:srgbClr val="333399"/>
                </a:solidFill>
              </a:rPr>
              <a:t> Implementation Projects &amp;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BMP Expert Panels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BMP Verification Programs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CAST/FAST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Climate 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Citizen Monitoring Initiative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Financing Workshops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Trading Program Support ($1 mil)</a:t>
            </a:r>
          </a:p>
          <a:p>
            <a:pPr marL="63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FY2015 - $73 million PresBud Request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Next Steps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50459"/>
            <a:ext cx="838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Share Final FY14 CBP Operating Plan with Management Board – Spring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Management Board works with GITs to develop process to review GIT Funding Project Proposals ($750k) – Spring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Issue Addendum to Grant Guidance for Local Government Funding – Late Spring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Provide CBIG/CBRAP funding levels to jurisdictions (including local government allocations) – Late Spring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Jurisdictions submit FY14 CBIG/CBRAP workplans to CBPO – Early Summer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 and WIP Implementation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for Evaluation of 2012-2013 Milestones </a:t>
            </a:r>
            <a:b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Development of 2014-2015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EPA is currently evaluating progress toward meeting the 2012-2013 milestones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Completed evaluations expected in June 2014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Jurisdictions are currently setting new milestone targets to be achieved by 2015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Targets include programmatic changes and on the ground implementation of BMPs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BMP Verification Accomplishments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BMP verification principles adopted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BMP Verification Review Panel convened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Source sector verification guidance drafted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Agriculture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Forestry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Stormwater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Wastewater/septic systems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Wetlands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Streams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BMP Verification Accomplishments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12 framework elements drafted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BMP verification principles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BMP verification review panel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Source sector/habitat specific verification guidance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Practice life spans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Ensuring full access to federal cost shared data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Enhanced reporting of fed cost shared practices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Accounting for non-cost shared practices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Jurisdictions’ procedures for preventing double counting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Clean-up of historical practice data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Partnership process for evaluation/oversight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Development/documentation of jurisdictions’ programs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Communications and outreach strategy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Complete versions of framework document drafted  (7/15/2013; 2/12/2014)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BMP Verification 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71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April 1-2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: BMP Verification Panel and Committee agreement on framework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Spring/Summer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: Partnership review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Water Quality, Habitat, and Fisheries Goal Implementation Teams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CBP Advisory Committees: LGAC, CAC and STAC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Management Board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Fall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: PSC review and approval of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BMP Verification Schedule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6019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Fall/Winter 2014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Jurisdictions complete development of their enhanced BMP tracking, verification, and reporting programs</a:t>
            </a:r>
          </a:p>
          <a:p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Spring/Summer 2015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CBP BMP Verification Review Panel meets with the jurisdictions and review their proposed enhanced BMP tracking, verification, and reporting programs</a:t>
            </a:r>
          </a:p>
          <a:p>
            <a:pP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Fall/Winter 2015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CBP BMP Verification Review Panel presents the Principals’ Staff Committee with its recommendations on the jurisdictions’ proposed enhanced BMP tracking, verification, and reporting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Homeowner BMP Crediting</a:t>
            </a:r>
            <a:endParaRPr lang="en-US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>
            <a:normAutofit lnSpcReduction="10000"/>
          </a:bodyPr>
          <a:lstStyle/>
          <a:p>
            <a:pPr marL="465138" lvl="0" indent="-4651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Almost 50 communities and watershed groups offer incentives and/or technical assistance to homeowners in Chesapeake Watershed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65138" lvl="0" indent="-4651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Provides a way for individual residents to play a role in Bay restoration and could yield “green jobs”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65138" lvl="0" indent="-4651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Individual practices have small impact, but collectively may effectively reduce pollution</a:t>
            </a:r>
          </a:p>
          <a:p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192" y="6488668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Credit: Chesapeake </a:t>
            </a:r>
            <a:r>
              <a:rPr lang="en-US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Stormwater</a:t>
            </a: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Network</a:t>
            </a:r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Recent Efforts</a:t>
            </a:r>
            <a:endParaRPr lang="en-US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5943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Summer/Fall 2013: Piloted use of innovative tracking tools and smart phone apps to streamline BMP reporting in Howard County, MD  </a:t>
            </a:r>
          </a:p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February 2014: Water Quality Goal Implementation Team approved protocol for crediting homeowner BMPs in CBP models</a:t>
            </a:r>
          </a:p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Moving Forward: EPA willing to help convene stakeholders to identify strategies to support homeowner BMP programs</a:t>
            </a:r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" contrast="11000"/>
          </a:blip>
          <a:srcRect/>
          <a:stretch>
            <a:fillRect/>
          </a:stretch>
        </p:blipFill>
        <p:spPr bwMode="auto">
          <a:xfrm>
            <a:off x="5943600" y="1828800"/>
            <a:ext cx="2706986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96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en-US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Draft Chesapeake Watershed Agreement Timeline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FY 14 Chesapeake Bay Program Budget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TMDL and WIP Implementation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Milestones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BMP Verification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Homeowner BMPs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Mid Point Assessment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Other Reports and Activities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What Can Receive Credit</a:t>
            </a:r>
            <a:endParaRPr lang="en-US" sz="44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105400" y="1676400"/>
          <a:ext cx="4038600" cy="2353884"/>
        </p:xfrm>
        <a:graphic>
          <a:graphicData uri="http://schemas.openxmlformats.org/drawingml/2006/table">
            <a:tbl>
              <a:tblPr/>
              <a:tblGrid>
                <a:gridCol w="393599"/>
                <a:gridCol w="3179074"/>
                <a:gridCol w="465927"/>
              </a:tblGrid>
              <a:tr h="187036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UNM Plan </a:t>
                      </a: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100" dirty="0" smtClean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9200 Bradford Pear Lane: 0.5 acres 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Get Expert Lawn Advice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Maintain Dense Cover on Turf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Choose NOT to fertilize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Recycle Lawn Clippings and Compost Fallen Leaves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Correct Fertilizer Timing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Use Slow Release Fertilizer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Set Mower Height at 3 inches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No off-target fertilization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Fertilizer free buffer zones around water features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Increase soil porosity and infiltration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2BE9A8-8A36-4B85-879B-7A7D953015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648200" cy="3657600"/>
          </a:xfrm>
          <a:prstGeom prst="rect">
            <a:avLst/>
          </a:prstGeom>
          <a:noFill/>
        </p:spPr>
      </p:pic>
      <p:sp>
        <p:nvSpPr>
          <p:cNvPr id="284674" name="AutoShape 2"/>
          <p:cNvSpPr>
            <a:spLocks noChangeArrowheads="1"/>
          </p:cNvSpPr>
          <p:nvPr/>
        </p:nvSpPr>
        <p:spPr bwMode="auto">
          <a:xfrm rot="-1279586">
            <a:off x="4580069" y="3326126"/>
            <a:ext cx="725487" cy="180975"/>
          </a:xfrm>
          <a:prstGeom prst="rightArrow">
            <a:avLst>
              <a:gd name="adj1" fmla="val 50000"/>
              <a:gd name="adj2" fmla="val 10021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0517" y="4180344"/>
            <a:ext cx="3855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Urban Nutrient Mgmt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Rain gardens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Rainwater Harvesting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Downspout Disconnection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Tree Planting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Permeable Driveways</a:t>
            </a:r>
            <a:endParaRPr lang="en-US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Reporting Process</a:t>
            </a:r>
            <a:endParaRPr lang="en-US" sz="44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1905000" cy="1292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cap="rnd">
            <a:solidFill>
              <a:schemeClr val="accent3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Homeowner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1905000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accent5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Locality or 3</a:t>
            </a:r>
            <a:r>
              <a:rPr lang="en-US" sz="2000" b="1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Party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1905000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State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191000"/>
            <a:ext cx="1905000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cap="rnd">
            <a:solidFill>
              <a:schemeClr val="tx2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0" lvl="2" algn="ctr"/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Chesapeake Bay Program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3352800" y="3962400"/>
            <a:ext cx="1143000" cy="609600"/>
          </a:xfrm>
          <a:prstGeom prst="curvedConnector3">
            <a:avLst>
              <a:gd name="adj1" fmla="val 43333"/>
            </a:avLst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5486400" y="4724400"/>
            <a:ext cx="1143000" cy="609600"/>
          </a:xfrm>
          <a:prstGeom prst="curvedConnector3">
            <a:avLst>
              <a:gd name="adj1" fmla="val 43333"/>
            </a:avLst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1295400" y="3048000"/>
            <a:ext cx="1143000" cy="609600"/>
          </a:xfrm>
          <a:prstGeom prst="curvedConnector3">
            <a:avLst>
              <a:gd name="adj1" fmla="val 43333"/>
            </a:avLst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85381" y="0"/>
          <a:ext cx="9419423" cy="7848600"/>
        </p:xfrm>
        <a:graphic>
          <a:graphicData uri="http://schemas.openxmlformats.org/presentationml/2006/ole">
            <p:oleObj spid="_x0000_s2050" name="Acrobat Document" r:id="rId4" imgW="7542857" imgH="5830114" progId="AcroExch.Document.7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609600" y="3810000"/>
            <a:ext cx="1524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2860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Local Land Use Data </a:t>
            </a:r>
            <a:r>
              <a:rPr lang="en-US" sz="2400" b="1" dirty="0">
                <a:solidFill>
                  <a:srgbClr val="002060"/>
                </a:solidFill>
              </a:rPr>
              <a:t>R</a:t>
            </a:r>
            <a:r>
              <a:rPr lang="en-US" sz="2400" b="1" dirty="0" smtClean="0">
                <a:solidFill>
                  <a:srgbClr val="002060"/>
                </a:solidFill>
              </a:rPr>
              <a:t>equest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4724400"/>
            <a:ext cx="8153400" cy="1219200"/>
          </a:xfrm>
        </p:spPr>
        <p:txBody>
          <a:bodyPr>
            <a:noAutofit/>
          </a:bodyPr>
          <a:lstStyle/>
          <a:p>
            <a:pPr marL="517525" indent="-517525" algn="l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Phase 3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1600" dirty="0" smtClean="0">
                <a:solidFill>
                  <a:srgbClr val="002060"/>
                </a:solidFill>
              </a:rPr>
              <a:t>(July 2014 – March 2015)</a:t>
            </a:r>
            <a:endParaRPr lang="en-US" sz="1600" b="1" u="sng" dirty="0" smtClean="0">
              <a:solidFill>
                <a:srgbClr val="002060"/>
              </a:solidFill>
            </a:endParaRPr>
          </a:p>
          <a:p>
            <a:pPr marL="917575" lvl="1" indent="-517525"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Solicit and accept updates to data received from localities.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948812"/>
            <a:ext cx="8153400" cy="179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517525" indent="-517525">
              <a:buFont typeface="Wingdings" pitchFamily="2" charset="2"/>
              <a:buNone/>
            </a:pPr>
            <a:r>
              <a:rPr lang="en-US" sz="2000" u="sng" kern="0" dirty="0" smtClean="0">
                <a:solidFill>
                  <a:srgbClr val="000000"/>
                </a:solidFill>
              </a:rPr>
              <a:t>Phase 1</a:t>
            </a:r>
            <a:r>
              <a:rPr lang="en-US" sz="2000" kern="0" dirty="0" smtClean="0">
                <a:solidFill>
                  <a:srgbClr val="000000"/>
                </a:solidFill>
              </a:rPr>
              <a:t>  </a:t>
            </a:r>
            <a:r>
              <a:rPr lang="en-US" sz="1600" kern="0" dirty="0" smtClean="0">
                <a:solidFill>
                  <a:srgbClr val="000000"/>
                </a:solidFill>
              </a:rPr>
              <a:t>(Feb 2013 – Sept. 2014)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Collect readily available land use and related datasets from localities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Evaluate similarities and differences among received datasets.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03412" y="3048000"/>
            <a:ext cx="81534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517525" indent="-517525">
              <a:buFont typeface="Wingdings" pitchFamily="2" charset="2"/>
              <a:buNone/>
            </a:pPr>
            <a:r>
              <a:rPr lang="en-US" sz="2000" u="sng" kern="0" dirty="0" smtClean="0">
                <a:solidFill>
                  <a:srgbClr val="000000"/>
                </a:solidFill>
              </a:rPr>
              <a:t>Phase 2</a:t>
            </a:r>
            <a:r>
              <a:rPr lang="en-US" sz="2000" kern="0" dirty="0" smtClean="0">
                <a:solidFill>
                  <a:srgbClr val="000000"/>
                </a:solidFill>
              </a:rPr>
              <a:t>  </a:t>
            </a:r>
            <a:r>
              <a:rPr lang="en-US" sz="1600" kern="0" dirty="0" smtClean="0">
                <a:solidFill>
                  <a:srgbClr val="000000"/>
                </a:solidFill>
              </a:rPr>
              <a:t>(Oct. </a:t>
            </a:r>
            <a:r>
              <a:rPr lang="en-US" sz="1600" kern="0" dirty="0">
                <a:solidFill>
                  <a:srgbClr val="000000"/>
                </a:solidFill>
              </a:rPr>
              <a:t>2013 – </a:t>
            </a:r>
            <a:r>
              <a:rPr lang="en-US" sz="1600" kern="0" dirty="0" smtClean="0">
                <a:solidFill>
                  <a:srgbClr val="000000"/>
                </a:solidFill>
              </a:rPr>
              <a:t>July </a:t>
            </a:r>
            <a:r>
              <a:rPr lang="en-US" sz="1600" kern="0" dirty="0">
                <a:solidFill>
                  <a:srgbClr val="000000"/>
                </a:solidFill>
              </a:rPr>
              <a:t>2014</a:t>
            </a:r>
            <a:r>
              <a:rPr lang="en-US" sz="1600" kern="0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Identify gaps in the types and locations of data received.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CBP solicits local agencies directly for data </a:t>
            </a: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0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2860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Phase 2: Data Request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1066800"/>
            <a:ext cx="8153400" cy="4572000"/>
          </a:xfrm>
        </p:spPr>
        <p:txBody>
          <a:bodyPr>
            <a:noAutofit/>
          </a:bodyPr>
          <a:lstStyle/>
          <a:p>
            <a:pPr marL="517525" indent="-517525" algn="l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Priority datasets</a:t>
            </a:r>
          </a:p>
          <a:p>
            <a:pPr marL="517525" indent="-517525" algn="l">
              <a:buNone/>
            </a:pPr>
            <a:endParaRPr lang="en-US" sz="1800" b="1" u="sng" dirty="0" smtClean="0">
              <a:solidFill>
                <a:srgbClr val="002060"/>
              </a:solidFill>
            </a:endParaRPr>
          </a:p>
          <a:p>
            <a:pPr marL="517525" indent="-517525" algn="l"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Impervious surfaces</a:t>
            </a:r>
            <a:endParaRPr lang="en-US" sz="2000" dirty="0">
              <a:solidFill>
                <a:srgbClr val="002060"/>
              </a:solidFill>
            </a:endParaRPr>
          </a:p>
          <a:p>
            <a:pPr marL="517525" indent="-517525" algn="l"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Tree cover/ canopy</a:t>
            </a:r>
            <a:endParaRPr lang="en-US" sz="2000" dirty="0">
              <a:solidFill>
                <a:srgbClr val="002060"/>
              </a:solidFill>
            </a:endParaRPr>
          </a:p>
          <a:p>
            <a:pPr marL="517525" indent="-517525" algn="l"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Land use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17525" indent="-517525" algn="l"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Parcel polygons (e.g., tax parcels)</a:t>
            </a:r>
          </a:p>
          <a:p>
            <a:pPr marL="517525" indent="-517525" algn="l"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Sewer service area boundaries (present and planned)</a:t>
            </a:r>
          </a:p>
          <a:p>
            <a:pPr marL="517525" indent="-517525" algn="l"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Zoning</a:t>
            </a:r>
          </a:p>
          <a:p>
            <a:pPr marL="517525" indent="-517525" algn="l"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Stream centerlines (finer than 1:24,000 scale)</a:t>
            </a:r>
          </a:p>
          <a:p>
            <a:pPr marL="914400" indent="-914400" algn="l">
              <a:buFont typeface="Arial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2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2860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Phase 1: Data Request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7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Local Government Input to Assure Accurate Land Use for Watershed Model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382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Significant progress getting land use from high density jurisdictions.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LU Workgroup authorized CBPO to contact local governments for data (via </a:t>
            </a:r>
            <a:r>
              <a:rPr lang="en-US" sz="2400" dirty="0" err="1" smtClean="0">
                <a:solidFill>
                  <a:srgbClr val="333399"/>
                </a:solidFill>
              </a:rPr>
              <a:t>Tetratech</a:t>
            </a:r>
            <a:r>
              <a:rPr lang="en-US" sz="2400" dirty="0" smtClean="0">
                <a:solidFill>
                  <a:srgbClr val="333399"/>
                </a:solidFill>
              </a:rPr>
              <a:t>, </a:t>
            </a:r>
            <a:r>
              <a:rPr lang="en-US" sz="2400" dirty="0" err="1" smtClean="0">
                <a:solidFill>
                  <a:srgbClr val="333399"/>
                </a:solidFill>
              </a:rPr>
              <a:t>LGAC,others</a:t>
            </a:r>
            <a:r>
              <a:rPr lang="en-US" sz="2400" dirty="0" smtClean="0">
                <a:solidFill>
                  <a:srgbClr val="333399"/>
                </a:solidFill>
              </a:rPr>
              <a:t>)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Recommended CBPO work through VGIN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Sufficient data for MD and DE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LU Workgroup specifically requests LGAC assistance in getting the following priority datasets: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Impervious surfaces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Tree Cover/canopy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Land Use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Parcel polygons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Sewer service area boundaries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Zoning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Stream centerlines</a:t>
            </a: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Reports and Activities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2013 CBP Report to Congress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50459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Submitted by EPA on behalf of CBP every five years as a requirement of the Clean Water Act, Section 117(h) – covers 2008-2013 time frame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99"/>
                </a:solidFill>
              </a:rPr>
              <a:t> Status and Trends of the Chesapeake Bay Ecosystem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Signs of Continuing Recovery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Resilience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Not Always Seeing Expected Response to Management Actions</a:t>
            </a:r>
            <a:endParaRPr lang="en-US" sz="2000" dirty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99"/>
                </a:solidFill>
              </a:rPr>
              <a:t> Management Strategies Effectiveness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Building an Effective Partnership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Management Strategies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The Transition Years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</a:rPr>
              <a:t>Recommendations for Improved Management </a:t>
            </a:r>
            <a:r>
              <a:rPr lang="en-US" sz="2000" dirty="0" smtClean="0">
                <a:solidFill>
                  <a:srgbClr val="333399"/>
                </a:solidFill>
              </a:rPr>
              <a:t>(new Agreement)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99"/>
                </a:solidFill>
              </a:rPr>
              <a:t> Conclusion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 and Progress Report for Chesapeake Bay Executive Order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0059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Combined Action Plan for FY14 and Progress Report for FY13 activities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Planned to go out for public review next week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Includes planned Federal budget for FY14 activities in all goal areas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Fisheries		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Habitat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Water Quality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Land Conservation and Public Access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 Agreement Timeline and Comments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Insights Report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0059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Science-based evidence shows that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Improvements to wastewater treatment plants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Reductions in amounts of nitrogen coming from the atmosphere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Reductions in nutrients from various forms of agricultural runoff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Timeline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Addressing Comments and </a:t>
            </a:r>
            <a:r>
              <a:rPr lang="en-US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Finalizing Chesapeake Bay Watershed Agreement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1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45 Day public comment period through March 17.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solidFill>
                <a:srgbClr val="333399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Comments are wide ranging; significant amount of comments addressing toxic contaminants and climate change.</a:t>
            </a:r>
          </a:p>
          <a:p>
            <a:pPr marL="231775" lvl="1" indent="-225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Work with partners to incorporate comments for review by Principals Staff Committee (PSC) in mid-April.</a:t>
            </a:r>
          </a:p>
          <a:p>
            <a:pPr marL="231775" lvl="1" indent="-225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Executive Council will review and finalize agreement in June 2014</a:t>
            </a:r>
          </a:p>
          <a:p>
            <a:pPr marL="231775" lvl="1" indent="-225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One year from Agreement signing management strategies are due to address the outcomes</a:t>
            </a:r>
          </a:p>
          <a:p>
            <a:pPr marL="463550"/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endParaRPr lang="en-US" sz="2400" dirty="0" smtClean="0">
              <a:solidFill>
                <a:srgbClr val="333399"/>
              </a:solidFill>
            </a:endParaRPr>
          </a:p>
          <a:p>
            <a:pPr marL="63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FY14 CBP Budget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241111" cy="54493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15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Chesapeake Bay Program Funding</a:t>
            </a:r>
          </a:p>
          <a:p>
            <a:pPr algn="ctr"/>
            <a:r>
              <a:rPr lang="en-US" b="1" i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(in millions)</a:t>
            </a:r>
            <a:endParaRPr lang="en-US" b="1" i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429000"/>
            <a:ext cx="762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E.O. 13508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www.chesapeakebay.net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229600" cy="610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www.chesapeakebay.net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543800" cy="667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FY2014 CBP Budget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FY13 ($54 mil)               FY14 ($70 mil)</a:t>
            </a:r>
          </a:p>
          <a:p>
            <a:pPr marL="63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State Grants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Almost 80% of increase going to state grants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Local government “set-aside” for implementation ($5 mil)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Increase for New Agreement implementation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>
                <a:solidFill>
                  <a:srgbClr val="333399"/>
                </a:solidFill>
              </a:rPr>
              <a:t> Headwaters states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>
                <a:solidFill>
                  <a:srgbClr val="333399"/>
                </a:solidFill>
              </a:rPr>
              <a:t> Signatory states</a:t>
            </a:r>
          </a:p>
          <a:p>
            <a:pPr marL="463550"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Restore monitoring funding to FY12 levels ($4.8 mil + $300k SAV)</a:t>
            </a:r>
          </a:p>
          <a:p>
            <a:pPr marL="342900" lvl="2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$5 mil for Innovative and $5 mil for Small Watershed grants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 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2819400" y="1524000"/>
            <a:ext cx="685800" cy="76200"/>
          </a:xfrm>
          <a:prstGeom prst="right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9FB8CD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6A564F"/>
      </a:accent5>
      <a:accent6>
        <a:srgbClr val="473935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</TotalTime>
  <Words>1616</Words>
  <Application>Microsoft Office PowerPoint</Application>
  <PresentationFormat>On-screen Show (4:3)</PresentationFormat>
  <Paragraphs>279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Acrobat Document</vt:lpstr>
      <vt:lpstr>Slide 1</vt:lpstr>
      <vt:lpstr>Topics</vt:lpstr>
      <vt:lpstr>Watershed Agreement Timeline and Comments</vt:lpstr>
      <vt:lpstr>Slide 4</vt:lpstr>
      <vt:lpstr>FY14 CBP Budget</vt:lpstr>
      <vt:lpstr>Slide 6</vt:lpstr>
      <vt:lpstr>Slide 7</vt:lpstr>
      <vt:lpstr>Slide 8</vt:lpstr>
      <vt:lpstr>Slide 9</vt:lpstr>
      <vt:lpstr>Slide 10</vt:lpstr>
      <vt:lpstr>Slide 11</vt:lpstr>
      <vt:lpstr>TMDL and WIP Implementation</vt:lpstr>
      <vt:lpstr>Timeline for Evaluation of 2012-2013 Milestones  and Development of 2014-2015 Milestones</vt:lpstr>
      <vt:lpstr>BMP Verification Accomplishments</vt:lpstr>
      <vt:lpstr>BMP Verification Accomplishments</vt:lpstr>
      <vt:lpstr>BMP Verification Schedule</vt:lpstr>
      <vt:lpstr>BMP Verification Schedule</vt:lpstr>
      <vt:lpstr>Homeowner BMP Crediting</vt:lpstr>
      <vt:lpstr>Recent Efforts</vt:lpstr>
      <vt:lpstr>What Can Receive Credit</vt:lpstr>
      <vt:lpstr>Reporting Process</vt:lpstr>
      <vt:lpstr>Slide 22</vt:lpstr>
      <vt:lpstr>Local Land Use Data Request </vt:lpstr>
      <vt:lpstr>Phase 2: Data Request</vt:lpstr>
      <vt:lpstr>Phase 1: Data Request</vt:lpstr>
      <vt:lpstr>Slide 26</vt:lpstr>
      <vt:lpstr>Other Reports and Activities</vt:lpstr>
      <vt:lpstr>Slide 28</vt:lpstr>
      <vt:lpstr>Action Plan and Progress Report for Chesapeake Bay Executive Order</vt:lpstr>
      <vt:lpstr>New Insights Report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Order 13508 Final Strategy Overview</dc:title>
  <dc:creator>CBPO Staff</dc:creator>
  <cp:lastModifiedBy>cbisland</cp:lastModifiedBy>
  <cp:revision>244</cp:revision>
  <dcterms:created xsi:type="dcterms:W3CDTF">2010-04-28T17:04:28Z</dcterms:created>
  <dcterms:modified xsi:type="dcterms:W3CDTF">2014-03-13T11:44:20Z</dcterms:modified>
</cp:coreProperties>
</file>