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3" r:id="rId3"/>
    <p:sldId id="287" r:id="rId4"/>
    <p:sldId id="288" r:id="rId5"/>
    <p:sldId id="290" r:id="rId6"/>
    <p:sldId id="298" r:id="rId7"/>
    <p:sldId id="294" r:id="rId8"/>
    <p:sldId id="295" r:id="rId9"/>
    <p:sldId id="296" r:id="rId10"/>
    <p:sldId id="293" r:id="rId11"/>
    <p:sldId id="284" r:id="rId12"/>
    <p:sldId id="285" r:id="rId13"/>
    <p:sldId id="286" r:id="rId14"/>
    <p:sldId id="289" r:id="rId15"/>
    <p:sldId id="282" r:id="rId16"/>
    <p:sldId id="29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2534" autoAdjust="0"/>
  </p:normalViewPr>
  <p:slideViewPr>
    <p:cSldViewPr snapToGrid="0">
      <p:cViewPr varScale="1">
        <p:scale>
          <a:sx n="54" d="100"/>
          <a:sy n="54" d="100"/>
        </p:scale>
        <p:origin x="13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EAFAD-EE39-408F-AC10-F6ACF4F5D61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FA7963-EDA5-4AE7-861E-17FCE8D9A52A}">
      <dgm:prSet phldrT="[Text]"/>
      <dgm:spPr/>
      <dgm:t>
        <a:bodyPr/>
        <a:lstStyle/>
        <a:p>
          <a:r>
            <a:rPr lang="en-US" dirty="0" smtClean="0"/>
            <a:t>Upland</a:t>
          </a:r>
          <a:endParaRPr lang="en-US" dirty="0"/>
        </a:p>
      </dgm:t>
    </dgm:pt>
    <dgm:pt modelId="{60BF9C9F-549C-4900-908D-DF384166675D}" type="parTrans" cxnId="{6648F187-9F74-43FF-9FB5-666EF075AECD}">
      <dgm:prSet/>
      <dgm:spPr/>
      <dgm:t>
        <a:bodyPr/>
        <a:lstStyle/>
        <a:p>
          <a:endParaRPr lang="en-US"/>
        </a:p>
      </dgm:t>
    </dgm:pt>
    <dgm:pt modelId="{46BBA253-6329-4816-A8CA-2499E4606276}" type="sibTrans" cxnId="{6648F187-9F74-43FF-9FB5-666EF075AECD}">
      <dgm:prSet/>
      <dgm:spPr/>
      <dgm:t>
        <a:bodyPr/>
        <a:lstStyle/>
        <a:p>
          <a:endParaRPr lang="en-US"/>
        </a:p>
      </dgm:t>
    </dgm:pt>
    <dgm:pt modelId="{966B336B-D387-4220-920A-329CF7B3E237}">
      <dgm:prSet phldrT="[Text]"/>
      <dgm:spPr/>
      <dgm:t>
        <a:bodyPr/>
        <a:lstStyle/>
        <a:p>
          <a:r>
            <a:rPr lang="en-US" dirty="0" smtClean="0"/>
            <a:t>Edge of Stream</a:t>
          </a:r>
          <a:endParaRPr lang="en-US" dirty="0"/>
        </a:p>
      </dgm:t>
    </dgm:pt>
    <dgm:pt modelId="{D47D165F-0628-49DA-ACD4-F6234E68ABB5}" type="parTrans" cxnId="{90E45143-66A2-45CA-BFF7-67247C1BDAFA}">
      <dgm:prSet/>
      <dgm:spPr/>
      <dgm:t>
        <a:bodyPr/>
        <a:lstStyle/>
        <a:p>
          <a:endParaRPr lang="en-US"/>
        </a:p>
      </dgm:t>
    </dgm:pt>
    <dgm:pt modelId="{C928B7C0-621C-4918-91F6-DD7F238FC23A}" type="sibTrans" cxnId="{90E45143-66A2-45CA-BFF7-67247C1BDAFA}">
      <dgm:prSet/>
      <dgm:spPr/>
      <dgm:t>
        <a:bodyPr/>
        <a:lstStyle/>
        <a:p>
          <a:endParaRPr lang="en-US"/>
        </a:p>
      </dgm:t>
    </dgm:pt>
    <dgm:pt modelId="{132AEB87-63CE-4147-A880-C1801037AF05}">
      <dgm:prSet phldrT="[Text]"/>
      <dgm:spPr/>
      <dgm:t>
        <a:bodyPr/>
        <a:lstStyle/>
        <a:p>
          <a:r>
            <a:rPr lang="en-US" dirty="0" smtClean="0"/>
            <a:t>In-Stream</a:t>
          </a:r>
          <a:endParaRPr lang="en-US" dirty="0"/>
        </a:p>
      </dgm:t>
    </dgm:pt>
    <dgm:pt modelId="{9E35998C-CC4C-4382-B84E-5608E885441D}" type="parTrans" cxnId="{5C8BF4C7-B80C-4F1F-B1B1-D321BF78413B}">
      <dgm:prSet/>
      <dgm:spPr/>
      <dgm:t>
        <a:bodyPr/>
        <a:lstStyle/>
        <a:p>
          <a:endParaRPr lang="en-US"/>
        </a:p>
      </dgm:t>
    </dgm:pt>
    <dgm:pt modelId="{7CE58E2E-761E-4F4E-BFC2-DB5201ED4FC5}" type="sibTrans" cxnId="{5C8BF4C7-B80C-4F1F-B1B1-D321BF78413B}">
      <dgm:prSet/>
      <dgm:spPr/>
      <dgm:t>
        <a:bodyPr/>
        <a:lstStyle/>
        <a:p>
          <a:endParaRPr lang="en-US"/>
        </a:p>
      </dgm:t>
    </dgm:pt>
    <dgm:pt modelId="{B9CDDB61-7639-49BA-9910-F44FBA9D50EE}" type="pres">
      <dgm:prSet presAssocID="{B4EEAFAD-EE39-408F-AC10-F6ACF4F5D6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2DF29D-0367-4C93-927F-1AD0D2A7D97D}" type="pres">
      <dgm:prSet presAssocID="{BFFA7963-EDA5-4AE7-861E-17FCE8D9A52A}" presName="Accent1" presStyleCnt="0"/>
      <dgm:spPr/>
    </dgm:pt>
    <dgm:pt modelId="{E754103F-1273-4298-91EA-6921E86C0DAD}" type="pres">
      <dgm:prSet presAssocID="{BFFA7963-EDA5-4AE7-861E-17FCE8D9A52A}" presName="Accent" presStyleLbl="node1" presStyleIdx="0" presStyleCnt="3"/>
      <dgm:spPr/>
    </dgm:pt>
    <dgm:pt modelId="{5F494254-ECDC-4F98-AE82-B54404F90EC3}" type="pres">
      <dgm:prSet presAssocID="{BFFA7963-EDA5-4AE7-861E-17FCE8D9A5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1A420-8137-48E2-8990-9442F2B0ABC6}" type="pres">
      <dgm:prSet presAssocID="{966B336B-D387-4220-920A-329CF7B3E237}" presName="Accent2" presStyleCnt="0"/>
      <dgm:spPr/>
    </dgm:pt>
    <dgm:pt modelId="{C4D25528-E5D2-421F-9F1C-5C0DFF2749EA}" type="pres">
      <dgm:prSet presAssocID="{966B336B-D387-4220-920A-329CF7B3E237}" presName="Accent" presStyleLbl="node1" presStyleIdx="1" presStyleCnt="3"/>
      <dgm:spPr/>
    </dgm:pt>
    <dgm:pt modelId="{20BC71E9-C3E0-44CE-9A96-D2BAAFB39AB4}" type="pres">
      <dgm:prSet presAssocID="{966B336B-D387-4220-920A-329CF7B3E23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AA3F-FFD6-40EB-BE60-327C0D877EDA}" type="pres">
      <dgm:prSet presAssocID="{132AEB87-63CE-4147-A880-C1801037AF05}" presName="Accent3" presStyleCnt="0"/>
      <dgm:spPr/>
    </dgm:pt>
    <dgm:pt modelId="{0DD7A47B-5731-4C26-9958-C9807868745D}" type="pres">
      <dgm:prSet presAssocID="{132AEB87-63CE-4147-A880-C1801037AF05}" presName="Accent" presStyleLbl="node1" presStyleIdx="2" presStyleCnt="3"/>
      <dgm:spPr/>
    </dgm:pt>
    <dgm:pt modelId="{CA6E33F2-9A43-482F-8250-545E0A5F6666}" type="pres">
      <dgm:prSet presAssocID="{132AEB87-63CE-4147-A880-C1801037AF0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871C5B-B9B5-4F72-9668-02F7F06543BA}" type="presOf" srcId="{BFFA7963-EDA5-4AE7-861E-17FCE8D9A52A}" destId="{5F494254-ECDC-4F98-AE82-B54404F90EC3}" srcOrd="0" destOrd="0" presId="urn:microsoft.com/office/officeart/2009/layout/CircleArrowProcess"/>
    <dgm:cxn modelId="{574B3D71-A694-4BBF-9A72-36F49596D88D}" type="presOf" srcId="{132AEB87-63CE-4147-A880-C1801037AF05}" destId="{CA6E33F2-9A43-482F-8250-545E0A5F6666}" srcOrd="0" destOrd="0" presId="urn:microsoft.com/office/officeart/2009/layout/CircleArrowProcess"/>
    <dgm:cxn modelId="{5C8BF4C7-B80C-4F1F-B1B1-D321BF78413B}" srcId="{B4EEAFAD-EE39-408F-AC10-F6ACF4F5D61B}" destId="{132AEB87-63CE-4147-A880-C1801037AF05}" srcOrd="2" destOrd="0" parTransId="{9E35998C-CC4C-4382-B84E-5608E885441D}" sibTransId="{7CE58E2E-761E-4F4E-BFC2-DB5201ED4FC5}"/>
    <dgm:cxn modelId="{90E45143-66A2-45CA-BFF7-67247C1BDAFA}" srcId="{B4EEAFAD-EE39-408F-AC10-F6ACF4F5D61B}" destId="{966B336B-D387-4220-920A-329CF7B3E237}" srcOrd="1" destOrd="0" parTransId="{D47D165F-0628-49DA-ACD4-F6234E68ABB5}" sibTransId="{C928B7C0-621C-4918-91F6-DD7F238FC23A}"/>
    <dgm:cxn modelId="{87248661-DCAF-4875-8C95-08FF12866247}" type="presOf" srcId="{B4EEAFAD-EE39-408F-AC10-F6ACF4F5D61B}" destId="{B9CDDB61-7639-49BA-9910-F44FBA9D50EE}" srcOrd="0" destOrd="0" presId="urn:microsoft.com/office/officeart/2009/layout/CircleArrowProcess"/>
    <dgm:cxn modelId="{6648F187-9F74-43FF-9FB5-666EF075AECD}" srcId="{B4EEAFAD-EE39-408F-AC10-F6ACF4F5D61B}" destId="{BFFA7963-EDA5-4AE7-861E-17FCE8D9A52A}" srcOrd="0" destOrd="0" parTransId="{60BF9C9F-549C-4900-908D-DF384166675D}" sibTransId="{46BBA253-6329-4816-A8CA-2499E4606276}"/>
    <dgm:cxn modelId="{3EE5D765-07CF-4942-9E49-77C9CE9040EC}" type="presOf" srcId="{966B336B-D387-4220-920A-329CF7B3E237}" destId="{20BC71E9-C3E0-44CE-9A96-D2BAAFB39AB4}" srcOrd="0" destOrd="0" presId="urn:microsoft.com/office/officeart/2009/layout/CircleArrowProcess"/>
    <dgm:cxn modelId="{E74C9CA9-F68C-429A-B26D-B4815343F592}" type="presParOf" srcId="{B9CDDB61-7639-49BA-9910-F44FBA9D50EE}" destId="{AA2DF29D-0367-4C93-927F-1AD0D2A7D97D}" srcOrd="0" destOrd="0" presId="urn:microsoft.com/office/officeart/2009/layout/CircleArrowProcess"/>
    <dgm:cxn modelId="{61CC4A4E-DF04-4B88-99A6-A309F39A8B1C}" type="presParOf" srcId="{AA2DF29D-0367-4C93-927F-1AD0D2A7D97D}" destId="{E754103F-1273-4298-91EA-6921E86C0DAD}" srcOrd="0" destOrd="0" presId="urn:microsoft.com/office/officeart/2009/layout/CircleArrowProcess"/>
    <dgm:cxn modelId="{89565D49-E6EC-49A1-96F0-CAD133A533B6}" type="presParOf" srcId="{B9CDDB61-7639-49BA-9910-F44FBA9D50EE}" destId="{5F494254-ECDC-4F98-AE82-B54404F90EC3}" srcOrd="1" destOrd="0" presId="urn:microsoft.com/office/officeart/2009/layout/CircleArrowProcess"/>
    <dgm:cxn modelId="{CEDA2742-F622-4D2C-84D6-72BEE648E4AC}" type="presParOf" srcId="{B9CDDB61-7639-49BA-9910-F44FBA9D50EE}" destId="{AB81A420-8137-48E2-8990-9442F2B0ABC6}" srcOrd="2" destOrd="0" presId="urn:microsoft.com/office/officeart/2009/layout/CircleArrowProcess"/>
    <dgm:cxn modelId="{C5CBE149-96D6-4EBB-97DD-4A781F0EF619}" type="presParOf" srcId="{AB81A420-8137-48E2-8990-9442F2B0ABC6}" destId="{C4D25528-E5D2-421F-9F1C-5C0DFF2749EA}" srcOrd="0" destOrd="0" presId="urn:microsoft.com/office/officeart/2009/layout/CircleArrowProcess"/>
    <dgm:cxn modelId="{D8E970EE-9712-4F26-A7DE-80392B4D63D6}" type="presParOf" srcId="{B9CDDB61-7639-49BA-9910-F44FBA9D50EE}" destId="{20BC71E9-C3E0-44CE-9A96-D2BAAFB39AB4}" srcOrd="3" destOrd="0" presId="urn:microsoft.com/office/officeart/2009/layout/CircleArrowProcess"/>
    <dgm:cxn modelId="{A827DDCA-B581-4673-9E45-28F63F41CFEB}" type="presParOf" srcId="{B9CDDB61-7639-49BA-9910-F44FBA9D50EE}" destId="{DEDEAA3F-FFD6-40EB-BE60-327C0D877EDA}" srcOrd="4" destOrd="0" presId="urn:microsoft.com/office/officeart/2009/layout/CircleArrowProcess"/>
    <dgm:cxn modelId="{21BB0476-B8D5-4F25-BCAC-35A3B977B72D}" type="presParOf" srcId="{DEDEAA3F-FFD6-40EB-BE60-327C0D877EDA}" destId="{0DD7A47B-5731-4C26-9958-C9807868745D}" srcOrd="0" destOrd="0" presId="urn:microsoft.com/office/officeart/2009/layout/CircleArrowProcess"/>
    <dgm:cxn modelId="{876CD904-7E7B-4E90-A04B-93F6A7DD0846}" type="presParOf" srcId="{B9CDDB61-7639-49BA-9910-F44FBA9D50EE}" destId="{CA6E33F2-9A43-482F-8250-545E0A5F666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6A5C10-4818-46A4-938D-A1CBB8EFCE7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7BF228-FB2E-4A99-9DE1-A4BE6378B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F228-FB2E-4A99-9DE1-A4BE6378B4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F228-FB2E-4A99-9DE1-A4BE6378B4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BENEFITS:</a:t>
            </a:r>
          </a:p>
          <a:p>
            <a:r>
              <a:rPr lang="en-US" dirty="0" smtClean="0"/>
              <a:t>-generally</a:t>
            </a:r>
            <a:r>
              <a:rPr lang="en-US" baseline="0" dirty="0" smtClean="0"/>
              <a:t> easier for the community to understand (once they understand that if they’re built correctly, they aren’t mosquito pits)</a:t>
            </a:r>
          </a:p>
          <a:p>
            <a:r>
              <a:rPr lang="en-US" baseline="0" dirty="0" smtClean="0"/>
              <a:t>-minimal annual maintenance requirement</a:t>
            </a:r>
          </a:p>
          <a:p>
            <a:r>
              <a:rPr lang="en-US" baseline="0" dirty="0" smtClean="0"/>
              <a:t>-shorter permitting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CHALLENGES:</a:t>
            </a:r>
          </a:p>
          <a:p>
            <a:r>
              <a:rPr lang="en-US" baseline="0" dirty="0" smtClean="0"/>
              <a:t>-lower reduction rates mean that more practices need to be installed (more landowners, more money needed, more maintenance) to meet higher reduction goals</a:t>
            </a:r>
          </a:p>
          <a:p>
            <a:r>
              <a:rPr lang="en-US" baseline="0" dirty="0" smtClean="0"/>
              <a:t>-effective for lower volume storms, larger storms still create a downstream erosion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F228-FB2E-4A99-9DE1-A4BE6378B4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BENEFITS:</a:t>
            </a:r>
          </a:p>
          <a:p>
            <a:r>
              <a:rPr lang="en-US" dirty="0" smtClean="0"/>
              <a:t>-cost efficient</a:t>
            </a:r>
          </a:p>
          <a:p>
            <a:r>
              <a:rPr lang="en-US" dirty="0" smtClean="0"/>
              <a:t>-easy to install,</a:t>
            </a:r>
            <a:r>
              <a:rPr lang="en-US" baseline="0" dirty="0" smtClean="0"/>
              <a:t> low maintenance requirements</a:t>
            </a:r>
          </a:p>
          <a:p>
            <a:r>
              <a:rPr lang="en-US" baseline="0" dirty="0" smtClean="0"/>
              <a:t>-provides multiple benefits: stabilize stream banks, provide in-stream shade for fish habitat, can plant pollinators or nut/fruit trees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CHALLENGES:</a:t>
            </a:r>
          </a:p>
          <a:p>
            <a:r>
              <a:rPr lang="en-US" baseline="0" dirty="0" smtClean="0"/>
              <a:t>-needs maintenance annually, especially in order to first establish</a:t>
            </a:r>
          </a:p>
          <a:p>
            <a:r>
              <a:rPr lang="en-US" baseline="0" dirty="0" smtClean="0"/>
              <a:t>-less room/space for planting in urban setting – might need to couple with another practice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F228-FB2E-4A99-9DE1-A4BE6378B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BENEFITS: potentially fewer land owners, immediate reduction in sediment, low</a:t>
            </a:r>
            <a:r>
              <a:rPr lang="en-US" baseline="0" dirty="0" smtClean="0"/>
              <a:t> maintenance once established, reduces in-stream bank erosion (a major sediment contributor)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CHALLENGES: </a:t>
            </a:r>
          </a:p>
          <a:p>
            <a:r>
              <a:rPr lang="en-US" dirty="0" smtClean="0"/>
              <a:t>-the cost, </a:t>
            </a:r>
          </a:p>
          <a:p>
            <a:r>
              <a:rPr lang="en-US" dirty="0" smtClean="0"/>
              <a:t>-unknown life</a:t>
            </a:r>
            <a:r>
              <a:rPr lang="en-US" baseline="0" dirty="0" smtClean="0"/>
              <a:t> space for maintenance</a:t>
            </a:r>
          </a:p>
          <a:p>
            <a:r>
              <a:rPr lang="en-US" baseline="0" dirty="0" smtClean="0"/>
              <a:t>-engineering and permitting can be a multi-year process</a:t>
            </a:r>
          </a:p>
          <a:p>
            <a:r>
              <a:rPr lang="en-US" baseline="0" dirty="0" smtClean="0"/>
              <a:t>-sometimes large trees have to come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F228-FB2E-4A99-9DE1-A4BE6378B4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practices</a:t>
            </a:r>
            <a:r>
              <a:rPr lang="en-US" baseline="0" dirty="0" smtClean="0"/>
              <a:t> should work together, as a treatment train.  This is why having a watershed plan in place is incredibly important – it will help prioritize and phase the projects across your jurisdiction.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focus might be  on one stream.  The focus might be on one type of restoration technique.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F228-FB2E-4A99-9DE1-A4BE6378B4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8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F228-FB2E-4A99-9DE1-A4BE6378B4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2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44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3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6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5F559FC-B246-404D-A332-3F31D94EB2A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5725907-C94E-4667-8A46-983F26B6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fritz@allianceforthebay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Restoration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practices: one size does not fit all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LGAC Presentation</a:t>
            </a:r>
          </a:p>
          <a:p>
            <a:r>
              <a:rPr lang="en-US" dirty="0" smtClean="0"/>
              <a:t>Lancaster, 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4888811"/>
            <a:ext cx="4164191" cy="163474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94023" y="5079466"/>
            <a:ext cx="3643520" cy="1443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Kate Fritz, Executive Director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Alliance for the Chesapeake Bay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December 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54418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000" y="2188308"/>
            <a:ext cx="2930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Together is better!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06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999" y="1965960"/>
            <a:ext cx="104321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Financing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Long-term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Permitting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Partnership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Community willingness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Opportunity to install multiple practices/projects (treatment train)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75" y="5915891"/>
            <a:ext cx="1490566" cy="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Place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0295" y="1841242"/>
            <a:ext cx="97067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Perpetual access to the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Future land use changes upstream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Level of community interest (local champions)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# of property owners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Ability to add more projects to same </a:t>
            </a:r>
            <a:r>
              <a:rPr lang="en-US" sz="3200" dirty="0" err="1" smtClean="0"/>
              <a:t>subwatershed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75" y="5915891"/>
            <a:ext cx="1490566" cy="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Reason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48800"/>
            <a:ext cx="780756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b="1" dirty="0" smtClean="0"/>
              <a:t>To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Defined goals of the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MS4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Habitat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Ecological uplift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Flood abatement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Aesthetic uplift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Commitment to maintenance in perpetuity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Steward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75" y="5915891"/>
            <a:ext cx="1490566" cy="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do we make these decisions?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1447" y="1728372"/>
            <a:ext cx="921433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Through our existing plans!</a:t>
            </a:r>
          </a:p>
          <a:p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General Development Plans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Stormwater Management Plans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Transportation master plans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MS4 permit requirements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Water and Sewer Plans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Forest Conservation Plans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Recreation and Park Plans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Proposed developments in the pipeline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853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7322291" y="1027742"/>
            <a:ext cx="4513250" cy="4783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75" y="5915891"/>
            <a:ext cx="1490566" cy="585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Your thoughts?</a:t>
            </a:r>
            <a:endParaRPr lang="en-US" sz="5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5087" y="2534998"/>
            <a:ext cx="9872871" cy="221917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b="1" i="1" dirty="0" smtClean="0"/>
              <a:t>Thank you!</a:t>
            </a:r>
          </a:p>
          <a:p>
            <a:pPr marL="45720" indent="0" algn="ctr">
              <a:buNone/>
            </a:pPr>
            <a:endParaRPr lang="en-US" sz="2800" b="1" i="1" dirty="0" smtClean="0"/>
          </a:p>
          <a:p>
            <a:pPr marL="45720" indent="0" algn="ctr">
              <a:buNone/>
            </a:pPr>
            <a:r>
              <a:rPr lang="en-US" sz="2800" dirty="0" smtClean="0"/>
              <a:t>Kate Fritz</a:t>
            </a:r>
          </a:p>
          <a:p>
            <a:pPr marL="45720" indent="0" algn="ctr">
              <a:buNone/>
            </a:pPr>
            <a:r>
              <a:rPr lang="en-US" sz="2800" dirty="0" smtClean="0">
                <a:hlinkClick r:id="rId4"/>
              </a:rPr>
              <a:t>Kfritz@allianceforthebay.org</a:t>
            </a:r>
            <a:endParaRPr lang="en-US" sz="2800" dirty="0" smtClean="0"/>
          </a:p>
          <a:p>
            <a:pPr marL="45720" indent="0" algn="ctr">
              <a:buNone/>
            </a:pPr>
            <a:r>
              <a:rPr lang="en-US" sz="2800" dirty="0" smtClean="0"/>
              <a:t>443-949-0575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3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the Alliance can help!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4520" y="1965960"/>
            <a:ext cx="841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Chesapeake Forests Program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Craig </a:t>
            </a:r>
            <a:r>
              <a:rPr lang="en-US" dirty="0" err="1" smtClean="0"/>
              <a:t>Highfield</a:t>
            </a:r>
            <a:r>
              <a:rPr lang="en-US" dirty="0" smtClean="0"/>
              <a:t>, Director</a:t>
            </a:r>
          </a:p>
          <a:p>
            <a:pPr algn="ctr"/>
            <a:r>
              <a:rPr lang="en-US" dirty="0" smtClean="0"/>
              <a:t>Annapolis, MD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Ryan Davis, Project Coordinator</a:t>
            </a:r>
          </a:p>
          <a:p>
            <a:pPr algn="ctr"/>
            <a:r>
              <a:rPr lang="en-US" dirty="0" smtClean="0"/>
              <a:t>Lancaster, PA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Jenny </a:t>
            </a:r>
            <a:r>
              <a:rPr lang="en-US" dirty="0" err="1" smtClean="0"/>
              <a:t>McGarvey</a:t>
            </a:r>
            <a:r>
              <a:rPr lang="en-US" dirty="0" smtClean="0"/>
              <a:t>, Program Manager</a:t>
            </a:r>
          </a:p>
          <a:p>
            <a:pPr algn="ctr"/>
            <a:r>
              <a:rPr lang="en-US" dirty="0" smtClean="0"/>
              <a:t>Richmond, VA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Holly May, Watershed Forester</a:t>
            </a:r>
          </a:p>
          <a:p>
            <a:pPr algn="ctr"/>
            <a:r>
              <a:rPr lang="en-US" dirty="0" smtClean="0"/>
              <a:t>Inwood, WV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5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restoration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Local government – Prince George’s County, MD </a:t>
            </a:r>
            <a:endParaRPr lang="en-US" sz="3200" dirty="0"/>
          </a:p>
          <a:p>
            <a:pPr lvl="1"/>
            <a:r>
              <a:rPr lang="en-US" sz="3000" dirty="0" smtClean="0"/>
              <a:t> Development Review (natural resource inventories)</a:t>
            </a:r>
          </a:p>
          <a:p>
            <a:pPr lvl="1"/>
            <a:r>
              <a:rPr lang="en-US" sz="3000" dirty="0" smtClean="0"/>
              <a:t>Long-Range Planning (water resources plan, General Development Plan)</a:t>
            </a:r>
          </a:p>
          <a:p>
            <a:r>
              <a:rPr lang="en-US" sz="3200" dirty="0" smtClean="0"/>
              <a:t>Implementation</a:t>
            </a:r>
          </a:p>
          <a:p>
            <a:pPr lvl="1"/>
            <a:r>
              <a:rPr lang="en-US" sz="3200" dirty="0" smtClean="0"/>
              <a:t>Certified Watershed Steward (Anne Arundel, MD)</a:t>
            </a:r>
          </a:p>
          <a:p>
            <a:pPr lvl="1"/>
            <a:r>
              <a:rPr lang="en-US" sz="3200" dirty="0" smtClean="0"/>
              <a:t>South River Federation (Annapolis, MD)</a:t>
            </a:r>
          </a:p>
          <a:p>
            <a:pPr lvl="1"/>
            <a:r>
              <a:rPr lang="en-US" sz="3200" dirty="0" smtClean="0"/>
              <a:t>Alliance for the Chesapeake Bay</a:t>
            </a:r>
          </a:p>
          <a:p>
            <a:pPr lvl="1"/>
            <a:endParaRPr lang="en-US" sz="3200" dirty="0"/>
          </a:p>
          <a:p>
            <a:pPr marL="274320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75" y="5915891"/>
            <a:ext cx="1490566" cy="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4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10" y="1846385"/>
            <a:ext cx="9872871" cy="10374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5400" b="1" dirty="0" smtClean="0"/>
              <a:t>In order for us to meet our communities goals, we must apply </a:t>
            </a:r>
            <a:r>
              <a:rPr lang="en-US" sz="5400" b="1" u="sng" dirty="0" smtClean="0"/>
              <a:t>both/and</a:t>
            </a:r>
            <a:r>
              <a:rPr lang="en-US" sz="5400" b="1" dirty="0" smtClean="0"/>
              <a:t> thinking to the problem.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75" y="5915891"/>
            <a:ext cx="1490566" cy="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5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37455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BOTH/AND – multiple benefits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76" y="1578427"/>
            <a:ext cx="4935334" cy="46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3" y="463103"/>
            <a:ext cx="9131217" cy="57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1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General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063153" cy="2143369"/>
          </a:xfrm>
        </p:spPr>
        <p:txBody>
          <a:bodyPr>
            <a:noAutofit/>
          </a:bodyPr>
          <a:lstStyle/>
          <a:p>
            <a:r>
              <a:rPr lang="en-US" sz="4400" dirty="0" smtClean="0"/>
              <a:t>Upland</a:t>
            </a:r>
          </a:p>
          <a:p>
            <a:r>
              <a:rPr lang="en-US" sz="4400" dirty="0" smtClean="0"/>
              <a:t>Edge of Stream</a:t>
            </a:r>
          </a:p>
          <a:p>
            <a:r>
              <a:rPr lang="en-US" sz="4400" dirty="0" smtClean="0"/>
              <a:t>In-Stream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34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48" y="359343"/>
            <a:ext cx="9875520" cy="1356360"/>
          </a:xfrm>
        </p:spPr>
        <p:txBody>
          <a:bodyPr/>
          <a:lstStyle/>
          <a:p>
            <a:r>
              <a:rPr lang="en-US" dirty="0" smtClean="0"/>
              <a:t>Upland Green Infrastructure (rain gardens, </a:t>
            </a:r>
            <a:r>
              <a:rPr lang="en-US" dirty="0" err="1" smtClean="0"/>
              <a:t>bioretention</a:t>
            </a:r>
            <a:r>
              <a:rPr lang="en-US" dirty="0" smtClean="0"/>
              <a:t> systems,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Bioretention cells at Lancaster Brewing, Lancaster, PA after Claudia West's redesig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2162683"/>
            <a:ext cx="5321567" cy="3991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oretention lancaster 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162683"/>
            <a:ext cx="5410200" cy="40576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/>
          <p:cNvSpPr txBox="1"/>
          <p:nvPr/>
        </p:nvSpPr>
        <p:spPr>
          <a:xfrm>
            <a:off x="445770" y="6213223"/>
            <a:ext cx="3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The Bay Journal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2700" y="6213223"/>
            <a:ext cx="3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The Bay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5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of Stream (forested and grassed buffers)</a:t>
            </a:r>
            <a:endParaRPr lang="en-US" dirty="0"/>
          </a:p>
        </p:txBody>
      </p:sp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7" y="2344736"/>
            <a:ext cx="5469089" cy="307583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 descr="Picture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9"/>
          <a:stretch/>
        </p:blipFill>
        <p:spPr>
          <a:xfrm>
            <a:off x="575379" y="2386605"/>
            <a:ext cx="5296589" cy="30286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8239" y="5529342"/>
            <a:ext cx="51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Ryan Davis, Alliance for the Chesapeake Bay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5651" y="5500305"/>
            <a:ext cx="534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Ryan Davis, Alliance for the Chesapeake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312420"/>
            <a:ext cx="9875520" cy="1356360"/>
          </a:xfrm>
        </p:spPr>
        <p:txBody>
          <a:bodyPr/>
          <a:lstStyle/>
          <a:p>
            <a:r>
              <a:rPr lang="en-US" dirty="0" smtClean="0"/>
              <a:t>In-Stream (legacy sediment removal, floodplain reconnection)</a:t>
            </a:r>
            <a:endParaRPr lang="en-US" dirty="0"/>
          </a:p>
        </p:txBody>
      </p:sp>
      <p:pic>
        <p:nvPicPr>
          <p:cNvPr id="2050" name="Picture 2" descr="Flood plain reconnection projects, like this one on Lititz Run in Lancaster County excavate accumulated sediment to allow streams to easily overflow their banks. (LandStudi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9" y="1922144"/>
            <a:ext cx="5590541" cy="4192906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HC stream af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0"/>
          <a:stretch/>
        </p:blipFill>
        <p:spPr bwMode="auto">
          <a:xfrm>
            <a:off x="914400" y="1884044"/>
            <a:ext cx="4324350" cy="43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530" y="6213223"/>
            <a:ext cx="3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South River Federation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4510" y="6115050"/>
            <a:ext cx="3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</a:t>
            </a:r>
            <a:r>
              <a:rPr lang="en-US" dirty="0" err="1" smtClean="0"/>
              <a:t>LandStudies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639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2217</TotalTime>
  <Words>631</Words>
  <Application>Microsoft Office PowerPoint</Application>
  <PresentationFormat>Widescreen</PresentationFormat>
  <Paragraphs>129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Basis</vt:lpstr>
      <vt:lpstr>Restoration practices: one size does not fit all</vt:lpstr>
      <vt:lpstr>My restoration experience</vt:lpstr>
      <vt:lpstr>PowerPoint Presentation</vt:lpstr>
      <vt:lpstr>BOTH/AND – multiple benefits</vt:lpstr>
      <vt:lpstr>PowerPoint Presentation</vt:lpstr>
      <vt:lpstr>3 General Practices</vt:lpstr>
      <vt:lpstr>Upland Green Infrastructure (rain gardens, bioretention systems, etc)</vt:lpstr>
      <vt:lpstr>Edge of Stream (forested and grassed buffers)</vt:lpstr>
      <vt:lpstr>In-Stream (legacy sediment removal, floodplain reconnection)</vt:lpstr>
      <vt:lpstr>PowerPoint Presentation</vt:lpstr>
      <vt:lpstr>Right Practice</vt:lpstr>
      <vt:lpstr>Right Place</vt:lpstr>
      <vt:lpstr>Right Reason</vt:lpstr>
      <vt:lpstr>So, how do we make these decisions?</vt:lpstr>
      <vt:lpstr>Your thoughts?</vt:lpstr>
      <vt:lpstr>How the Alliance can help!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Board Meeting</dc:title>
  <dc:creator>Kate Fritz</dc:creator>
  <cp:lastModifiedBy>Jennifer Starr</cp:lastModifiedBy>
  <cp:revision>128</cp:revision>
  <cp:lastPrinted>2017-11-02T10:46:20Z</cp:lastPrinted>
  <dcterms:created xsi:type="dcterms:W3CDTF">2017-10-19T01:36:42Z</dcterms:created>
  <dcterms:modified xsi:type="dcterms:W3CDTF">2017-12-14T15:35:38Z</dcterms:modified>
</cp:coreProperties>
</file>