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91" r:id="rId2"/>
    <p:sldId id="1796" r:id="rId3"/>
    <p:sldId id="1798" r:id="rId4"/>
    <p:sldId id="1799" r:id="rId5"/>
    <p:sldId id="1800" r:id="rId6"/>
    <p:sldId id="1801" r:id="rId7"/>
    <p:sldId id="17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9A6C0-F2F1-4C68-938A-3293C9F2719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81B3-1AC1-4A36-BFF8-F23FA35E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9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3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569BBEC-9B29-4E46-B70E-984EEEE2EA91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F9E6C2F-ED97-49AB-B608-BCAE55E3C1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99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apeakestormwater.net/events/projected-chesapeake-idf-curves/" TargetMode="External"/><Relationship Id="rId2" Type="http://schemas.openxmlformats.org/officeDocument/2006/relationships/hyperlink" Target="https://midatlantic-idf.rcc-acis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apeakestormwater.net/events/bmp_vunerability_resilience/" TargetMode="External"/><Relationship Id="rId2" Type="http://schemas.openxmlformats.org/officeDocument/2006/relationships/hyperlink" Target="https://chesapeakestormwater.net/climate-change-and-stormwater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btrust.org/wp-content/uploads/Fact-Sheet-RestorationResearch_Grant16928_formatted_100120.pdf" TargetMode="External"/><Relationship Id="rId2" Type="http://schemas.openxmlformats.org/officeDocument/2006/relationships/hyperlink" Target="https://cbtrust.org/wp-content/uploads/Grant16928-Deliverable11-FinalProjectReport_12082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apeakestormwater.net/events/new-paradigms-to-manage-future-urban-floods-in-the-bay-watershed/" TargetMode="External"/><Relationship Id="rId2" Type="http://schemas.openxmlformats.org/officeDocument/2006/relationships/hyperlink" Target="https://chesapeakestormwater.net/events/climate-change-and-extreme-rainfall-translating-future-projections-into-more-resilient-urban-commun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hesapeakestormwater.net/events/developing-the-next-generation-of-stormwater-design-criteri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floodcoalition.org/2021/03/04021dbfcceab905439e7ea41cdf1fa8-AFA-Guide-Final-For-Public.pdf?Policy=eyJTdGF0ZW1lbnQiOlt7IlJlc291cmNlIjoiaHR0cHM6XC9cL2Fzc2V0cy5mbG9vZGNvYWxpdGlvbi5vcmdcLzIwMjFcLzAzXC8wNDAyMWRiZmNjZWFiOTA1NDM5ZTdlYTQxY2RmMWZhOC1BRkEtR3VpZGUtRmluYWwtRm9yLVB1YmxpYy5wZGYiLCJDb25kaXRpb24iOnsiRGF0ZUxlc3NUaGFuIjp7IkFXUzpFcG9jaFRpbWUiOjE2MTU0ODA1NDJ9fX1dfQ__&amp;Signature=AKaKi7N3M7Q6G6-vtLfNcDJ1o35r-E-wVT9mv2WBPRxFOoSvesDrwbZC0WRUn1d95JZTNyrdshn8La89bUGAHgdy0J/ljdPfpIK-BgJ-dtPMyDjMG5bDq104OjdEqFBS2UawrMjidIwgv93sK4Kh-udwpVQvixP2VtYqZJvJRQ-gRqXan2hskWwLcnIdodYAdkatojEzHC3bbK2NmHWSQzR1qb-O5XaqtR9GOd/TTe7NxhloddjlnjQRDCLRVsiAYpGLqr/R2UDP5fGigmeLOGX7dXfaeDezPwLhDBIJsj3aIGEjlCwzoV0bNvaA47VD8eD0Sfos2o90wUq6-u4FfA__&amp;Key-Pair-Id=APKAI3SZN3YHQNRWCD2Q" TargetMode="External"/><Relationship Id="rId2" Type="http://schemas.openxmlformats.org/officeDocument/2006/relationships/hyperlink" Target="https://www1.nyc.gov/assets/orr/pdf/publications/stormwater-resiliency-pl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adaptationclearinghouse.org/resources/virginia-beach-public-works-design-standards-manual-sea-level-rise-and-precipitation-adjustments-for-stormwater-management-design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DE3F0-9603-4A04-9E39-EBEAD625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" y="0"/>
            <a:ext cx="1219199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123DE-826C-4CAD-83D2-02981829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06" y="3978321"/>
            <a:ext cx="10828444" cy="2012338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16779A-62B8-49C0-8946-96A0BAF28465}"/>
              </a:ext>
            </a:extLst>
          </p:cNvPr>
          <p:cNvSpPr/>
          <p:nvPr/>
        </p:nvSpPr>
        <p:spPr>
          <a:xfrm>
            <a:off x="447040" y="3096895"/>
            <a:ext cx="11297920" cy="328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Tools for Resilience to Climate Related Flooding: Engineering, Education and Local Ordinances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Local Leadership Workgroup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August 24,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A853-2079-4EDD-95A1-6FB27629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#1: Climate Change-Informed IDF Curves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8C95A-A3A7-4F36-A7E0-64CC08F19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80" y="1803091"/>
            <a:ext cx="9245600" cy="191727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Tool: </a:t>
            </a:r>
            <a:r>
              <a:rPr lang="en-US" dirty="0">
                <a:solidFill>
                  <a:srgbClr val="82828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https://midatlantic-idf.rcc-acis.org/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Webinar: </a:t>
            </a:r>
            <a:r>
              <a:rPr lang="en-US" dirty="0">
                <a:hlinkClick r:id="rId3"/>
              </a:rPr>
              <a:t>https://chesapeakestormwater.net/events/projected-chesapeake-idf-curves/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0DBA1-FEA9-4B09-AC39-F44CD9006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8" y="4096270"/>
            <a:ext cx="4449455" cy="276173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5C962A1-95ED-4EED-945E-5D593D900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280" y="3673610"/>
            <a:ext cx="7284720" cy="31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AE57-FE9A-4CDE-BCB3-8E2B072D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#2: CSN Climate and Stormwater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50713-0435-4B9A-80A4-5C9FF9C830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2975" y="2107007"/>
            <a:ext cx="11029950" cy="77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Reports: </a:t>
            </a:r>
            <a:r>
              <a:rPr lang="en-US" dirty="0">
                <a:hlinkClick r:id="rId2"/>
              </a:rPr>
              <a:t>https://chesapeakestormwater.net/climate-change-and-stormwater-management/</a:t>
            </a:r>
            <a:endParaRPr lang="en-US" dirty="0"/>
          </a:p>
          <a:p>
            <a:r>
              <a:rPr lang="en-US" b="1" dirty="0"/>
              <a:t>Webinar:  </a:t>
            </a:r>
            <a:r>
              <a:rPr lang="en-US" dirty="0">
                <a:hlinkClick r:id="rId3"/>
              </a:rPr>
              <a:t>https://chesapeakestormwater.net/events/bmp_vunerability_resilience/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54C78-2801-4911-A501-A3D8AB48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201787"/>
            <a:ext cx="4950381" cy="3151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27269-EC41-4391-951E-FA9AA16DD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92" y="3276733"/>
            <a:ext cx="4953021" cy="31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292F-D61D-45FD-A306-AB36B37C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#3: Climate Impacts to Restoration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A4EA-436A-43A0-9829-2AFB47D5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/>
          <a:lstStyle/>
          <a:p>
            <a:r>
              <a:rPr lang="en-US" dirty="0"/>
              <a:t>Report: </a:t>
            </a:r>
            <a:r>
              <a:rPr lang="en-US" dirty="0">
                <a:hlinkClick r:id="rId2"/>
              </a:rPr>
              <a:t>https://cbtrust.org/wp-content/uploads/Grant16928-Deliverable11-FinalProjectReport_120820.pdf</a:t>
            </a:r>
            <a:r>
              <a:rPr lang="en-US" dirty="0"/>
              <a:t> </a:t>
            </a:r>
          </a:p>
          <a:p>
            <a:r>
              <a:rPr lang="en-US" dirty="0"/>
              <a:t>Fact Sheet: </a:t>
            </a:r>
            <a:r>
              <a:rPr lang="en-US" dirty="0">
                <a:hlinkClick r:id="rId3"/>
              </a:rPr>
              <a:t>https://cbtrust.org/wp-content/uploads/Fact-Sheet-RestorationResearch_Grant16928_formatted_100120.pdf</a:t>
            </a:r>
            <a:r>
              <a:rPr lang="en-US" dirty="0"/>
              <a:t>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6DAC655-D156-4377-AE0D-13422CD8F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75" y="3429000"/>
            <a:ext cx="5264124" cy="33147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948C903-B1EF-4947-B23D-984CD69EA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682" y="3617823"/>
            <a:ext cx="5514808" cy="31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7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292F-D61D-45FD-A306-AB36B37C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#4: CSN Runoff Rendezvous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A4EA-436A-43A0-9829-2AFB47D5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/>
          <a:lstStyle/>
          <a:p>
            <a:r>
              <a:rPr lang="en-US" dirty="0">
                <a:hlinkClick r:id="rId2"/>
              </a:rPr>
              <a:t>Climate Change and Extreme Rainfall: Translating Future Projections into More Resilient Urban Communities</a:t>
            </a:r>
            <a:endParaRPr lang="en-US" dirty="0"/>
          </a:p>
          <a:p>
            <a:r>
              <a:rPr lang="en-US" dirty="0">
                <a:hlinkClick r:id="rId3"/>
              </a:rPr>
              <a:t>New Paradigms to Manage Future Urban Floods in the Bay Watershed</a:t>
            </a:r>
            <a:endParaRPr lang="en-US" dirty="0"/>
          </a:p>
          <a:p>
            <a:r>
              <a:rPr lang="en-US" dirty="0">
                <a:hlinkClick r:id="rId4"/>
              </a:rPr>
              <a:t>Developing the Next Generation of Stormwater Design Criteria</a:t>
            </a:r>
            <a:endParaRPr lang="en-US" dirty="0"/>
          </a:p>
        </p:txBody>
      </p:sp>
      <p:pic>
        <p:nvPicPr>
          <p:cNvPr id="6" name="Picture 5" descr="A collage of two people&#10;&#10;Description automatically generated with medium confidence">
            <a:extLst>
              <a:ext uri="{FF2B5EF4-FFF2-40B4-BE49-F238E27FC236}">
                <a16:creationId xmlns:a16="http://schemas.microsoft.com/office/drawing/2014/main" id="{F9438C4A-D88B-47E4-AA75-E37CFB32F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92" y="3909911"/>
            <a:ext cx="4407368" cy="2457169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22368DAD-B5CA-4C15-916B-58618AFC2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0" y="3679007"/>
            <a:ext cx="5739447" cy="29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EFD7-E703-4560-B9F2-C2D0D674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#5: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2CC97-C483-4B6F-983F-77C23052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7057858" cy="4210779"/>
          </a:xfrm>
        </p:spPr>
        <p:txBody>
          <a:bodyPr>
            <a:normAutofit/>
          </a:bodyPr>
          <a:lstStyle/>
          <a:p>
            <a:r>
              <a:rPr lang="en-US" dirty="0"/>
              <a:t>NYC Stormwater Resilience Plan: </a:t>
            </a:r>
            <a:r>
              <a:rPr lang="en-US" dirty="0">
                <a:hlinkClick r:id="rId2"/>
              </a:rPr>
              <a:t>https://www1.nyc.gov/assets/orr/pdf/publications/stormwater-resiliency-plan.pdf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ADAPTATION FOR ALL: HOW TO BUILD FLOOD RESILIENCE FOR COMMUNITIES OF EVERY SIZE</a:t>
            </a:r>
            <a:endParaRPr lang="en-US" dirty="0"/>
          </a:p>
          <a:p>
            <a:r>
              <a:rPr lang="en-US" dirty="0"/>
              <a:t>Virginia Beach Public Works Stormwater Design Manual: </a:t>
            </a:r>
            <a:r>
              <a:rPr lang="en-US" dirty="0">
                <a:hlinkClick r:id="rId4"/>
              </a:rPr>
              <a:t>https://www.adaptationclearinghouse.org/resources/virginia-beach-public-works-design-standards-manual-sea-level-rise-and-precipitation-adjustments-for-stormwater-management-design.html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FFD39F-7DBE-479C-9BDE-B72AB7135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17" y="1829434"/>
            <a:ext cx="382679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791B-88F2-40BA-B5E3-D8B58106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3" y="3321419"/>
            <a:ext cx="11029615" cy="149750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C518D-7921-493A-8909-98E64E9AF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5272936"/>
            <a:ext cx="11029615" cy="1026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Wood</a:t>
            </a:r>
          </a:p>
          <a:p>
            <a:r>
              <a:rPr lang="en-US" dirty="0"/>
              <a:t>Chesapeake Stormwater Network</a:t>
            </a:r>
          </a:p>
          <a:p>
            <a:r>
              <a:rPr lang="en-US" dirty="0"/>
              <a:t>Wood.CSN@Outlook.com</a:t>
            </a:r>
          </a:p>
        </p:txBody>
      </p:sp>
    </p:spTree>
    <p:extLst>
      <p:ext uri="{BB962C8B-B14F-4D97-AF65-F5344CB8AC3E}">
        <p14:creationId xmlns:p14="http://schemas.microsoft.com/office/powerpoint/2010/main" val="14360454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1782</TotalTime>
  <Words>255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</vt:lpstr>
      <vt:lpstr>PowerPoint Presentation</vt:lpstr>
      <vt:lpstr>Tool #1: Climate Change-Informed IDF Curves</vt:lpstr>
      <vt:lpstr>Tool #2: CSN Climate and Stormwater Reports</vt:lpstr>
      <vt:lpstr>Tool #3: Climate Impacts to Restoration Practices</vt:lpstr>
      <vt:lpstr>Tool #4: CSN Runoff Rendezvous Webinars</vt:lpstr>
      <vt:lpstr>Tool #5: Case Studies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Wood</dc:creator>
  <cp:lastModifiedBy>David Wood</cp:lastModifiedBy>
  <cp:revision>20</cp:revision>
  <dcterms:created xsi:type="dcterms:W3CDTF">2021-03-15T15:09:43Z</dcterms:created>
  <dcterms:modified xsi:type="dcterms:W3CDTF">2021-08-20T19:15:22Z</dcterms:modified>
</cp:coreProperties>
</file>