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9" r:id="rId2"/>
    <p:sldId id="453" r:id="rId3"/>
    <p:sldId id="470" r:id="rId4"/>
    <p:sldId id="471" r:id="rId5"/>
    <p:sldId id="472" r:id="rId6"/>
    <p:sldId id="475" r:id="rId7"/>
    <p:sldId id="296" r:id="rId8"/>
    <p:sldId id="476" r:id="rId9"/>
    <p:sldId id="474" r:id="rId10"/>
    <p:sldId id="466" r:id="rId11"/>
    <p:sldId id="477" r:id="rId12"/>
  </p:sldIdLst>
  <p:sldSz cx="12192000" cy="6858000"/>
  <p:notesSz cx="7077075" cy="8520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Pendergrass Dalke" initials="SPD" lastIdx="8" clrIdx="0">
    <p:extLst>
      <p:ext uri="{19B8F6BF-5375-455C-9EA6-DF929625EA0E}">
        <p15:presenceInfo xmlns:p15="http://schemas.microsoft.com/office/powerpoint/2012/main" userId="S-1-5-21-201570533-2938451369-1176671008-7763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66472" autoAdjust="0"/>
  </p:normalViewPr>
  <p:slideViewPr>
    <p:cSldViewPr snapToGrid="0">
      <p:cViewPr varScale="1">
        <p:scale>
          <a:sx n="60" d="100"/>
          <a:sy n="60" d="100"/>
        </p:scale>
        <p:origin x="792" y="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1416"/>
    </p:cViewPr>
  </p:sorterViewPr>
  <p:notesViewPr>
    <p:cSldViewPr snapToGrid="0">
      <p:cViewPr>
        <p:scale>
          <a:sx n="59" d="100"/>
          <a:sy n="59" d="100"/>
        </p:scale>
        <p:origin x="2528"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2748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705" y="0"/>
            <a:ext cx="3066733" cy="427485"/>
          </a:xfrm>
          <a:prstGeom prst="rect">
            <a:avLst/>
          </a:prstGeom>
        </p:spPr>
        <p:txBody>
          <a:bodyPr vert="horz" lIns="91440" tIns="45720" rIns="91440" bIns="45720" rtlCol="0"/>
          <a:lstStyle>
            <a:lvl1pPr algn="r">
              <a:defRPr sz="1200"/>
            </a:lvl1pPr>
          </a:lstStyle>
          <a:p>
            <a:fld id="{E6F6FDAE-8BC5-4DE2-8559-210748776467}" type="datetimeFigureOut">
              <a:rPr lang="en-US" smtClean="0"/>
              <a:t>8/23/2021</a:t>
            </a:fld>
            <a:endParaRPr lang="en-US"/>
          </a:p>
        </p:txBody>
      </p:sp>
      <p:sp>
        <p:nvSpPr>
          <p:cNvPr id="4" name="Slide Image Placeholder 3"/>
          <p:cNvSpPr>
            <a:spLocks noGrp="1" noRot="1" noChangeAspect="1"/>
          </p:cNvSpPr>
          <p:nvPr>
            <p:ph type="sldImg" idx="2"/>
          </p:nvPr>
        </p:nvSpPr>
        <p:spPr>
          <a:xfrm>
            <a:off x="982663" y="1065213"/>
            <a:ext cx="5111750" cy="28749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708" y="4100305"/>
            <a:ext cx="5661660" cy="335479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092629"/>
            <a:ext cx="3066733" cy="42748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092629"/>
            <a:ext cx="3066733" cy="427484"/>
          </a:xfrm>
          <a:prstGeom prst="rect">
            <a:avLst/>
          </a:prstGeom>
        </p:spPr>
        <p:txBody>
          <a:bodyPr vert="horz" lIns="91440" tIns="45720" rIns="91440" bIns="45720" rtlCol="0" anchor="b"/>
          <a:lstStyle>
            <a:lvl1pPr algn="r">
              <a:defRPr sz="1200"/>
            </a:lvl1pPr>
          </a:lstStyle>
          <a:p>
            <a:fld id="{35B84C55-E59E-4F4D-BCAF-D78A300BFF11}" type="slidenum">
              <a:rPr lang="en-US" smtClean="0"/>
              <a:t>‹#›</a:t>
            </a:fld>
            <a:endParaRPr lang="en-US"/>
          </a:p>
        </p:txBody>
      </p:sp>
    </p:spTree>
    <p:extLst>
      <p:ext uri="{BB962C8B-B14F-4D97-AF65-F5344CB8AC3E}">
        <p14:creationId xmlns:p14="http://schemas.microsoft.com/office/powerpoint/2010/main" val="3733608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Greenland? First time on record – summit 2 miles above sea level, precipitation fell as rain not snow, an extreme rain event that dumped 7 billion tons of water – enough to fill the </a:t>
            </a:r>
            <a:r>
              <a:rPr lang="en-US" b="0" i="0" dirty="0">
                <a:solidFill>
                  <a:srgbClr val="262626"/>
                </a:solidFill>
                <a:effectLst/>
                <a:latin typeface="CNN"/>
              </a:rPr>
              <a:t>Reflecting Pool at the National Mall almost 250,000 times. I don’t know about you, but figuring out how to respond to a global crisis of this magnitude feels overwhelming and immobilizing to me, but this is not something that is randomly happening in a remote place. With increasing frequency, your streets are flooding, your business districts are inaccessible, your residents are exposed to extreme heat and your first responders are being asked to do more than ever before. We do our part by doing what can locally.</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Perhaps the only thing more daunting than thinking about how you are going to address the types of climate challenges you are facing in your communities is figuring out how you are going to pay for them.  I am going to talk a little about some new tools for resilience finance, but we are not throwing out the old ones, because many of those can still be critical components of your resilience financing strategies.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E8DEF5C-F44A-A74F-B2E5-704BFE62E58C}" type="slidenum">
              <a:rPr lang="en-US" smtClean="0"/>
              <a:t>1</a:t>
            </a:fld>
            <a:endParaRPr lang="en-US"/>
          </a:p>
        </p:txBody>
      </p:sp>
    </p:spTree>
    <p:extLst>
      <p:ext uri="{BB962C8B-B14F-4D97-AF65-F5344CB8AC3E}">
        <p14:creationId xmlns:p14="http://schemas.microsoft.com/office/powerpoint/2010/main" val="3384250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is no simple single solution but by looking at these problems in a holistic way, communities can potentially reduce their costs of dealing with these</a:t>
            </a:r>
            <a:r>
              <a:rPr lang="en-US" sz="1200" kern="1200" baseline="0" dirty="0">
                <a:solidFill>
                  <a:schemeClr val="tx1"/>
                </a:solidFill>
                <a:effectLst/>
                <a:latin typeface="+mn-lt"/>
                <a:ea typeface="+mn-ea"/>
                <a:cs typeface="+mn-cs"/>
              </a:rPr>
              <a:t> challenges and </a:t>
            </a:r>
            <a:r>
              <a:rPr lang="en-US" sz="1200" kern="1200" dirty="0">
                <a:solidFill>
                  <a:schemeClr val="tx1"/>
                </a:solidFill>
                <a:effectLst/>
                <a:latin typeface="+mn-lt"/>
                <a:ea typeface="+mn-ea"/>
                <a:cs typeface="+mn-cs"/>
              </a:rPr>
              <a:t>increase the chances of accessing new sources of funding.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already making decisions with your dollars; so make them count. Develop more resilient processes to ensure smart long-term decision making.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Consider cost </a:t>
            </a:r>
            <a:r>
              <a:rPr lang="en-US" sz="1200" kern="1200" baseline="0" dirty="0">
                <a:solidFill>
                  <a:schemeClr val="tx1"/>
                </a:solidFill>
                <a:effectLst/>
                <a:latin typeface="+mn-lt"/>
                <a:ea typeface="+mn-ea"/>
                <a:cs typeface="+mn-cs"/>
              </a:rPr>
              <a:t>early on in the planning process, </a:t>
            </a:r>
            <a:r>
              <a:rPr lang="en-US" sz="1200" kern="1200" dirty="0">
                <a:solidFill>
                  <a:schemeClr val="tx1"/>
                </a:solidFill>
                <a:effectLst/>
                <a:latin typeface="+mn-lt"/>
                <a:ea typeface="+mn-ea"/>
                <a:cs typeface="+mn-cs"/>
              </a:rPr>
              <a:t>look for ways to reduce costs, explore opportunities to work with your neighbors.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Remain flexible and assess a variety of funding and financing sources to determine which ones may be accessible and worth implementing given the realities of your particular jurisdiction Work to identify potential sources of revenue early on in the planning process</a:t>
            </a:r>
            <a:r>
              <a:rPr lang="en-US" sz="1200" kern="1200" baseline="0" dirty="0">
                <a:solidFill>
                  <a:schemeClr val="tx1"/>
                </a:solidFill>
                <a:effectLst/>
                <a:latin typeface="+mn-lt"/>
                <a:ea typeface="+mn-ea"/>
                <a:cs typeface="+mn-cs"/>
              </a:rPr>
              <a:t> and </a:t>
            </a:r>
            <a:r>
              <a:rPr lang="en-US" sz="1200" kern="1200" dirty="0">
                <a:solidFill>
                  <a:schemeClr val="tx1"/>
                </a:solidFill>
                <a:effectLst/>
                <a:latin typeface="+mn-lt"/>
                <a:ea typeface="+mn-ea"/>
                <a:cs typeface="+mn-cs"/>
              </a:rPr>
              <a:t>understand if there are ways to combine multiple sources. </a:t>
            </a:r>
          </a:p>
          <a:p>
            <a:endParaRPr lang="en-US" dirty="0"/>
          </a:p>
        </p:txBody>
      </p:sp>
      <p:sp>
        <p:nvSpPr>
          <p:cNvPr id="4" name="Slide Number Placeholder 3"/>
          <p:cNvSpPr>
            <a:spLocks noGrp="1"/>
          </p:cNvSpPr>
          <p:nvPr>
            <p:ph type="sldNum" sz="quarter" idx="10"/>
          </p:nvPr>
        </p:nvSpPr>
        <p:spPr/>
        <p:txBody>
          <a:bodyPr/>
          <a:lstStyle/>
          <a:p>
            <a:fld id="{1E8DEF5C-F44A-A74F-B2E5-704BFE62E58C}" type="slidenum">
              <a:rPr lang="en-US" smtClean="0"/>
              <a:t>10</a:t>
            </a:fld>
            <a:endParaRPr lang="en-US"/>
          </a:p>
        </p:txBody>
      </p:sp>
    </p:spTree>
    <p:extLst>
      <p:ext uri="{BB962C8B-B14F-4D97-AF65-F5344CB8AC3E}">
        <p14:creationId xmlns:p14="http://schemas.microsoft.com/office/powerpoint/2010/main" val="3161943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8DEF5C-F44A-A74F-B2E5-704BFE62E58C}" type="slidenum">
              <a:rPr lang="en-US" smtClean="0"/>
              <a:t>11</a:t>
            </a:fld>
            <a:endParaRPr lang="en-US"/>
          </a:p>
        </p:txBody>
      </p:sp>
    </p:spTree>
    <p:extLst>
      <p:ext uri="{BB962C8B-B14F-4D97-AF65-F5344CB8AC3E}">
        <p14:creationId xmlns:p14="http://schemas.microsoft.com/office/powerpoint/2010/main" val="1743115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couple of different ways we can approach how we think about how we are going to pay for </a:t>
            </a:r>
            <a:r>
              <a:rPr lang="en-US" baseline="0" dirty="0"/>
              <a:t>resilience projects:</a:t>
            </a:r>
          </a:p>
          <a:p>
            <a:endParaRPr lang="en-US" baseline="0" dirty="0"/>
          </a:p>
          <a:p>
            <a:r>
              <a:rPr lang="en-US" baseline="0" dirty="0"/>
              <a:t>The OLD TOOLS - funding sources and financing tools that we are familiar with that may just need a little adapting to meet our resilience needs</a:t>
            </a:r>
          </a:p>
          <a:p>
            <a:endParaRPr lang="en-US" baseline="0" dirty="0"/>
          </a:p>
          <a:p>
            <a:r>
              <a:rPr lang="en-US" baseline="0" dirty="0"/>
              <a:t>And the NEW TOOLS like some of the ones you heard about today that are more specifically intended for this purpose (Resilience Authorities, Resilience Revolving Loan Funds)</a:t>
            </a:r>
          </a:p>
          <a:p>
            <a:endParaRPr lang="en-US" baseline="0" dirty="0"/>
          </a:p>
        </p:txBody>
      </p:sp>
      <p:sp>
        <p:nvSpPr>
          <p:cNvPr id="4" name="Slide Number Placeholder 3"/>
          <p:cNvSpPr>
            <a:spLocks noGrp="1"/>
          </p:cNvSpPr>
          <p:nvPr>
            <p:ph type="sldNum" sz="quarter" idx="10"/>
          </p:nvPr>
        </p:nvSpPr>
        <p:spPr/>
        <p:txBody>
          <a:bodyPr/>
          <a:lstStyle/>
          <a:p>
            <a:fld id="{35B84C55-E59E-4F4D-BCAF-D78A300BFF11}" type="slidenum">
              <a:rPr lang="en-US" smtClean="0"/>
              <a:t>2</a:t>
            </a:fld>
            <a:endParaRPr lang="en-US"/>
          </a:p>
        </p:txBody>
      </p:sp>
    </p:spTree>
    <p:extLst>
      <p:ext uri="{BB962C8B-B14F-4D97-AF65-F5344CB8AC3E}">
        <p14:creationId xmlns:p14="http://schemas.microsoft.com/office/powerpoint/2010/main" val="1831591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a:t>
            </a:r>
            <a:r>
              <a:rPr lang="en-US" baseline="0" dirty="0"/>
              <a:t> way to think about it is changing how we spend the money we already have </a:t>
            </a:r>
            <a:r>
              <a:rPr lang="en-US" i="1" baseline="0" dirty="0"/>
              <a:t>vs.</a:t>
            </a:r>
            <a:r>
              <a:rPr lang="en-US" baseline="0" dirty="0"/>
              <a:t> obtaining additional money</a:t>
            </a:r>
          </a:p>
          <a:p>
            <a:endParaRPr lang="en-US" baseline="0" dirty="0"/>
          </a:p>
          <a:p>
            <a:r>
              <a:rPr lang="en-US" dirty="0"/>
              <a:t>You are already making decisions with your dollars; there are things you can do to aim these decision-making processes in the direction of achieving resilience outcomes.</a:t>
            </a:r>
          </a:p>
        </p:txBody>
      </p:sp>
      <p:sp>
        <p:nvSpPr>
          <p:cNvPr id="4" name="Slide Number Placeholder 3"/>
          <p:cNvSpPr>
            <a:spLocks noGrp="1"/>
          </p:cNvSpPr>
          <p:nvPr>
            <p:ph type="sldNum" sz="quarter" idx="10"/>
          </p:nvPr>
        </p:nvSpPr>
        <p:spPr/>
        <p:txBody>
          <a:bodyPr/>
          <a:lstStyle/>
          <a:p>
            <a:fld id="{35B84C55-E59E-4F4D-BCAF-D78A300BFF11}" type="slidenum">
              <a:rPr lang="en-US" smtClean="0"/>
              <a:t>3</a:t>
            </a:fld>
            <a:endParaRPr lang="en-US"/>
          </a:p>
        </p:txBody>
      </p:sp>
    </p:spTree>
    <p:extLst>
      <p:ext uri="{BB962C8B-B14F-4D97-AF65-F5344CB8AC3E}">
        <p14:creationId xmlns:p14="http://schemas.microsoft.com/office/powerpoint/2010/main" val="3783274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is no getting around the fact that developing resilience financing strategies that are sufficient, sustainable and equitable is hard work.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is no simple, single solution, but by looking at these problems in a holistic way and integrating plans and projects, communities can potentially reduce costs a</a:t>
            </a:r>
            <a:r>
              <a:rPr lang="en-US" sz="1200" kern="1200" baseline="0" dirty="0">
                <a:solidFill>
                  <a:schemeClr val="tx1"/>
                </a:solidFill>
                <a:effectLst/>
                <a:latin typeface="+mn-lt"/>
                <a:ea typeface="+mn-ea"/>
                <a:cs typeface="+mn-cs"/>
              </a:rPr>
              <a:t>nd </a:t>
            </a:r>
            <a:r>
              <a:rPr lang="en-US" sz="1200" kern="1200" dirty="0">
                <a:solidFill>
                  <a:schemeClr val="tx1"/>
                </a:solidFill>
                <a:effectLst/>
                <a:latin typeface="+mn-lt"/>
                <a:ea typeface="+mn-ea"/>
                <a:cs typeface="+mn-cs"/>
              </a:rPr>
              <a:t>increase the chances of accessing new sources of funding.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Successful strategies tend to rely on a combination of tools the mix of which is specifically appropriate to the community. It is important to be thinking about how you are going to pay for your resilience efforts as early in the process as possible. Waiting to think about he financing strategy until a plan is complete can result in missed opportunities.</a:t>
            </a:r>
          </a:p>
        </p:txBody>
      </p:sp>
      <p:sp>
        <p:nvSpPr>
          <p:cNvPr id="4" name="Slide Number Placeholder 3"/>
          <p:cNvSpPr>
            <a:spLocks noGrp="1"/>
          </p:cNvSpPr>
          <p:nvPr>
            <p:ph type="sldNum" sz="quarter" idx="10"/>
          </p:nvPr>
        </p:nvSpPr>
        <p:spPr/>
        <p:txBody>
          <a:bodyPr/>
          <a:lstStyle/>
          <a:p>
            <a:fld id="{35B84C55-E59E-4F4D-BCAF-D78A300BFF11}" type="slidenum">
              <a:rPr lang="en-US" smtClean="0"/>
              <a:t>4</a:t>
            </a:fld>
            <a:endParaRPr lang="en-US"/>
          </a:p>
        </p:txBody>
      </p:sp>
    </p:spTree>
    <p:extLst>
      <p:ext uri="{BB962C8B-B14F-4D97-AF65-F5344CB8AC3E}">
        <p14:creationId xmlns:p14="http://schemas.microsoft.com/office/powerpoint/2010/main" val="1906320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00" kern="1200" dirty="0">
                <a:solidFill>
                  <a:schemeClr val="tx1"/>
                </a:solidFill>
                <a:effectLst/>
                <a:latin typeface="+mn-lt"/>
                <a:ea typeface="+mn-ea"/>
                <a:cs typeface="+mn-cs"/>
              </a:rPr>
              <a:t>Cost reduction strategies are designed to increase efficiency and reduce costs. Think holistically and creatively across community priorities to incorporate multiple objectives and long-term needs. This is the Dig Once idea – for example, when a road is getting torn up, or a municipal asset like a park or building is being renovated, are there opportunities to incorporate resilience practices? </a:t>
            </a:r>
            <a:r>
              <a:rPr lang="en-US" sz="900" b="1" kern="1200" dirty="0">
                <a:solidFill>
                  <a:schemeClr val="tx1"/>
                </a:solidFill>
                <a:effectLst/>
                <a:latin typeface="+mn-lt"/>
                <a:ea typeface="+mn-ea"/>
                <a:cs typeface="+mn-cs"/>
              </a:rPr>
              <a:t>Costs can be r</a:t>
            </a:r>
            <a:r>
              <a:rPr lang="en-US" sz="900" b="1" dirty="0"/>
              <a:t>educed by aligning efforts to avoid duplicating projects, integrating projects into the annual budgeting process, sharing resources and technical services across jurisdictions, leveraging private partners, adopting strategic policy goals, incentivize private property owners to take action – municipalities cannot do this on their own – need some combination of carrots and sticks.</a:t>
            </a:r>
          </a:p>
          <a:p>
            <a:endParaRPr lang="en-US" sz="900" dirty="0"/>
          </a:p>
          <a:p>
            <a:r>
              <a:rPr lang="en-US" sz="900" u="sng" dirty="0"/>
              <a:t>Planning</a:t>
            </a:r>
          </a:p>
          <a:p>
            <a:pPr marL="171450" indent="-171450">
              <a:buFont typeface="Arial" panose="020B0604020202020204" pitchFamily="34" charset="0"/>
              <a:buChar char="•"/>
            </a:pPr>
            <a:r>
              <a:rPr lang="en-US" sz="900" dirty="0"/>
              <a:t>Cross walk your existing plans and planning processes – comprehensive, hazard mitigation, parks, trails, </a:t>
            </a:r>
            <a:r>
              <a:rPr lang="en-US" sz="900" dirty="0" err="1"/>
              <a:t>etc</a:t>
            </a:r>
            <a:r>
              <a:rPr lang="en-US" sz="900" dirty="0"/>
              <a:t> - for the opportunity to fold in resilience needs to create efficiency and diversify the funding options available to you </a:t>
            </a:r>
          </a:p>
          <a:p>
            <a:pPr marL="171450" indent="-171450">
              <a:buFont typeface="Arial" panose="020B0604020202020204" pitchFamily="34" charset="0"/>
              <a:buChar char="•"/>
            </a:pPr>
            <a:r>
              <a:rPr lang="en-US" sz="900" dirty="0"/>
              <a:t>Making sure your resilience plan is well-aligned with regional, state and federal priorities will ensure your plan will qualify for resources those entities make available.</a:t>
            </a:r>
          </a:p>
          <a:p>
            <a:endParaRPr lang="en-US" sz="900" dirty="0"/>
          </a:p>
          <a:p>
            <a:r>
              <a:rPr lang="en-US" sz="900" u="sng" dirty="0"/>
              <a:t>Embedding Into Current Processes</a:t>
            </a:r>
          </a:p>
          <a:p>
            <a:pPr marL="171450" indent="-171450">
              <a:buFont typeface="Arial" panose="020B0604020202020204" pitchFamily="34" charset="0"/>
              <a:buChar char="•"/>
            </a:pPr>
            <a:r>
              <a:rPr lang="en-US" sz="900" dirty="0"/>
              <a:t>Consider resilience needs in your asset management planning. Stay on top of maintenance needs and understand how climate impacts will affect assets over time to reduce chances of critical asset failure. </a:t>
            </a:r>
            <a:r>
              <a:rPr lang="en-US" sz="900" b="1" dirty="0"/>
              <a:t>Preventive maintenance is ALWAYS cheaper</a:t>
            </a:r>
            <a:r>
              <a:rPr lang="en-US" sz="900"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dirty="0"/>
              <a:t>Steer your current funding decisions towards investments that will have a mid-to-long term benefit and consider establishing resilience criteria for budget and procurement decision making to ensure dollars are going to sound investment.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900" dirty="0"/>
          </a:p>
          <a:p>
            <a:r>
              <a:rPr lang="en-US" sz="900" u="sng" dirty="0"/>
              <a:t>Bundling Projects</a:t>
            </a:r>
          </a:p>
          <a:p>
            <a:pPr marL="171450" indent="-171450">
              <a:buFont typeface="Arial" panose="020B0604020202020204" pitchFamily="34" charset="0"/>
              <a:buChar char="•"/>
            </a:pPr>
            <a:r>
              <a:rPr lang="en-US" sz="900" dirty="0"/>
              <a:t>This approach, either internally or with other jurisdictions, can help reduce cost by increasing economies of scale – this can be particularly effective for procuring design, engineering, build and maintenance services. This is also be appealing to grant funders who will see the potential for reduced risk, greater collective impact, and less administrative burdens than multiple, disparate proposals.</a:t>
            </a:r>
            <a:endParaRPr lang="en-US" sz="9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900" kern="1200" dirty="0">
                <a:solidFill>
                  <a:schemeClr val="tx1"/>
                </a:solidFill>
                <a:effectLst/>
                <a:latin typeface="+mn-lt"/>
                <a:ea typeface="+mn-ea"/>
                <a:cs typeface="+mn-cs"/>
              </a:rPr>
              <a:t>Regional Climate Collaboratives are a great example of this strategy. To address the problems of increasing extreme weather events, communities across the country have started to work together at a regional scale to put in place-coordinated policies across multiple jurisdictions. By moving beyond fragmented planning and development programs, communities can achieve integrated solutions to address climate change while overcoming limited resources and technical capacity needs. </a:t>
            </a:r>
          </a:p>
          <a:p>
            <a:pPr marL="457200" lvl="1" indent="0">
              <a:buFont typeface="Arial" panose="020B0604020202020204" pitchFamily="34" charset="0"/>
              <a:buNone/>
            </a:pPr>
            <a:r>
              <a:rPr lang="en-US" sz="900" kern="1200" dirty="0">
                <a:solidFill>
                  <a:schemeClr val="tx1"/>
                </a:solidFill>
                <a:effectLst/>
                <a:latin typeface="+mn-lt"/>
                <a:ea typeface="+mn-ea"/>
                <a:cs typeface="+mn-cs"/>
              </a:rPr>
              <a:t>(MWCOG 9/24, Eastern Shore Climate Adaptation Partnership 6, Greater Boston, Greater Chicago, FL, NH, MN, WA, CA)</a:t>
            </a:r>
          </a:p>
          <a:p>
            <a:pPr marL="628650" lvl="1" indent="-171450">
              <a:buFont typeface="Arial" panose="020B0604020202020204" pitchFamily="34" charset="0"/>
              <a:buChar char="•"/>
            </a:pPr>
            <a:endParaRPr lang="en-US" sz="900" kern="1200" dirty="0">
              <a:solidFill>
                <a:schemeClr val="tx1"/>
              </a:solidFill>
              <a:effectLst/>
              <a:latin typeface="+mn-lt"/>
              <a:ea typeface="+mn-ea"/>
              <a:cs typeface="+mn-cs"/>
            </a:endParaRPr>
          </a:p>
          <a:p>
            <a:pPr marL="0" lvl="0" indent="0">
              <a:buFont typeface="Arial" panose="020B0604020202020204" pitchFamily="34" charset="0"/>
              <a:buNone/>
            </a:pPr>
            <a:endParaRPr lang="en-US" sz="900" kern="1200" dirty="0">
              <a:solidFill>
                <a:schemeClr val="tx1"/>
              </a:solidFill>
              <a:effectLst/>
              <a:latin typeface="+mn-lt"/>
              <a:ea typeface="+mn-ea"/>
              <a:cs typeface="+mn-cs"/>
            </a:endParaRPr>
          </a:p>
          <a:p>
            <a:endParaRPr lang="en-US" u="none" dirty="0"/>
          </a:p>
        </p:txBody>
      </p:sp>
      <p:sp>
        <p:nvSpPr>
          <p:cNvPr id="4" name="Slide Number Placeholder 3"/>
          <p:cNvSpPr>
            <a:spLocks noGrp="1"/>
          </p:cNvSpPr>
          <p:nvPr>
            <p:ph type="sldNum" sz="quarter" idx="5"/>
          </p:nvPr>
        </p:nvSpPr>
        <p:spPr/>
        <p:txBody>
          <a:bodyPr/>
          <a:lstStyle/>
          <a:p>
            <a:fld id="{35B84C55-E59E-4F4D-BCAF-D78A300BFF11}" type="slidenum">
              <a:rPr lang="en-US" smtClean="0"/>
              <a:t>5</a:t>
            </a:fld>
            <a:endParaRPr lang="en-US"/>
          </a:p>
        </p:txBody>
      </p:sp>
    </p:spTree>
    <p:extLst>
      <p:ext uri="{BB962C8B-B14F-4D97-AF65-F5344CB8AC3E}">
        <p14:creationId xmlns:p14="http://schemas.microsoft.com/office/powerpoint/2010/main" val="3468977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kern="1200" dirty="0">
                <a:solidFill>
                  <a:schemeClr val="tx1"/>
                </a:solidFill>
                <a:effectLst/>
                <a:latin typeface="+mn-lt"/>
                <a:ea typeface="+mn-ea"/>
                <a:cs typeface="+mn-cs"/>
              </a:rPr>
              <a:t>Local governments have traditionally relied on funding or financing infrastructure through general funds, grants and debt, but the scale of resilience needs may call for something more dedicated, cohesive and intentional. To develop a sustainable financing and funding strategy, you will want to consider your desired activities and associated budget needs, existing sources of funding or in-kind support, and your community’s appetite for new revenue programs. </a:t>
            </a:r>
          </a:p>
          <a:p>
            <a:endParaRPr lang="en-US" sz="900" kern="1200" dirty="0">
              <a:solidFill>
                <a:schemeClr val="tx1"/>
              </a:solidFill>
              <a:effectLst/>
              <a:latin typeface="+mn-lt"/>
              <a:ea typeface="+mn-ea"/>
              <a:cs typeface="+mn-cs"/>
            </a:endParaRPr>
          </a:p>
          <a:p>
            <a:r>
              <a:rPr lang="en-US" sz="900" kern="1200" baseline="0" dirty="0">
                <a:solidFill>
                  <a:schemeClr val="tx1"/>
                </a:solidFill>
                <a:effectLst/>
                <a:latin typeface="+mn-lt"/>
                <a:ea typeface="+mn-ea"/>
                <a:cs typeface="+mn-cs"/>
              </a:rPr>
              <a:t>The path that some other communities have taken include – new taxes and fees - the upside of these is that unlike general funds, the funds collected will be dedicated specifically to resilience needs. The “</a:t>
            </a:r>
            <a:r>
              <a:rPr lang="en-US" sz="900" kern="1200" baseline="0" dirty="0" err="1">
                <a:solidFill>
                  <a:schemeClr val="tx1"/>
                </a:solidFill>
                <a:effectLst/>
                <a:latin typeface="+mn-lt"/>
                <a:ea typeface="+mn-ea"/>
                <a:cs typeface="+mn-cs"/>
              </a:rPr>
              <a:t>revenueshed</a:t>
            </a:r>
            <a:r>
              <a:rPr lang="en-US" sz="900" kern="1200" baseline="0" dirty="0">
                <a:solidFill>
                  <a:schemeClr val="tx1"/>
                </a:solidFill>
                <a:effectLst/>
                <a:latin typeface="+mn-lt"/>
                <a:ea typeface="+mn-ea"/>
                <a:cs typeface="+mn-cs"/>
              </a:rPr>
              <a:t>’ for these taxes or fees can be structured to ensure they are capturing those that are contributing to resilience challenges and those who are benefitting from the implementation of resilience projects. </a:t>
            </a:r>
          </a:p>
          <a:p>
            <a:pPr marL="0" indent="0">
              <a:buFont typeface="Arial" panose="020B0604020202020204" pitchFamily="34" charset="0"/>
              <a:buNone/>
            </a:pPr>
            <a:endParaRPr lang="en-US" sz="900" kern="1200" baseline="0" dirty="0">
              <a:solidFill>
                <a:schemeClr val="tx1"/>
              </a:solidFill>
              <a:effectLst/>
              <a:latin typeface="+mn-lt"/>
              <a:ea typeface="+mn-ea"/>
              <a:cs typeface="+mn-cs"/>
            </a:endParaRPr>
          </a:p>
          <a:p>
            <a:r>
              <a:rPr lang="en-US" sz="900" b="1" kern="1200" dirty="0">
                <a:solidFill>
                  <a:schemeClr val="tx1"/>
                </a:solidFill>
                <a:effectLst/>
                <a:latin typeface="+mn-lt"/>
                <a:ea typeface="+mn-ea"/>
                <a:cs typeface="+mn-cs"/>
              </a:rPr>
              <a:t>Green/Climate Bonds</a:t>
            </a:r>
            <a:r>
              <a:rPr lang="en-US" sz="900" kern="1200" dirty="0">
                <a:solidFill>
                  <a:schemeClr val="tx1"/>
                </a:solidFill>
                <a:effectLst/>
                <a:latin typeface="+mn-lt"/>
                <a:ea typeface="+mn-ea"/>
                <a:cs typeface="+mn-cs"/>
              </a:rPr>
              <a:t> are bonds whose proceeds are intended specifically for green projects and are backed by the taxing authority of the community or a state and</a:t>
            </a:r>
          </a:p>
          <a:p>
            <a:r>
              <a:rPr lang="en-US" sz="900" b="1" kern="1200" dirty="0">
                <a:solidFill>
                  <a:schemeClr val="tx1"/>
                </a:solidFill>
                <a:effectLst/>
                <a:latin typeface="+mn-lt"/>
                <a:ea typeface="+mn-ea"/>
                <a:cs typeface="+mn-cs"/>
              </a:rPr>
              <a:t>Environmental Impact Bonds (EIB)</a:t>
            </a:r>
            <a:r>
              <a:rPr lang="en-US" sz="900" kern="1200" dirty="0">
                <a:solidFill>
                  <a:schemeClr val="tx1"/>
                </a:solidFill>
                <a:effectLst/>
                <a:latin typeface="+mn-lt"/>
                <a:ea typeface="+mn-ea"/>
                <a:cs typeface="+mn-cs"/>
              </a:rPr>
              <a:t> which are a pay-for-success mechanism where returns are based on outcomes. In other words, investors collect a return on their investment if the project proves to be successful. They have an additional “performance payment” made to investors if projects achieve greater-than-expected performance.</a:t>
            </a:r>
          </a:p>
          <a:p>
            <a:endParaRPr lang="en-US" sz="900" kern="1200" dirty="0">
              <a:solidFill>
                <a:schemeClr val="tx1"/>
              </a:solidFill>
              <a:effectLst/>
              <a:latin typeface="+mn-lt"/>
              <a:ea typeface="+mn-ea"/>
              <a:cs typeface="+mn-cs"/>
            </a:endParaRPr>
          </a:p>
          <a:p>
            <a:r>
              <a:rPr lang="en-US" sz="900" b="1" kern="1200" dirty="0">
                <a:solidFill>
                  <a:schemeClr val="tx1"/>
                </a:solidFill>
                <a:effectLst/>
                <a:latin typeface="+mn-lt"/>
                <a:ea typeface="+mn-ea"/>
                <a:cs typeface="+mn-cs"/>
              </a:rPr>
              <a:t>Loan programs </a:t>
            </a:r>
            <a:r>
              <a:rPr lang="en-US" sz="900" kern="1200" dirty="0">
                <a:solidFill>
                  <a:schemeClr val="tx1"/>
                </a:solidFill>
                <a:effectLst/>
                <a:latin typeface="+mn-lt"/>
                <a:ea typeface="+mn-ea"/>
                <a:cs typeface="+mn-cs"/>
              </a:rPr>
              <a:t>– CW and DW SRF programs, can be a vehicle for resilience projects providing critical upfront capital for projects that can then be paid off at a very low interest rate over time, capturing payments from future benefiters. And then leg passed earlier this year at the federal level allowed FEMA to provide funds to state to set up resilience and </a:t>
            </a:r>
            <a:r>
              <a:rPr lang="en-US" sz="900" kern="1200" dirty="0" err="1">
                <a:solidFill>
                  <a:schemeClr val="tx1"/>
                </a:solidFill>
                <a:effectLst/>
                <a:latin typeface="+mn-lt"/>
                <a:ea typeface="+mn-ea"/>
                <a:cs typeface="+mn-cs"/>
              </a:rPr>
              <a:t>haz</a:t>
            </a:r>
            <a:r>
              <a:rPr lang="en-US" sz="900" kern="1200" dirty="0">
                <a:solidFill>
                  <a:schemeClr val="tx1"/>
                </a:solidFill>
                <a:effectLst/>
                <a:latin typeface="+mn-lt"/>
                <a:ea typeface="+mn-ea"/>
                <a:cs typeface="+mn-cs"/>
              </a:rPr>
              <a:t> </a:t>
            </a:r>
            <a:r>
              <a:rPr lang="en-US" sz="900" kern="1200" dirty="0" err="1">
                <a:solidFill>
                  <a:schemeClr val="tx1"/>
                </a:solidFill>
                <a:effectLst/>
                <a:latin typeface="+mn-lt"/>
                <a:ea typeface="+mn-ea"/>
                <a:cs typeface="+mn-cs"/>
              </a:rPr>
              <a:t>mit</a:t>
            </a:r>
            <a:r>
              <a:rPr lang="en-US" sz="900" kern="1200" dirty="0">
                <a:solidFill>
                  <a:schemeClr val="tx1"/>
                </a:solidFill>
                <a:effectLst/>
                <a:latin typeface="+mn-lt"/>
                <a:ea typeface="+mn-ea"/>
                <a:cs typeface="+mn-cs"/>
              </a:rPr>
              <a:t> revolving loan funds which in Maryland will take the form of the Resilient Maryland RLF that MEMA will capitalize with flow through FEMA funds.</a:t>
            </a:r>
          </a:p>
          <a:p>
            <a:endParaRPr lang="en-US" sz="9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35B84C55-E59E-4F4D-BCAF-D78A300BFF11}" type="slidenum">
              <a:rPr lang="en-US" smtClean="0"/>
              <a:t>6</a:t>
            </a:fld>
            <a:endParaRPr lang="en-US"/>
          </a:p>
        </p:txBody>
      </p:sp>
    </p:spTree>
    <p:extLst>
      <p:ext uri="{BB962C8B-B14F-4D97-AF65-F5344CB8AC3E}">
        <p14:creationId xmlns:p14="http://schemas.microsoft.com/office/powerpoint/2010/main" val="3853052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baseline="0" dirty="0">
                <a:solidFill>
                  <a:schemeClr val="tx1"/>
                </a:solidFill>
                <a:effectLst/>
                <a:latin typeface="+mn-lt"/>
                <a:ea typeface="+mn-ea"/>
                <a:cs typeface="+mn-cs"/>
              </a:rPr>
              <a:t>Environmental and Energy Study Institute</a:t>
            </a:r>
          </a:p>
          <a:p>
            <a:pPr lvl="0"/>
            <a:r>
              <a:rPr lang="en-US" sz="1200" kern="1200" baseline="0" dirty="0">
                <a:solidFill>
                  <a:schemeClr val="tx1"/>
                </a:solidFill>
                <a:effectLst/>
                <a:latin typeface="+mn-lt"/>
                <a:ea typeface="+mn-ea"/>
                <a:cs typeface="+mn-cs"/>
              </a:rPr>
              <a:t>Federal Resources for Nature-Based Solutions to Climate Change (February 2020)</a:t>
            </a:r>
          </a:p>
          <a:p>
            <a:pPr lvl="0"/>
            <a:endParaRPr lang="en-US" sz="1200" kern="1200" baseline="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This fact sheet provides a survey of federal funding and technical assistance available to help state and local governments and agencies, tribes, non-governmental organizations, universities, and individuals implement nature-based solutions for climate resilience.</a:t>
            </a:r>
          </a:p>
          <a:p>
            <a:pPr lvl="0"/>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Many of these sources of federal support allow communities to develop projects which draw on the multiple, interrelated benefits of nature-based solutions. This fact sheet also identifies the types and attributes of projects the programs support. </a:t>
            </a:r>
          </a:p>
          <a:p>
            <a:pPr marL="171450" lvl="0" indent="-171450">
              <a:buFont typeface="Arial" panose="020B0604020202020204" pitchFamily="34" charset="0"/>
              <a:buChar char="•"/>
            </a:pPr>
            <a:r>
              <a:rPr lang="en-US" dirty="0"/>
              <a:t>With new federal funds being announced, this fact sheet is out of date but still a good starting point. It gives an idea of the breath of opportunities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E8DEF5C-F44A-A74F-B2E5-704BFE62E58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973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process of winning a grant can be quite competitive and time consuming and usually requires writing proposals, following strict specific guidelines, which are then evaluated by the funding agency.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BRIC is more flexible and has more money but demand has VASTLY exceeded supply so far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Many of you likely used your CARES act funding for resilience projects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And while there is still a need for more clarity on what the new infrastructure funding can and cannot be used for, the bottom line is having projects ready to hit the ground and cost share identified will facilitate getting these dollars on the ground in your community quickly and effectively.</a:t>
            </a:r>
          </a:p>
          <a:p>
            <a:endParaRPr lang="en-US" sz="1200" kern="1200" dirty="0">
              <a:solidFill>
                <a:schemeClr val="tx1"/>
              </a:solidFill>
              <a:effectLst/>
              <a:latin typeface="+mn-lt"/>
              <a:ea typeface="+mn-ea"/>
              <a:cs typeface="+mn-cs"/>
            </a:endParaRPr>
          </a:p>
          <a:p>
            <a:endParaRPr lang="en-US" sz="1100" dirty="0"/>
          </a:p>
        </p:txBody>
      </p:sp>
      <p:sp>
        <p:nvSpPr>
          <p:cNvPr id="4" name="Slide Number Placeholder 3"/>
          <p:cNvSpPr>
            <a:spLocks noGrp="1"/>
          </p:cNvSpPr>
          <p:nvPr>
            <p:ph type="sldNum" sz="quarter" idx="5"/>
          </p:nvPr>
        </p:nvSpPr>
        <p:spPr/>
        <p:txBody>
          <a:bodyPr/>
          <a:lstStyle/>
          <a:p>
            <a:fld id="{35B84C55-E59E-4F4D-BCAF-D78A300BFF11}" type="slidenum">
              <a:rPr lang="en-US" smtClean="0"/>
              <a:t>8</a:t>
            </a:fld>
            <a:endParaRPr lang="en-US"/>
          </a:p>
        </p:txBody>
      </p:sp>
    </p:spTree>
    <p:extLst>
      <p:ext uri="{BB962C8B-B14F-4D97-AF65-F5344CB8AC3E}">
        <p14:creationId xmlns:p14="http://schemas.microsoft.com/office/powerpoint/2010/main" val="37966801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5B84C55-E59E-4F4D-BCAF-D78A300BFF1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8341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51B45-AB11-409A-8482-6D5F87A320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2E2D3A-5B80-47E2-B72C-8F48166C2BF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4231DDC-C736-432B-B441-7A9F3EFF8592}"/>
              </a:ext>
            </a:extLst>
          </p:cNvPr>
          <p:cNvSpPr>
            <a:spLocks noGrp="1"/>
          </p:cNvSpPr>
          <p:nvPr>
            <p:ph type="dt" sz="half" idx="10"/>
          </p:nvPr>
        </p:nvSpPr>
        <p:spPr/>
        <p:txBody>
          <a:bodyPr/>
          <a:lstStyle/>
          <a:p>
            <a:fld id="{EEF8EA3F-EAA1-43F0-BA3B-DACF4751828D}" type="datetimeFigureOut">
              <a:rPr lang="en-US" smtClean="0"/>
              <a:t>8/23/2021</a:t>
            </a:fld>
            <a:endParaRPr lang="en-US"/>
          </a:p>
        </p:txBody>
      </p:sp>
      <p:sp>
        <p:nvSpPr>
          <p:cNvPr id="5" name="Footer Placeholder 4">
            <a:extLst>
              <a:ext uri="{FF2B5EF4-FFF2-40B4-BE49-F238E27FC236}">
                <a16:creationId xmlns:a16="http://schemas.microsoft.com/office/drawing/2014/main" id="{5C2FC8F4-6AEC-4C47-B802-60BDAC211F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79235D-C434-4D7D-968D-F4DFDE35C5DE}"/>
              </a:ext>
            </a:extLst>
          </p:cNvPr>
          <p:cNvSpPr>
            <a:spLocks noGrp="1"/>
          </p:cNvSpPr>
          <p:nvPr>
            <p:ph type="sldNum" sz="quarter" idx="12"/>
          </p:nvPr>
        </p:nvSpPr>
        <p:spPr/>
        <p:txBody>
          <a:bodyPr/>
          <a:lstStyle/>
          <a:p>
            <a:fld id="{D3DEB6FD-713C-4EEC-8C00-060AE4D83639}" type="slidenum">
              <a:rPr lang="en-US" smtClean="0"/>
              <a:t>‹#›</a:t>
            </a:fld>
            <a:endParaRPr lang="en-US"/>
          </a:p>
        </p:txBody>
      </p:sp>
    </p:spTree>
    <p:extLst>
      <p:ext uri="{BB962C8B-B14F-4D97-AF65-F5344CB8AC3E}">
        <p14:creationId xmlns:p14="http://schemas.microsoft.com/office/powerpoint/2010/main" val="2196255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661F7-5279-4138-9CE3-1B0970D98C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8D81304-0E0C-4B0A-A21B-4369B82137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C8A704-201A-44A5-8EA5-07E5BD86AEB0}"/>
              </a:ext>
            </a:extLst>
          </p:cNvPr>
          <p:cNvSpPr>
            <a:spLocks noGrp="1"/>
          </p:cNvSpPr>
          <p:nvPr>
            <p:ph type="dt" sz="half" idx="10"/>
          </p:nvPr>
        </p:nvSpPr>
        <p:spPr/>
        <p:txBody>
          <a:bodyPr/>
          <a:lstStyle/>
          <a:p>
            <a:fld id="{EEF8EA3F-EAA1-43F0-BA3B-DACF4751828D}" type="datetimeFigureOut">
              <a:rPr lang="en-US" smtClean="0"/>
              <a:t>8/23/2021</a:t>
            </a:fld>
            <a:endParaRPr lang="en-US"/>
          </a:p>
        </p:txBody>
      </p:sp>
      <p:sp>
        <p:nvSpPr>
          <p:cNvPr id="5" name="Footer Placeholder 4">
            <a:extLst>
              <a:ext uri="{FF2B5EF4-FFF2-40B4-BE49-F238E27FC236}">
                <a16:creationId xmlns:a16="http://schemas.microsoft.com/office/drawing/2014/main" id="{DF7E7129-D78F-415D-A4AE-8D6714A008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C54332-F698-427D-A189-B04DF7D49D28}"/>
              </a:ext>
            </a:extLst>
          </p:cNvPr>
          <p:cNvSpPr>
            <a:spLocks noGrp="1"/>
          </p:cNvSpPr>
          <p:nvPr>
            <p:ph type="sldNum" sz="quarter" idx="12"/>
          </p:nvPr>
        </p:nvSpPr>
        <p:spPr/>
        <p:txBody>
          <a:bodyPr/>
          <a:lstStyle/>
          <a:p>
            <a:fld id="{D3DEB6FD-713C-4EEC-8C00-060AE4D83639}" type="slidenum">
              <a:rPr lang="en-US" smtClean="0"/>
              <a:t>‹#›</a:t>
            </a:fld>
            <a:endParaRPr lang="en-US"/>
          </a:p>
        </p:txBody>
      </p:sp>
    </p:spTree>
    <p:extLst>
      <p:ext uri="{BB962C8B-B14F-4D97-AF65-F5344CB8AC3E}">
        <p14:creationId xmlns:p14="http://schemas.microsoft.com/office/powerpoint/2010/main" val="2552561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5C1D58-A236-4EA7-86DE-65C8E58C33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B5F68F-A67A-4EF3-A989-BCAACB6403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2CB3C6-2869-4ACA-B23F-EF1D5E23692E}"/>
              </a:ext>
            </a:extLst>
          </p:cNvPr>
          <p:cNvSpPr>
            <a:spLocks noGrp="1"/>
          </p:cNvSpPr>
          <p:nvPr>
            <p:ph type="dt" sz="half" idx="10"/>
          </p:nvPr>
        </p:nvSpPr>
        <p:spPr/>
        <p:txBody>
          <a:bodyPr/>
          <a:lstStyle/>
          <a:p>
            <a:fld id="{EEF8EA3F-EAA1-43F0-BA3B-DACF4751828D}" type="datetimeFigureOut">
              <a:rPr lang="en-US" smtClean="0"/>
              <a:t>8/23/2021</a:t>
            </a:fld>
            <a:endParaRPr lang="en-US"/>
          </a:p>
        </p:txBody>
      </p:sp>
      <p:sp>
        <p:nvSpPr>
          <p:cNvPr id="5" name="Footer Placeholder 4">
            <a:extLst>
              <a:ext uri="{FF2B5EF4-FFF2-40B4-BE49-F238E27FC236}">
                <a16:creationId xmlns:a16="http://schemas.microsoft.com/office/drawing/2014/main" id="{3B79F104-6469-447D-8513-450C8940DC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F55D31-DCB7-4953-A468-0C8A046C4F47}"/>
              </a:ext>
            </a:extLst>
          </p:cNvPr>
          <p:cNvSpPr>
            <a:spLocks noGrp="1"/>
          </p:cNvSpPr>
          <p:nvPr>
            <p:ph type="sldNum" sz="quarter" idx="12"/>
          </p:nvPr>
        </p:nvSpPr>
        <p:spPr/>
        <p:txBody>
          <a:bodyPr/>
          <a:lstStyle/>
          <a:p>
            <a:fld id="{D3DEB6FD-713C-4EEC-8C00-060AE4D83639}" type="slidenum">
              <a:rPr lang="en-US" smtClean="0"/>
              <a:t>‹#›</a:t>
            </a:fld>
            <a:endParaRPr lang="en-US"/>
          </a:p>
        </p:txBody>
      </p:sp>
    </p:spTree>
    <p:extLst>
      <p:ext uri="{BB962C8B-B14F-4D97-AF65-F5344CB8AC3E}">
        <p14:creationId xmlns:p14="http://schemas.microsoft.com/office/powerpoint/2010/main" val="2803075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1294B-E443-401E-9CAC-128A35903F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2CA812-FADA-4293-AC24-543C9516C9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775B52-A8D7-4BED-9931-1A26F9040027}"/>
              </a:ext>
            </a:extLst>
          </p:cNvPr>
          <p:cNvSpPr>
            <a:spLocks noGrp="1"/>
          </p:cNvSpPr>
          <p:nvPr>
            <p:ph type="dt" sz="half" idx="10"/>
          </p:nvPr>
        </p:nvSpPr>
        <p:spPr/>
        <p:txBody>
          <a:bodyPr/>
          <a:lstStyle/>
          <a:p>
            <a:fld id="{EEF8EA3F-EAA1-43F0-BA3B-DACF4751828D}" type="datetimeFigureOut">
              <a:rPr lang="en-US" smtClean="0"/>
              <a:t>8/23/2021</a:t>
            </a:fld>
            <a:endParaRPr lang="en-US"/>
          </a:p>
        </p:txBody>
      </p:sp>
      <p:sp>
        <p:nvSpPr>
          <p:cNvPr id="5" name="Footer Placeholder 4">
            <a:extLst>
              <a:ext uri="{FF2B5EF4-FFF2-40B4-BE49-F238E27FC236}">
                <a16:creationId xmlns:a16="http://schemas.microsoft.com/office/drawing/2014/main" id="{59FF1C16-6041-4F48-9B32-17DFB0714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14AAF5-DD63-40F0-9774-EE320850D9D8}"/>
              </a:ext>
            </a:extLst>
          </p:cNvPr>
          <p:cNvSpPr>
            <a:spLocks noGrp="1"/>
          </p:cNvSpPr>
          <p:nvPr>
            <p:ph type="sldNum" sz="quarter" idx="12"/>
          </p:nvPr>
        </p:nvSpPr>
        <p:spPr/>
        <p:txBody>
          <a:bodyPr/>
          <a:lstStyle/>
          <a:p>
            <a:fld id="{D3DEB6FD-713C-4EEC-8C00-060AE4D83639}" type="slidenum">
              <a:rPr lang="en-US" smtClean="0"/>
              <a:t>‹#›</a:t>
            </a:fld>
            <a:endParaRPr lang="en-US"/>
          </a:p>
        </p:txBody>
      </p:sp>
    </p:spTree>
    <p:extLst>
      <p:ext uri="{BB962C8B-B14F-4D97-AF65-F5344CB8AC3E}">
        <p14:creationId xmlns:p14="http://schemas.microsoft.com/office/powerpoint/2010/main" val="4254610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E8F9B-5D05-43DA-B420-E368FC0733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A055A1-F9E2-4C00-8C6D-521D8CD461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793967-76C2-4636-9593-D776D5E5FA34}"/>
              </a:ext>
            </a:extLst>
          </p:cNvPr>
          <p:cNvSpPr>
            <a:spLocks noGrp="1"/>
          </p:cNvSpPr>
          <p:nvPr>
            <p:ph type="dt" sz="half" idx="10"/>
          </p:nvPr>
        </p:nvSpPr>
        <p:spPr/>
        <p:txBody>
          <a:bodyPr/>
          <a:lstStyle/>
          <a:p>
            <a:fld id="{EEF8EA3F-EAA1-43F0-BA3B-DACF4751828D}" type="datetimeFigureOut">
              <a:rPr lang="en-US" smtClean="0"/>
              <a:t>8/23/2021</a:t>
            </a:fld>
            <a:endParaRPr lang="en-US"/>
          </a:p>
        </p:txBody>
      </p:sp>
      <p:sp>
        <p:nvSpPr>
          <p:cNvPr id="5" name="Footer Placeholder 4">
            <a:extLst>
              <a:ext uri="{FF2B5EF4-FFF2-40B4-BE49-F238E27FC236}">
                <a16:creationId xmlns:a16="http://schemas.microsoft.com/office/drawing/2014/main" id="{B7A5E8CC-213B-4AF0-B01B-4A476FBC30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6BACB5-3FAB-42B6-934D-7DCEB305A1E3}"/>
              </a:ext>
            </a:extLst>
          </p:cNvPr>
          <p:cNvSpPr>
            <a:spLocks noGrp="1"/>
          </p:cNvSpPr>
          <p:nvPr>
            <p:ph type="sldNum" sz="quarter" idx="12"/>
          </p:nvPr>
        </p:nvSpPr>
        <p:spPr/>
        <p:txBody>
          <a:bodyPr/>
          <a:lstStyle/>
          <a:p>
            <a:fld id="{D3DEB6FD-713C-4EEC-8C00-060AE4D83639}" type="slidenum">
              <a:rPr lang="en-US" smtClean="0"/>
              <a:t>‹#›</a:t>
            </a:fld>
            <a:endParaRPr lang="en-US"/>
          </a:p>
        </p:txBody>
      </p:sp>
    </p:spTree>
    <p:extLst>
      <p:ext uri="{BB962C8B-B14F-4D97-AF65-F5344CB8AC3E}">
        <p14:creationId xmlns:p14="http://schemas.microsoft.com/office/powerpoint/2010/main" val="2884488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636E8-D946-440B-B1F1-228ED666CB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19760F-3610-4145-A20B-CFE82E9908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AB7C372-7A41-40B2-9AB7-5821697238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05C7AB-277B-4851-9920-7164DC6B2544}"/>
              </a:ext>
            </a:extLst>
          </p:cNvPr>
          <p:cNvSpPr>
            <a:spLocks noGrp="1"/>
          </p:cNvSpPr>
          <p:nvPr>
            <p:ph type="dt" sz="half" idx="10"/>
          </p:nvPr>
        </p:nvSpPr>
        <p:spPr/>
        <p:txBody>
          <a:bodyPr/>
          <a:lstStyle/>
          <a:p>
            <a:fld id="{EEF8EA3F-EAA1-43F0-BA3B-DACF4751828D}" type="datetimeFigureOut">
              <a:rPr lang="en-US" smtClean="0"/>
              <a:t>8/23/2021</a:t>
            </a:fld>
            <a:endParaRPr lang="en-US"/>
          </a:p>
        </p:txBody>
      </p:sp>
      <p:sp>
        <p:nvSpPr>
          <p:cNvPr id="6" name="Footer Placeholder 5">
            <a:extLst>
              <a:ext uri="{FF2B5EF4-FFF2-40B4-BE49-F238E27FC236}">
                <a16:creationId xmlns:a16="http://schemas.microsoft.com/office/drawing/2014/main" id="{D7248D57-3551-4EA9-9417-A6C7048D0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09EE6A-8EA1-4088-A62C-839C0DCA32E0}"/>
              </a:ext>
            </a:extLst>
          </p:cNvPr>
          <p:cNvSpPr>
            <a:spLocks noGrp="1"/>
          </p:cNvSpPr>
          <p:nvPr>
            <p:ph type="sldNum" sz="quarter" idx="12"/>
          </p:nvPr>
        </p:nvSpPr>
        <p:spPr/>
        <p:txBody>
          <a:bodyPr/>
          <a:lstStyle/>
          <a:p>
            <a:fld id="{D3DEB6FD-713C-4EEC-8C00-060AE4D83639}" type="slidenum">
              <a:rPr lang="en-US" smtClean="0"/>
              <a:t>‹#›</a:t>
            </a:fld>
            <a:endParaRPr lang="en-US"/>
          </a:p>
        </p:txBody>
      </p:sp>
    </p:spTree>
    <p:extLst>
      <p:ext uri="{BB962C8B-B14F-4D97-AF65-F5344CB8AC3E}">
        <p14:creationId xmlns:p14="http://schemas.microsoft.com/office/powerpoint/2010/main" val="1490037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9E549-A053-4648-8834-232EFDF733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ADDF34-948B-411F-932B-67DD301C70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CAB9C6-6014-4C59-BCE5-997B193F85D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62011A3-42FC-4AE7-AB44-7E7938DD1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3A758BA-58C7-4C39-A1B5-AC3412B8F7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0C9081-4106-4BA2-9461-242660C3FCDE}"/>
              </a:ext>
            </a:extLst>
          </p:cNvPr>
          <p:cNvSpPr>
            <a:spLocks noGrp="1"/>
          </p:cNvSpPr>
          <p:nvPr>
            <p:ph type="dt" sz="half" idx="10"/>
          </p:nvPr>
        </p:nvSpPr>
        <p:spPr/>
        <p:txBody>
          <a:bodyPr/>
          <a:lstStyle/>
          <a:p>
            <a:fld id="{EEF8EA3F-EAA1-43F0-BA3B-DACF4751828D}" type="datetimeFigureOut">
              <a:rPr lang="en-US" smtClean="0"/>
              <a:t>8/23/2021</a:t>
            </a:fld>
            <a:endParaRPr lang="en-US"/>
          </a:p>
        </p:txBody>
      </p:sp>
      <p:sp>
        <p:nvSpPr>
          <p:cNvPr id="8" name="Footer Placeholder 7">
            <a:extLst>
              <a:ext uri="{FF2B5EF4-FFF2-40B4-BE49-F238E27FC236}">
                <a16:creationId xmlns:a16="http://schemas.microsoft.com/office/drawing/2014/main" id="{2A86D8DC-8633-46FF-8724-F476B7B89A7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8FFFCE2-42FD-4370-962F-C8D80069E14D}"/>
              </a:ext>
            </a:extLst>
          </p:cNvPr>
          <p:cNvSpPr>
            <a:spLocks noGrp="1"/>
          </p:cNvSpPr>
          <p:nvPr>
            <p:ph type="sldNum" sz="quarter" idx="12"/>
          </p:nvPr>
        </p:nvSpPr>
        <p:spPr/>
        <p:txBody>
          <a:bodyPr/>
          <a:lstStyle/>
          <a:p>
            <a:fld id="{D3DEB6FD-713C-4EEC-8C00-060AE4D83639}" type="slidenum">
              <a:rPr lang="en-US" smtClean="0"/>
              <a:t>‹#›</a:t>
            </a:fld>
            <a:endParaRPr lang="en-US"/>
          </a:p>
        </p:txBody>
      </p:sp>
    </p:spTree>
    <p:extLst>
      <p:ext uri="{BB962C8B-B14F-4D97-AF65-F5344CB8AC3E}">
        <p14:creationId xmlns:p14="http://schemas.microsoft.com/office/powerpoint/2010/main" val="1715298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85A3A-CD87-44E7-8D25-C3A5486AA4E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10755E5-1CEF-412E-92C7-F9F9E52F968C}"/>
              </a:ext>
            </a:extLst>
          </p:cNvPr>
          <p:cNvSpPr>
            <a:spLocks noGrp="1"/>
          </p:cNvSpPr>
          <p:nvPr>
            <p:ph type="dt" sz="half" idx="10"/>
          </p:nvPr>
        </p:nvSpPr>
        <p:spPr/>
        <p:txBody>
          <a:bodyPr/>
          <a:lstStyle/>
          <a:p>
            <a:fld id="{EEF8EA3F-EAA1-43F0-BA3B-DACF4751828D}" type="datetimeFigureOut">
              <a:rPr lang="en-US" smtClean="0"/>
              <a:t>8/23/2021</a:t>
            </a:fld>
            <a:endParaRPr lang="en-US"/>
          </a:p>
        </p:txBody>
      </p:sp>
      <p:sp>
        <p:nvSpPr>
          <p:cNvPr id="4" name="Footer Placeholder 3">
            <a:extLst>
              <a:ext uri="{FF2B5EF4-FFF2-40B4-BE49-F238E27FC236}">
                <a16:creationId xmlns:a16="http://schemas.microsoft.com/office/drawing/2014/main" id="{06B08E5F-69AA-40A2-95D6-7BE0C93ABF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0DBD56-39E7-4A6A-B240-F6949F6A0B16}"/>
              </a:ext>
            </a:extLst>
          </p:cNvPr>
          <p:cNvSpPr>
            <a:spLocks noGrp="1"/>
          </p:cNvSpPr>
          <p:nvPr>
            <p:ph type="sldNum" sz="quarter" idx="12"/>
          </p:nvPr>
        </p:nvSpPr>
        <p:spPr/>
        <p:txBody>
          <a:bodyPr/>
          <a:lstStyle/>
          <a:p>
            <a:fld id="{D3DEB6FD-713C-4EEC-8C00-060AE4D83639}" type="slidenum">
              <a:rPr lang="en-US" smtClean="0"/>
              <a:t>‹#›</a:t>
            </a:fld>
            <a:endParaRPr lang="en-US"/>
          </a:p>
        </p:txBody>
      </p:sp>
    </p:spTree>
    <p:extLst>
      <p:ext uri="{BB962C8B-B14F-4D97-AF65-F5344CB8AC3E}">
        <p14:creationId xmlns:p14="http://schemas.microsoft.com/office/powerpoint/2010/main" val="3936240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9F68AB-7DC0-420E-A781-4BEAE5CE10A3}"/>
              </a:ext>
            </a:extLst>
          </p:cNvPr>
          <p:cNvSpPr>
            <a:spLocks noGrp="1"/>
          </p:cNvSpPr>
          <p:nvPr>
            <p:ph type="dt" sz="half" idx="10"/>
          </p:nvPr>
        </p:nvSpPr>
        <p:spPr/>
        <p:txBody>
          <a:bodyPr/>
          <a:lstStyle/>
          <a:p>
            <a:fld id="{EEF8EA3F-EAA1-43F0-BA3B-DACF4751828D}" type="datetimeFigureOut">
              <a:rPr lang="en-US" smtClean="0"/>
              <a:t>8/23/2021</a:t>
            </a:fld>
            <a:endParaRPr lang="en-US"/>
          </a:p>
        </p:txBody>
      </p:sp>
      <p:sp>
        <p:nvSpPr>
          <p:cNvPr id="3" name="Footer Placeholder 2">
            <a:extLst>
              <a:ext uri="{FF2B5EF4-FFF2-40B4-BE49-F238E27FC236}">
                <a16:creationId xmlns:a16="http://schemas.microsoft.com/office/drawing/2014/main" id="{99AE8856-A2F0-4575-86BA-9409FAEADAD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AF4997D-6A3D-4EDF-BE35-391735B23FBE}"/>
              </a:ext>
            </a:extLst>
          </p:cNvPr>
          <p:cNvSpPr>
            <a:spLocks noGrp="1"/>
          </p:cNvSpPr>
          <p:nvPr>
            <p:ph type="sldNum" sz="quarter" idx="12"/>
          </p:nvPr>
        </p:nvSpPr>
        <p:spPr/>
        <p:txBody>
          <a:bodyPr/>
          <a:lstStyle/>
          <a:p>
            <a:fld id="{D3DEB6FD-713C-4EEC-8C00-060AE4D83639}" type="slidenum">
              <a:rPr lang="en-US" smtClean="0"/>
              <a:t>‹#›</a:t>
            </a:fld>
            <a:endParaRPr lang="en-US"/>
          </a:p>
        </p:txBody>
      </p:sp>
    </p:spTree>
    <p:extLst>
      <p:ext uri="{BB962C8B-B14F-4D97-AF65-F5344CB8AC3E}">
        <p14:creationId xmlns:p14="http://schemas.microsoft.com/office/powerpoint/2010/main" val="3624213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3C22F-9223-4301-A2A6-0929421B26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03EECF0-BDC6-4EB1-AF08-B7949BD782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751FC9-4850-42B9-A3EC-220B725C76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BFE50A-B209-40C4-91F8-2D3AEA2089C8}"/>
              </a:ext>
            </a:extLst>
          </p:cNvPr>
          <p:cNvSpPr>
            <a:spLocks noGrp="1"/>
          </p:cNvSpPr>
          <p:nvPr>
            <p:ph type="dt" sz="half" idx="10"/>
          </p:nvPr>
        </p:nvSpPr>
        <p:spPr/>
        <p:txBody>
          <a:bodyPr/>
          <a:lstStyle/>
          <a:p>
            <a:fld id="{EEF8EA3F-EAA1-43F0-BA3B-DACF4751828D}" type="datetimeFigureOut">
              <a:rPr lang="en-US" smtClean="0"/>
              <a:t>8/23/2021</a:t>
            </a:fld>
            <a:endParaRPr lang="en-US"/>
          </a:p>
        </p:txBody>
      </p:sp>
      <p:sp>
        <p:nvSpPr>
          <p:cNvPr id="6" name="Footer Placeholder 5">
            <a:extLst>
              <a:ext uri="{FF2B5EF4-FFF2-40B4-BE49-F238E27FC236}">
                <a16:creationId xmlns:a16="http://schemas.microsoft.com/office/drawing/2014/main" id="{2D695637-967F-457F-AEF9-624E3A4350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57A428-D6EC-48E1-8391-75C2C14A32DB}"/>
              </a:ext>
            </a:extLst>
          </p:cNvPr>
          <p:cNvSpPr>
            <a:spLocks noGrp="1"/>
          </p:cNvSpPr>
          <p:nvPr>
            <p:ph type="sldNum" sz="quarter" idx="12"/>
          </p:nvPr>
        </p:nvSpPr>
        <p:spPr/>
        <p:txBody>
          <a:bodyPr/>
          <a:lstStyle/>
          <a:p>
            <a:fld id="{D3DEB6FD-713C-4EEC-8C00-060AE4D83639}" type="slidenum">
              <a:rPr lang="en-US" smtClean="0"/>
              <a:t>‹#›</a:t>
            </a:fld>
            <a:endParaRPr lang="en-US"/>
          </a:p>
        </p:txBody>
      </p:sp>
    </p:spTree>
    <p:extLst>
      <p:ext uri="{BB962C8B-B14F-4D97-AF65-F5344CB8AC3E}">
        <p14:creationId xmlns:p14="http://schemas.microsoft.com/office/powerpoint/2010/main" val="44571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A623C-4DD1-4E0B-A19B-BD0656AA0F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2F358F-135E-4DF9-B148-71B3F885E5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08989B-17EF-476D-9736-8354E33F2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555F74-F34A-4F4E-A78E-BE1A9EA9C3A3}"/>
              </a:ext>
            </a:extLst>
          </p:cNvPr>
          <p:cNvSpPr>
            <a:spLocks noGrp="1"/>
          </p:cNvSpPr>
          <p:nvPr>
            <p:ph type="dt" sz="half" idx="10"/>
          </p:nvPr>
        </p:nvSpPr>
        <p:spPr/>
        <p:txBody>
          <a:bodyPr/>
          <a:lstStyle/>
          <a:p>
            <a:fld id="{EEF8EA3F-EAA1-43F0-BA3B-DACF4751828D}" type="datetimeFigureOut">
              <a:rPr lang="en-US" smtClean="0"/>
              <a:t>8/23/2021</a:t>
            </a:fld>
            <a:endParaRPr lang="en-US"/>
          </a:p>
        </p:txBody>
      </p:sp>
      <p:sp>
        <p:nvSpPr>
          <p:cNvPr id="6" name="Footer Placeholder 5">
            <a:extLst>
              <a:ext uri="{FF2B5EF4-FFF2-40B4-BE49-F238E27FC236}">
                <a16:creationId xmlns:a16="http://schemas.microsoft.com/office/drawing/2014/main" id="{A2D949F3-EEDE-460C-BB11-CCFD5E0157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1335BC-E039-4DDF-8BFC-0C72346B39BE}"/>
              </a:ext>
            </a:extLst>
          </p:cNvPr>
          <p:cNvSpPr>
            <a:spLocks noGrp="1"/>
          </p:cNvSpPr>
          <p:nvPr>
            <p:ph type="sldNum" sz="quarter" idx="12"/>
          </p:nvPr>
        </p:nvSpPr>
        <p:spPr/>
        <p:txBody>
          <a:bodyPr/>
          <a:lstStyle/>
          <a:p>
            <a:fld id="{D3DEB6FD-713C-4EEC-8C00-060AE4D83639}" type="slidenum">
              <a:rPr lang="en-US" smtClean="0"/>
              <a:t>‹#›</a:t>
            </a:fld>
            <a:endParaRPr lang="en-US"/>
          </a:p>
        </p:txBody>
      </p:sp>
    </p:spTree>
    <p:extLst>
      <p:ext uri="{BB962C8B-B14F-4D97-AF65-F5344CB8AC3E}">
        <p14:creationId xmlns:p14="http://schemas.microsoft.com/office/powerpoint/2010/main" val="2896131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C80F5F-50E0-4028-8CFC-629380A062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31C325-24F1-4E4B-9CC5-2DCB197463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82E84B-CC71-402F-9A49-A80AC2B593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F8EA3F-EAA1-43F0-BA3B-DACF4751828D}" type="datetimeFigureOut">
              <a:rPr lang="en-US" smtClean="0"/>
              <a:t>8/23/2021</a:t>
            </a:fld>
            <a:endParaRPr lang="en-US"/>
          </a:p>
        </p:txBody>
      </p:sp>
      <p:sp>
        <p:nvSpPr>
          <p:cNvPr id="5" name="Footer Placeholder 4">
            <a:extLst>
              <a:ext uri="{FF2B5EF4-FFF2-40B4-BE49-F238E27FC236}">
                <a16:creationId xmlns:a16="http://schemas.microsoft.com/office/drawing/2014/main" id="{C1212ADB-FCC8-43C2-B66E-694E27C426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68F013E-818C-4AFF-A814-F4D91CE989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EB6FD-713C-4EEC-8C00-060AE4D83639}" type="slidenum">
              <a:rPr lang="en-US" smtClean="0"/>
              <a:t>‹#›</a:t>
            </a:fld>
            <a:endParaRPr lang="en-US"/>
          </a:p>
        </p:txBody>
      </p:sp>
    </p:spTree>
    <p:extLst>
      <p:ext uri="{BB962C8B-B14F-4D97-AF65-F5344CB8AC3E}">
        <p14:creationId xmlns:p14="http://schemas.microsoft.com/office/powerpoint/2010/main" val="23947297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espinol@umd.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mailto:bespinol@umd.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119816" y="4903531"/>
            <a:ext cx="3657600" cy="1298521"/>
          </a:xfrm>
          <a:noFill/>
        </p:spPr>
        <p:txBody>
          <a:bodyPr>
            <a:normAutofit/>
          </a:bodyPr>
          <a:lstStyle/>
          <a:p>
            <a:pPr algn="l"/>
            <a:r>
              <a:rPr lang="en-US" sz="2800" dirty="0"/>
              <a:t>Brandy Espinola</a:t>
            </a:r>
          </a:p>
          <a:p>
            <a:pPr algn="l"/>
            <a:r>
              <a:rPr lang="en-US" sz="2800" dirty="0">
                <a:hlinkClick r:id="rId3"/>
              </a:rPr>
              <a:t>bespinol@umd.edu</a:t>
            </a:r>
            <a:r>
              <a:rPr lang="en-US" sz="2800" dirty="0"/>
              <a:t> </a:t>
            </a:r>
          </a:p>
        </p:txBody>
      </p:sp>
      <p:grpSp>
        <p:nvGrpSpPr>
          <p:cNvPr id="25" name="Group 24">
            <a:extLst>
              <a:ext uri="{FF2B5EF4-FFF2-40B4-BE49-F238E27FC236}">
                <a16:creationId xmlns:a16="http://schemas.microsoft.com/office/drawing/2014/main" id="{83B7CC69-A838-4341-925C-07B8F45ABC1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948616" y="643466"/>
            <a:ext cx="6035042" cy="3304320"/>
            <a:chOff x="2948616" y="643466"/>
            <a:chExt cx="6035042" cy="3304320"/>
          </a:xfrm>
        </p:grpSpPr>
        <p:sp>
          <p:nvSpPr>
            <p:cNvPr id="26" name="Rectangle 25">
              <a:extLst>
                <a:ext uri="{FF2B5EF4-FFF2-40B4-BE49-F238E27FC236}">
                  <a16:creationId xmlns:a16="http://schemas.microsoft.com/office/drawing/2014/main" id="{8E3EA467-C7CD-4650-81F0-DC090964B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948616" y="643466"/>
              <a:ext cx="6035040" cy="3304319"/>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A0E8B0F-3612-48FC-BA61-E2522F3045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948618" y="655947"/>
              <a:ext cx="6035040" cy="3291839"/>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14" name="Picture 13" descr="UMD_ARCH_EFCenter_S_Color.png">
            <a:extLst>
              <a:ext uri="{FF2B5EF4-FFF2-40B4-BE49-F238E27FC236}">
                <a16:creationId xmlns:a16="http://schemas.microsoft.com/office/drawing/2014/main" id="{1B1C5D1C-D4F9-4AB4-B0A1-A646EE856E34}"/>
              </a:ext>
            </a:extLst>
          </p:cNvPr>
          <p:cNvPicPr>
            <a:picLocks noChangeAspect="1"/>
          </p:cNvPicPr>
          <p:nvPr/>
        </p:nvPicPr>
        <p:blipFill rotWithShape="1">
          <a:blip r:embed="rId4" cstate="email">
            <a:extLst>
              <a:ext uri="{28A0092B-C50C-407E-A947-70E740481C1C}">
                <a14:useLocalDpi xmlns:a14="http://schemas.microsoft.com/office/drawing/2010/main" val="0"/>
              </a:ext>
            </a:extLst>
          </a:blip>
          <a:srcRect t="-77343" b="-77343"/>
          <a:stretch/>
        </p:blipFill>
        <p:spPr>
          <a:xfrm>
            <a:off x="6240456" y="4031291"/>
            <a:ext cx="5486400" cy="2743200"/>
          </a:xfrm>
          <a:prstGeom prst="rect">
            <a:avLst/>
          </a:prstGeom>
        </p:spPr>
      </p:pic>
      <p:sp>
        <p:nvSpPr>
          <p:cNvPr id="2" name="Title 1"/>
          <p:cNvSpPr>
            <a:spLocks noGrp="1"/>
          </p:cNvSpPr>
          <p:nvPr>
            <p:ph type="ctrTitle"/>
          </p:nvPr>
        </p:nvSpPr>
        <p:spPr>
          <a:xfrm>
            <a:off x="2948616" y="655946"/>
            <a:ext cx="6035040" cy="3291838"/>
          </a:xfrm>
          <a:noFill/>
        </p:spPr>
        <p:txBody>
          <a:bodyPr anchor="ctr">
            <a:normAutofit/>
          </a:bodyPr>
          <a:lstStyle/>
          <a:p>
            <a:r>
              <a:rPr lang="en-US" sz="3200" b="1" dirty="0"/>
              <a:t>Financing and Funding Resilience</a:t>
            </a:r>
            <a:br>
              <a:rPr lang="en-US" sz="3200" dirty="0"/>
            </a:br>
            <a:br>
              <a:rPr lang="en-US" sz="2400" dirty="0"/>
            </a:br>
            <a:r>
              <a:rPr lang="en-US" sz="2800" dirty="0"/>
              <a:t>New (and Old!) </a:t>
            </a:r>
            <a:br>
              <a:rPr lang="en-US" sz="2800" dirty="0"/>
            </a:br>
            <a:r>
              <a:rPr lang="en-US" sz="2800" dirty="0"/>
              <a:t>Tools in Toolboxes</a:t>
            </a:r>
            <a:br>
              <a:rPr lang="en-US" sz="1800" b="1" dirty="0"/>
            </a:br>
            <a:endParaRPr lang="en-US" sz="3300" b="1" dirty="0"/>
          </a:p>
        </p:txBody>
      </p:sp>
      <p:sp>
        <p:nvSpPr>
          <p:cNvPr id="15" name="TextBox 14">
            <a:extLst>
              <a:ext uri="{FF2B5EF4-FFF2-40B4-BE49-F238E27FC236}">
                <a16:creationId xmlns:a16="http://schemas.microsoft.com/office/drawing/2014/main" id="{FB97471F-5C29-4CD0-8FAD-A07761AA2843}"/>
              </a:ext>
            </a:extLst>
          </p:cNvPr>
          <p:cNvSpPr txBox="1"/>
          <p:nvPr/>
        </p:nvSpPr>
        <p:spPr>
          <a:xfrm>
            <a:off x="4090393" y="3244334"/>
            <a:ext cx="4011215" cy="400110"/>
          </a:xfrm>
          <a:prstGeom prst="rect">
            <a:avLst/>
          </a:prstGeom>
          <a:noFill/>
        </p:spPr>
        <p:txBody>
          <a:bodyPr wrap="square">
            <a:spAutoFit/>
          </a:bodyPr>
          <a:lstStyle/>
          <a:p>
            <a:pPr algn="ctr"/>
            <a:r>
              <a:rPr lang="en-US" sz="2000" b="1" dirty="0"/>
              <a:t>Tuesday, August 24, 2021</a:t>
            </a:r>
            <a:endParaRPr lang="en-US" sz="2000" dirty="0"/>
          </a:p>
        </p:txBody>
      </p:sp>
    </p:spTree>
    <p:extLst>
      <p:ext uri="{BB962C8B-B14F-4D97-AF65-F5344CB8AC3E}">
        <p14:creationId xmlns:p14="http://schemas.microsoft.com/office/powerpoint/2010/main" val="3251723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515456E-B1B1-48C1-8164-7E567F5D4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A8CF0DC-D23A-4CA2-8463-27F8992834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Freeform: Shape 14">
            <a:extLst>
              <a:ext uri="{FF2B5EF4-FFF2-40B4-BE49-F238E27FC236}">
                <a16:creationId xmlns:a16="http://schemas.microsoft.com/office/drawing/2014/main" id="{B8A381C4-0C0D-491F-90D8-63CF760B45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5698">
            <a:off x="-195643" y="67946"/>
            <a:ext cx="6408310" cy="6912725"/>
          </a:xfrm>
          <a:custGeom>
            <a:avLst/>
            <a:gdLst>
              <a:gd name="connsiteX0" fmla="*/ 0 w 6408310"/>
              <a:gd name="connsiteY0" fmla="*/ 108934 h 6912725"/>
              <a:gd name="connsiteX1" fmla="*/ 1911522 w 6408310"/>
              <a:gd name="connsiteY1" fmla="*/ 0 h 6912725"/>
              <a:gd name="connsiteX2" fmla="*/ 1916026 w 6408310"/>
              <a:gd name="connsiteY2" fmla="*/ 4704 h 6912725"/>
              <a:gd name="connsiteX3" fmla="*/ 1911112 w 6408310"/>
              <a:gd name="connsiteY3" fmla="*/ 17418 h 6912725"/>
              <a:gd name="connsiteX4" fmla="*/ 1972871 w 6408310"/>
              <a:gd name="connsiteY4" fmla="*/ 72530 h 6912725"/>
              <a:gd name="connsiteX5" fmla="*/ 2069180 w 6408310"/>
              <a:gd name="connsiteY5" fmla="*/ 173199 h 6912725"/>
              <a:gd name="connsiteX6" fmla="*/ 2131569 w 6408310"/>
              <a:gd name="connsiteY6" fmla="*/ 227805 h 6912725"/>
              <a:gd name="connsiteX7" fmla="*/ 2162747 w 6408310"/>
              <a:gd name="connsiteY7" fmla="*/ 239714 h 6912725"/>
              <a:gd name="connsiteX8" fmla="*/ 2220499 w 6408310"/>
              <a:gd name="connsiteY8" fmla="*/ 289903 h 6912725"/>
              <a:gd name="connsiteX9" fmla="*/ 2381978 w 6408310"/>
              <a:gd name="connsiteY9" fmla="*/ 391093 h 6912725"/>
              <a:gd name="connsiteX10" fmla="*/ 2445910 w 6408310"/>
              <a:gd name="connsiteY10" fmla="*/ 463815 h 6912725"/>
              <a:gd name="connsiteX11" fmla="*/ 2531236 w 6408310"/>
              <a:gd name="connsiteY11" fmla="*/ 600817 h 6912725"/>
              <a:gd name="connsiteX12" fmla="*/ 2617149 w 6408310"/>
              <a:gd name="connsiteY12" fmla="*/ 703748 h 6912725"/>
              <a:gd name="connsiteX13" fmla="*/ 2650333 w 6408310"/>
              <a:gd name="connsiteY13" fmla="*/ 720900 h 6912725"/>
              <a:gd name="connsiteX14" fmla="*/ 2705541 w 6408310"/>
              <a:gd name="connsiteY14" fmla="*/ 750090 h 6912725"/>
              <a:gd name="connsiteX15" fmla="*/ 2757210 w 6408310"/>
              <a:gd name="connsiteY15" fmla="*/ 789489 h 6912725"/>
              <a:gd name="connsiteX16" fmla="*/ 2791660 w 6408310"/>
              <a:gd name="connsiteY16" fmla="*/ 816041 h 6912725"/>
              <a:gd name="connsiteX17" fmla="*/ 2840975 w 6408310"/>
              <a:gd name="connsiteY17" fmla="*/ 842225 h 6912725"/>
              <a:gd name="connsiteX18" fmla="*/ 2917970 w 6408310"/>
              <a:gd name="connsiteY18" fmla="*/ 879392 h 6912725"/>
              <a:gd name="connsiteX19" fmla="*/ 2957236 w 6408310"/>
              <a:gd name="connsiteY19" fmla="*/ 906835 h 6912725"/>
              <a:gd name="connsiteX20" fmla="*/ 3117215 w 6408310"/>
              <a:gd name="connsiteY20" fmla="*/ 1073714 h 6912725"/>
              <a:gd name="connsiteX21" fmla="*/ 3250958 w 6408310"/>
              <a:gd name="connsiteY21" fmla="*/ 1130397 h 6912725"/>
              <a:gd name="connsiteX22" fmla="*/ 3496717 w 6408310"/>
              <a:gd name="connsiteY22" fmla="*/ 1260412 h 6912725"/>
              <a:gd name="connsiteX23" fmla="*/ 3494992 w 6408310"/>
              <a:gd name="connsiteY23" fmla="*/ 1268283 h 6912725"/>
              <a:gd name="connsiteX24" fmla="*/ 3508993 w 6408310"/>
              <a:gd name="connsiteY24" fmla="*/ 1287737 h 6912725"/>
              <a:gd name="connsiteX25" fmla="*/ 3512115 w 6408310"/>
              <a:gd name="connsiteY25" fmla="*/ 1288544 h 6912725"/>
              <a:gd name="connsiteX26" fmla="*/ 3548697 w 6408310"/>
              <a:gd name="connsiteY26" fmla="*/ 1363739 h 6912725"/>
              <a:gd name="connsiteX27" fmla="*/ 3656567 w 6408310"/>
              <a:gd name="connsiteY27" fmla="*/ 1479533 h 6912725"/>
              <a:gd name="connsiteX28" fmla="*/ 3661987 w 6408310"/>
              <a:gd name="connsiteY28" fmla="*/ 1491779 h 6912725"/>
              <a:gd name="connsiteX29" fmla="*/ 3667389 w 6408310"/>
              <a:gd name="connsiteY29" fmla="*/ 1495409 h 6912725"/>
              <a:gd name="connsiteX30" fmla="*/ 3800461 w 6408310"/>
              <a:gd name="connsiteY30" fmla="*/ 1696689 h 6912725"/>
              <a:gd name="connsiteX31" fmla="*/ 3933737 w 6408310"/>
              <a:gd name="connsiteY31" fmla="*/ 1853325 h 6912725"/>
              <a:gd name="connsiteX32" fmla="*/ 3946446 w 6408310"/>
              <a:gd name="connsiteY32" fmla="*/ 1903446 h 6912725"/>
              <a:gd name="connsiteX33" fmla="*/ 3960581 w 6408310"/>
              <a:gd name="connsiteY33" fmla="*/ 1913244 h 6912725"/>
              <a:gd name="connsiteX34" fmla="*/ 4015111 w 6408310"/>
              <a:gd name="connsiteY34" fmla="*/ 1956512 h 6912725"/>
              <a:gd name="connsiteX35" fmla="*/ 4070740 w 6408310"/>
              <a:gd name="connsiteY35" fmla="*/ 1999693 h 6912725"/>
              <a:gd name="connsiteX36" fmla="*/ 4091495 w 6408310"/>
              <a:gd name="connsiteY36" fmla="*/ 2064313 h 6912725"/>
              <a:gd name="connsiteX37" fmla="*/ 4118353 w 6408310"/>
              <a:gd name="connsiteY37" fmla="*/ 2073901 h 6912725"/>
              <a:gd name="connsiteX38" fmla="*/ 4123293 w 6408310"/>
              <a:gd name="connsiteY38" fmla="*/ 2075261 h 6912725"/>
              <a:gd name="connsiteX39" fmla="*/ 4166582 w 6408310"/>
              <a:gd name="connsiteY39" fmla="*/ 2120685 h 6912725"/>
              <a:gd name="connsiteX40" fmla="*/ 4213721 w 6408310"/>
              <a:gd name="connsiteY40" fmla="*/ 2168493 h 6912725"/>
              <a:gd name="connsiteX41" fmla="*/ 4250795 w 6408310"/>
              <a:gd name="connsiteY41" fmla="*/ 2261746 h 6912725"/>
              <a:gd name="connsiteX42" fmla="*/ 4295408 w 6408310"/>
              <a:gd name="connsiteY42" fmla="*/ 2340515 h 6912725"/>
              <a:gd name="connsiteX43" fmla="*/ 4318976 w 6408310"/>
              <a:gd name="connsiteY43" fmla="*/ 2371504 h 6912725"/>
              <a:gd name="connsiteX44" fmla="*/ 4323314 w 6408310"/>
              <a:gd name="connsiteY44" fmla="*/ 2378166 h 6912725"/>
              <a:gd name="connsiteX45" fmla="*/ 4323235 w 6408310"/>
              <a:gd name="connsiteY45" fmla="*/ 2378475 h 6912725"/>
              <a:gd name="connsiteX46" fmla="*/ 4327479 w 6408310"/>
              <a:gd name="connsiteY46" fmla="*/ 2385858 h 6912725"/>
              <a:gd name="connsiteX47" fmla="*/ 4331226 w 6408310"/>
              <a:gd name="connsiteY47" fmla="*/ 2390318 h 6912725"/>
              <a:gd name="connsiteX48" fmla="*/ 4339643 w 6408310"/>
              <a:gd name="connsiteY48" fmla="*/ 2403246 h 6912725"/>
              <a:gd name="connsiteX49" fmla="*/ 4341435 w 6408310"/>
              <a:gd name="connsiteY49" fmla="*/ 2408870 h 6912725"/>
              <a:gd name="connsiteX50" fmla="*/ 4340548 w 6408310"/>
              <a:gd name="connsiteY50" fmla="*/ 2412798 h 6912725"/>
              <a:gd name="connsiteX51" fmla="*/ 4351634 w 6408310"/>
              <a:gd name="connsiteY51" fmla="*/ 2443869 h 6912725"/>
              <a:gd name="connsiteX52" fmla="*/ 4380688 w 6408310"/>
              <a:gd name="connsiteY52" fmla="*/ 2504819 h 6912725"/>
              <a:gd name="connsiteX53" fmla="*/ 4399892 w 6408310"/>
              <a:gd name="connsiteY53" fmla="*/ 2537002 h 6912725"/>
              <a:gd name="connsiteX54" fmla="*/ 4449690 w 6408310"/>
              <a:gd name="connsiteY54" fmla="*/ 2628144 h 6912725"/>
              <a:gd name="connsiteX55" fmla="*/ 4512427 w 6408310"/>
              <a:gd name="connsiteY55" fmla="*/ 2840755 h 6912725"/>
              <a:gd name="connsiteX56" fmla="*/ 4591091 w 6408310"/>
              <a:gd name="connsiteY56" fmla="*/ 3036586 h 6912725"/>
              <a:gd name="connsiteX57" fmla="*/ 4757297 w 6408310"/>
              <a:gd name="connsiteY57" fmla="*/ 3388741 h 6912725"/>
              <a:gd name="connsiteX58" fmla="*/ 4755264 w 6408310"/>
              <a:gd name="connsiteY58" fmla="*/ 3461211 h 6912725"/>
              <a:gd name="connsiteX59" fmla="*/ 4776842 w 6408310"/>
              <a:gd name="connsiteY59" fmla="*/ 3503606 h 6912725"/>
              <a:gd name="connsiteX60" fmla="*/ 4815953 w 6408310"/>
              <a:gd name="connsiteY60" fmla="*/ 3543897 h 6912725"/>
              <a:gd name="connsiteX61" fmla="*/ 4826382 w 6408310"/>
              <a:gd name="connsiteY61" fmla="*/ 3589602 h 6912725"/>
              <a:gd name="connsiteX62" fmla="*/ 4900664 w 6408310"/>
              <a:gd name="connsiteY62" fmla="*/ 3697326 h 6912725"/>
              <a:gd name="connsiteX63" fmla="*/ 4944717 w 6408310"/>
              <a:gd name="connsiteY63" fmla="*/ 3795461 h 6912725"/>
              <a:gd name="connsiteX64" fmla="*/ 4981260 w 6408310"/>
              <a:gd name="connsiteY64" fmla="*/ 3887734 h 6912725"/>
              <a:gd name="connsiteX65" fmla="*/ 5000423 w 6408310"/>
              <a:gd name="connsiteY65" fmla="*/ 3933089 h 6912725"/>
              <a:gd name="connsiteX66" fmla="*/ 5033013 w 6408310"/>
              <a:gd name="connsiteY66" fmla="*/ 3937041 h 6912725"/>
              <a:gd name="connsiteX67" fmla="*/ 5081597 w 6408310"/>
              <a:gd name="connsiteY67" fmla="*/ 4013154 h 6912725"/>
              <a:gd name="connsiteX68" fmla="*/ 5088052 w 6408310"/>
              <a:gd name="connsiteY68" fmla="*/ 4027525 h 6912725"/>
              <a:gd name="connsiteX69" fmla="*/ 5189054 w 6408310"/>
              <a:gd name="connsiteY69" fmla="*/ 4098668 h 6912725"/>
              <a:gd name="connsiteX70" fmla="*/ 5228545 w 6408310"/>
              <a:gd name="connsiteY70" fmla="*/ 4146658 h 6912725"/>
              <a:gd name="connsiteX71" fmla="*/ 5268336 w 6408310"/>
              <a:gd name="connsiteY71" fmla="*/ 4194504 h 6912725"/>
              <a:gd name="connsiteX72" fmla="*/ 5317950 w 6408310"/>
              <a:gd name="connsiteY72" fmla="*/ 4267325 h 6912725"/>
              <a:gd name="connsiteX73" fmla="*/ 5598270 w 6408310"/>
              <a:gd name="connsiteY73" fmla="*/ 4563876 h 6912725"/>
              <a:gd name="connsiteX74" fmla="*/ 5833068 w 6408310"/>
              <a:gd name="connsiteY74" fmla="*/ 5016605 h 6912725"/>
              <a:gd name="connsiteX75" fmla="*/ 6045916 w 6408310"/>
              <a:gd name="connsiteY75" fmla="*/ 5405287 h 6912725"/>
              <a:gd name="connsiteX76" fmla="*/ 6117737 w 6408310"/>
              <a:gd name="connsiteY76" fmla="*/ 5538137 h 6912725"/>
              <a:gd name="connsiteX77" fmla="*/ 6144230 w 6408310"/>
              <a:gd name="connsiteY77" fmla="*/ 5635151 h 6912725"/>
              <a:gd name="connsiteX78" fmla="*/ 6176742 w 6408310"/>
              <a:gd name="connsiteY78" fmla="*/ 5809044 h 6912725"/>
              <a:gd name="connsiteX79" fmla="*/ 6245199 w 6408310"/>
              <a:gd name="connsiteY79" fmla="*/ 6038018 h 6912725"/>
              <a:gd name="connsiteX80" fmla="*/ 6303931 w 6408310"/>
              <a:gd name="connsiteY80" fmla="*/ 6175618 h 6912725"/>
              <a:gd name="connsiteX81" fmla="*/ 6336313 w 6408310"/>
              <a:gd name="connsiteY81" fmla="*/ 6345837 h 6912725"/>
              <a:gd name="connsiteX82" fmla="*/ 6401195 w 6408310"/>
              <a:gd name="connsiteY82" fmla="*/ 6542084 h 6912725"/>
              <a:gd name="connsiteX83" fmla="*/ 6408310 w 6408310"/>
              <a:gd name="connsiteY83" fmla="*/ 6612865 h 6912725"/>
              <a:gd name="connsiteX84" fmla="*/ 1146484 w 6408310"/>
              <a:gd name="connsiteY84" fmla="*/ 6912725 h 6912725"/>
              <a:gd name="connsiteX85" fmla="*/ 1108438 w 6408310"/>
              <a:gd name="connsiteY85" fmla="*/ 6825083 h 6912725"/>
              <a:gd name="connsiteX86" fmla="*/ 997867 w 6408310"/>
              <a:gd name="connsiteY86" fmla="*/ 6378703 h 6912725"/>
              <a:gd name="connsiteX87" fmla="*/ 858750 w 6408310"/>
              <a:gd name="connsiteY87" fmla="*/ 5923784 h 6912725"/>
              <a:gd name="connsiteX88" fmla="*/ 860408 w 6408310"/>
              <a:gd name="connsiteY88" fmla="*/ 5860728 h 6912725"/>
              <a:gd name="connsiteX89" fmla="*/ 853644 w 6408310"/>
              <a:gd name="connsiteY89" fmla="*/ 5771381 h 6912725"/>
              <a:gd name="connsiteX90" fmla="*/ 852164 w 6408310"/>
              <a:gd name="connsiteY90" fmla="*/ 5615193 h 6912725"/>
              <a:gd name="connsiteX91" fmla="*/ 831986 w 6408310"/>
              <a:gd name="connsiteY91" fmla="*/ 5402745 h 6912725"/>
              <a:gd name="connsiteX92" fmla="*/ 759590 w 6408310"/>
              <a:gd name="connsiteY92" fmla="*/ 5239800 h 6912725"/>
              <a:gd name="connsiteX93" fmla="*/ 767251 w 6408310"/>
              <a:gd name="connsiteY93" fmla="*/ 5227414 h 6912725"/>
              <a:gd name="connsiteX94" fmla="*/ 745427 w 6408310"/>
              <a:gd name="connsiteY94" fmla="*/ 5118958 h 6912725"/>
              <a:gd name="connsiteX95" fmla="*/ 635950 w 6408310"/>
              <a:gd name="connsiteY95" fmla="*/ 4788294 h 6912725"/>
              <a:gd name="connsiteX96" fmla="*/ 558787 w 6408310"/>
              <a:gd name="connsiteY96" fmla="*/ 4518070 h 6912725"/>
              <a:gd name="connsiteX97" fmla="*/ 555530 w 6408310"/>
              <a:gd name="connsiteY97" fmla="*/ 4444433 h 6912725"/>
              <a:gd name="connsiteX98" fmla="*/ 549378 w 6408310"/>
              <a:gd name="connsiteY98" fmla="*/ 4320965 h 6912725"/>
              <a:gd name="connsiteX99" fmla="*/ 572361 w 6408310"/>
              <a:gd name="connsiteY99" fmla="*/ 4232369 h 6912725"/>
              <a:gd name="connsiteX100" fmla="*/ 556288 w 6408310"/>
              <a:gd name="connsiteY100" fmla="*/ 4127673 h 6912725"/>
              <a:gd name="connsiteX101" fmla="*/ 506660 w 6408310"/>
              <a:gd name="connsiteY101" fmla="*/ 3821119 h 6912725"/>
              <a:gd name="connsiteX102" fmla="*/ 494791 w 6408310"/>
              <a:gd name="connsiteY102" fmla="*/ 3723556 h 6912725"/>
              <a:gd name="connsiteX103" fmla="*/ 490230 w 6408310"/>
              <a:gd name="connsiteY103" fmla="*/ 3508893 h 6912725"/>
              <a:gd name="connsiteX104" fmla="*/ 484223 w 6408310"/>
              <a:gd name="connsiteY104" fmla="*/ 3233179 h 6912725"/>
              <a:gd name="connsiteX105" fmla="*/ 460329 w 6408310"/>
              <a:gd name="connsiteY105" fmla="*/ 3041244 h 6912725"/>
              <a:gd name="connsiteX106" fmla="*/ 407197 w 6408310"/>
              <a:gd name="connsiteY106" fmla="*/ 2812292 h 6912725"/>
              <a:gd name="connsiteX107" fmla="*/ 386122 w 6408310"/>
              <a:gd name="connsiteY107" fmla="*/ 2757841 h 6912725"/>
              <a:gd name="connsiteX108" fmla="*/ 363684 w 6408310"/>
              <a:gd name="connsiteY108" fmla="*/ 2714608 h 6912725"/>
              <a:gd name="connsiteX109" fmla="*/ 330746 w 6408310"/>
              <a:gd name="connsiteY109" fmla="*/ 2625146 h 6912725"/>
              <a:gd name="connsiteX110" fmla="*/ 299927 w 6408310"/>
              <a:gd name="connsiteY110" fmla="*/ 2566177 h 6912725"/>
              <a:gd name="connsiteX111" fmla="*/ 288272 w 6408310"/>
              <a:gd name="connsiteY111" fmla="*/ 2439923 h 6912725"/>
              <a:gd name="connsiteX112" fmla="*/ 233611 w 6408310"/>
              <a:gd name="connsiteY112" fmla="*/ 2326248 h 6912725"/>
              <a:gd name="connsiteX113" fmla="*/ 115057 w 6408310"/>
              <a:gd name="connsiteY113" fmla="*/ 2127916 h 6912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Lst>
            <a:rect l="l" t="t" r="r" b="b"/>
            <a:pathLst>
              <a:path w="6408310" h="6912725">
                <a:moveTo>
                  <a:pt x="0" y="108934"/>
                </a:moveTo>
                <a:lnTo>
                  <a:pt x="1911522" y="0"/>
                </a:lnTo>
                <a:lnTo>
                  <a:pt x="1916026" y="4704"/>
                </a:lnTo>
                <a:cubicBezTo>
                  <a:pt x="1916562" y="7914"/>
                  <a:pt x="1915147" y="12061"/>
                  <a:pt x="1911112" y="17418"/>
                </a:cubicBezTo>
                <a:cubicBezTo>
                  <a:pt x="1943271" y="27853"/>
                  <a:pt x="1947645" y="36373"/>
                  <a:pt x="1972871" y="72530"/>
                </a:cubicBezTo>
                <a:cubicBezTo>
                  <a:pt x="1980767" y="117667"/>
                  <a:pt x="2061296" y="115435"/>
                  <a:pt x="2069180" y="173199"/>
                </a:cubicBezTo>
                <a:cubicBezTo>
                  <a:pt x="2075196" y="191586"/>
                  <a:pt x="2112853" y="231006"/>
                  <a:pt x="2131569" y="227805"/>
                </a:cubicBezTo>
                <a:cubicBezTo>
                  <a:pt x="2141808" y="233828"/>
                  <a:pt x="2146631" y="247405"/>
                  <a:pt x="2162747" y="239714"/>
                </a:cubicBezTo>
                <a:cubicBezTo>
                  <a:pt x="2183739" y="232191"/>
                  <a:pt x="2206491" y="310465"/>
                  <a:pt x="2220499" y="289903"/>
                </a:cubicBezTo>
                <a:cubicBezTo>
                  <a:pt x="2257038" y="315132"/>
                  <a:pt x="2344409" y="362107"/>
                  <a:pt x="2381978" y="391093"/>
                </a:cubicBezTo>
                <a:cubicBezTo>
                  <a:pt x="2419547" y="420079"/>
                  <a:pt x="2445794" y="442621"/>
                  <a:pt x="2445910" y="463815"/>
                </a:cubicBezTo>
                <a:cubicBezTo>
                  <a:pt x="2462109" y="546053"/>
                  <a:pt x="2496860" y="553382"/>
                  <a:pt x="2531236" y="600817"/>
                </a:cubicBezTo>
                <a:cubicBezTo>
                  <a:pt x="2573647" y="650501"/>
                  <a:pt x="2589314" y="613369"/>
                  <a:pt x="2617149" y="703748"/>
                </a:cubicBezTo>
                <a:cubicBezTo>
                  <a:pt x="2635983" y="695546"/>
                  <a:pt x="2643943" y="702017"/>
                  <a:pt x="2650333" y="720900"/>
                </a:cubicBezTo>
                <a:cubicBezTo>
                  <a:pt x="2671881" y="743975"/>
                  <a:pt x="2701744" y="706344"/>
                  <a:pt x="2705541" y="750090"/>
                </a:cubicBezTo>
                <a:cubicBezTo>
                  <a:pt x="2730861" y="760850"/>
                  <a:pt x="2742856" y="778498"/>
                  <a:pt x="2757210" y="789489"/>
                </a:cubicBezTo>
                <a:cubicBezTo>
                  <a:pt x="2776836" y="801882"/>
                  <a:pt x="2774652" y="796949"/>
                  <a:pt x="2791660" y="816041"/>
                </a:cubicBezTo>
                <a:cubicBezTo>
                  <a:pt x="2815343" y="835699"/>
                  <a:pt x="2784183" y="871086"/>
                  <a:pt x="2840975" y="842225"/>
                </a:cubicBezTo>
                <a:cubicBezTo>
                  <a:pt x="2854681" y="875427"/>
                  <a:pt x="2877032" y="859395"/>
                  <a:pt x="2917970" y="879392"/>
                </a:cubicBezTo>
                <a:cubicBezTo>
                  <a:pt x="2921487" y="903353"/>
                  <a:pt x="2937122" y="907916"/>
                  <a:pt x="2957236" y="906835"/>
                </a:cubicBezTo>
                <a:lnTo>
                  <a:pt x="3117215" y="1073714"/>
                </a:lnTo>
                <a:cubicBezTo>
                  <a:pt x="3153906" y="1089285"/>
                  <a:pt x="3232612" y="1124062"/>
                  <a:pt x="3250958" y="1130397"/>
                </a:cubicBezTo>
                <a:cubicBezTo>
                  <a:pt x="3409574" y="1172733"/>
                  <a:pt x="3456045" y="1237431"/>
                  <a:pt x="3496717" y="1260412"/>
                </a:cubicBezTo>
                <a:lnTo>
                  <a:pt x="3494992" y="1268283"/>
                </a:lnTo>
                <a:cubicBezTo>
                  <a:pt x="3495362" y="1274688"/>
                  <a:pt x="3498760" y="1281160"/>
                  <a:pt x="3508993" y="1287737"/>
                </a:cubicBezTo>
                <a:lnTo>
                  <a:pt x="3512115" y="1288544"/>
                </a:lnTo>
                <a:lnTo>
                  <a:pt x="3548697" y="1363739"/>
                </a:lnTo>
                <a:cubicBezTo>
                  <a:pt x="3572773" y="1395571"/>
                  <a:pt x="3623148" y="1421050"/>
                  <a:pt x="3656567" y="1479533"/>
                </a:cubicBezTo>
                <a:lnTo>
                  <a:pt x="3661987" y="1491779"/>
                </a:lnTo>
                <a:lnTo>
                  <a:pt x="3667389" y="1495409"/>
                </a:lnTo>
                <a:lnTo>
                  <a:pt x="3800461" y="1696689"/>
                </a:lnTo>
                <a:cubicBezTo>
                  <a:pt x="3835546" y="1747791"/>
                  <a:pt x="3913146" y="1811386"/>
                  <a:pt x="3933737" y="1853325"/>
                </a:cubicBezTo>
                <a:lnTo>
                  <a:pt x="3946446" y="1903446"/>
                </a:lnTo>
                <a:lnTo>
                  <a:pt x="3960581" y="1913244"/>
                </a:lnTo>
                <a:cubicBezTo>
                  <a:pt x="3979608" y="1926434"/>
                  <a:pt x="3998210" y="1940240"/>
                  <a:pt x="4015111" y="1956512"/>
                </a:cubicBezTo>
                <a:cubicBezTo>
                  <a:pt x="4083226" y="1956238"/>
                  <a:pt x="4031943" y="1969929"/>
                  <a:pt x="4070740" y="1999693"/>
                </a:cubicBezTo>
                <a:cubicBezTo>
                  <a:pt x="4027554" y="2022282"/>
                  <a:pt x="4128681" y="2025600"/>
                  <a:pt x="4091495" y="2064313"/>
                </a:cubicBezTo>
                <a:cubicBezTo>
                  <a:pt x="4099733" y="2068504"/>
                  <a:pt x="4108887" y="2071343"/>
                  <a:pt x="4118353" y="2073901"/>
                </a:cubicBezTo>
                <a:lnTo>
                  <a:pt x="4123293" y="2075261"/>
                </a:lnTo>
                <a:lnTo>
                  <a:pt x="4166582" y="2120685"/>
                </a:lnTo>
                <a:lnTo>
                  <a:pt x="4213721" y="2168493"/>
                </a:lnTo>
                <a:lnTo>
                  <a:pt x="4250795" y="2261746"/>
                </a:lnTo>
                <a:lnTo>
                  <a:pt x="4295408" y="2340515"/>
                </a:lnTo>
                <a:cubicBezTo>
                  <a:pt x="4303294" y="2350172"/>
                  <a:pt x="4311232" y="2360551"/>
                  <a:pt x="4318976" y="2371504"/>
                </a:cubicBezTo>
                <a:lnTo>
                  <a:pt x="4323314" y="2378166"/>
                </a:lnTo>
                <a:cubicBezTo>
                  <a:pt x="4323288" y="2378269"/>
                  <a:pt x="4323261" y="2378372"/>
                  <a:pt x="4323235" y="2378475"/>
                </a:cubicBezTo>
                <a:cubicBezTo>
                  <a:pt x="4323820" y="2380303"/>
                  <a:pt x="4325112" y="2382633"/>
                  <a:pt x="4327479" y="2385858"/>
                </a:cubicBezTo>
                <a:lnTo>
                  <a:pt x="4331226" y="2390318"/>
                </a:lnTo>
                <a:lnTo>
                  <a:pt x="4339643" y="2403246"/>
                </a:lnTo>
                <a:lnTo>
                  <a:pt x="4341435" y="2408870"/>
                </a:lnTo>
                <a:lnTo>
                  <a:pt x="4340548" y="2412798"/>
                </a:lnTo>
                <a:lnTo>
                  <a:pt x="4351634" y="2443869"/>
                </a:lnTo>
                <a:cubicBezTo>
                  <a:pt x="4370557" y="2458176"/>
                  <a:pt x="4365119" y="2472379"/>
                  <a:pt x="4380688" y="2504819"/>
                </a:cubicBezTo>
                <a:cubicBezTo>
                  <a:pt x="4393528" y="2510493"/>
                  <a:pt x="4397884" y="2522485"/>
                  <a:pt x="4399892" y="2537002"/>
                </a:cubicBezTo>
                <a:cubicBezTo>
                  <a:pt x="4420218" y="2562143"/>
                  <a:pt x="4430910" y="2594831"/>
                  <a:pt x="4449690" y="2628144"/>
                </a:cubicBezTo>
                <a:cubicBezTo>
                  <a:pt x="4468446" y="2678770"/>
                  <a:pt x="4488860" y="2772681"/>
                  <a:pt x="4512427" y="2840755"/>
                </a:cubicBezTo>
                <a:lnTo>
                  <a:pt x="4591091" y="3036586"/>
                </a:lnTo>
                <a:cubicBezTo>
                  <a:pt x="4639934" y="3158078"/>
                  <a:pt x="4730818" y="3310586"/>
                  <a:pt x="4757297" y="3388741"/>
                </a:cubicBezTo>
                <a:cubicBezTo>
                  <a:pt x="4756620" y="3412898"/>
                  <a:pt x="4755942" y="3437054"/>
                  <a:pt x="4755264" y="3461211"/>
                </a:cubicBezTo>
                <a:cubicBezTo>
                  <a:pt x="4763881" y="3469559"/>
                  <a:pt x="4774382" y="3498341"/>
                  <a:pt x="4776842" y="3503606"/>
                </a:cubicBezTo>
                <a:cubicBezTo>
                  <a:pt x="4776789" y="3503947"/>
                  <a:pt x="4816006" y="3543555"/>
                  <a:pt x="4815953" y="3543897"/>
                </a:cubicBezTo>
                <a:lnTo>
                  <a:pt x="4826382" y="3589602"/>
                </a:lnTo>
                <a:cubicBezTo>
                  <a:pt x="4854724" y="3618181"/>
                  <a:pt x="4872282" y="3672884"/>
                  <a:pt x="4900664" y="3697326"/>
                </a:cubicBezTo>
                <a:cubicBezTo>
                  <a:pt x="4872593" y="3751610"/>
                  <a:pt x="4889332" y="3712092"/>
                  <a:pt x="4944717" y="3795461"/>
                </a:cubicBezTo>
                <a:cubicBezTo>
                  <a:pt x="4981269" y="3830092"/>
                  <a:pt x="4951776" y="3836266"/>
                  <a:pt x="4981260" y="3887734"/>
                </a:cubicBezTo>
                <a:cubicBezTo>
                  <a:pt x="4992187" y="3900180"/>
                  <a:pt x="5000945" y="3922491"/>
                  <a:pt x="5000423" y="3933089"/>
                </a:cubicBezTo>
                <a:lnTo>
                  <a:pt x="5033013" y="3937041"/>
                </a:lnTo>
                <a:lnTo>
                  <a:pt x="5081597" y="4013154"/>
                </a:lnTo>
                <a:lnTo>
                  <a:pt x="5088052" y="4027525"/>
                </a:lnTo>
                <a:lnTo>
                  <a:pt x="5189054" y="4098668"/>
                </a:lnTo>
                <a:lnTo>
                  <a:pt x="5228545" y="4146658"/>
                </a:lnTo>
                <a:lnTo>
                  <a:pt x="5268336" y="4194504"/>
                </a:lnTo>
                <a:cubicBezTo>
                  <a:pt x="5282676" y="4201217"/>
                  <a:pt x="5302948" y="4267012"/>
                  <a:pt x="5317950" y="4267325"/>
                </a:cubicBezTo>
                <a:cubicBezTo>
                  <a:pt x="5371561" y="4431932"/>
                  <a:pt x="5512417" y="4438996"/>
                  <a:pt x="5598270" y="4563876"/>
                </a:cubicBezTo>
                <a:cubicBezTo>
                  <a:pt x="5684123" y="4688756"/>
                  <a:pt x="5658748" y="4766617"/>
                  <a:pt x="5833068" y="5016605"/>
                </a:cubicBezTo>
                <a:cubicBezTo>
                  <a:pt x="5917959" y="5167124"/>
                  <a:pt x="6007541" y="5258633"/>
                  <a:pt x="6045916" y="5405287"/>
                </a:cubicBezTo>
                <a:cubicBezTo>
                  <a:pt x="6053001" y="5431110"/>
                  <a:pt x="6137180" y="5517469"/>
                  <a:pt x="6117737" y="5538137"/>
                </a:cubicBezTo>
                <a:cubicBezTo>
                  <a:pt x="6096856" y="5567956"/>
                  <a:pt x="6185855" y="5633330"/>
                  <a:pt x="6144230" y="5635151"/>
                </a:cubicBezTo>
                <a:cubicBezTo>
                  <a:pt x="6206267" y="5682015"/>
                  <a:pt x="6167034" y="5753331"/>
                  <a:pt x="6176742" y="5809044"/>
                </a:cubicBezTo>
                <a:cubicBezTo>
                  <a:pt x="6181644" y="5871497"/>
                  <a:pt x="6197878" y="5926431"/>
                  <a:pt x="6245199" y="6038018"/>
                </a:cubicBezTo>
                <a:cubicBezTo>
                  <a:pt x="6276717" y="6104340"/>
                  <a:pt x="6288745" y="6124315"/>
                  <a:pt x="6303931" y="6175618"/>
                </a:cubicBezTo>
                <a:cubicBezTo>
                  <a:pt x="6319117" y="6226921"/>
                  <a:pt x="6298592" y="6320971"/>
                  <a:pt x="6336313" y="6345837"/>
                </a:cubicBezTo>
                <a:cubicBezTo>
                  <a:pt x="6368454" y="6400251"/>
                  <a:pt x="6388884" y="6464262"/>
                  <a:pt x="6401195" y="6542084"/>
                </a:cubicBezTo>
                <a:lnTo>
                  <a:pt x="6408310" y="6612865"/>
                </a:lnTo>
                <a:lnTo>
                  <a:pt x="1146484" y="6912725"/>
                </a:lnTo>
                <a:lnTo>
                  <a:pt x="1108438" y="6825083"/>
                </a:lnTo>
                <a:cubicBezTo>
                  <a:pt x="1057133" y="6684904"/>
                  <a:pt x="1090669" y="6637010"/>
                  <a:pt x="997867" y="6378703"/>
                </a:cubicBezTo>
                <a:cubicBezTo>
                  <a:pt x="956253" y="6228487"/>
                  <a:pt x="874761" y="6010797"/>
                  <a:pt x="858750" y="5923784"/>
                </a:cubicBezTo>
                <a:cubicBezTo>
                  <a:pt x="856924" y="5899993"/>
                  <a:pt x="844018" y="5873122"/>
                  <a:pt x="860408" y="5860728"/>
                </a:cubicBezTo>
                <a:cubicBezTo>
                  <a:pt x="878957" y="5840950"/>
                  <a:pt x="823834" y="5761906"/>
                  <a:pt x="853644" y="5771381"/>
                </a:cubicBezTo>
                <a:cubicBezTo>
                  <a:pt x="815383" y="5715186"/>
                  <a:pt x="852133" y="5665047"/>
                  <a:pt x="852164" y="5615193"/>
                </a:cubicBezTo>
                <a:cubicBezTo>
                  <a:pt x="817076" y="5571334"/>
                  <a:pt x="851740" y="5509975"/>
                  <a:pt x="831986" y="5402745"/>
                </a:cubicBezTo>
                <a:cubicBezTo>
                  <a:pt x="792037" y="5354630"/>
                  <a:pt x="819063" y="5330513"/>
                  <a:pt x="759590" y="5239800"/>
                </a:cubicBezTo>
                <a:cubicBezTo>
                  <a:pt x="762665" y="5236543"/>
                  <a:pt x="765245" y="5232371"/>
                  <a:pt x="767251" y="5227414"/>
                </a:cubicBezTo>
                <a:cubicBezTo>
                  <a:pt x="778914" y="5198604"/>
                  <a:pt x="769142" y="5150045"/>
                  <a:pt x="745427" y="5118958"/>
                </a:cubicBezTo>
                <a:cubicBezTo>
                  <a:pt x="660991" y="4975263"/>
                  <a:pt x="672599" y="4907855"/>
                  <a:pt x="635950" y="4788294"/>
                </a:cubicBezTo>
                <a:cubicBezTo>
                  <a:pt x="600650" y="4653678"/>
                  <a:pt x="646752" y="4690694"/>
                  <a:pt x="558787" y="4518070"/>
                </a:cubicBezTo>
                <a:cubicBezTo>
                  <a:pt x="577057" y="4502442"/>
                  <a:pt x="573633" y="4481342"/>
                  <a:pt x="555530" y="4444433"/>
                </a:cubicBezTo>
                <a:cubicBezTo>
                  <a:pt x="540027" y="4379200"/>
                  <a:pt x="596616" y="4390343"/>
                  <a:pt x="549378" y="4320965"/>
                </a:cubicBezTo>
                <a:cubicBezTo>
                  <a:pt x="581692" y="4336040"/>
                  <a:pt x="535024" y="4198883"/>
                  <a:pt x="572361" y="4232369"/>
                </a:cubicBezTo>
                <a:cubicBezTo>
                  <a:pt x="590648" y="4193014"/>
                  <a:pt x="541489" y="4167113"/>
                  <a:pt x="556288" y="4127673"/>
                </a:cubicBezTo>
                <a:lnTo>
                  <a:pt x="506660" y="3821119"/>
                </a:lnTo>
                <a:cubicBezTo>
                  <a:pt x="481478" y="3781010"/>
                  <a:pt x="483894" y="3751446"/>
                  <a:pt x="494791" y="3723556"/>
                </a:cubicBezTo>
                <a:cubicBezTo>
                  <a:pt x="472516" y="3634460"/>
                  <a:pt x="499836" y="3607209"/>
                  <a:pt x="490230" y="3508893"/>
                </a:cubicBezTo>
                <a:cubicBezTo>
                  <a:pt x="525541" y="3397546"/>
                  <a:pt x="482951" y="3307116"/>
                  <a:pt x="484223" y="3233179"/>
                </a:cubicBezTo>
                <a:cubicBezTo>
                  <a:pt x="465844" y="3133672"/>
                  <a:pt x="460855" y="3219289"/>
                  <a:pt x="460329" y="3041244"/>
                </a:cubicBezTo>
                <a:lnTo>
                  <a:pt x="407197" y="2812292"/>
                </a:lnTo>
                <a:cubicBezTo>
                  <a:pt x="391019" y="2768219"/>
                  <a:pt x="344571" y="2745090"/>
                  <a:pt x="386122" y="2757841"/>
                </a:cubicBezTo>
                <a:cubicBezTo>
                  <a:pt x="381879" y="2743275"/>
                  <a:pt x="360306" y="2721346"/>
                  <a:pt x="363684" y="2714608"/>
                </a:cubicBezTo>
                <a:lnTo>
                  <a:pt x="330746" y="2625146"/>
                </a:lnTo>
                <a:lnTo>
                  <a:pt x="299927" y="2566177"/>
                </a:lnTo>
                <a:cubicBezTo>
                  <a:pt x="300505" y="2524092"/>
                  <a:pt x="287694" y="2482008"/>
                  <a:pt x="288272" y="2439923"/>
                </a:cubicBezTo>
                <a:cubicBezTo>
                  <a:pt x="243273" y="2349673"/>
                  <a:pt x="278610" y="2382839"/>
                  <a:pt x="233611" y="2326248"/>
                </a:cubicBezTo>
                <a:lnTo>
                  <a:pt x="115057" y="212791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Title 4"/>
          <p:cNvSpPr>
            <a:spLocks noGrp="1"/>
          </p:cNvSpPr>
          <p:nvPr>
            <p:ph type="title"/>
          </p:nvPr>
        </p:nvSpPr>
        <p:spPr>
          <a:xfrm>
            <a:off x="1137685" y="3641651"/>
            <a:ext cx="4055418" cy="2146374"/>
          </a:xfrm>
        </p:spPr>
        <p:txBody>
          <a:bodyPr anchor="b">
            <a:normAutofit/>
          </a:bodyPr>
          <a:lstStyle/>
          <a:p>
            <a:r>
              <a:rPr lang="en-US">
                <a:solidFill>
                  <a:schemeClr val="tx1">
                    <a:lumMod val="85000"/>
                    <a:lumOff val="15000"/>
                  </a:schemeClr>
                </a:solidFill>
              </a:rPr>
              <a:t>Big Takeaways</a:t>
            </a:r>
          </a:p>
        </p:txBody>
      </p:sp>
      <p:sp>
        <p:nvSpPr>
          <p:cNvPr id="6" name="Content Placeholder 5"/>
          <p:cNvSpPr>
            <a:spLocks noGrp="1"/>
          </p:cNvSpPr>
          <p:nvPr>
            <p:ph idx="1"/>
          </p:nvPr>
        </p:nvSpPr>
        <p:spPr>
          <a:xfrm>
            <a:off x="6096000" y="314324"/>
            <a:ext cx="5791200" cy="6257925"/>
          </a:xfrm>
        </p:spPr>
        <p:txBody>
          <a:bodyPr>
            <a:normAutofit fontScale="85000" lnSpcReduction="10000"/>
          </a:bodyPr>
          <a:lstStyle/>
          <a:p>
            <a:pPr marL="342900" indent="-342900">
              <a:lnSpc>
                <a:spcPct val="110000"/>
              </a:lnSpc>
            </a:pPr>
            <a:r>
              <a:rPr lang="en-US" sz="2500" dirty="0">
                <a:solidFill>
                  <a:schemeClr val="tx1">
                    <a:lumMod val="85000"/>
                    <a:lumOff val="15000"/>
                  </a:schemeClr>
                </a:solidFill>
              </a:rPr>
              <a:t>There is no magic bullet </a:t>
            </a:r>
          </a:p>
          <a:p>
            <a:pPr marL="342900" indent="-342900">
              <a:lnSpc>
                <a:spcPct val="110000"/>
              </a:lnSpc>
            </a:pPr>
            <a:r>
              <a:rPr lang="en-US" sz="2500" dirty="0">
                <a:solidFill>
                  <a:schemeClr val="tx1">
                    <a:lumMod val="85000"/>
                    <a:lumOff val="15000"/>
                  </a:schemeClr>
                </a:solidFill>
              </a:rPr>
              <a:t>Develop more resilient finance and budgeting decision-making processes</a:t>
            </a:r>
          </a:p>
          <a:p>
            <a:pPr marL="800100" lvl="1" indent="-342900">
              <a:lnSpc>
                <a:spcPct val="110000"/>
              </a:lnSpc>
            </a:pPr>
            <a:r>
              <a:rPr lang="en-US" sz="2200" dirty="0">
                <a:solidFill>
                  <a:schemeClr val="tx1">
                    <a:lumMod val="85000"/>
                    <a:lumOff val="15000"/>
                  </a:schemeClr>
                </a:solidFill>
              </a:rPr>
              <a:t>Consider your funding options earlier in the planning process</a:t>
            </a:r>
          </a:p>
          <a:p>
            <a:pPr marL="800100" lvl="1" indent="-342900">
              <a:lnSpc>
                <a:spcPct val="110000"/>
              </a:lnSpc>
            </a:pPr>
            <a:r>
              <a:rPr lang="en-US" sz="2200" dirty="0">
                <a:solidFill>
                  <a:schemeClr val="tx1">
                    <a:lumMod val="85000"/>
                    <a:lumOff val="15000"/>
                  </a:schemeClr>
                </a:solidFill>
              </a:rPr>
              <a:t>Diversify funding options by adopting integrated planning efforts</a:t>
            </a:r>
          </a:p>
          <a:p>
            <a:pPr marL="342900" indent="-342900">
              <a:lnSpc>
                <a:spcPct val="110000"/>
              </a:lnSpc>
            </a:pPr>
            <a:r>
              <a:rPr lang="en-US" sz="2500" dirty="0">
                <a:solidFill>
                  <a:schemeClr val="tx1">
                    <a:lumMod val="85000"/>
                    <a:lumOff val="15000"/>
                  </a:schemeClr>
                </a:solidFill>
              </a:rPr>
              <a:t>Be prepared to take advantage of grants</a:t>
            </a:r>
          </a:p>
          <a:p>
            <a:pPr marL="800100" lvl="1" indent="-342900">
              <a:lnSpc>
                <a:spcPct val="110000"/>
              </a:lnSpc>
            </a:pPr>
            <a:r>
              <a:rPr lang="en-US" sz="2200" dirty="0">
                <a:solidFill>
                  <a:schemeClr val="tx1">
                    <a:lumMod val="85000"/>
                    <a:lumOff val="15000"/>
                  </a:schemeClr>
                </a:solidFill>
              </a:rPr>
              <a:t>Establish a portfolio of viable implementation projects</a:t>
            </a:r>
          </a:p>
          <a:p>
            <a:pPr marL="800100" lvl="1" indent="-342900">
              <a:lnSpc>
                <a:spcPct val="110000"/>
              </a:lnSpc>
            </a:pPr>
            <a:r>
              <a:rPr lang="en-US" sz="2200" dirty="0">
                <a:solidFill>
                  <a:schemeClr val="tx1">
                    <a:lumMod val="85000"/>
                    <a:lumOff val="15000"/>
                  </a:schemeClr>
                </a:solidFill>
              </a:rPr>
              <a:t>Start planning for cost share</a:t>
            </a:r>
          </a:p>
          <a:p>
            <a:pPr marL="342900" indent="-342900">
              <a:lnSpc>
                <a:spcPct val="110000"/>
              </a:lnSpc>
            </a:pPr>
            <a:r>
              <a:rPr lang="en-US" sz="2500" dirty="0">
                <a:solidFill>
                  <a:schemeClr val="tx1">
                    <a:lumMod val="85000"/>
                    <a:lumOff val="15000"/>
                  </a:schemeClr>
                </a:solidFill>
              </a:rPr>
              <a:t>Don’t be afraid to explore new opportunities </a:t>
            </a:r>
          </a:p>
          <a:p>
            <a:pPr marL="800100" lvl="1" indent="-342900">
              <a:lnSpc>
                <a:spcPct val="110000"/>
              </a:lnSpc>
            </a:pPr>
            <a:r>
              <a:rPr lang="en-US" sz="2200" dirty="0">
                <a:solidFill>
                  <a:schemeClr val="tx1">
                    <a:lumMod val="85000"/>
                    <a:lumOff val="15000"/>
                  </a:schemeClr>
                </a:solidFill>
              </a:rPr>
              <a:t>Revolving loan funds</a:t>
            </a:r>
          </a:p>
          <a:p>
            <a:pPr marL="800100" lvl="1" indent="-342900">
              <a:lnSpc>
                <a:spcPct val="110000"/>
              </a:lnSpc>
            </a:pPr>
            <a:r>
              <a:rPr lang="en-US" sz="2200" dirty="0">
                <a:solidFill>
                  <a:schemeClr val="tx1">
                    <a:lumMod val="85000"/>
                    <a:lumOff val="15000"/>
                  </a:schemeClr>
                </a:solidFill>
              </a:rPr>
              <a:t>Green bonds</a:t>
            </a:r>
          </a:p>
          <a:p>
            <a:pPr marL="342900" indent="-342900">
              <a:lnSpc>
                <a:spcPct val="110000"/>
              </a:lnSpc>
            </a:pPr>
            <a:r>
              <a:rPr lang="en-US" sz="2500" dirty="0">
                <a:solidFill>
                  <a:schemeClr val="tx1">
                    <a:lumMod val="85000"/>
                    <a:lumOff val="15000"/>
                  </a:schemeClr>
                </a:solidFill>
              </a:rPr>
              <a:t>Develop a blended finance strategy by mixing various funding and finance strategies to implement projects</a:t>
            </a:r>
          </a:p>
          <a:p>
            <a:pPr marL="342900" indent="-342900"/>
            <a:endParaRPr lang="en-US" sz="1700" dirty="0">
              <a:solidFill>
                <a:schemeClr val="tx1">
                  <a:lumMod val="85000"/>
                  <a:lumOff val="15000"/>
                </a:schemeClr>
              </a:solidFill>
            </a:endParaRPr>
          </a:p>
        </p:txBody>
      </p:sp>
      <p:sp>
        <p:nvSpPr>
          <p:cNvPr id="4" name="Slide Number Placeholder 3"/>
          <p:cNvSpPr>
            <a:spLocks noGrp="1"/>
          </p:cNvSpPr>
          <p:nvPr>
            <p:ph type="sldNum" sz="quarter" idx="12"/>
          </p:nvPr>
        </p:nvSpPr>
        <p:spPr>
          <a:xfrm>
            <a:off x="8610600" y="6356350"/>
            <a:ext cx="2743200" cy="365125"/>
          </a:xfrm>
        </p:spPr>
        <p:txBody>
          <a:bodyPr>
            <a:normAutofit/>
          </a:bodyPr>
          <a:lstStyle/>
          <a:p>
            <a:pPr>
              <a:spcAft>
                <a:spcPts val="600"/>
              </a:spcAft>
            </a:pPr>
            <a:fld id="{29AED5DE-81D5-403C-B66B-52F9EB8C0277}" type="slidenum">
              <a:rPr lang="en-US" sz="1000"/>
              <a:pPr>
                <a:spcAft>
                  <a:spcPts val="600"/>
                </a:spcAft>
              </a:pPr>
              <a:t>10</a:t>
            </a:fld>
            <a:endParaRPr lang="en-US" sz="1000"/>
          </a:p>
        </p:txBody>
      </p:sp>
    </p:spTree>
    <p:extLst>
      <p:ext uri="{BB962C8B-B14F-4D97-AF65-F5344CB8AC3E}">
        <p14:creationId xmlns:p14="http://schemas.microsoft.com/office/powerpoint/2010/main" val="2422454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8B3A2D1A-45FC-4F95-B150-1C13EF2F6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39C3C864-C625-4883-B868-9A4C470F4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291" y="3296652"/>
            <a:ext cx="12202113" cy="3561346"/>
          </a:xfrm>
          <a:custGeom>
            <a:avLst/>
            <a:gdLst>
              <a:gd name="connsiteX0" fmla="*/ 0 w 12202113"/>
              <a:gd name="connsiteY0" fmla="*/ 3188466 h 3188466"/>
              <a:gd name="connsiteX1" fmla="*/ 10116 w 12202113"/>
              <a:gd name="connsiteY1" fmla="*/ 2657641 h 3188466"/>
              <a:gd name="connsiteX2" fmla="*/ 10116 w 12202113"/>
              <a:gd name="connsiteY2" fmla="*/ 0 h 3188466"/>
              <a:gd name="connsiteX3" fmla="*/ 12202113 w 12202113"/>
              <a:gd name="connsiteY3" fmla="*/ 0 h 3188466"/>
              <a:gd name="connsiteX4" fmla="*/ 12202113 w 12202113"/>
              <a:gd name="connsiteY4" fmla="*/ 2879832 h 3188466"/>
              <a:gd name="connsiteX5" fmla="*/ 12198167 w 12202113"/>
              <a:gd name="connsiteY5" fmla="*/ 2880360 h 3188466"/>
              <a:gd name="connsiteX6" fmla="*/ 12122128 w 12202113"/>
              <a:gd name="connsiteY6" fmla="*/ 2887194 h 3188466"/>
              <a:gd name="connsiteX7" fmla="*/ 12028868 w 12202113"/>
              <a:gd name="connsiteY7" fmla="*/ 2911786 h 3188466"/>
              <a:gd name="connsiteX8" fmla="*/ 11995238 w 12202113"/>
              <a:gd name="connsiteY8" fmla="*/ 2914090 h 3188466"/>
              <a:gd name="connsiteX9" fmla="*/ 11996460 w 12202113"/>
              <a:gd name="connsiteY9" fmla="*/ 2918442 h 3188466"/>
              <a:gd name="connsiteX10" fmla="*/ 11983968 w 12202113"/>
              <a:gd name="connsiteY10" fmla="*/ 2918762 h 3188466"/>
              <a:gd name="connsiteX11" fmla="*/ 11956084 w 12202113"/>
              <a:gd name="connsiteY11" fmla="*/ 2918868 h 3188466"/>
              <a:gd name="connsiteX12" fmla="*/ 11872586 w 12202113"/>
              <a:gd name="connsiteY12" fmla="*/ 2920076 h 3188466"/>
              <a:gd name="connsiteX13" fmla="*/ 11849804 w 12202113"/>
              <a:gd name="connsiteY13" fmla="*/ 2928420 h 3188466"/>
              <a:gd name="connsiteX14" fmla="*/ 11828254 w 12202113"/>
              <a:gd name="connsiteY14" fmla="*/ 2928551 h 3188466"/>
              <a:gd name="connsiteX15" fmla="*/ 11703277 w 12202113"/>
              <a:gd name="connsiteY15" fmla="*/ 2939735 h 3188466"/>
              <a:gd name="connsiteX16" fmla="*/ 11686094 w 12202113"/>
              <a:gd name="connsiteY16" fmla="*/ 2940570 h 3188466"/>
              <a:gd name="connsiteX17" fmla="*/ 11676788 w 12202113"/>
              <a:gd name="connsiteY17" fmla="*/ 2944321 h 3188466"/>
              <a:gd name="connsiteX18" fmla="*/ 11643464 w 12202113"/>
              <a:gd name="connsiteY18" fmla="*/ 2945066 h 3188466"/>
              <a:gd name="connsiteX19" fmla="*/ 11641922 w 12202113"/>
              <a:gd name="connsiteY19" fmla="*/ 2947200 h 3188466"/>
              <a:gd name="connsiteX20" fmla="*/ 11532386 w 12202113"/>
              <a:gd name="connsiteY20" fmla="*/ 2965529 h 3188466"/>
              <a:gd name="connsiteX21" fmla="*/ 11513619 w 12202113"/>
              <a:gd name="connsiteY21" fmla="*/ 2968556 h 3188466"/>
              <a:gd name="connsiteX22" fmla="*/ 11497404 w 12202113"/>
              <a:gd name="connsiteY22" fmla="*/ 2967639 h 3188466"/>
              <a:gd name="connsiteX23" fmla="*/ 11407630 w 12202113"/>
              <a:gd name="connsiteY23" fmla="*/ 2970255 h 3188466"/>
              <a:gd name="connsiteX24" fmla="*/ 11386276 w 12202113"/>
              <a:gd name="connsiteY24" fmla="*/ 2968648 h 3188466"/>
              <a:gd name="connsiteX25" fmla="*/ 11377296 w 12202113"/>
              <a:gd name="connsiteY25" fmla="*/ 2965257 h 3188466"/>
              <a:gd name="connsiteX26" fmla="*/ 11342536 w 12202113"/>
              <a:gd name="connsiteY26" fmla="*/ 2971666 h 3188466"/>
              <a:gd name="connsiteX27" fmla="*/ 11288902 w 12202113"/>
              <a:gd name="connsiteY27" fmla="*/ 2976058 h 3188466"/>
              <a:gd name="connsiteX28" fmla="*/ 11263411 w 12202113"/>
              <a:gd name="connsiteY28" fmla="*/ 2979228 h 3188466"/>
              <a:gd name="connsiteX29" fmla="*/ 11242843 w 12202113"/>
              <a:gd name="connsiteY29" fmla="*/ 2977303 h 3188466"/>
              <a:gd name="connsiteX30" fmla="*/ 11125798 w 12202113"/>
              <a:gd name="connsiteY30" fmla="*/ 2976816 h 3188466"/>
              <a:gd name="connsiteX31" fmla="*/ 11098884 w 12202113"/>
              <a:gd name="connsiteY31" fmla="*/ 2973758 h 3188466"/>
              <a:gd name="connsiteX32" fmla="*/ 11086128 w 12202113"/>
              <a:gd name="connsiteY32" fmla="*/ 2967663 h 3188466"/>
              <a:gd name="connsiteX33" fmla="*/ 11076132 w 12202113"/>
              <a:gd name="connsiteY33" fmla="*/ 2969836 h 3188466"/>
              <a:gd name="connsiteX34" fmla="*/ 11005337 w 12202113"/>
              <a:gd name="connsiteY34" fmla="*/ 2970053 h 3188466"/>
              <a:gd name="connsiteX35" fmla="*/ 10959154 w 12202113"/>
              <a:gd name="connsiteY35" fmla="*/ 2970750 h 3188466"/>
              <a:gd name="connsiteX36" fmla="*/ 10956347 w 12202113"/>
              <a:gd name="connsiteY36" fmla="*/ 2979118 h 3188466"/>
              <a:gd name="connsiteX37" fmla="*/ 10915223 w 12202113"/>
              <a:gd name="connsiteY37" fmla="*/ 2982099 h 3188466"/>
              <a:gd name="connsiteX38" fmla="*/ 10871398 w 12202113"/>
              <a:gd name="connsiteY38" fmla="*/ 2976728 h 3188466"/>
              <a:gd name="connsiteX39" fmla="*/ 10819743 w 12202113"/>
              <a:gd name="connsiteY39" fmla="*/ 2977481 h 3188466"/>
              <a:gd name="connsiteX40" fmla="*/ 10788834 w 12202113"/>
              <a:gd name="connsiteY40" fmla="*/ 2977840 h 3188466"/>
              <a:gd name="connsiteX41" fmla="*/ 10707711 w 12202113"/>
              <a:gd name="connsiteY41" fmla="*/ 2985644 h 3188466"/>
              <a:gd name="connsiteX42" fmla="*/ 10576086 w 12202113"/>
              <a:gd name="connsiteY42" fmla="*/ 3015319 h 3188466"/>
              <a:gd name="connsiteX43" fmla="*/ 10534761 w 12202113"/>
              <a:gd name="connsiteY43" fmla="*/ 3019524 h 3188466"/>
              <a:gd name="connsiteX44" fmla="*/ 10527537 w 12202113"/>
              <a:gd name="connsiteY44" fmla="*/ 3017814 h 3188466"/>
              <a:gd name="connsiteX45" fmla="*/ 10321799 w 12202113"/>
              <a:gd name="connsiteY45" fmla="*/ 3035635 h 3188466"/>
              <a:gd name="connsiteX46" fmla="*/ 10284989 w 12202113"/>
              <a:gd name="connsiteY46" fmla="*/ 3036679 h 3188466"/>
              <a:gd name="connsiteX47" fmla="*/ 10257423 w 12202113"/>
              <a:gd name="connsiteY47" fmla="*/ 3036027 h 3188466"/>
              <a:gd name="connsiteX48" fmla="*/ 10191450 w 12202113"/>
              <a:gd name="connsiteY48" fmla="*/ 3041963 h 3188466"/>
              <a:gd name="connsiteX49" fmla="*/ 10083845 w 12202113"/>
              <a:gd name="connsiteY49" fmla="*/ 3054978 h 3188466"/>
              <a:gd name="connsiteX50" fmla="*/ 10060611 w 12202113"/>
              <a:gd name="connsiteY50" fmla="*/ 3057035 h 3188466"/>
              <a:gd name="connsiteX51" fmla="*/ 10039363 w 12202113"/>
              <a:gd name="connsiteY51" fmla="*/ 3055961 h 3188466"/>
              <a:gd name="connsiteX52" fmla="*/ 10033322 w 12202113"/>
              <a:gd name="connsiteY52" fmla="*/ 3053238 h 3188466"/>
              <a:gd name="connsiteX53" fmla="*/ 10020337 w 12202113"/>
              <a:gd name="connsiteY53" fmla="*/ 3053912 h 3188466"/>
              <a:gd name="connsiteX54" fmla="*/ 10016616 w 12202113"/>
              <a:gd name="connsiteY54" fmla="*/ 3053498 h 3188466"/>
              <a:gd name="connsiteX55" fmla="*/ 9995549 w 12202113"/>
              <a:gd name="connsiteY55" fmla="*/ 3051719 h 3188466"/>
              <a:gd name="connsiteX56" fmla="*/ 9957212 w 12202113"/>
              <a:gd name="connsiteY56" fmla="*/ 3062663 h 3188466"/>
              <a:gd name="connsiteX57" fmla="*/ 9904584 w 12202113"/>
              <a:gd name="connsiteY57" fmla="*/ 3063999 h 3188466"/>
              <a:gd name="connsiteX58" fmla="*/ 9713857 w 12202113"/>
              <a:gd name="connsiteY58" fmla="*/ 3087955 h 3188466"/>
              <a:gd name="connsiteX59" fmla="*/ 9678879 w 12202113"/>
              <a:gd name="connsiteY59" fmla="*/ 3079676 h 3188466"/>
              <a:gd name="connsiteX60" fmla="*/ 9598760 w 12202113"/>
              <a:gd name="connsiteY60" fmla="*/ 3085228 h 3188466"/>
              <a:gd name="connsiteX61" fmla="*/ 9488796 w 12202113"/>
              <a:gd name="connsiteY61" fmla="*/ 3115384 h 3188466"/>
              <a:gd name="connsiteX62" fmla="*/ 9341972 w 12202113"/>
              <a:gd name="connsiteY62" fmla="*/ 3126583 h 3188466"/>
              <a:gd name="connsiteX63" fmla="*/ 9333795 w 12202113"/>
              <a:gd name="connsiteY63" fmla="*/ 3132083 h 3188466"/>
              <a:gd name="connsiteX64" fmla="*/ 9321736 w 12202113"/>
              <a:gd name="connsiteY64" fmla="*/ 3135834 h 3188466"/>
              <a:gd name="connsiteX65" fmla="*/ 9319405 w 12202113"/>
              <a:gd name="connsiteY65" fmla="*/ 3135561 h 3188466"/>
              <a:gd name="connsiteX66" fmla="*/ 9302847 w 12202113"/>
              <a:gd name="connsiteY66" fmla="*/ 3137746 h 3188466"/>
              <a:gd name="connsiteX67" fmla="*/ 9300930 w 12202113"/>
              <a:gd name="connsiteY67" fmla="*/ 3139687 h 3188466"/>
              <a:gd name="connsiteX68" fmla="*/ 9290106 w 12202113"/>
              <a:gd name="connsiteY68" fmla="*/ 3141645 h 3188466"/>
              <a:gd name="connsiteX69" fmla="*/ 9270220 w 12202113"/>
              <a:gd name="connsiteY69" fmla="*/ 3146737 h 3188466"/>
              <a:gd name="connsiteX70" fmla="*/ 9265150 w 12202113"/>
              <a:gd name="connsiteY70" fmla="*/ 3146531 h 3188466"/>
              <a:gd name="connsiteX71" fmla="*/ 9233057 w 12202113"/>
              <a:gd name="connsiteY71" fmla="*/ 3152408 h 3188466"/>
              <a:gd name="connsiteX72" fmla="*/ 9231974 w 12202113"/>
              <a:gd name="connsiteY72" fmla="*/ 3151938 h 3188466"/>
              <a:gd name="connsiteX73" fmla="*/ 9220130 w 12202113"/>
              <a:gd name="connsiteY73" fmla="*/ 3151189 h 3188466"/>
              <a:gd name="connsiteX74" fmla="*/ 9198955 w 12202113"/>
              <a:gd name="connsiteY74" fmla="*/ 3151015 h 3188466"/>
              <a:gd name="connsiteX75" fmla="*/ 9142196 w 12202113"/>
              <a:gd name="connsiteY75" fmla="*/ 3143802 h 3188466"/>
              <a:gd name="connsiteX76" fmla="*/ 9108665 w 12202113"/>
              <a:gd name="connsiteY76" fmla="*/ 3149868 h 3188466"/>
              <a:gd name="connsiteX77" fmla="*/ 9014086 w 12202113"/>
              <a:gd name="connsiteY77" fmla="*/ 3150791 h 3188466"/>
              <a:gd name="connsiteX78" fmla="*/ 8915037 w 12202113"/>
              <a:gd name="connsiteY78" fmla="*/ 3140020 h 3188466"/>
              <a:gd name="connsiteX79" fmla="*/ 8815667 w 12202113"/>
              <a:gd name="connsiteY79" fmla="*/ 3138606 h 3188466"/>
              <a:gd name="connsiteX80" fmla="*/ 8779688 w 12202113"/>
              <a:gd name="connsiteY80" fmla="*/ 3138895 h 3188466"/>
              <a:gd name="connsiteX81" fmla="*/ 8715556 w 12202113"/>
              <a:gd name="connsiteY81" fmla="*/ 3135878 h 3188466"/>
              <a:gd name="connsiteX82" fmla="*/ 8686183 w 12202113"/>
              <a:gd name="connsiteY82" fmla="*/ 3132307 h 3188466"/>
              <a:gd name="connsiteX83" fmla="*/ 8684895 w 12202113"/>
              <a:gd name="connsiteY83" fmla="*/ 3132527 h 3188466"/>
              <a:gd name="connsiteX84" fmla="*/ 8682270 w 12202113"/>
              <a:gd name="connsiteY84" fmla="*/ 3130989 h 3188466"/>
              <a:gd name="connsiteX85" fmla="*/ 8676836 w 12202113"/>
              <a:gd name="connsiteY85" fmla="*/ 3130278 h 3188466"/>
              <a:gd name="connsiteX86" fmla="*/ 8662002 w 12202113"/>
              <a:gd name="connsiteY86" fmla="*/ 3130735 h 3188466"/>
              <a:gd name="connsiteX87" fmla="*/ 8656423 w 12202113"/>
              <a:gd name="connsiteY87" fmla="*/ 3131304 h 3188466"/>
              <a:gd name="connsiteX88" fmla="*/ 8648261 w 12202113"/>
              <a:gd name="connsiteY88" fmla="*/ 3131294 h 3188466"/>
              <a:gd name="connsiteX89" fmla="*/ 8648057 w 12202113"/>
              <a:gd name="connsiteY89" fmla="*/ 3131167 h 3188466"/>
              <a:gd name="connsiteX90" fmla="*/ 8640412 w 12202113"/>
              <a:gd name="connsiteY90" fmla="*/ 3131403 h 3188466"/>
              <a:gd name="connsiteX91" fmla="*/ 8603003 w 12202113"/>
              <a:gd name="connsiteY91" fmla="*/ 3134155 h 3188466"/>
              <a:gd name="connsiteX92" fmla="*/ 8553571 w 12202113"/>
              <a:gd name="connsiteY92" fmla="*/ 3122125 h 3188466"/>
              <a:gd name="connsiteX93" fmla="*/ 8533128 w 12202113"/>
              <a:gd name="connsiteY93" fmla="*/ 3120039 h 3188466"/>
              <a:gd name="connsiteX94" fmla="*/ 8522209 w 12202113"/>
              <a:gd name="connsiteY94" fmla="*/ 3118252 h 3188466"/>
              <a:gd name="connsiteX95" fmla="*/ 8521532 w 12202113"/>
              <a:gd name="connsiteY95" fmla="*/ 3117705 h 3188466"/>
              <a:gd name="connsiteX96" fmla="*/ 8485667 w 12202113"/>
              <a:gd name="connsiteY96" fmla="*/ 3120406 h 3188466"/>
              <a:gd name="connsiteX97" fmla="*/ 8480905 w 12202113"/>
              <a:gd name="connsiteY97" fmla="*/ 3119749 h 3188466"/>
              <a:gd name="connsiteX98" fmla="*/ 8457530 w 12202113"/>
              <a:gd name="connsiteY98" fmla="*/ 3122810 h 3188466"/>
              <a:gd name="connsiteX99" fmla="*/ 8445451 w 12202113"/>
              <a:gd name="connsiteY99" fmla="*/ 3123697 h 3188466"/>
              <a:gd name="connsiteX100" fmla="*/ 8442039 w 12202113"/>
              <a:gd name="connsiteY100" fmla="*/ 3125378 h 3188466"/>
              <a:gd name="connsiteX101" fmla="*/ 8424215 w 12202113"/>
              <a:gd name="connsiteY101" fmla="*/ 3125963 h 3188466"/>
              <a:gd name="connsiteX102" fmla="*/ 8422165 w 12202113"/>
              <a:gd name="connsiteY102" fmla="*/ 3125491 h 3188466"/>
              <a:gd name="connsiteX103" fmla="*/ 8407465 w 12202113"/>
              <a:gd name="connsiteY103" fmla="*/ 3127979 h 3188466"/>
              <a:gd name="connsiteX104" fmla="*/ 8395146 w 12202113"/>
              <a:gd name="connsiteY104" fmla="*/ 3132488 h 3188466"/>
              <a:gd name="connsiteX105" fmla="*/ 8243538 w 12202113"/>
              <a:gd name="connsiteY105" fmla="*/ 3129873 h 3188466"/>
              <a:gd name="connsiteX106" fmla="*/ 8112685 w 12202113"/>
              <a:gd name="connsiteY106" fmla="*/ 3148698 h 3188466"/>
              <a:gd name="connsiteX107" fmla="*/ 8026741 w 12202113"/>
              <a:gd name="connsiteY107" fmla="*/ 3154015 h 3188466"/>
              <a:gd name="connsiteX108" fmla="*/ 8030400 w 12202113"/>
              <a:gd name="connsiteY108" fmla="*/ 3146736 h 3188466"/>
              <a:gd name="connsiteX109" fmla="*/ 8002987 w 12202113"/>
              <a:gd name="connsiteY109" fmla="*/ 3135663 h 3188466"/>
              <a:gd name="connsiteX110" fmla="*/ 7798568 w 12202113"/>
              <a:gd name="connsiteY110" fmla="*/ 3141249 h 3188466"/>
              <a:gd name="connsiteX111" fmla="*/ 7746353 w 12202113"/>
              <a:gd name="connsiteY111" fmla="*/ 3137755 h 3188466"/>
              <a:gd name="connsiteX112" fmla="*/ 7700395 w 12202113"/>
              <a:gd name="connsiteY112" fmla="*/ 3144729 h 3188466"/>
              <a:gd name="connsiteX113" fmla="*/ 7681335 w 12202113"/>
              <a:gd name="connsiteY113" fmla="*/ 3141120 h 3188466"/>
              <a:gd name="connsiteX114" fmla="*/ 7678044 w 12202113"/>
              <a:gd name="connsiteY114" fmla="*/ 3140387 h 3188466"/>
              <a:gd name="connsiteX115" fmla="*/ 7664890 w 12202113"/>
              <a:gd name="connsiteY115" fmla="*/ 3139855 h 3188466"/>
              <a:gd name="connsiteX116" fmla="*/ 7661183 w 12202113"/>
              <a:gd name="connsiteY116" fmla="*/ 3136706 h 3188466"/>
              <a:gd name="connsiteX117" fmla="*/ 7641383 w 12202113"/>
              <a:gd name="connsiteY117" fmla="*/ 3133755 h 3188466"/>
              <a:gd name="connsiteX118" fmla="*/ 7617169 w 12202113"/>
              <a:gd name="connsiteY118" fmla="*/ 3133614 h 3188466"/>
              <a:gd name="connsiteX119" fmla="*/ 7531143 w 12202113"/>
              <a:gd name="connsiteY119" fmla="*/ 3132781 h 3188466"/>
              <a:gd name="connsiteX120" fmla="*/ 7517113 w 12202113"/>
              <a:gd name="connsiteY120" fmla="*/ 3134483 h 3188466"/>
              <a:gd name="connsiteX121" fmla="*/ 7471320 w 12202113"/>
              <a:gd name="connsiteY121" fmla="*/ 3131645 h 3188466"/>
              <a:gd name="connsiteX122" fmla="*/ 7430512 w 12202113"/>
              <a:gd name="connsiteY122" fmla="*/ 3131007 h 3188466"/>
              <a:gd name="connsiteX123" fmla="*/ 7404071 w 12202113"/>
              <a:gd name="connsiteY123" fmla="*/ 3132361 h 3188466"/>
              <a:gd name="connsiteX124" fmla="*/ 7397140 w 12202113"/>
              <a:gd name="connsiteY124" fmla="*/ 3131239 h 3188466"/>
              <a:gd name="connsiteX125" fmla="*/ 7370514 w 12202113"/>
              <a:gd name="connsiteY125" fmla="*/ 3130516 h 3188466"/>
              <a:gd name="connsiteX126" fmla="*/ 7356953 w 12202113"/>
              <a:gd name="connsiteY126" fmla="*/ 3132179 h 3188466"/>
              <a:gd name="connsiteX127" fmla="*/ 7343567 w 12202113"/>
              <a:gd name="connsiteY127" fmla="*/ 3128350 h 3188466"/>
              <a:gd name="connsiteX128" fmla="*/ 7340295 w 12202113"/>
              <a:gd name="connsiteY128" fmla="*/ 3125545 h 3188466"/>
              <a:gd name="connsiteX129" fmla="*/ 7321348 w 12202113"/>
              <a:gd name="connsiteY129" fmla="*/ 3126804 h 3188466"/>
              <a:gd name="connsiteX130" fmla="*/ 7305815 w 12202113"/>
              <a:gd name="connsiteY130" fmla="*/ 3124063 h 3188466"/>
              <a:gd name="connsiteX131" fmla="*/ 7292274 w 12202113"/>
              <a:gd name="connsiteY131" fmla="*/ 3125855 h 3188466"/>
              <a:gd name="connsiteX132" fmla="*/ 7286654 w 12202113"/>
              <a:gd name="connsiteY132" fmla="*/ 3125451 h 3188466"/>
              <a:gd name="connsiteX133" fmla="*/ 7272685 w 12202113"/>
              <a:gd name="connsiteY133" fmla="*/ 3124094 h 3188466"/>
              <a:gd name="connsiteX134" fmla="*/ 7248584 w 12202113"/>
              <a:gd name="connsiteY134" fmla="*/ 3121080 h 3188466"/>
              <a:gd name="connsiteX135" fmla="*/ 7241065 w 12202113"/>
              <a:gd name="connsiteY135" fmla="*/ 3120661 h 3188466"/>
              <a:gd name="connsiteX136" fmla="*/ 7224696 w 12202113"/>
              <a:gd name="connsiteY136" fmla="*/ 3116051 h 3188466"/>
              <a:gd name="connsiteX137" fmla="*/ 7193009 w 12202113"/>
              <a:gd name="connsiteY137" fmla="*/ 3112108 h 3188466"/>
              <a:gd name="connsiteX138" fmla="*/ 7137220 w 12202113"/>
              <a:gd name="connsiteY138" fmla="*/ 3098354 h 3188466"/>
              <a:gd name="connsiteX139" fmla="*/ 7104427 w 12202113"/>
              <a:gd name="connsiteY139" fmla="*/ 3091790 h 3188466"/>
              <a:gd name="connsiteX140" fmla="*/ 7082240 w 12202113"/>
              <a:gd name="connsiteY140" fmla="*/ 3085740 h 3188466"/>
              <a:gd name="connsiteX141" fmla="*/ 7016754 w 12202113"/>
              <a:gd name="connsiteY141" fmla="*/ 3077196 h 3188466"/>
              <a:gd name="connsiteX142" fmla="*/ 6904436 w 12202113"/>
              <a:gd name="connsiteY142" fmla="*/ 3065900 h 3188466"/>
              <a:gd name="connsiteX143" fmla="*/ 6881434 w 12202113"/>
              <a:gd name="connsiteY143" fmla="*/ 3062865 h 3188466"/>
              <a:gd name="connsiteX144" fmla="*/ 6865273 w 12202113"/>
              <a:gd name="connsiteY144" fmla="*/ 3057749 h 3188466"/>
              <a:gd name="connsiteX145" fmla="*/ 6864671 w 12202113"/>
              <a:gd name="connsiteY145" fmla="*/ 3054378 h 3188466"/>
              <a:gd name="connsiteX146" fmla="*/ 6852599 w 12202113"/>
              <a:gd name="connsiteY146" fmla="*/ 3052306 h 3188466"/>
              <a:gd name="connsiteX147" fmla="*/ 6850143 w 12202113"/>
              <a:gd name="connsiteY147" fmla="*/ 3051232 h 3188466"/>
              <a:gd name="connsiteX148" fmla="*/ 6835301 w 12202113"/>
              <a:gd name="connsiteY148" fmla="*/ 3045593 h 3188466"/>
              <a:gd name="connsiteX149" fmla="*/ 6784871 w 12202113"/>
              <a:gd name="connsiteY149" fmla="*/ 3046562 h 3188466"/>
              <a:gd name="connsiteX150" fmla="*/ 6738245 w 12202113"/>
              <a:gd name="connsiteY150" fmla="*/ 3037055 h 3188466"/>
              <a:gd name="connsiteX151" fmla="*/ 6537703 w 12202113"/>
              <a:gd name="connsiteY151" fmla="*/ 3017736 h 3188466"/>
              <a:gd name="connsiteX152" fmla="*/ 6521858 w 12202113"/>
              <a:gd name="connsiteY152" fmla="*/ 3004158 h 3188466"/>
              <a:gd name="connsiteX153" fmla="*/ 6445069 w 12202113"/>
              <a:gd name="connsiteY153" fmla="*/ 2992470 h 3188466"/>
              <a:gd name="connsiteX154" fmla="*/ 6302447 w 12202113"/>
              <a:gd name="connsiteY154" fmla="*/ 2994274 h 3188466"/>
              <a:gd name="connsiteX155" fmla="*/ 6160029 w 12202113"/>
              <a:gd name="connsiteY155" fmla="*/ 2973666 h 3188466"/>
              <a:gd name="connsiteX156" fmla="*/ 6144046 w 12202113"/>
              <a:gd name="connsiteY156" fmla="*/ 2976380 h 3188466"/>
              <a:gd name="connsiteX157" fmla="*/ 6127670 w 12202113"/>
              <a:gd name="connsiteY157" fmla="*/ 2976929 h 3188466"/>
              <a:gd name="connsiteX158" fmla="*/ 6126155 w 12202113"/>
              <a:gd name="connsiteY158" fmla="*/ 2976245 h 3188466"/>
              <a:gd name="connsiteX159" fmla="*/ 6108575 w 12202113"/>
              <a:gd name="connsiteY159" fmla="*/ 2974651 h 3188466"/>
              <a:gd name="connsiteX160" fmla="*/ 6103746 w 12202113"/>
              <a:gd name="connsiteY160" fmla="*/ 2975803 h 3188466"/>
              <a:gd name="connsiteX161" fmla="*/ 6091377 w 12202113"/>
              <a:gd name="connsiteY161" fmla="*/ 2975180 h 3188466"/>
              <a:gd name="connsiteX162" fmla="*/ 6066183 w 12202113"/>
              <a:gd name="connsiteY162" fmla="*/ 2975222 h 3188466"/>
              <a:gd name="connsiteX163" fmla="*/ 6063287 w 12202113"/>
              <a:gd name="connsiteY163" fmla="*/ 2974353 h 3188466"/>
              <a:gd name="connsiteX164" fmla="*/ 6054813 w 12202113"/>
              <a:gd name="connsiteY164" fmla="*/ 2974911 h 3188466"/>
              <a:gd name="connsiteX165" fmla="*/ 6050809 w 12202113"/>
              <a:gd name="connsiteY165" fmla="*/ 2973985 h 3188466"/>
              <a:gd name="connsiteX166" fmla="*/ 6013979 w 12202113"/>
              <a:gd name="connsiteY166" fmla="*/ 2974553 h 3188466"/>
              <a:gd name="connsiteX167" fmla="*/ 6013800 w 12202113"/>
              <a:gd name="connsiteY167" fmla="*/ 2973973 h 3188466"/>
              <a:gd name="connsiteX168" fmla="*/ 6004866 w 12202113"/>
              <a:gd name="connsiteY168" fmla="*/ 2971570 h 3188466"/>
              <a:gd name="connsiteX169" fmla="*/ 5987036 w 12202113"/>
              <a:gd name="connsiteY169" fmla="*/ 2968315 h 3188466"/>
              <a:gd name="connsiteX170" fmla="*/ 5950027 w 12202113"/>
              <a:gd name="connsiteY170" fmla="*/ 2953546 h 3188466"/>
              <a:gd name="connsiteX171" fmla="*/ 5911668 w 12202113"/>
              <a:gd name="connsiteY171" fmla="*/ 2954074 h 3188466"/>
              <a:gd name="connsiteX172" fmla="*/ 5904110 w 12202113"/>
              <a:gd name="connsiteY172" fmla="*/ 2953861 h 3188466"/>
              <a:gd name="connsiteX173" fmla="*/ 5904026 w 12202113"/>
              <a:gd name="connsiteY173" fmla="*/ 2953724 h 3188466"/>
              <a:gd name="connsiteX174" fmla="*/ 5896189 w 12202113"/>
              <a:gd name="connsiteY174" fmla="*/ 2953236 h 3188466"/>
              <a:gd name="connsiteX175" fmla="*/ 5890331 w 12202113"/>
              <a:gd name="connsiteY175" fmla="*/ 2953471 h 3188466"/>
              <a:gd name="connsiteX176" fmla="*/ 5875672 w 12202113"/>
              <a:gd name="connsiteY176" fmla="*/ 2953056 h 3188466"/>
              <a:gd name="connsiteX177" fmla="*/ 5871070 w 12202113"/>
              <a:gd name="connsiteY177" fmla="*/ 2952035 h 3188466"/>
              <a:gd name="connsiteX178" fmla="*/ 5869888 w 12202113"/>
              <a:gd name="connsiteY178" fmla="*/ 2950364 h 3188466"/>
              <a:gd name="connsiteX179" fmla="*/ 5868461 w 12202113"/>
              <a:gd name="connsiteY179" fmla="*/ 2950506 h 3188466"/>
              <a:gd name="connsiteX180" fmla="*/ 5843343 w 12202113"/>
              <a:gd name="connsiteY180" fmla="*/ 2945262 h 3188466"/>
              <a:gd name="connsiteX181" fmla="*/ 5784331 w 12202113"/>
              <a:gd name="connsiteY181" fmla="*/ 2938531 h 3188466"/>
              <a:gd name="connsiteX182" fmla="*/ 5749498 w 12202113"/>
              <a:gd name="connsiteY182" fmla="*/ 2936713 h 3188466"/>
              <a:gd name="connsiteX183" fmla="*/ 5655214 w 12202113"/>
              <a:gd name="connsiteY183" fmla="*/ 2929503 h 3188466"/>
              <a:gd name="connsiteX184" fmla="*/ 5561446 w 12202113"/>
              <a:gd name="connsiteY184" fmla="*/ 2920575 h 3188466"/>
              <a:gd name="connsiteX185" fmla="*/ 5519456 w 12202113"/>
              <a:gd name="connsiteY185" fmla="*/ 2906631 h 3188466"/>
              <a:gd name="connsiteX186" fmla="*/ 5514099 w 12202113"/>
              <a:gd name="connsiteY186" fmla="*/ 2906097 h 3188466"/>
              <a:gd name="connsiteX187" fmla="*/ 5499273 w 12202113"/>
              <a:gd name="connsiteY187" fmla="*/ 2907057 h 3188466"/>
              <a:gd name="connsiteX188" fmla="*/ 5493664 w 12202113"/>
              <a:gd name="connsiteY188" fmla="*/ 2907817 h 3188466"/>
              <a:gd name="connsiteX189" fmla="*/ 5485530 w 12202113"/>
              <a:gd name="connsiteY189" fmla="*/ 2908080 h 3188466"/>
              <a:gd name="connsiteX190" fmla="*/ 5485337 w 12202113"/>
              <a:gd name="connsiteY190" fmla="*/ 2907959 h 3188466"/>
              <a:gd name="connsiteX191" fmla="*/ 5477696 w 12202113"/>
              <a:gd name="connsiteY191" fmla="*/ 2908455 h 3188466"/>
              <a:gd name="connsiteX192" fmla="*/ 5440170 w 12202113"/>
              <a:gd name="connsiteY192" fmla="*/ 2912482 h 3188466"/>
              <a:gd name="connsiteX193" fmla="*/ 5391911 w 12202113"/>
              <a:gd name="connsiteY193" fmla="*/ 2902040 h 3188466"/>
              <a:gd name="connsiteX194" fmla="*/ 5371708 w 12202113"/>
              <a:gd name="connsiteY194" fmla="*/ 2900629 h 3188466"/>
              <a:gd name="connsiteX195" fmla="*/ 5360976 w 12202113"/>
              <a:gd name="connsiteY195" fmla="*/ 2899197 h 3188466"/>
              <a:gd name="connsiteX196" fmla="*/ 5360345 w 12202113"/>
              <a:gd name="connsiteY196" fmla="*/ 2898671 h 3188466"/>
              <a:gd name="connsiteX197" fmla="*/ 5324367 w 12202113"/>
              <a:gd name="connsiteY197" fmla="*/ 2902593 h 3188466"/>
              <a:gd name="connsiteX198" fmla="*/ 5319673 w 12202113"/>
              <a:gd name="connsiteY198" fmla="*/ 2902094 h 3188466"/>
              <a:gd name="connsiteX199" fmla="*/ 5296114 w 12202113"/>
              <a:gd name="connsiteY199" fmla="*/ 2905958 h 3188466"/>
              <a:gd name="connsiteX200" fmla="*/ 5283999 w 12202113"/>
              <a:gd name="connsiteY200" fmla="*/ 2907258 h 3188466"/>
              <a:gd name="connsiteX201" fmla="*/ 5280460 w 12202113"/>
              <a:gd name="connsiteY201" fmla="*/ 2909063 h 3188466"/>
              <a:gd name="connsiteX202" fmla="*/ 5262637 w 12202113"/>
              <a:gd name="connsiteY202" fmla="*/ 2910250 h 3188466"/>
              <a:gd name="connsiteX203" fmla="*/ 5260635 w 12202113"/>
              <a:gd name="connsiteY203" fmla="*/ 2909845 h 3188466"/>
              <a:gd name="connsiteX204" fmla="*/ 5245770 w 12202113"/>
              <a:gd name="connsiteY204" fmla="*/ 2912842 h 3188466"/>
              <a:gd name="connsiteX205" fmla="*/ 5233108 w 12202113"/>
              <a:gd name="connsiteY205" fmla="*/ 2917794 h 3188466"/>
              <a:gd name="connsiteX206" fmla="*/ 5082201 w 12202113"/>
              <a:gd name="connsiteY206" fmla="*/ 2920260 h 3188466"/>
              <a:gd name="connsiteX207" fmla="*/ 4939211 w 12202113"/>
              <a:gd name="connsiteY207" fmla="*/ 2931760 h 3188466"/>
              <a:gd name="connsiteX208" fmla="*/ 4794309 w 12202113"/>
              <a:gd name="connsiteY208" fmla="*/ 2937227 h 3188466"/>
              <a:gd name="connsiteX209" fmla="*/ 4637676 w 12202113"/>
              <a:gd name="connsiteY209" fmla="*/ 2946666 h 3188466"/>
              <a:gd name="connsiteX210" fmla="*/ 4585922 w 12202113"/>
              <a:gd name="connsiteY210" fmla="*/ 2944906 h 3188466"/>
              <a:gd name="connsiteX211" fmla="*/ 4539516 w 12202113"/>
              <a:gd name="connsiteY211" fmla="*/ 2953466 h 3188466"/>
              <a:gd name="connsiteX212" fmla="*/ 4520819 w 12202113"/>
              <a:gd name="connsiteY212" fmla="*/ 2950477 h 3188466"/>
              <a:gd name="connsiteX213" fmla="*/ 4517604 w 12202113"/>
              <a:gd name="connsiteY213" fmla="*/ 2949852 h 3188466"/>
              <a:gd name="connsiteX214" fmla="*/ 4504537 w 12202113"/>
              <a:gd name="connsiteY214" fmla="*/ 2949759 h 3188466"/>
              <a:gd name="connsiteX215" fmla="*/ 4501104 w 12202113"/>
              <a:gd name="connsiteY215" fmla="*/ 2946715 h 3188466"/>
              <a:gd name="connsiteX216" fmla="*/ 4342695 w 12202113"/>
              <a:gd name="connsiteY216" fmla="*/ 2951638 h 3188466"/>
              <a:gd name="connsiteX217" fmla="*/ 4274096 w 12202113"/>
              <a:gd name="connsiteY217" fmla="*/ 2953640 h 3188466"/>
              <a:gd name="connsiteX218" fmla="*/ 4248170 w 12202113"/>
              <a:gd name="connsiteY218" fmla="*/ 2951384 h 3188466"/>
              <a:gd name="connsiteX219" fmla="*/ 4147924 w 12202113"/>
              <a:gd name="connsiteY219" fmla="*/ 2945945 h 3188466"/>
              <a:gd name="connsiteX220" fmla="*/ 4061825 w 12202113"/>
              <a:gd name="connsiteY220" fmla="*/ 2944206 h 3188466"/>
              <a:gd name="connsiteX221" fmla="*/ 3998557 w 12202113"/>
              <a:gd name="connsiteY221" fmla="*/ 2955821 h 3188466"/>
              <a:gd name="connsiteX222" fmla="*/ 3993107 w 12202113"/>
              <a:gd name="connsiteY222" fmla="*/ 2953708 h 3188466"/>
              <a:gd name="connsiteX223" fmla="*/ 3949713 w 12202113"/>
              <a:gd name="connsiteY223" fmla="*/ 2955441 h 3188466"/>
              <a:gd name="connsiteX224" fmla="*/ 3797284 w 12202113"/>
              <a:gd name="connsiteY224" fmla="*/ 2977037 h 3188466"/>
              <a:gd name="connsiteX225" fmla="*/ 3712498 w 12202113"/>
              <a:gd name="connsiteY225" fmla="*/ 2979996 h 3188466"/>
              <a:gd name="connsiteX226" fmla="*/ 3682471 w 12202113"/>
              <a:gd name="connsiteY226" fmla="*/ 2978543 h 3188466"/>
              <a:gd name="connsiteX227" fmla="*/ 3632163 w 12202113"/>
              <a:gd name="connsiteY227" fmla="*/ 2976264 h 3188466"/>
              <a:gd name="connsiteX228" fmla="*/ 3594728 w 12202113"/>
              <a:gd name="connsiteY228" fmla="*/ 2968398 h 3188466"/>
              <a:gd name="connsiteX229" fmla="*/ 3552594 w 12202113"/>
              <a:gd name="connsiteY229" fmla="*/ 2968934 h 3188466"/>
              <a:gd name="connsiteX230" fmla="*/ 3542589 w 12202113"/>
              <a:gd name="connsiteY230" fmla="*/ 2977031 h 3188466"/>
              <a:gd name="connsiteX231" fmla="*/ 3497591 w 12202113"/>
              <a:gd name="connsiteY231" fmla="*/ 2975018 h 3188466"/>
              <a:gd name="connsiteX232" fmla="*/ 3429352 w 12202113"/>
              <a:gd name="connsiteY232" fmla="*/ 2971090 h 3188466"/>
              <a:gd name="connsiteX233" fmla="*/ 3389938 w 12202113"/>
              <a:gd name="connsiteY233" fmla="*/ 2970884 h 3188466"/>
              <a:gd name="connsiteX234" fmla="*/ 3282344 w 12202113"/>
              <a:gd name="connsiteY234" fmla="*/ 2968084 h 3188466"/>
              <a:gd name="connsiteX235" fmla="*/ 3174624 w 12202113"/>
              <a:gd name="connsiteY235" fmla="*/ 2963576 h 3188466"/>
              <a:gd name="connsiteX236" fmla="*/ 3111077 w 12202113"/>
              <a:gd name="connsiteY236" fmla="*/ 2951285 h 3188466"/>
              <a:gd name="connsiteX237" fmla="*/ 3022501 w 12202113"/>
              <a:gd name="connsiteY237" fmla="*/ 2948619 h 3188466"/>
              <a:gd name="connsiteX238" fmla="*/ 3007714 w 12202113"/>
              <a:gd name="connsiteY238" fmla="*/ 2946762 h 3188466"/>
              <a:gd name="connsiteX239" fmla="*/ 2903098 w 12202113"/>
              <a:gd name="connsiteY239" fmla="*/ 2940576 h 3188466"/>
              <a:gd name="connsiteX240" fmla="*/ 2781591 w 12202113"/>
              <a:gd name="connsiteY240" fmla="*/ 2946394 h 3188466"/>
              <a:gd name="connsiteX241" fmla="*/ 2627942 w 12202113"/>
              <a:gd name="connsiteY241" fmla="*/ 2919996 h 3188466"/>
              <a:gd name="connsiteX242" fmla="*/ 2354959 w 12202113"/>
              <a:gd name="connsiteY242" fmla="*/ 2882080 h 3188466"/>
              <a:gd name="connsiteX243" fmla="*/ 2063184 w 12202113"/>
              <a:gd name="connsiteY243" fmla="*/ 2879109 h 3188466"/>
              <a:gd name="connsiteX244" fmla="*/ 1986946 w 12202113"/>
              <a:gd name="connsiteY244" fmla="*/ 2887619 h 3188466"/>
              <a:gd name="connsiteX245" fmla="*/ 1763479 w 12202113"/>
              <a:gd name="connsiteY245" fmla="*/ 2909077 h 3188466"/>
              <a:gd name="connsiteX246" fmla="*/ 1537980 w 12202113"/>
              <a:gd name="connsiteY246" fmla="*/ 2960398 h 3188466"/>
              <a:gd name="connsiteX247" fmla="*/ 1395229 w 12202113"/>
              <a:gd name="connsiteY247" fmla="*/ 2975625 h 3188466"/>
              <a:gd name="connsiteX248" fmla="*/ 1327834 w 12202113"/>
              <a:gd name="connsiteY248" fmla="*/ 2989485 h 3188466"/>
              <a:gd name="connsiteX249" fmla="*/ 1280757 w 12202113"/>
              <a:gd name="connsiteY249" fmla="*/ 2992959 h 3188466"/>
              <a:gd name="connsiteX250" fmla="*/ 1252582 w 12202113"/>
              <a:gd name="connsiteY250" fmla="*/ 2995877 h 3188466"/>
              <a:gd name="connsiteX251" fmla="*/ 1204670 w 12202113"/>
              <a:gd name="connsiteY251" fmla="*/ 3014826 h 3188466"/>
              <a:gd name="connsiteX252" fmla="*/ 1020457 w 12202113"/>
              <a:gd name="connsiteY252" fmla="*/ 3031603 h 3188466"/>
              <a:gd name="connsiteX253" fmla="*/ 843248 w 12202113"/>
              <a:gd name="connsiteY253" fmla="*/ 3026954 h 3188466"/>
              <a:gd name="connsiteX254" fmla="*/ 583517 w 12202113"/>
              <a:gd name="connsiteY254" fmla="*/ 3089095 h 3188466"/>
              <a:gd name="connsiteX255" fmla="*/ 556836 w 12202113"/>
              <a:gd name="connsiteY255" fmla="*/ 3094374 h 3188466"/>
              <a:gd name="connsiteX256" fmla="*/ 412089 w 12202113"/>
              <a:gd name="connsiteY256" fmla="*/ 3121334 h 3188466"/>
              <a:gd name="connsiteX257" fmla="*/ 83929 w 12202113"/>
              <a:gd name="connsiteY257" fmla="*/ 3150566 h 3188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Lst>
            <a:rect l="l" t="t" r="r" b="b"/>
            <a:pathLst>
              <a:path w="12202113" h="3188466">
                <a:moveTo>
                  <a:pt x="0" y="3188466"/>
                </a:moveTo>
                <a:lnTo>
                  <a:pt x="10116" y="2657641"/>
                </a:lnTo>
                <a:lnTo>
                  <a:pt x="10116" y="0"/>
                </a:lnTo>
                <a:lnTo>
                  <a:pt x="12202113" y="0"/>
                </a:lnTo>
                <a:lnTo>
                  <a:pt x="12202113" y="2879832"/>
                </a:lnTo>
                <a:lnTo>
                  <a:pt x="12198167" y="2880360"/>
                </a:lnTo>
                <a:cubicBezTo>
                  <a:pt x="12163116" y="2884349"/>
                  <a:pt x="12143771" y="2884544"/>
                  <a:pt x="12122128" y="2887194"/>
                </a:cubicBezTo>
                <a:cubicBezTo>
                  <a:pt x="12087086" y="2893347"/>
                  <a:pt x="12050015" y="2907304"/>
                  <a:pt x="12028868" y="2911786"/>
                </a:cubicBezTo>
                <a:lnTo>
                  <a:pt x="11995238" y="2914090"/>
                </a:lnTo>
                <a:lnTo>
                  <a:pt x="11996460" y="2918442"/>
                </a:lnTo>
                <a:lnTo>
                  <a:pt x="11983968" y="2918762"/>
                </a:lnTo>
                <a:lnTo>
                  <a:pt x="11956084" y="2918868"/>
                </a:lnTo>
                <a:cubicBezTo>
                  <a:pt x="11938684" y="2919526"/>
                  <a:pt x="11890300" y="2918483"/>
                  <a:pt x="11872586" y="2920076"/>
                </a:cubicBezTo>
                <a:cubicBezTo>
                  <a:pt x="11867476" y="2924717"/>
                  <a:pt x="11859589" y="2927247"/>
                  <a:pt x="11849804" y="2928420"/>
                </a:cubicBezTo>
                <a:lnTo>
                  <a:pt x="11828254" y="2928551"/>
                </a:lnTo>
                <a:lnTo>
                  <a:pt x="11703277" y="2939735"/>
                </a:lnTo>
                <a:lnTo>
                  <a:pt x="11686094" y="2940570"/>
                </a:lnTo>
                <a:lnTo>
                  <a:pt x="11676788" y="2944321"/>
                </a:lnTo>
                <a:cubicBezTo>
                  <a:pt x="11669684" y="2945069"/>
                  <a:pt x="11649276" y="2944585"/>
                  <a:pt x="11643464" y="2945066"/>
                </a:cubicBezTo>
                <a:lnTo>
                  <a:pt x="11641922" y="2947200"/>
                </a:lnTo>
                <a:cubicBezTo>
                  <a:pt x="11623408" y="2950611"/>
                  <a:pt x="11553770" y="2961969"/>
                  <a:pt x="11532386" y="2965529"/>
                </a:cubicBezTo>
                <a:cubicBezTo>
                  <a:pt x="11528114" y="2962248"/>
                  <a:pt x="11518548" y="2967430"/>
                  <a:pt x="11513619" y="2968556"/>
                </a:cubicBezTo>
                <a:cubicBezTo>
                  <a:pt x="11512856" y="2966346"/>
                  <a:pt x="11500924" y="2965672"/>
                  <a:pt x="11497404" y="2967639"/>
                </a:cubicBezTo>
                <a:cubicBezTo>
                  <a:pt x="11413522" y="2978420"/>
                  <a:pt x="11455510" y="2956141"/>
                  <a:pt x="11407630" y="2970255"/>
                </a:cubicBezTo>
                <a:cubicBezTo>
                  <a:pt x="11399160" y="2971190"/>
                  <a:pt x="11392296" y="2970299"/>
                  <a:pt x="11386276" y="2968648"/>
                </a:cubicBezTo>
                <a:lnTo>
                  <a:pt x="11377296" y="2965257"/>
                </a:lnTo>
                <a:lnTo>
                  <a:pt x="11342536" y="2971666"/>
                </a:lnTo>
                <a:cubicBezTo>
                  <a:pt x="11325414" y="2973900"/>
                  <a:pt x="11307393" y="2975381"/>
                  <a:pt x="11288902" y="2976058"/>
                </a:cubicBezTo>
                <a:cubicBezTo>
                  <a:pt x="11284753" y="2971542"/>
                  <a:pt x="11270239" y="2977957"/>
                  <a:pt x="11263411" y="2979228"/>
                </a:cubicBezTo>
                <a:cubicBezTo>
                  <a:pt x="11263340" y="2976278"/>
                  <a:pt x="11248212" y="2974865"/>
                  <a:pt x="11242843" y="2977303"/>
                </a:cubicBezTo>
                <a:cubicBezTo>
                  <a:pt x="11130019" y="2987845"/>
                  <a:pt x="11193504" y="2960297"/>
                  <a:pt x="11125798" y="2976816"/>
                </a:cubicBezTo>
                <a:cubicBezTo>
                  <a:pt x="11114472" y="2977677"/>
                  <a:pt x="11105974" y="2976199"/>
                  <a:pt x="11098884" y="2973758"/>
                </a:cubicBezTo>
                <a:lnTo>
                  <a:pt x="11086128" y="2967663"/>
                </a:lnTo>
                <a:lnTo>
                  <a:pt x="11076132" y="2969836"/>
                </a:lnTo>
                <a:cubicBezTo>
                  <a:pt x="11038408" y="2970007"/>
                  <a:pt x="11027285" y="2963760"/>
                  <a:pt x="11005337" y="2970053"/>
                </a:cubicBezTo>
                <a:cubicBezTo>
                  <a:pt x="10972902" y="2956973"/>
                  <a:pt x="10983824" y="2968749"/>
                  <a:pt x="10959154" y="2970750"/>
                </a:cubicBezTo>
                <a:cubicBezTo>
                  <a:pt x="10939692" y="2973358"/>
                  <a:pt x="10975422" y="2978377"/>
                  <a:pt x="10956347" y="2979118"/>
                </a:cubicBezTo>
                <a:cubicBezTo>
                  <a:pt x="10935712" y="2975741"/>
                  <a:pt x="10936682" y="2986229"/>
                  <a:pt x="10915223" y="2982099"/>
                </a:cubicBezTo>
                <a:cubicBezTo>
                  <a:pt x="10920436" y="2974198"/>
                  <a:pt x="10872877" y="2983630"/>
                  <a:pt x="10871398" y="2976728"/>
                </a:cubicBezTo>
                <a:cubicBezTo>
                  <a:pt x="10853171" y="2986599"/>
                  <a:pt x="10844013" y="2974439"/>
                  <a:pt x="10819743" y="2977481"/>
                </a:cubicBezTo>
                <a:cubicBezTo>
                  <a:pt x="10808314" y="2981215"/>
                  <a:pt x="10800068" y="2981856"/>
                  <a:pt x="10788834" y="2977840"/>
                </a:cubicBezTo>
                <a:cubicBezTo>
                  <a:pt x="10736185" y="2996020"/>
                  <a:pt x="10756982" y="2978653"/>
                  <a:pt x="10707711" y="2985644"/>
                </a:cubicBezTo>
                <a:cubicBezTo>
                  <a:pt x="10665262" y="2992997"/>
                  <a:pt x="10617142" y="2997767"/>
                  <a:pt x="10576086" y="3015319"/>
                </a:cubicBezTo>
                <a:cubicBezTo>
                  <a:pt x="10568550" y="3020292"/>
                  <a:pt x="10550046" y="3022174"/>
                  <a:pt x="10534761" y="3019524"/>
                </a:cubicBezTo>
                <a:cubicBezTo>
                  <a:pt x="10532134" y="3019067"/>
                  <a:pt x="10529698" y="3018490"/>
                  <a:pt x="10527537" y="3017814"/>
                </a:cubicBezTo>
                <a:cubicBezTo>
                  <a:pt x="10492044" y="3020498"/>
                  <a:pt x="10362224" y="3032491"/>
                  <a:pt x="10321799" y="3035635"/>
                </a:cubicBezTo>
                <a:cubicBezTo>
                  <a:pt x="10318526" y="3029246"/>
                  <a:pt x="10298084" y="3040774"/>
                  <a:pt x="10284989" y="3036679"/>
                </a:cubicBezTo>
                <a:cubicBezTo>
                  <a:pt x="10275610" y="3033085"/>
                  <a:pt x="10267220" y="3035744"/>
                  <a:pt x="10257423" y="3036027"/>
                </a:cubicBezTo>
                <a:cubicBezTo>
                  <a:pt x="10244517" y="3033202"/>
                  <a:pt x="10202424" y="3038304"/>
                  <a:pt x="10191450" y="3041963"/>
                </a:cubicBezTo>
                <a:cubicBezTo>
                  <a:pt x="10165225" y="3054679"/>
                  <a:pt x="10105634" y="3045236"/>
                  <a:pt x="10083845" y="3054978"/>
                </a:cubicBezTo>
                <a:cubicBezTo>
                  <a:pt x="10075939" y="3056408"/>
                  <a:pt x="10068203" y="3056986"/>
                  <a:pt x="10060611" y="3057035"/>
                </a:cubicBezTo>
                <a:lnTo>
                  <a:pt x="10039363" y="3055961"/>
                </a:lnTo>
                <a:lnTo>
                  <a:pt x="10033322" y="3053238"/>
                </a:lnTo>
                <a:lnTo>
                  <a:pt x="10020337" y="3053912"/>
                </a:lnTo>
                <a:lnTo>
                  <a:pt x="10016616" y="3053498"/>
                </a:lnTo>
                <a:cubicBezTo>
                  <a:pt x="10009508" y="3052695"/>
                  <a:pt x="10002492" y="3051995"/>
                  <a:pt x="9995549" y="3051719"/>
                </a:cubicBezTo>
                <a:cubicBezTo>
                  <a:pt x="10004680" y="3065377"/>
                  <a:pt x="9937988" y="3051618"/>
                  <a:pt x="9957212" y="3062663"/>
                </a:cubicBezTo>
                <a:cubicBezTo>
                  <a:pt x="9920646" y="3063519"/>
                  <a:pt x="9948538" y="3073806"/>
                  <a:pt x="9904584" y="3063999"/>
                </a:cubicBezTo>
                <a:cubicBezTo>
                  <a:pt x="9847813" y="3075166"/>
                  <a:pt x="9758323" y="3071010"/>
                  <a:pt x="9713857" y="3087955"/>
                </a:cubicBezTo>
                <a:cubicBezTo>
                  <a:pt x="9719380" y="3081485"/>
                  <a:pt x="9695453" y="3076466"/>
                  <a:pt x="9678879" y="3079676"/>
                </a:cubicBezTo>
                <a:cubicBezTo>
                  <a:pt x="9698255" y="3054291"/>
                  <a:pt x="9613348" y="3102551"/>
                  <a:pt x="9598760" y="3085228"/>
                </a:cubicBezTo>
                <a:cubicBezTo>
                  <a:pt x="9598041" y="3101310"/>
                  <a:pt x="9523758" y="3128579"/>
                  <a:pt x="9488796" y="3115384"/>
                </a:cubicBezTo>
                <a:cubicBezTo>
                  <a:pt x="9435532" y="3118605"/>
                  <a:pt x="9397815" y="3131898"/>
                  <a:pt x="9341972" y="3126583"/>
                </a:cubicBezTo>
                <a:cubicBezTo>
                  <a:pt x="9340239" y="3128735"/>
                  <a:pt x="9337399" y="3130536"/>
                  <a:pt x="9333795" y="3132083"/>
                </a:cubicBezTo>
                <a:lnTo>
                  <a:pt x="9321736" y="3135834"/>
                </a:lnTo>
                <a:lnTo>
                  <a:pt x="9319405" y="3135561"/>
                </a:lnTo>
                <a:cubicBezTo>
                  <a:pt x="9310247" y="3135512"/>
                  <a:pt x="9305558" y="3136419"/>
                  <a:pt x="9302847" y="3137746"/>
                </a:cubicBezTo>
                <a:lnTo>
                  <a:pt x="9300930" y="3139687"/>
                </a:lnTo>
                <a:lnTo>
                  <a:pt x="9290106" y="3141645"/>
                </a:lnTo>
                <a:lnTo>
                  <a:pt x="9270220" y="3146737"/>
                </a:lnTo>
                <a:lnTo>
                  <a:pt x="9265150" y="3146531"/>
                </a:lnTo>
                <a:lnTo>
                  <a:pt x="9233057" y="3152408"/>
                </a:lnTo>
                <a:lnTo>
                  <a:pt x="9231974" y="3151938"/>
                </a:lnTo>
                <a:cubicBezTo>
                  <a:pt x="9228816" y="3151020"/>
                  <a:pt x="9225099" y="3150595"/>
                  <a:pt x="9220130" y="3151189"/>
                </a:cubicBezTo>
                <a:cubicBezTo>
                  <a:pt x="9218372" y="3142213"/>
                  <a:pt x="9213458" y="3148467"/>
                  <a:pt x="9198955" y="3151015"/>
                </a:cubicBezTo>
                <a:cubicBezTo>
                  <a:pt x="9192986" y="3137641"/>
                  <a:pt x="9157451" y="3149750"/>
                  <a:pt x="9142196" y="3143802"/>
                </a:cubicBezTo>
                <a:cubicBezTo>
                  <a:pt x="9131673" y="3145976"/>
                  <a:pt x="9120437" y="3148030"/>
                  <a:pt x="9108665" y="3149868"/>
                </a:cubicBezTo>
                <a:lnTo>
                  <a:pt x="9014086" y="3150791"/>
                </a:lnTo>
                <a:lnTo>
                  <a:pt x="8915037" y="3140020"/>
                </a:lnTo>
                <a:cubicBezTo>
                  <a:pt x="8878400" y="3139785"/>
                  <a:pt x="8846675" y="3135786"/>
                  <a:pt x="8815667" y="3138606"/>
                </a:cubicBezTo>
                <a:cubicBezTo>
                  <a:pt x="8803071" y="3135495"/>
                  <a:pt x="8791199" y="3134238"/>
                  <a:pt x="8779688" y="3138895"/>
                </a:cubicBezTo>
                <a:cubicBezTo>
                  <a:pt x="8745498" y="3137342"/>
                  <a:pt x="8737221" y="3130691"/>
                  <a:pt x="8715556" y="3135878"/>
                </a:cubicBezTo>
                <a:cubicBezTo>
                  <a:pt x="8696347" y="3125121"/>
                  <a:pt x="8695210" y="3129227"/>
                  <a:pt x="8686183" y="3132307"/>
                </a:cubicBezTo>
                <a:lnTo>
                  <a:pt x="8684895" y="3132527"/>
                </a:lnTo>
                <a:lnTo>
                  <a:pt x="8682270" y="3130989"/>
                </a:lnTo>
                <a:lnTo>
                  <a:pt x="8676836" y="3130278"/>
                </a:lnTo>
                <a:lnTo>
                  <a:pt x="8662002" y="3130735"/>
                </a:lnTo>
                <a:lnTo>
                  <a:pt x="8656423" y="3131304"/>
                </a:lnTo>
                <a:cubicBezTo>
                  <a:pt x="8652581" y="3131550"/>
                  <a:pt x="8650028" y="3131521"/>
                  <a:pt x="8648261" y="3131294"/>
                </a:cubicBezTo>
                <a:lnTo>
                  <a:pt x="8648057" y="3131167"/>
                </a:lnTo>
                <a:lnTo>
                  <a:pt x="8640412" y="3131403"/>
                </a:lnTo>
                <a:cubicBezTo>
                  <a:pt x="8627510" y="3132092"/>
                  <a:pt x="8614954" y="3133035"/>
                  <a:pt x="8603003" y="3134155"/>
                </a:cubicBezTo>
                <a:cubicBezTo>
                  <a:pt x="8592897" y="3127095"/>
                  <a:pt x="8548738" y="3135435"/>
                  <a:pt x="8553571" y="3122125"/>
                </a:cubicBezTo>
                <a:cubicBezTo>
                  <a:pt x="8537450" y="3123243"/>
                  <a:pt x="8527699" y="3128769"/>
                  <a:pt x="8533128" y="3120039"/>
                </a:cubicBezTo>
                <a:cubicBezTo>
                  <a:pt x="8527821" y="3120156"/>
                  <a:pt x="8524551" y="3119414"/>
                  <a:pt x="8522209" y="3118252"/>
                </a:cubicBezTo>
                <a:lnTo>
                  <a:pt x="8521532" y="3117705"/>
                </a:lnTo>
                <a:lnTo>
                  <a:pt x="8485667" y="3120406"/>
                </a:lnTo>
                <a:lnTo>
                  <a:pt x="8480905" y="3119749"/>
                </a:lnTo>
                <a:lnTo>
                  <a:pt x="8457530" y="3122810"/>
                </a:lnTo>
                <a:lnTo>
                  <a:pt x="8445451" y="3123697"/>
                </a:lnTo>
                <a:lnTo>
                  <a:pt x="8442039" y="3125378"/>
                </a:lnTo>
                <a:cubicBezTo>
                  <a:pt x="8438355" y="3126399"/>
                  <a:pt x="8433075" y="3126839"/>
                  <a:pt x="8424215" y="3125963"/>
                </a:cubicBezTo>
                <a:lnTo>
                  <a:pt x="8422165" y="3125491"/>
                </a:lnTo>
                <a:lnTo>
                  <a:pt x="8407465" y="3127979"/>
                </a:lnTo>
                <a:cubicBezTo>
                  <a:pt x="8402731" y="3129129"/>
                  <a:pt x="8398540" y="3130592"/>
                  <a:pt x="8395146" y="3132488"/>
                </a:cubicBezTo>
                <a:cubicBezTo>
                  <a:pt x="8345093" y="3122354"/>
                  <a:pt x="8297866" y="3131626"/>
                  <a:pt x="8243538" y="3129873"/>
                </a:cubicBezTo>
                <a:cubicBezTo>
                  <a:pt x="8220052" y="3114107"/>
                  <a:pt x="8126172" y="3133411"/>
                  <a:pt x="8112685" y="3148698"/>
                </a:cubicBezTo>
                <a:cubicBezTo>
                  <a:pt x="8112380" y="3135302"/>
                  <a:pt x="8044302" y="3153542"/>
                  <a:pt x="8026741" y="3154015"/>
                </a:cubicBezTo>
                <a:cubicBezTo>
                  <a:pt x="8020887" y="3154173"/>
                  <a:pt x="8020646" y="3152357"/>
                  <a:pt x="8030400" y="3146736"/>
                </a:cubicBezTo>
                <a:cubicBezTo>
                  <a:pt x="8011739" y="3148301"/>
                  <a:pt x="7992477" y="3141339"/>
                  <a:pt x="8002987" y="3135663"/>
                </a:cubicBezTo>
                <a:cubicBezTo>
                  <a:pt x="7946297" y="3147811"/>
                  <a:pt x="7862627" y="3135732"/>
                  <a:pt x="7798568" y="3141249"/>
                </a:cubicBezTo>
                <a:cubicBezTo>
                  <a:pt x="7763645" y="3127901"/>
                  <a:pt x="7782577" y="3140251"/>
                  <a:pt x="7746353" y="3137755"/>
                </a:cubicBezTo>
                <a:cubicBezTo>
                  <a:pt x="7756261" y="3150042"/>
                  <a:pt x="7702377" y="3130861"/>
                  <a:pt x="7700395" y="3144729"/>
                </a:cubicBezTo>
                <a:cubicBezTo>
                  <a:pt x="7693866" y="3143835"/>
                  <a:pt x="7687603" y="3142532"/>
                  <a:pt x="7681335" y="3141120"/>
                </a:cubicBezTo>
                <a:lnTo>
                  <a:pt x="7678044" y="3140387"/>
                </a:lnTo>
                <a:lnTo>
                  <a:pt x="7664890" y="3139855"/>
                </a:lnTo>
                <a:lnTo>
                  <a:pt x="7661183" y="3136706"/>
                </a:lnTo>
                <a:lnTo>
                  <a:pt x="7641383" y="3133755"/>
                </a:lnTo>
                <a:cubicBezTo>
                  <a:pt x="7633967" y="3133115"/>
                  <a:pt x="7625987" y="3132967"/>
                  <a:pt x="7617169" y="3133614"/>
                </a:cubicBezTo>
                <a:cubicBezTo>
                  <a:pt x="7595475" y="3139109"/>
                  <a:pt x="7561695" y="3132374"/>
                  <a:pt x="7531143" y="3132781"/>
                </a:cubicBezTo>
                <a:lnTo>
                  <a:pt x="7517113" y="3134483"/>
                </a:lnTo>
                <a:lnTo>
                  <a:pt x="7471320" y="3131645"/>
                </a:lnTo>
                <a:cubicBezTo>
                  <a:pt x="7458285" y="3131095"/>
                  <a:pt x="7444756" y="3130805"/>
                  <a:pt x="7430512" y="3131007"/>
                </a:cubicBezTo>
                <a:lnTo>
                  <a:pt x="7404071" y="3132361"/>
                </a:lnTo>
                <a:lnTo>
                  <a:pt x="7397140" y="3131239"/>
                </a:lnTo>
                <a:cubicBezTo>
                  <a:pt x="7385068" y="3131364"/>
                  <a:pt x="7369091" y="3135313"/>
                  <a:pt x="7370514" y="3130516"/>
                </a:cubicBezTo>
                <a:lnTo>
                  <a:pt x="7356953" y="3132179"/>
                </a:lnTo>
                <a:lnTo>
                  <a:pt x="7343567" y="3128350"/>
                </a:lnTo>
                <a:cubicBezTo>
                  <a:pt x="7342101" y="3127461"/>
                  <a:pt x="7340998" y="3126514"/>
                  <a:pt x="7340295" y="3125545"/>
                </a:cubicBezTo>
                <a:lnTo>
                  <a:pt x="7321348" y="3126804"/>
                </a:lnTo>
                <a:lnTo>
                  <a:pt x="7305815" y="3124063"/>
                </a:lnTo>
                <a:lnTo>
                  <a:pt x="7292274" y="3125855"/>
                </a:lnTo>
                <a:lnTo>
                  <a:pt x="7286654" y="3125451"/>
                </a:lnTo>
                <a:lnTo>
                  <a:pt x="7272685" y="3124094"/>
                </a:lnTo>
                <a:cubicBezTo>
                  <a:pt x="7265523" y="3123143"/>
                  <a:pt x="7257508" y="3121997"/>
                  <a:pt x="7248584" y="3121080"/>
                </a:cubicBezTo>
                <a:lnTo>
                  <a:pt x="7241065" y="3120661"/>
                </a:lnTo>
                <a:lnTo>
                  <a:pt x="7224696" y="3116051"/>
                </a:lnTo>
                <a:cubicBezTo>
                  <a:pt x="7212786" y="3112566"/>
                  <a:pt x="7203412" y="3110217"/>
                  <a:pt x="7193009" y="3112108"/>
                </a:cubicBezTo>
                <a:cubicBezTo>
                  <a:pt x="7175276" y="3107606"/>
                  <a:pt x="7162888" y="3094987"/>
                  <a:pt x="7137220" y="3098354"/>
                </a:cubicBezTo>
                <a:cubicBezTo>
                  <a:pt x="7145010" y="3092637"/>
                  <a:pt x="7108715" y="3097662"/>
                  <a:pt x="7104427" y="3091790"/>
                </a:cubicBezTo>
                <a:cubicBezTo>
                  <a:pt x="7102447" y="3087061"/>
                  <a:pt x="7090976" y="3087484"/>
                  <a:pt x="7082240" y="3085740"/>
                </a:cubicBezTo>
                <a:cubicBezTo>
                  <a:pt x="7076014" y="3080911"/>
                  <a:pt x="7032058" y="3076501"/>
                  <a:pt x="7016754" y="3077196"/>
                </a:cubicBezTo>
                <a:cubicBezTo>
                  <a:pt x="6973620" y="3082001"/>
                  <a:pt x="6938923" y="3062558"/>
                  <a:pt x="6904436" y="3065900"/>
                </a:cubicBezTo>
                <a:cubicBezTo>
                  <a:pt x="6895406" y="3065445"/>
                  <a:pt x="6887919" y="3064350"/>
                  <a:pt x="6881434" y="3062865"/>
                </a:cubicBezTo>
                <a:lnTo>
                  <a:pt x="6865273" y="3057749"/>
                </a:lnTo>
                <a:cubicBezTo>
                  <a:pt x="6865072" y="3056626"/>
                  <a:pt x="6864871" y="3055502"/>
                  <a:pt x="6864671" y="3054378"/>
                </a:cubicBezTo>
                <a:lnTo>
                  <a:pt x="6852599" y="3052306"/>
                </a:lnTo>
                <a:lnTo>
                  <a:pt x="6850143" y="3051232"/>
                </a:lnTo>
                <a:cubicBezTo>
                  <a:pt x="6845470" y="3049168"/>
                  <a:pt x="6840704" y="3047206"/>
                  <a:pt x="6835301" y="3045593"/>
                </a:cubicBezTo>
                <a:cubicBezTo>
                  <a:pt x="6820447" y="3058242"/>
                  <a:pt x="6786888" y="3033956"/>
                  <a:pt x="6784871" y="3046562"/>
                </a:cubicBezTo>
                <a:cubicBezTo>
                  <a:pt x="6752593" y="3039899"/>
                  <a:pt x="6759140" y="3053646"/>
                  <a:pt x="6738245" y="3037055"/>
                </a:cubicBezTo>
                <a:cubicBezTo>
                  <a:pt x="6671880" y="3034501"/>
                  <a:pt x="6603220" y="3013245"/>
                  <a:pt x="6537703" y="3017736"/>
                </a:cubicBezTo>
                <a:cubicBezTo>
                  <a:pt x="6553051" y="3013722"/>
                  <a:pt x="6541149" y="3004943"/>
                  <a:pt x="6521858" y="3004158"/>
                </a:cubicBezTo>
                <a:cubicBezTo>
                  <a:pt x="6580141" y="2987944"/>
                  <a:pt x="6428765" y="3009117"/>
                  <a:pt x="6445069" y="2992470"/>
                </a:cubicBezTo>
                <a:cubicBezTo>
                  <a:pt x="6417897" y="3005060"/>
                  <a:pt x="6310156" y="3011743"/>
                  <a:pt x="6302447" y="2994274"/>
                </a:cubicBezTo>
                <a:cubicBezTo>
                  <a:pt x="6252173" y="2986131"/>
                  <a:pt x="6198382" y="2989085"/>
                  <a:pt x="6160029" y="2973666"/>
                </a:cubicBezTo>
                <a:cubicBezTo>
                  <a:pt x="6155014" y="2975022"/>
                  <a:pt x="6149642" y="2975878"/>
                  <a:pt x="6144046" y="2976380"/>
                </a:cubicBezTo>
                <a:lnTo>
                  <a:pt x="6127670" y="2976929"/>
                </a:lnTo>
                <a:lnTo>
                  <a:pt x="6126155" y="2976245"/>
                </a:lnTo>
                <a:cubicBezTo>
                  <a:pt x="6118509" y="2974369"/>
                  <a:pt x="6113052" y="2974144"/>
                  <a:pt x="6108575" y="2974651"/>
                </a:cubicBezTo>
                <a:lnTo>
                  <a:pt x="6103746" y="2975803"/>
                </a:lnTo>
                <a:lnTo>
                  <a:pt x="6091377" y="2975180"/>
                </a:lnTo>
                <a:lnTo>
                  <a:pt x="6066183" y="2975222"/>
                </a:lnTo>
                <a:lnTo>
                  <a:pt x="6063287" y="2974353"/>
                </a:lnTo>
                <a:lnTo>
                  <a:pt x="6054813" y="2974911"/>
                </a:lnTo>
                <a:lnTo>
                  <a:pt x="6050809" y="2973985"/>
                </a:lnTo>
                <a:lnTo>
                  <a:pt x="6013979" y="2974553"/>
                </a:lnTo>
                <a:cubicBezTo>
                  <a:pt x="6013918" y="2974361"/>
                  <a:pt x="6013860" y="2974167"/>
                  <a:pt x="6013800" y="2973973"/>
                </a:cubicBezTo>
                <a:cubicBezTo>
                  <a:pt x="6012565" y="2972689"/>
                  <a:pt x="6010070" y="2971765"/>
                  <a:pt x="6004866" y="2971570"/>
                </a:cubicBezTo>
                <a:cubicBezTo>
                  <a:pt x="6017706" y="2963268"/>
                  <a:pt x="6003515" y="2968156"/>
                  <a:pt x="5987036" y="2968315"/>
                </a:cubicBezTo>
                <a:cubicBezTo>
                  <a:pt x="6003302" y="2955458"/>
                  <a:pt x="5953573" y="2961108"/>
                  <a:pt x="5950027" y="2953546"/>
                </a:cubicBezTo>
                <a:cubicBezTo>
                  <a:pt x="5937559" y="2953953"/>
                  <a:pt x="5924668" y="2954151"/>
                  <a:pt x="5911668" y="2954074"/>
                </a:cubicBezTo>
                <a:lnTo>
                  <a:pt x="5904110" y="2953861"/>
                </a:lnTo>
                <a:cubicBezTo>
                  <a:pt x="5904082" y="2953815"/>
                  <a:pt x="5904053" y="2953769"/>
                  <a:pt x="5904026" y="2953724"/>
                </a:cubicBezTo>
                <a:cubicBezTo>
                  <a:pt x="5902528" y="2953395"/>
                  <a:pt x="5900097" y="2953219"/>
                  <a:pt x="5896189" y="2953236"/>
                </a:cubicBezTo>
                <a:lnTo>
                  <a:pt x="5890331" y="2953471"/>
                </a:lnTo>
                <a:lnTo>
                  <a:pt x="5875672" y="2953056"/>
                </a:lnTo>
                <a:lnTo>
                  <a:pt x="5871070" y="2952035"/>
                </a:lnTo>
                <a:lnTo>
                  <a:pt x="5869888" y="2950364"/>
                </a:lnTo>
                <a:lnTo>
                  <a:pt x="5868461" y="2950506"/>
                </a:lnTo>
                <a:cubicBezTo>
                  <a:pt x="5857092" y="2953019"/>
                  <a:pt x="5852416" y="2957005"/>
                  <a:pt x="5843343" y="2945262"/>
                </a:cubicBezTo>
                <a:cubicBezTo>
                  <a:pt x="5817989" y="2949116"/>
                  <a:pt x="5815840" y="2942065"/>
                  <a:pt x="5784331" y="2938531"/>
                </a:cubicBezTo>
                <a:cubicBezTo>
                  <a:pt x="5769202" y="2942455"/>
                  <a:pt x="5758885" y="2940521"/>
                  <a:pt x="5749498" y="2936713"/>
                </a:cubicBezTo>
                <a:cubicBezTo>
                  <a:pt x="5717228" y="2937683"/>
                  <a:pt x="5690227" y="2931877"/>
                  <a:pt x="5655214" y="2929503"/>
                </a:cubicBezTo>
                <a:cubicBezTo>
                  <a:pt x="5614827" y="2933899"/>
                  <a:pt x="5598877" y="2923069"/>
                  <a:pt x="5561446" y="2920575"/>
                </a:cubicBezTo>
                <a:cubicBezTo>
                  <a:pt x="5525084" y="2929276"/>
                  <a:pt x="5537471" y="2911136"/>
                  <a:pt x="5519456" y="2906631"/>
                </a:cubicBezTo>
                <a:lnTo>
                  <a:pt x="5514099" y="2906097"/>
                </a:lnTo>
                <a:lnTo>
                  <a:pt x="5499273" y="2907057"/>
                </a:lnTo>
                <a:lnTo>
                  <a:pt x="5493664" y="2907817"/>
                </a:lnTo>
                <a:cubicBezTo>
                  <a:pt x="5489815" y="2908191"/>
                  <a:pt x="5487270" y="2908250"/>
                  <a:pt x="5485530" y="2908080"/>
                </a:cubicBezTo>
                <a:lnTo>
                  <a:pt x="5485337" y="2907959"/>
                </a:lnTo>
                <a:lnTo>
                  <a:pt x="5477696" y="2908455"/>
                </a:lnTo>
                <a:cubicBezTo>
                  <a:pt x="5464775" y="2909581"/>
                  <a:pt x="5452182" y="2910951"/>
                  <a:pt x="5440170" y="2912482"/>
                </a:cubicBezTo>
                <a:cubicBezTo>
                  <a:pt x="5430698" y="2905718"/>
                  <a:pt x="5385970" y="2915593"/>
                  <a:pt x="5391911" y="2902040"/>
                </a:cubicBezTo>
                <a:cubicBezTo>
                  <a:pt x="5375744" y="2903707"/>
                  <a:pt x="5365560" y="2909594"/>
                  <a:pt x="5371708" y="2900629"/>
                </a:cubicBezTo>
                <a:cubicBezTo>
                  <a:pt x="5366408" y="2900926"/>
                  <a:pt x="5363213" y="2900288"/>
                  <a:pt x="5360976" y="2899197"/>
                </a:cubicBezTo>
                <a:lnTo>
                  <a:pt x="5360345" y="2898671"/>
                </a:lnTo>
                <a:lnTo>
                  <a:pt x="5324367" y="2902593"/>
                </a:lnTo>
                <a:lnTo>
                  <a:pt x="5319673" y="2902094"/>
                </a:lnTo>
                <a:lnTo>
                  <a:pt x="5296114" y="2905958"/>
                </a:lnTo>
                <a:lnTo>
                  <a:pt x="5283999" y="2907258"/>
                </a:lnTo>
                <a:lnTo>
                  <a:pt x="5280460" y="2909063"/>
                </a:lnTo>
                <a:cubicBezTo>
                  <a:pt x="5276699" y="2910214"/>
                  <a:pt x="5271395" y="2910834"/>
                  <a:pt x="5262637" y="2910250"/>
                </a:cubicBezTo>
                <a:lnTo>
                  <a:pt x="5260635" y="2909845"/>
                </a:lnTo>
                <a:lnTo>
                  <a:pt x="5245770" y="2912842"/>
                </a:lnTo>
                <a:cubicBezTo>
                  <a:pt x="5240955" y="2914159"/>
                  <a:pt x="5236652" y="2915770"/>
                  <a:pt x="5233108" y="2917794"/>
                </a:cubicBezTo>
                <a:cubicBezTo>
                  <a:pt x="5184071" y="2909280"/>
                  <a:pt x="5136210" y="2920197"/>
                  <a:pt x="5082201" y="2920260"/>
                </a:cubicBezTo>
                <a:lnTo>
                  <a:pt x="4939211" y="2931760"/>
                </a:lnTo>
                <a:cubicBezTo>
                  <a:pt x="4920477" y="2933960"/>
                  <a:pt x="4783353" y="2943291"/>
                  <a:pt x="4794309" y="2937227"/>
                </a:cubicBezTo>
                <a:cubicBezTo>
                  <a:pt x="4736776" y="2951353"/>
                  <a:pt x="4701995" y="2938961"/>
                  <a:pt x="4637676" y="2946666"/>
                </a:cubicBezTo>
                <a:cubicBezTo>
                  <a:pt x="4603987" y="2934412"/>
                  <a:pt x="4621816" y="2946201"/>
                  <a:pt x="4585922" y="2944906"/>
                </a:cubicBezTo>
                <a:cubicBezTo>
                  <a:pt x="4594760" y="2956935"/>
                  <a:pt x="4542663" y="2939450"/>
                  <a:pt x="4539516" y="2953466"/>
                </a:cubicBezTo>
                <a:cubicBezTo>
                  <a:pt x="4533082" y="2952789"/>
                  <a:pt x="4526953" y="2951687"/>
                  <a:pt x="4520819" y="2950477"/>
                </a:cubicBezTo>
                <a:lnTo>
                  <a:pt x="4517604" y="2949852"/>
                </a:lnTo>
                <a:lnTo>
                  <a:pt x="4504537" y="2949759"/>
                </a:lnTo>
                <a:lnTo>
                  <a:pt x="4501104" y="2946715"/>
                </a:lnTo>
                <a:lnTo>
                  <a:pt x="4342695" y="2951638"/>
                </a:lnTo>
                <a:cubicBezTo>
                  <a:pt x="4328954" y="2954609"/>
                  <a:pt x="4284038" y="2957184"/>
                  <a:pt x="4274096" y="2953640"/>
                </a:cubicBezTo>
                <a:cubicBezTo>
                  <a:pt x="4264434" y="2953346"/>
                  <a:pt x="4254047" y="2955481"/>
                  <a:pt x="4248170" y="2951384"/>
                </a:cubicBezTo>
                <a:lnTo>
                  <a:pt x="4147924" y="2945945"/>
                </a:lnTo>
                <a:cubicBezTo>
                  <a:pt x="4131656" y="2952619"/>
                  <a:pt x="4104816" y="2942907"/>
                  <a:pt x="4061825" y="2944206"/>
                </a:cubicBezTo>
                <a:cubicBezTo>
                  <a:pt x="4044045" y="2951860"/>
                  <a:pt x="4032845" y="2944993"/>
                  <a:pt x="3998557" y="2955821"/>
                </a:cubicBezTo>
                <a:cubicBezTo>
                  <a:pt x="3997072" y="2955023"/>
                  <a:pt x="3995237" y="2954313"/>
                  <a:pt x="3993107" y="2953708"/>
                </a:cubicBezTo>
                <a:cubicBezTo>
                  <a:pt x="3980729" y="2950196"/>
                  <a:pt x="3961302" y="2950972"/>
                  <a:pt x="3949713" y="2955441"/>
                </a:cubicBezTo>
                <a:cubicBezTo>
                  <a:pt x="3894925" y="2970367"/>
                  <a:pt x="3844508" y="2972262"/>
                  <a:pt x="3797284" y="2977037"/>
                </a:cubicBezTo>
                <a:cubicBezTo>
                  <a:pt x="3743822" y="2981057"/>
                  <a:pt x="3778974" y="2965129"/>
                  <a:pt x="3712498" y="2979996"/>
                </a:cubicBezTo>
                <a:cubicBezTo>
                  <a:pt x="3705202" y="2975373"/>
                  <a:pt x="3696720" y="2975524"/>
                  <a:pt x="3682471" y="2978543"/>
                </a:cubicBezTo>
                <a:cubicBezTo>
                  <a:pt x="3656488" y="2980127"/>
                  <a:pt x="3658300" y="2967587"/>
                  <a:pt x="3632163" y="2976264"/>
                </a:cubicBezTo>
                <a:cubicBezTo>
                  <a:pt x="3636766" y="2969363"/>
                  <a:pt x="3582819" y="2975892"/>
                  <a:pt x="3594728" y="2968398"/>
                </a:cubicBezTo>
                <a:cubicBezTo>
                  <a:pt x="3577705" y="2963064"/>
                  <a:pt x="3569481" y="2973476"/>
                  <a:pt x="3552594" y="2968934"/>
                </a:cubicBezTo>
                <a:cubicBezTo>
                  <a:pt x="3533613" y="2968552"/>
                  <a:pt x="3563577" y="2975594"/>
                  <a:pt x="3542589" y="2977031"/>
                </a:cubicBezTo>
                <a:cubicBezTo>
                  <a:pt x="3517131" y="2977564"/>
                  <a:pt x="3517346" y="2989828"/>
                  <a:pt x="3497591" y="2975018"/>
                </a:cubicBezTo>
                <a:lnTo>
                  <a:pt x="3429352" y="2971090"/>
                </a:lnTo>
                <a:cubicBezTo>
                  <a:pt x="3414141" y="2975624"/>
                  <a:pt x="3401904" y="2974195"/>
                  <a:pt x="3389938" y="2970884"/>
                </a:cubicBezTo>
                <a:cubicBezTo>
                  <a:pt x="3354504" y="2973297"/>
                  <a:pt x="3322178" y="2968827"/>
                  <a:pt x="3282344" y="2968084"/>
                </a:cubicBezTo>
                <a:cubicBezTo>
                  <a:pt x="3239277" y="2974224"/>
                  <a:pt x="3217192" y="2964327"/>
                  <a:pt x="3174624" y="2963576"/>
                </a:cubicBezTo>
                <a:cubicBezTo>
                  <a:pt x="3132504" y="2975210"/>
                  <a:pt x="3146911" y="2949576"/>
                  <a:pt x="3111077" y="2951285"/>
                </a:cubicBezTo>
                <a:cubicBezTo>
                  <a:pt x="3052732" y="2962418"/>
                  <a:pt x="3112543" y="2942881"/>
                  <a:pt x="3022501" y="2948619"/>
                </a:cubicBezTo>
                <a:cubicBezTo>
                  <a:pt x="3017399" y="2950352"/>
                  <a:pt x="3006521" y="2948989"/>
                  <a:pt x="3007714" y="2946762"/>
                </a:cubicBezTo>
                <a:cubicBezTo>
                  <a:pt x="2987987" y="2948105"/>
                  <a:pt x="2931270" y="2937206"/>
                  <a:pt x="2903098" y="2940576"/>
                </a:cubicBezTo>
                <a:cubicBezTo>
                  <a:pt x="2848155" y="2935894"/>
                  <a:pt x="2821430" y="2947095"/>
                  <a:pt x="2781591" y="2946394"/>
                </a:cubicBezTo>
                <a:cubicBezTo>
                  <a:pt x="2735559" y="2940279"/>
                  <a:pt x="2708563" y="2934146"/>
                  <a:pt x="2627942" y="2919996"/>
                </a:cubicBezTo>
                <a:lnTo>
                  <a:pt x="2354959" y="2882080"/>
                </a:lnTo>
                <a:cubicBezTo>
                  <a:pt x="2252426" y="2847776"/>
                  <a:pt x="2124519" y="2878188"/>
                  <a:pt x="2063184" y="2879109"/>
                </a:cubicBezTo>
                <a:cubicBezTo>
                  <a:pt x="2038620" y="2892844"/>
                  <a:pt x="2017217" y="2880735"/>
                  <a:pt x="1986946" y="2887619"/>
                </a:cubicBezTo>
                <a:cubicBezTo>
                  <a:pt x="1919067" y="2894646"/>
                  <a:pt x="1852404" y="2912737"/>
                  <a:pt x="1763479" y="2909077"/>
                </a:cubicBezTo>
                <a:cubicBezTo>
                  <a:pt x="1726097" y="2949538"/>
                  <a:pt x="1621108" y="2933327"/>
                  <a:pt x="1537980" y="2960398"/>
                </a:cubicBezTo>
                <a:cubicBezTo>
                  <a:pt x="1489205" y="2967965"/>
                  <a:pt x="1410921" y="2954082"/>
                  <a:pt x="1395229" y="2975625"/>
                </a:cubicBezTo>
                <a:cubicBezTo>
                  <a:pt x="1371975" y="2964548"/>
                  <a:pt x="1352259" y="2986116"/>
                  <a:pt x="1327834" y="2989485"/>
                </a:cubicBezTo>
                <a:cubicBezTo>
                  <a:pt x="1307734" y="2982782"/>
                  <a:pt x="1298456" y="2990289"/>
                  <a:pt x="1280757" y="2992959"/>
                </a:cubicBezTo>
                <a:cubicBezTo>
                  <a:pt x="1272383" y="2988567"/>
                  <a:pt x="1257337" y="2989790"/>
                  <a:pt x="1252582" y="2995877"/>
                </a:cubicBezTo>
                <a:cubicBezTo>
                  <a:pt x="1260705" y="3008688"/>
                  <a:pt x="1207969" y="3005420"/>
                  <a:pt x="1204670" y="3014826"/>
                </a:cubicBezTo>
                <a:cubicBezTo>
                  <a:pt x="1174431" y="3018683"/>
                  <a:pt x="1041848" y="3015513"/>
                  <a:pt x="1020457" y="3031603"/>
                </a:cubicBezTo>
                <a:cubicBezTo>
                  <a:pt x="959520" y="3042500"/>
                  <a:pt x="869308" y="3024872"/>
                  <a:pt x="843248" y="3026954"/>
                </a:cubicBezTo>
                <a:cubicBezTo>
                  <a:pt x="815646" y="3001836"/>
                  <a:pt x="694189" y="3080490"/>
                  <a:pt x="583517" y="3089095"/>
                </a:cubicBezTo>
                <a:cubicBezTo>
                  <a:pt x="568425" y="3087467"/>
                  <a:pt x="560448" y="3088013"/>
                  <a:pt x="556836" y="3094374"/>
                </a:cubicBezTo>
                <a:cubicBezTo>
                  <a:pt x="528264" y="3099747"/>
                  <a:pt x="471823" y="3109156"/>
                  <a:pt x="412089" y="3121334"/>
                </a:cubicBezTo>
                <a:cubicBezTo>
                  <a:pt x="367235" y="3131096"/>
                  <a:pt x="143790" y="3139436"/>
                  <a:pt x="83929" y="3150566"/>
                </a:cubicBez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itle 3">
            <a:extLst>
              <a:ext uri="{FF2B5EF4-FFF2-40B4-BE49-F238E27FC236}">
                <a16:creationId xmlns:a16="http://schemas.microsoft.com/office/drawing/2014/main" id="{FDF0D0CB-764D-4C35-B453-8035C3A76354}"/>
              </a:ext>
            </a:extLst>
          </p:cNvPr>
          <p:cNvSpPr>
            <a:spLocks noGrp="1"/>
          </p:cNvSpPr>
          <p:nvPr>
            <p:ph type="title"/>
          </p:nvPr>
        </p:nvSpPr>
        <p:spPr>
          <a:xfrm>
            <a:off x="3988469" y="702753"/>
            <a:ext cx="4215063" cy="2398713"/>
          </a:xfrm>
        </p:spPr>
        <p:txBody>
          <a:bodyPr>
            <a:normAutofit/>
          </a:bodyPr>
          <a:lstStyle/>
          <a:p>
            <a:r>
              <a:rPr lang="en-US" sz="6600" dirty="0"/>
              <a:t>Questions?</a:t>
            </a:r>
          </a:p>
        </p:txBody>
      </p:sp>
      <p:pic>
        <p:nvPicPr>
          <p:cNvPr id="14" name="Picture 13" descr="UMD_ARCH_EFCenter_S_Color.png">
            <a:extLst>
              <a:ext uri="{FF2B5EF4-FFF2-40B4-BE49-F238E27FC236}">
                <a16:creationId xmlns:a16="http://schemas.microsoft.com/office/drawing/2014/main" id="{1B1C5D1C-D4F9-4AB4-B0A1-A646EE856E34}"/>
              </a:ext>
            </a:extLst>
          </p:cNvPr>
          <p:cNvPicPr>
            <a:picLocks noChangeAspect="1"/>
          </p:cNvPicPr>
          <p:nvPr/>
        </p:nvPicPr>
        <p:blipFill rotWithShape="1">
          <a:blip r:embed="rId3" cstate="email">
            <a:extLst>
              <a:ext uri="{28A0092B-C50C-407E-A947-70E740481C1C}">
                <a14:useLocalDpi xmlns:a14="http://schemas.microsoft.com/office/drawing/2010/main" val="0"/>
              </a:ext>
            </a:extLst>
          </a:blip>
          <a:srcRect t="-77343" b="-77343"/>
          <a:stretch/>
        </p:blipFill>
        <p:spPr>
          <a:xfrm>
            <a:off x="545067" y="4075838"/>
            <a:ext cx="4909061" cy="2469279"/>
          </a:xfrm>
          <a:prstGeom prst="rect">
            <a:avLst/>
          </a:prstGeom>
        </p:spPr>
      </p:pic>
      <p:sp>
        <p:nvSpPr>
          <p:cNvPr id="3" name="Subtitle 2"/>
          <p:cNvSpPr>
            <a:spLocks noGrp="1"/>
          </p:cNvSpPr>
          <p:nvPr>
            <p:ph idx="1"/>
          </p:nvPr>
        </p:nvSpPr>
        <p:spPr>
          <a:xfrm>
            <a:off x="6603331" y="4075838"/>
            <a:ext cx="5723021" cy="2398713"/>
          </a:xfrm>
        </p:spPr>
        <p:txBody>
          <a:bodyPr anchor="ctr">
            <a:normAutofit/>
          </a:bodyPr>
          <a:lstStyle/>
          <a:p>
            <a:r>
              <a:rPr lang="en-US" sz="3200" dirty="0"/>
              <a:t>Brandy Espinola</a:t>
            </a:r>
          </a:p>
          <a:p>
            <a:r>
              <a:rPr lang="en-US" sz="3200" dirty="0">
                <a:hlinkClick r:id="rId4"/>
              </a:rPr>
              <a:t>bespinol@umd.edu</a:t>
            </a:r>
            <a:r>
              <a:rPr lang="en-US" sz="3200" dirty="0"/>
              <a:t> </a:t>
            </a:r>
          </a:p>
        </p:txBody>
      </p:sp>
    </p:spTree>
    <p:extLst>
      <p:ext uri="{BB962C8B-B14F-4D97-AF65-F5344CB8AC3E}">
        <p14:creationId xmlns:p14="http://schemas.microsoft.com/office/powerpoint/2010/main" val="669639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r>
              <a:rPr lang="en-US" dirty="0"/>
              <a:t>What is in the toolbox?</a:t>
            </a:r>
          </a:p>
        </p:txBody>
      </p:sp>
      <p:sp>
        <p:nvSpPr>
          <p:cNvPr id="3" name="Content Placeholder 2"/>
          <p:cNvSpPr>
            <a:spLocks noGrp="1"/>
          </p:cNvSpPr>
          <p:nvPr>
            <p:ph idx="1"/>
          </p:nvPr>
        </p:nvSpPr>
        <p:spPr>
          <a:xfrm>
            <a:off x="838200" y="1825625"/>
            <a:ext cx="6261847" cy="4351338"/>
          </a:xfrm>
        </p:spPr>
        <p:txBody>
          <a:bodyPr>
            <a:normAutofit/>
          </a:bodyPr>
          <a:lstStyle/>
          <a:p>
            <a:r>
              <a:rPr lang="en-US" dirty="0"/>
              <a:t>Old tools</a:t>
            </a:r>
          </a:p>
          <a:p>
            <a:pPr lvl="1"/>
            <a:r>
              <a:rPr lang="en-US" dirty="0"/>
              <a:t>They can still work with a little oil and sharpening</a:t>
            </a:r>
          </a:p>
          <a:p>
            <a:endParaRPr lang="en-US" dirty="0"/>
          </a:p>
          <a:p>
            <a:r>
              <a:rPr lang="en-US" dirty="0"/>
              <a:t>New tools</a:t>
            </a:r>
          </a:p>
          <a:p>
            <a:pPr lvl="1"/>
            <a:r>
              <a:rPr lang="en-US" dirty="0"/>
              <a:t>Not magical, but it can be nice to have more specialized options</a:t>
            </a:r>
          </a:p>
          <a:p>
            <a:endParaRPr lang="en-US" dirty="0"/>
          </a:p>
        </p:txBody>
      </p:sp>
      <p:pic>
        <p:nvPicPr>
          <p:cNvPr id="4" name="Picture 3" descr="Download Toolbox Transparent Image HQ PNG Image | FreePNGIm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80610" y="1758242"/>
            <a:ext cx="4737650" cy="3363731"/>
          </a:xfrm>
          <a:prstGeom prst="rect">
            <a:avLst/>
          </a:prstGeom>
        </p:spPr>
      </p:pic>
    </p:spTree>
    <p:extLst>
      <p:ext uri="{BB962C8B-B14F-4D97-AF65-F5344CB8AC3E}">
        <p14:creationId xmlns:p14="http://schemas.microsoft.com/office/powerpoint/2010/main" val="687965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13EFA6C3-82DC-4131-9929-2523E6FD0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381625" y="609600"/>
            <a:ext cx="6303869" cy="1330839"/>
          </a:xfrm>
        </p:spPr>
        <p:txBody>
          <a:bodyPr>
            <a:normAutofit/>
          </a:bodyPr>
          <a:lstStyle/>
          <a:p>
            <a:r>
              <a:rPr lang="en-US" dirty="0"/>
              <a:t>What is in the piggy bank?</a:t>
            </a:r>
          </a:p>
        </p:txBody>
      </p:sp>
      <p:sp>
        <p:nvSpPr>
          <p:cNvPr id="22" name="Freeform: Shape 21">
            <a:extLst>
              <a:ext uri="{FF2B5EF4-FFF2-40B4-BE49-F238E27FC236}">
                <a16:creationId xmlns:a16="http://schemas.microsoft.com/office/drawing/2014/main" id="{AEC9469E-14CA-4358-BABC-CBF836A61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869680" cy="767978"/>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048EB4C9-ACAF-4CCA-BA6E-931443192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5753" y="6027658"/>
            <a:ext cx="7906247" cy="830343"/>
          </a:xfrm>
          <a:custGeom>
            <a:avLst/>
            <a:gdLst>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127968 w 6884912"/>
              <a:gd name="connsiteY58" fmla="*/ 287613 h 1161397"/>
              <a:gd name="connsiteX59" fmla="*/ 3222191 w 6884912"/>
              <a:gd name="connsiteY59" fmla="*/ 307887 h 1161397"/>
              <a:gd name="connsiteX60" fmla="*/ 3227953 w 6884912"/>
              <a:gd name="connsiteY60" fmla="*/ 297650 h 1161397"/>
              <a:gd name="connsiteX61" fmla="*/ 3287859 w 6884912"/>
              <a:gd name="connsiteY61" fmla="*/ 287558 h 1161397"/>
              <a:gd name="connsiteX62" fmla="*/ 3510042 w 6884912"/>
              <a:gd name="connsiteY62" fmla="*/ 311820 h 1161397"/>
              <a:gd name="connsiteX63" fmla="*/ 3626773 w 6884912"/>
              <a:gd name="connsiteY63" fmla="*/ 290452 h 1161397"/>
              <a:gd name="connsiteX64" fmla="*/ 3666217 w 6884912"/>
              <a:gd name="connsiteY64" fmla="*/ 273255 h 1161397"/>
              <a:gd name="connsiteX65" fmla="*/ 3732427 w 6884912"/>
              <a:gd name="connsiteY65" fmla="*/ 245039 h 1161397"/>
              <a:gd name="connsiteX66" fmla="*/ 3777022 w 6884912"/>
              <a:gd name="connsiteY66" fmla="*/ 200276 h 1161397"/>
              <a:gd name="connsiteX67" fmla="*/ 3791246 w 6884912"/>
              <a:gd name="connsiteY67" fmla="*/ 189996 h 1161397"/>
              <a:gd name="connsiteX68" fmla="*/ 3819864 w 6884912"/>
              <a:gd name="connsiteY68" fmla="*/ 194605 h 1161397"/>
              <a:gd name="connsiteX69" fmla="*/ 3830398 w 6884912"/>
              <a:gd name="connsiteY69" fmla="*/ 188383 h 1161397"/>
              <a:gd name="connsiteX70" fmla="*/ 3834360 w 6884912"/>
              <a:gd name="connsiteY70" fmla="*/ 188992 h 1161397"/>
              <a:gd name="connsiteX71" fmla="*/ 3843715 w 6884912"/>
              <a:gd name="connsiteY71" fmla="*/ 188752 h 1161397"/>
              <a:gd name="connsiteX72" fmla="*/ 3842609 w 6884912"/>
              <a:gd name="connsiteY72" fmla="*/ 197386 h 1161397"/>
              <a:gd name="connsiteX73" fmla="*/ 3853961 w 6884912"/>
              <a:gd name="connsiteY73" fmla="*/ 213380 h 1161397"/>
              <a:gd name="connsiteX74" fmla="*/ 3907640 w 6884912"/>
              <a:gd name="connsiteY74" fmla="*/ 207568 h 1161397"/>
              <a:gd name="connsiteX75" fmla="*/ 3910449 w 6884912"/>
              <a:gd name="connsiteY75" fmla="*/ 197808 h 1161397"/>
              <a:gd name="connsiteX76" fmla="*/ 3917197 w 6884912"/>
              <a:gd name="connsiteY76" fmla="*/ 196121 h 1161397"/>
              <a:gd name="connsiteX77" fmla="*/ 3922400 w 6884912"/>
              <a:gd name="connsiteY77" fmla="*/ 205056 h 1161397"/>
              <a:gd name="connsiteX78" fmla="*/ 4013061 w 6884912"/>
              <a:gd name="connsiteY78" fmla="*/ 224874 h 1161397"/>
              <a:gd name="connsiteX79" fmla="*/ 4134285 w 6884912"/>
              <a:gd name="connsiteY79" fmla="*/ 235592 h 1161397"/>
              <a:gd name="connsiteX80" fmla="*/ 4220717 w 6884912"/>
              <a:gd name="connsiteY80" fmla="*/ 192946 h 1161397"/>
              <a:gd name="connsiteX81" fmla="*/ 4228802 w 6884912"/>
              <a:gd name="connsiteY81" fmla="*/ 201468 h 1161397"/>
              <a:gd name="connsiteX82" fmla="*/ 4289361 w 6884912"/>
              <a:gd name="connsiteY82" fmla="*/ 196642 h 1161397"/>
              <a:gd name="connsiteX83" fmla="*/ 4498913 w 6884912"/>
              <a:gd name="connsiteY83" fmla="*/ 118915 h 1161397"/>
              <a:gd name="connsiteX84" fmla="*/ 4617330 w 6884912"/>
              <a:gd name="connsiteY84" fmla="*/ 111163 h 1161397"/>
              <a:gd name="connsiteX85" fmla="*/ 4659778 w 6884912"/>
              <a:gd name="connsiteY85" fmla="*/ 118219 h 1161397"/>
              <a:gd name="connsiteX86" fmla="*/ 4730870 w 6884912"/>
              <a:gd name="connsiteY86" fmla="*/ 129432 h 1161397"/>
              <a:gd name="connsiteX87" fmla="*/ 4785037 w 6884912"/>
              <a:gd name="connsiteY87" fmla="*/ 161964 h 1161397"/>
              <a:gd name="connsiteX88" fmla="*/ 4844073 w 6884912"/>
              <a:gd name="connsiteY88" fmla="*/ 161768 h 1161397"/>
              <a:gd name="connsiteX89" fmla="*/ 4856454 w 6884912"/>
              <a:gd name="connsiteY89" fmla="*/ 130488 h 1161397"/>
              <a:gd name="connsiteX90" fmla="*/ 4920038 w 6884912"/>
              <a:gd name="connsiteY90" fmla="*/ 140418 h 1161397"/>
              <a:gd name="connsiteX91" fmla="*/ 5016639 w 6884912"/>
              <a:gd name="connsiteY91" fmla="*/ 158905 h 1161397"/>
              <a:gd name="connsiteX92" fmla="*/ 5072009 w 6884912"/>
              <a:gd name="connsiteY92" fmla="*/ 161502 h 1161397"/>
              <a:gd name="connsiteX93" fmla="*/ 5223626 w 6884912"/>
              <a:gd name="connsiteY93" fmla="*/ 177356 h 1161397"/>
              <a:gd name="connsiteX94" fmla="*/ 5375773 w 6884912"/>
              <a:gd name="connsiteY94" fmla="*/ 199913 h 1161397"/>
              <a:gd name="connsiteX95" fmla="*/ 5467502 w 6884912"/>
              <a:gd name="connsiteY95" fmla="*/ 250963 h 1161397"/>
              <a:gd name="connsiteX96" fmla="*/ 5592395 w 6884912"/>
              <a:gd name="connsiteY96" fmla="*/ 265434 h 1161397"/>
              <a:gd name="connsiteX97" fmla="*/ 5613532 w 6884912"/>
              <a:gd name="connsiteY97" fmla="*/ 273379 h 1161397"/>
              <a:gd name="connsiteX98" fmla="*/ 5642173 w 6884912"/>
              <a:gd name="connsiteY98" fmla="*/ 266904 h 1161397"/>
              <a:gd name="connsiteX99" fmla="*/ 5756910 w 6884912"/>
              <a:gd name="connsiteY99" fmla="*/ 239211 h 1161397"/>
              <a:gd name="connsiteX100" fmla="*/ 5846667 w 6884912"/>
              <a:gd name="connsiteY100" fmla="*/ 201786 h 1161397"/>
              <a:gd name="connsiteX101" fmla="*/ 5960732 w 6884912"/>
              <a:gd name="connsiteY101" fmla="*/ 220708 h 1161397"/>
              <a:gd name="connsiteX102" fmla="*/ 6029542 w 6884912"/>
              <a:gd name="connsiteY102" fmla="*/ 210339 h 1161397"/>
              <a:gd name="connsiteX103" fmla="*/ 6141123 w 6884912"/>
              <a:gd name="connsiteY103" fmla="*/ 159923 h 1161397"/>
              <a:gd name="connsiteX104" fmla="*/ 6290640 w 6884912"/>
              <a:gd name="connsiteY104" fmla="*/ 167441 h 1161397"/>
              <a:gd name="connsiteX105" fmla="*/ 6322806 w 6884912"/>
              <a:gd name="connsiteY105" fmla="*/ 213293 h 1161397"/>
              <a:gd name="connsiteX106" fmla="*/ 6364914 w 6884912"/>
              <a:gd name="connsiteY106" fmla="*/ 240140 h 1161397"/>
              <a:gd name="connsiteX107" fmla="*/ 6380420 w 6884912"/>
              <a:gd name="connsiteY107" fmla="*/ 173195 h 1161397"/>
              <a:gd name="connsiteX108" fmla="*/ 6507891 w 6884912"/>
              <a:gd name="connsiteY108" fmla="*/ 118474 h 1161397"/>
              <a:gd name="connsiteX109" fmla="*/ 6571807 w 6884912"/>
              <a:gd name="connsiteY109" fmla="*/ 98636 h 1161397"/>
              <a:gd name="connsiteX110" fmla="*/ 6671880 w 6884912"/>
              <a:gd name="connsiteY110" fmla="*/ 82931 h 1161397"/>
              <a:gd name="connsiteX111" fmla="*/ 6702266 w 6884912"/>
              <a:gd name="connsiteY111" fmla="*/ 75470 h 1161397"/>
              <a:gd name="connsiteX112" fmla="*/ 6845802 w 6884912"/>
              <a:gd name="connsiteY112" fmla="*/ 24496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134285 w 6884912"/>
              <a:gd name="connsiteY78" fmla="*/ 235592 h 1161397"/>
              <a:gd name="connsiteX79" fmla="*/ 4220717 w 6884912"/>
              <a:gd name="connsiteY79" fmla="*/ 192946 h 1161397"/>
              <a:gd name="connsiteX80" fmla="*/ 4228802 w 6884912"/>
              <a:gd name="connsiteY80" fmla="*/ 201468 h 1161397"/>
              <a:gd name="connsiteX81" fmla="*/ 4289361 w 6884912"/>
              <a:gd name="connsiteY81" fmla="*/ 196642 h 1161397"/>
              <a:gd name="connsiteX82" fmla="*/ 4498913 w 6884912"/>
              <a:gd name="connsiteY82" fmla="*/ 118915 h 1161397"/>
              <a:gd name="connsiteX83" fmla="*/ 4617330 w 6884912"/>
              <a:gd name="connsiteY83" fmla="*/ 111163 h 1161397"/>
              <a:gd name="connsiteX84" fmla="*/ 4659778 w 6884912"/>
              <a:gd name="connsiteY84" fmla="*/ 118219 h 1161397"/>
              <a:gd name="connsiteX85" fmla="*/ 4730870 w 6884912"/>
              <a:gd name="connsiteY85" fmla="*/ 129432 h 1161397"/>
              <a:gd name="connsiteX86" fmla="*/ 4785037 w 6884912"/>
              <a:gd name="connsiteY86" fmla="*/ 161964 h 1161397"/>
              <a:gd name="connsiteX87" fmla="*/ 4844073 w 6884912"/>
              <a:gd name="connsiteY87" fmla="*/ 161768 h 1161397"/>
              <a:gd name="connsiteX88" fmla="*/ 4856454 w 6884912"/>
              <a:gd name="connsiteY88" fmla="*/ 130488 h 1161397"/>
              <a:gd name="connsiteX89" fmla="*/ 4920038 w 6884912"/>
              <a:gd name="connsiteY89" fmla="*/ 140418 h 1161397"/>
              <a:gd name="connsiteX90" fmla="*/ 5016639 w 6884912"/>
              <a:gd name="connsiteY90" fmla="*/ 158905 h 1161397"/>
              <a:gd name="connsiteX91" fmla="*/ 5072009 w 6884912"/>
              <a:gd name="connsiteY91" fmla="*/ 161502 h 1161397"/>
              <a:gd name="connsiteX92" fmla="*/ 5223626 w 6884912"/>
              <a:gd name="connsiteY92" fmla="*/ 177356 h 1161397"/>
              <a:gd name="connsiteX93" fmla="*/ 5375773 w 6884912"/>
              <a:gd name="connsiteY93" fmla="*/ 199913 h 1161397"/>
              <a:gd name="connsiteX94" fmla="*/ 5467502 w 6884912"/>
              <a:gd name="connsiteY94" fmla="*/ 250963 h 1161397"/>
              <a:gd name="connsiteX95" fmla="*/ 5592395 w 6884912"/>
              <a:gd name="connsiteY95" fmla="*/ 265434 h 1161397"/>
              <a:gd name="connsiteX96" fmla="*/ 5613532 w 6884912"/>
              <a:gd name="connsiteY96" fmla="*/ 273379 h 1161397"/>
              <a:gd name="connsiteX97" fmla="*/ 5642173 w 6884912"/>
              <a:gd name="connsiteY97" fmla="*/ 266904 h 1161397"/>
              <a:gd name="connsiteX98" fmla="*/ 5756910 w 6884912"/>
              <a:gd name="connsiteY98" fmla="*/ 239211 h 1161397"/>
              <a:gd name="connsiteX99" fmla="*/ 5846667 w 6884912"/>
              <a:gd name="connsiteY99" fmla="*/ 201786 h 1161397"/>
              <a:gd name="connsiteX100" fmla="*/ 5960732 w 6884912"/>
              <a:gd name="connsiteY100" fmla="*/ 220708 h 1161397"/>
              <a:gd name="connsiteX101" fmla="*/ 6029542 w 6884912"/>
              <a:gd name="connsiteY101" fmla="*/ 210339 h 1161397"/>
              <a:gd name="connsiteX102" fmla="*/ 6141123 w 6884912"/>
              <a:gd name="connsiteY102" fmla="*/ 159923 h 1161397"/>
              <a:gd name="connsiteX103" fmla="*/ 6290640 w 6884912"/>
              <a:gd name="connsiteY103" fmla="*/ 167441 h 1161397"/>
              <a:gd name="connsiteX104" fmla="*/ 6322806 w 6884912"/>
              <a:gd name="connsiteY104" fmla="*/ 213293 h 1161397"/>
              <a:gd name="connsiteX105" fmla="*/ 6364914 w 6884912"/>
              <a:gd name="connsiteY105" fmla="*/ 240140 h 1161397"/>
              <a:gd name="connsiteX106" fmla="*/ 6380420 w 6884912"/>
              <a:gd name="connsiteY106" fmla="*/ 173195 h 1161397"/>
              <a:gd name="connsiteX107" fmla="*/ 6507891 w 6884912"/>
              <a:gd name="connsiteY107" fmla="*/ 118474 h 1161397"/>
              <a:gd name="connsiteX108" fmla="*/ 6571807 w 6884912"/>
              <a:gd name="connsiteY108" fmla="*/ 98636 h 1161397"/>
              <a:gd name="connsiteX109" fmla="*/ 6671880 w 6884912"/>
              <a:gd name="connsiteY109" fmla="*/ 82931 h 1161397"/>
              <a:gd name="connsiteX110" fmla="*/ 6702266 w 6884912"/>
              <a:gd name="connsiteY110" fmla="*/ 75470 h 1161397"/>
              <a:gd name="connsiteX111" fmla="*/ 6845802 w 6884912"/>
              <a:gd name="connsiteY111" fmla="*/ 24496 h 1161397"/>
              <a:gd name="connsiteX112" fmla="*/ 6884912 w 6884912"/>
              <a:gd name="connsiteY11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64914 w 6884912"/>
              <a:gd name="connsiteY104" fmla="*/ 240140 h 1161397"/>
              <a:gd name="connsiteX105" fmla="*/ 6380420 w 6884912"/>
              <a:gd name="connsiteY105" fmla="*/ 173195 h 1161397"/>
              <a:gd name="connsiteX106" fmla="*/ 6507891 w 6884912"/>
              <a:gd name="connsiteY106" fmla="*/ 118474 h 1161397"/>
              <a:gd name="connsiteX107" fmla="*/ 6571807 w 6884912"/>
              <a:gd name="connsiteY107" fmla="*/ 98636 h 1161397"/>
              <a:gd name="connsiteX108" fmla="*/ 6671880 w 6884912"/>
              <a:gd name="connsiteY108" fmla="*/ 82931 h 1161397"/>
              <a:gd name="connsiteX109" fmla="*/ 6702266 w 6884912"/>
              <a:gd name="connsiteY109" fmla="*/ 75470 h 1161397"/>
              <a:gd name="connsiteX110" fmla="*/ 6845802 w 6884912"/>
              <a:gd name="connsiteY110" fmla="*/ 24496 h 1161397"/>
              <a:gd name="connsiteX111" fmla="*/ 6884912 w 6884912"/>
              <a:gd name="connsiteY11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287859 w 6884912"/>
              <a:gd name="connsiteY60" fmla="*/ 287558 h 1161397"/>
              <a:gd name="connsiteX61" fmla="*/ 3510042 w 6884912"/>
              <a:gd name="connsiteY61" fmla="*/ 311820 h 1161397"/>
              <a:gd name="connsiteX62" fmla="*/ 3626773 w 6884912"/>
              <a:gd name="connsiteY62" fmla="*/ 290452 h 1161397"/>
              <a:gd name="connsiteX63" fmla="*/ 3666217 w 6884912"/>
              <a:gd name="connsiteY63" fmla="*/ 273255 h 1161397"/>
              <a:gd name="connsiteX64" fmla="*/ 3732427 w 6884912"/>
              <a:gd name="connsiteY64" fmla="*/ 245039 h 1161397"/>
              <a:gd name="connsiteX65" fmla="*/ 3777022 w 6884912"/>
              <a:gd name="connsiteY65" fmla="*/ 200276 h 1161397"/>
              <a:gd name="connsiteX66" fmla="*/ 3791246 w 6884912"/>
              <a:gd name="connsiteY66" fmla="*/ 189996 h 1161397"/>
              <a:gd name="connsiteX67" fmla="*/ 3819864 w 6884912"/>
              <a:gd name="connsiteY67" fmla="*/ 194605 h 1161397"/>
              <a:gd name="connsiteX68" fmla="*/ 3830398 w 6884912"/>
              <a:gd name="connsiteY68" fmla="*/ 188383 h 1161397"/>
              <a:gd name="connsiteX69" fmla="*/ 3834360 w 6884912"/>
              <a:gd name="connsiteY69" fmla="*/ 188992 h 1161397"/>
              <a:gd name="connsiteX70" fmla="*/ 3843715 w 6884912"/>
              <a:gd name="connsiteY70" fmla="*/ 188752 h 1161397"/>
              <a:gd name="connsiteX71" fmla="*/ 3842609 w 6884912"/>
              <a:gd name="connsiteY71" fmla="*/ 197386 h 1161397"/>
              <a:gd name="connsiteX72" fmla="*/ 3853961 w 6884912"/>
              <a:gd name="connsiteY72" fmla="*/ 213380 h 1161397"/>
              <a:gd name="connsiteX73" fmla="*/ 3907640 w 6884912"/>
              <a:gd name="connsiteY73" fmla="*/ 207568 h 1161397"/>
              <a:gd name="connsiteX74" fmla="*/ 3910449 w 6884912"/>
              <a:gd name="connsiteY74" fmla="*/ 197808 h 1161397"/>
              <a:gd name="connsiteX75" fmla="*/ 3917197 w 6884912"/>
              <a:gd name="connsiteY75" fmla="*/ 196121 h 1161397"/>
              <a:gd name="connsiteX76" fmla="*/ 3922400 w 6884912"/>
              <a:gd name="connsiteY76" fmla="*/ 205056 h 1161397"/>
              <a:gd name="connsiteX77" fmla="*/ 4013061 w 6884912"/>
              <a:gd name="connsiteY77" fmla="*/ 224874 h 1161397"/>
              <a:gd name="connsiteX78" fmla="*/ 4220717 w 6884912"/>
              <a:gd name="connsiteY78" fmla="*/ 192946 h 1161397"/>
              <a:gd name="connsiteX79" fmla="*/ 4228802 w 6884912"/>
              <a:gd name="connsiteY79" fmla="*/ 201468 h 1161397"/>
              <a:gd name="connsiteX80" fmla="*/ 4289361 w 6884912"/>
              <a:gd name="connsiteY80" fmla="*/ 196642 h 1161397"/>
              <a:gd name="connsiteX81" fmla="*/ 4498913 w 6884912"/>
              <a:gd name="connsiteY81" fmla="*/ 118915 h 1161397"/>
              <a:gd name="connsiteX82" fmla="*/ 4617330 w 6884912"/>
              <a:gd name="connsiteY82" fmla="*/ 111163 h 1161397"/>
              <a:gd name="connsiteX83" fmla="*/ 4659778 w 6884912"/>
              <a:gd name="connsiteY83" fmla="*/ 118219 h 1161397"/>
              <a:gd name="connsiteX84" fmla="*/ 4730870 w 6884912"/>
              <a:gd name="connsiteY84" fmla="*/ 129432 h 1161397"/>
              <a:gd name="connsiteX85" fmla="*/ 4785037 w 6884912"/>
              <a:gd name="connsiteY85" fmla="*/ 161964 h 1161397"/>
              <a:gd name="connsiteX86" fmla="*/ 4844073 w 6884912"/>
              <a:gd name="connsiteY86" fmla="*/ 161768 h 1161397"/>
              <a:gd name="connsiteX87" fmla="*/ 4856454 w 6884912"/>
              <a:gd name="connsiteY87" fmla="*/ 130488 h 1161397"/>
              <a:gd name="connsiteX88" fmla="*/ 4920038 w 6884912"/>
              <a:gd name="connsiteY88" fmla="*/ 140418 h 1161397"/>
              <a:gd name="connsiteX89" fmla="*/ 5016639 w 6884912"/>
              <a:gd name="connsiteY89" fmla="*/ 158905 h 1161397"/>
              <a:gd name="connsiteX90" fmla="*/ 5072009 w 6884912"/>
              <a:gd name="connsiteY90" fmla="*/ 161502 h 1161397"/>
              <a:gd name="connsiteX91" fmla="*/ 5223626 w 6884912"/>
              <a:gd name="connsiteY91" fmla="*/ 177356 h 1161397"/>
              <a:gd name="connsiteX92" fmla="*/ 5375773 w 6884912"/>
              <a:gd name="connsiteY92" fmla="*/ 199913 h 1161397"/>
              <a:gd name="connsiteX93" fmla="*/ 5467502 w 6884912"/>
              <a:gd name="connsiteY93" fmla="*/ 250963 h 1161397"/>
              <a:gd name="connsiteX94" fmla="*/ 5592395 w 6884912"/>
              <a:gd name="connsiteY94" fmla="*/ 265434 h 1161397"/>
              <a:gd name="connsiteX95" fmla="*/ 5613532 w 6884912"/>
              <a:gd name="connsiteY95" fmla="*/ 273379 h 1161397"/>
              <a:gd name="connsiteX96" fmla="*/ 5642173 w 6884912"/>
              <a:gd name="connsiteY96" fmla="*/ 266904 h 1161397"/>
              <a:gd name="connsiteX97" fmla="*/ 5756910 w 6884912"/>
              <a:gd name="connsiteY97" fmla="*/ 239211 h 1161397"/>
              <a:gd name="connsiteX98" fmla="*/ 5846667 w 6884912"/>
              <a:gd name="connsiteY98" fmla="*/ 201786 h 1161397"/>
              <a:gd name="connsiteX99" fmla="*/ 5960732 w 6884912"/>
              <a:gd name="connsiteY99" fmla="*/ 220708 h 1161397"/>
              <a:gd name="connsiteX100" fmla="*/ 6029542 w 6884912"/>
              <a:gd name="connsiteY100" fmla="*/ 210339 h 1161397"/>
              <a:gd name="connsiteX101" fmla="*/ 6141123 w 6884912"/>
              <a:gd name="connsiteY101" fmla="*/ 159923 h 1161397"/>
              <a:gd name="connsiteX102" fmla="*/ 6290640 w 6884912"/>
              <a:gd name="connsiteY102" fmla="*/ 167441 h 1161397"/>
              <a:gd name="connsiteX103" fmla="*/ 6322806 w 6884912"/>
              <a:gd name="connsiteY103" fmla="*/ 213293 h 1161397"/>
              <a:gd name="connsiteX104" fmla="*/ 6380420 w 6884912"/>
              <a:gd name="connsiteY104" fmla="*/ 173195 h 1161397"/>
              <a:gd name="connsiteX105" fmla="*/ 6507891 w 6884912"/>
              <a:gd name="connsiteY105" fmla="*/ 118474 h 1161397"/>
              <a:gd name="connsiteX106" fmla="*/ 6571807 w 6884912"/>
              <a:gd name="connsiteY106" fmla="*/ 98636 h 1161397"/>
              <a:gd name="connsiteX107" fmla="*/ 6671880 w 6884912"/>
              <a:gd name="connsiteY107" fmla="*/ 82931 h 1161397"/>
              <a:gd name="connsiteX108" fmla="*/ 6702266 w 6884912"/>
              <a:gd name="connsiteY108" fmla="*/ 75470 h 1161397"/>
              <a:gd name="connsiteX109" fmla="*/ 6845802 w 6884912"/>
              <a:gd name="connsiteY109" fmla="*/ 24496 h 1161397"/>
              <a:gd name="connsiteX110" fmla="*/ 6884912 w 6884912"/>
              <a:gd name="connsiteY11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785037 w 6884912"/>
              <a:gd name="connsiteY84" fmla="*/ 161964 h 1161397"/>
              <a:gd name="connsiteX85" fmla="*/ 4844073 w 6884912"/>
              <a:gd name="connsiteY85" fmla="*/ 161768 h 1161397"/>
              <a:gd name="connsiteX86" fmla="*/ 4856454 w 6884912"/>
              <a:gd name="connsiteY86" fmla="*/ 130488 h 1161397"/>
              <a:gd name="connsiteX87" fmla="*/ 4920038 w 6884912"/>
              <a:gd name="connsiteY87" fmla="*/ 140418 h 1161397"/>
              <a:gd name="connsiteX88" fmla="*/ 5016639 w 6884912"/>
              <a:gd name="connsiteY88" fmla="*/ 158905 h 1161397"/>
              <a:gd name="connsiteX89" fmla="*/ 5072009 w 6884912"/>
              <a:gd name="connsiteY89" fmla="*/ 161502 h 1161397"/>
              <a:gd name="connsiteX90" fmla="*/ 5223626 w 6884912"/>
              <a:gd name="connsiteY90" fmla="*/ 177356 h 1161397"/>
              <a:gd name="connsiteX91" fmla="*/ 5375773 w 6884912"/>
              <a:gd name="connsiteY91" fmla="*/ 199913 h 1161397"/>
              <a:gd name="connsiteX92" fmla="*/ 5467502 w 6884912"/>
              <a:gd name="connsiteY92" fmla="*/ 250963 h 1161397"/>
              <a:gd name="connsiteX93" fmla="*/ 5592395 w 6884912"/>
              <a:gd name="connsiteY93" fmla="*/ 265434 h 1161397"/>
              <a:gd name="connsiteX94" fmla="*/ 5613532 w 6884912"/>
              <a:gd name="connsiteY94" fmla="*/ 273379 h 1161397"/>
              <a:gd name="connsiteX95" fmla="*/ 5642173 w 6884912"/>
              <a:gd name="connsiteY95" fmla="*/ 266904 h 1161397"/>
              <a:gd name="connsiteX96" fmla="*/ 5756910 w 6884912"/>
              <a:gd name="connsiteY96" fmla="*/ 239211 h 1161397"/>
              <a:gd name="connsiteX97" fmla="*/ 5846667 w 6884912"/>
              <a:gd name="connsiteY97" fmla="*/ 201786 h 1161397"/>
              <a:gd name="connsiteX98" fmla="*/ 5960732 w 6884912"/>
              <a:gd name="connsiteY98" fmla="*/ 220708 h 1161397"/>
              <a:gd name="connsiteX99" fmla="*/ 6029542 w 6884912"/>
              <a:gd name="connsiteY99" fmla="*/ 210339 h 1161397"/>
              <a:gd name="connsiteX100" fmla="*/ 6141123 w 6884912"/>
              <a:gd name="connsiteY100" fmla="*/ 159923 h 1161397"/>
              <a:gd name="connsiteX101" fmla="*/ 6290640 w 6884912"/>
              <a:gd name="connsiteY101" fmla="*/ 167441 h 1161397"/>
              <a:gd name="connsiteX102" fmla="*/ 6322806 w 6884912"/>
              <a:gd name="connsiteY102" fmla="*/ 213293 h 1161397"/>
              <a:gd name="connsiteX103" fmla="*/ 6380420 w 6884912"/>
              <a:gd name="connsiteY103" fmla="*/ 173195 h 1161397"/>
              <a:gd name="connsiteX104" fmla="*/ 6507891 w 6884912"/>
              <a:gd name="connsiteY104" fmla="*/ 118474 h 1161397"/>
              <a:gd name="connsiteX105" fmla="*/ 6571807 w 6884912"/>
              <a:gd name="connsiteY105" fmla="*/ 98636 h 1161397"/>
              <a:gd name="connsiteX106" fmla="*/ 6671880 w 6884912"/>
              <a:gd name="connsiteY106" fmla="*/ 82931 h 1161397"/>
              <a:gd name="connsiteX107" fmla="*/ 6702266 w 6884912"/>
              <a:gd name="connsiteY107" fmla="*/ 75470 h 1161397"/>
              <a:gd name="connsiteX108" fmla="*/ 6845802 w 6884912"/>
              <a:gd name="connsiteY108" fmla="*/ 24496 h 1161397"/>
              <a:gd name="connsiteX109" fmla="*/ 6884912 w 6884912"/>
              <a:gd name="connsiteY10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222191 w 6884912"/>
              <a:gd name="connsiteY58" fmla="*/ 307887 h 1161397"/>
              <a:gd name="connsiteX59" fmla="*/ 3227953 w 6884912"/>
              <a:gd name="connsiteY59" fmla="*/ 297650 h 1161397"/>
              <a:gd name="connsiteX60" fmla="*/ 3510042 w 6884912"/>
              <a:gd name="connsiteY60" fmla="*/ 311820 h 1161397"/>
              <a:gd name="connsiteX61" fmla="*/ 3626773 w 6884912"/>
              <a:gd name="connsiteY61" fmla="*/ 290452 h 1161397"/>
              <a:gd name="connsiteX62" fmla="*/ 3666217 w 6884912"/>
              <a:gd name="connsiteY62" fmla="*/ 273255 h 1161397"/>
              <a:gd name="connsiteX63" fmla="*/ 3732427 w 6884912"/>
              <a:gd name="connsiteY63" fmla="*/ 245039 h 1161397"/>
              <a:gd name="connsiteX64" fmla="*/ 3777022 w 6884912"/>
              <a:gd name="connsiteY64" fmla="*/ 200276 h 1161397"/>
              <a:gd name="connsiteX65" fmla="*/ 3791246 w 6884912"/>
              <a:gd name="connsiteY65" fmla="*/ 189996 h 1161397"/>
              <a:gd name="connsiteX66" fmla="*/ 3819864 w 6884912"/>
              <a:gd name="connsiteY66" fmla="*/ 194605 h 1161397"/>
              <a:gd name="connsiteX67" fmla="*/ 3830398 w 6884912"/>
              <a:gd name="connsiteY67" fmla="*/ 188383 h 1161397"/>
              <a:gd name="connsiteX68" fmla="*/ 3834360 w 6884912"/>
              <a:gd name="connsiteY68" fmla="*/ 188992 h 1161397"/>
              <a:gd name="connsiteX69" fmla="*/ 3843715 w 6884912"/>
              <a:gd name="connsiteY69" fmla="*/ 188752 h 1161397"/>
              <a:gd name="connsiteX70" fmla="*/ 3842609 w 6884912"/>
              <a:gd name="connsiteY70" fmla="*/ 197386 h 1161397"/>
              <a:gd name="connsiteX71" fmla="*/ 3853961 w 6884912"/>
              <a:gd name="connsiteY71" fmla="*/ 213380 h 1161397"/>
              <a:gd name="connsiteX72" fmla="*/ 3907640 w 6884912"/>
              <a:gd name="connsiteY72" fmla="*/ 207568 h 1161397"/>
              <a:gd name="connsiteX73" fmla="*/ 3910449 w 6884912"/>
              <a:gd name="connsiteY73" fmla="*/ 197808 h 1161397"/>
              <a:gd name="connsiteX74" fmla="*/ 3917197 w 6884912"/>
              <a:gd name="connsiteY74" fmla="*/ 196121 h 1161397"/>
              <a:gd name="connsiteX75" fmla="*/ 3922400 w 6884912"/>
              <a:gd name="connsiteY75" fmla="*/ 205056 h 1161397"/>
              <a:gd name="connsiteX76" fmla="*/ 4013061 w 6884912"/>
              <a:gd name="connsiteY76" fmla="*/ 224874 h 1161397"/>
              <a:gd name="connsiteX77" fmla="*/ 4220717 w 6884912"/>
              <a:gd name="connsiteY77" fmla="*/ 192946 h 1161397"/>
              <a:gd name="connsiteX78" fmla="*/ 4228802 w 6884912"/>
              <a:gd name="connsiteY78" fmla="*/ 201468 h 1161397"/>
              <a:gd name="connsiteX79" fmla="*/ 4289361 w 6884912"/>
              <a:gd name="connsiteY79" fmla="*/ 196642 h 1161397"/>
              <a:gd name="connsiteX80" fmla="*/ 4498913 w 6884912"/>
              <a:gd name="connsiteY80" fmla="*/ 118915 h 1161397"/>
              <a:gd name="connsiteX81" fmla="*/ 4617330 w 6884912"/>
              <a:gd name="connsiteY81" fmla="*/ 111163 h 1161397"/>
              <a:gd name="connsiteX82" fmla="*/ 4659778 w 6884912"/>
              <a:gd name="connsiteY82" fmla="*/ 118219 h 1161397"/>
              <a:gd name="connsiteX83" fmla="*/ 4730870 w 6884912"/>
              <a:gd name="connsiteY83" fmla="*/ 129432 h 1161397"/>
              <a:gd name="connsiteX84" fmla="*/ 4844073 w 6884912"/>
              <a:gd name="connsiteY84" fmla="*/ 161768 h 1161397"/>
              <a:gd name="connsiteX85" fmla="*/ 4856454 w 6884912"/>
              <a:gd name="connsiteY85" fmla="*/ 130488 h 1161397"/>
              <a:gd name="connsiteX86" fmla="*/ 4920038 w 6884912"/>
              <a:gd name="connsiteY86" fmla="*/ 140418 h 1161397"/>
              <a:gd name="connsiteX87" fmla="*/ 5016639 w 6884912"/>
              <a:gd name="connsiteY87" fmla="*/ 158905 h 1161397"/>
              <a:gd name="connsiteX88" fmla="*/ 5072009 w 6884912"/>
              <a:gd name="connsiteY88" fmla="*/ 161502 h 1161397"/>
              <a:gd name="connsiteX89" fmla="*/ 5223626 w 6884912"/>
              <a:gd name="connsiteY89" fmla="*/ 177356 h 1161397"/>
              <a:gd name="connsiteX90" fmla="*/ 5375773 w 6884912"/>
              <a:gd name="connsiteY90" fmla="*/ 199913 h 1161397"/>
              <a:gd name="connsiteX91" fmla="*/ 5467502 w 6884912"/>
              <a:gd name="connsiteY91" fmla="*/ 250963 h 1161397"/>
              <a:gd name="connsiteX92" fmla="*/ 5592395 w 6884912"/>
              <a:gd name="connsiteY92" fmla="*/ 265434 h 1161397"/>
              <a:gd name="connsiteX93" fmla="*/ 5613532 w 6884912"/>
              <a:gd name="connsiteY93" fmla="*/ 273379 h 1161397"/>
              <a:gd name="connsiteX94" fmla="*/ 5642173 w 6884912"/>
              <a:gd name="connsiteY94" fmla="*/ 266904 h 1161397"/>
              <a:gd name="connsiteX95" fmla="*/ 5756910 w 6884912"/>
              <a:gd name="connsiteY95" fmla="*/ 239211 h 1161397"/>
              <a:gd name="connsiteX96" fmla="*/ 5846667 w 6884912"/>
              <a:gd name="connsiteY96" fmla="*/ 201786 h 1161397"/>
              <a:gd name="connsiteX97" fmla="*/ 5960732 w 6884912"/>
              <a:gd name="connsiteY97" fmla="*/ 220708 h 1161397"/>
              <a:gd name="connsiteX98" fmla="*/ 6029542 w 6884912"/>
              <a:gd name="connsiteY98" fmla="*/ 210339 h 1161397"/>
              <a:gd name="connsiteX99" fmla="*/ 6141123 w 6884912"/>
              <a:gd name="connsiteY99" fmla="*/ 159923 h 1161397"/>
              <a:gd name="connsiteX100" fmla="*/ 6290640 w 6884912"/>
              <a:gd name="connsiteY100" fmla="*/ 167441 h 1161397"/>
              <a:gd name="connsiteX101" fmla="*/ 6322806 w 6884912"/>
              <a:gd name="connsiteY101" fmla="*/ 213293 h 1161397"/>
              <a:gd name="connsiteX102" fmla="*/ 6380420 w 6884912"/>
              <a:gd name="connsiteY102" fmla="*/ 173195 h 1161397"/>
              <a:gd name="connsiteX103" fmla="*/ 6507891 w 6884912"/>
              <a:gd name="connsiteY103" fmla="*/ 118474 h 1161397"/>
              <a:gd name="connsiteX104" fmla="*/ 6571807 w 6884912"/>
              <a:gd name="connsiteY104" fmla="*/ 98636 h 1161397"/>
              <a:gd name="connsiteX105" fmla="*/ 6671880 w 6884912"/>
              <a:gd name="connsiteY105" fmla="*/ 82931 h 1161397"/>
              <a:gd name="connsiteX106" fmla="*/ 6702266 w 6884912"/>
              <a:gd name="connsiteY106" fmla="*/ 75470 h 1161397"/>
              <a:gd name="connsiteX107" fmla="*/ 6845802 w 6884912"/>
              <a:gd name="connsiteY107" fmla="*/ 24496 h 1161397"/>
              <a:gd name="connsiteX108" fmla="*/ 6884912 w 6884912"/>
              <a:gd name="connsiteY10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78946 w 6884912"/>
              <a:gd name="connsiteY7" fmla="*/ 1106011 h 1161397"/>
              <a:gd name="connsiteX8" fmla="*/ 512111 w 6884912"/>
              <a:gd name="connsiteY8" fmla="*/ 1085599 h 1161397"/>
              <a:gd name="connsiteX9" fmla="*/ 567875 w 6884912"/>
              <a:gd name="connsiteY9" fmla="*/ 1051976 h 1161397"/>
              <a:gd name="connsiteX10" fmla="*/ 601644 w 6884912"/>
              <a:gd name="connsiteY10" fmla="*/ 1003997 h 1161397"/>
              <a:gd name="connsiteX11" fmla="*/ 651408 w 6884912"/>
              <a:gd name="connsiteY11" fmla="*/ 984938 h 1161397"/>
              <a:gd name="connsiteX12" fmla="*/ 673197 w 6884912"/>
              <a:gd name="connsiteY12" fmla="*/ 1010060 h 1161397"/>
              <a:gd name="connsiteX13" fmla="*/ 723108 w 6884912"/>
              <a:gd name="connsiteY13" fmla="*/ 980081 h 1161397"/>
              <a:gd name="connsiteX14" fmla="*/ 797699 w 6884912"/>
              <a:gd name="connsiteY14" fmla="*/ 931362 h 1161397"/>
              <a:gd name="connsiteX15" fmla="*/ 843359 w 6884912"/>
              <a:gd name="connsiteY15" fmla="*/ 910894 h 1161397"/>
              <a:gd name="connsiteX16" fmla="*/ 965215 w 6884912"/>
              <a:gd name="connsiteY16" fmla="*/ 846701 h 1161397"/>
              <a:gd name="connsiteX17" fmla="*/ 1085080 w 6884912"/>
              <a:gd name="connsiteY17" fmla="*/ 776086 h 1161397"/>
              <a:gd name="connsiteX18" fmla="*/ 1131224 w 6884912"/>
              <a:gd name="connsiteY18" fmla="*/ 706160 h 1161397"/>
              <a:gd name="connsiteX19" fmla="*/ 1138051 w 6884912"/>
              <a:gd name="connsiteY19" fmla="*/ 702034 h 1161397"/>
              <a:gd name="connsiteX20" fmla="*/ 1158800 w 6884912"/>
              <a:gd name="connsiteY20" fmla="*/ 700004 h 1161397"/>
              <a:gd name="connsiteX21" fmla="*/ 1166947 w 6884912"/>
              <a:gd name="connsiteY21" fmla="*/ 700762 h 1161397"/>
              <a:gd name="connsiteX22" fmla="*/ 1178135 w 6884912"/>
              <a:gd name="connsiteY22" fmla="*/ 698631 h 1161397"/>
              <a:gd name="connsiteX23" fmla="*/ 1178301 w 6884912"/>
              <a:gd name="connsiteY23" fmla="*/ 698094 h 1161397"/>
              <a:gd name="connsiteX24" fmla="*/ 1188995 w 6884912"/>
              <a:gd name="connsiteY24" fmla="*/ 697048 h 1161397"/>
              <a:gd name="connsiteX25" fmla="*/ 1242716 w 6884912"/>
              <a:gd name="connsiteY25" fmla="*/ 698052 h 1161397"/>
              <a:gd name="connsiteX26" fmla="*/ 1299977 w 6884912"/>
              <a:gd name="connsiteY26" fmla="*/ 639196 h 1161397"/>
              <a:gd name="connsiteX27" fmla="*/ 1326190 w 6884912"/>
              <a:gd name="connsiteY27" fmla="*/ 625955 h 1161397"/>
              <a:gd name="connsiteX28" fmla="*/ 1339600 w 6884912"/>
              <a:gd name="connsiteY28" fmla="*/ 616295 h 1161397"/>
              <a:gd name="connsiteX29" fmla="*/ 1340054 w 6884912"/>
              <a:gd name="connsiteY29" fmla="*/ 614022 h 1161397"/>
              <a:gd name="connsiteX30" fmla="*/ 1391606 w 6884912"/>
              <a:gd name="connsiteY30" fmla="*/ 615229 h 1161397"/>
              <a:gd name="connsiteX31" fmla="*/ 1397565 w 6884912"/>
              <a:gd name="connsiteY31" fmla="*/ 611490 h 1161397"/>
              <a:gd name="connsiteX32" fmla="*/ 1432302 w 6884912"/>
              <a:gd name="connsiteY32" fmla="*/ 617267 h 1161397"/>
              <a:gd name="connsiteX33" fmla="*/ 1449644 w 6884912"/>
              <a:gd name="connsiteY33" fmla="*/ 617591 h 1161397"/>
              <a:gd name="connsiteX34" fmla="*/ 1455793 w 6884912"/>
              <a:gd name="connsiteY34" fmla="*/ 623174 h 1161397"/>
              <a:gd name="connsiteX35" fmla="*/ 1480758 w 6884912"/>
              <a:gd name="connsiteY35" fmla="*/ 620863 h 1161397"/>
              <a:gd name="connsiteX36" fmla="*/ 1483154 w 6884912"/>
              <a:gd name="connsiteY36" fmla="*/ 618527 h 1161397"/>
              <a:gd name="connsiteX37" fmla="*/ 1505495 w 6884912"/>
              <a:gd name="connsiteY37" fmla="*/ 624325 h 1161397"/>
              <a:gd name="connsiteX38" fmla="*/ 1526340 w 6884912"/>
              <a:gd name="connsiteY38" fmla="*/ 638496 h 1161397"/>
              <a:gd name="connsiteX39" fmla="*/ 1731986 w 6884912"/>
              <a:gd name="connsiteY39" fmla="*/ 589682 h 1161397"/>
              <a:gd name="connsiteX40" fmla="*/ 1927935 w 6884912"/>
              <a:gd name="connsiteY40" fmla="*/ 628540 h 1161397"/>
              <a:gd name="connsiteX41" fmla="*/ 2039075 w 6884912"/>
              <a:gd name="connsiteY41" fmla="*/ 599964 h 1161397"/>
              <a:gd name="connsiteX42" fmla="*/ 2066980 w 6884912"/>
              <a:gd name="connsiteY42" fmla="*/ 550413 h 1161397"/>
              <a:gd name="connsiteX43" fmla="*/ 2352236 w 6884912"/>
              <a:gd name="connsiteY43" fmla="*/ 519602 h 1161397"/>
              <a:gd name="connsiteX44" fmla="*/ 2420791 w 6884912"/>
              <a:gd name="connsiteY44" fmla="*/ 492826 h 1161397"/>
              <a:gd name="connsiteX45" fmla="*/ 2489932 w 6884912"/>
              <a:gd name="connsiteY45" fmla="*/ 507864 h 1161397"/>
              <a:gd name="connsiteX46" fmla="*/ 2512917 w 6884912"/>
              <a:gd name="connsiteY46" fmla="*/ 489127 h 1161397"/>
              <a:gd name="connsiteX47" fmla="*/ 2516783 w 6884912"/>
              <a:gd name="connsiteY47" fmla="*/ 485473 h 1161397"/>
              <a:gd name="connsiteX48" fmla="*/ 2534360 w 6884912"/>
              <a:gd name="connsiteY48" fmla="*/ 480064 h 1161397"/>
              <a:gd name="connsiteX49" fmla="*/ 2536691 w 6884912"/>
              <a:gd name="connsiteY49" fmla="*/ 467018 h 1161397"/>
              <a:gd name="connsiteX50" fmla="*/ 2561265 w 6884912"/>
              <a:gd name="connsiteY50" fmla="*/ 450623 h 1161397"/>
              <a:gd name="connsiteX51" fmla="*/ 2594349 w 6884912"/>
              <a:gd name="connsiteY51" fmla="*/ 443884 h 1161397"/>
              <a:gd name="connsiteX52" fmla="*/ 2754324 w 6884912"/>
              <a:gd name="connsiteY52" fmla="*/ 424766 h 1161397"/>
              <a:gd name="connsiteX53" fmla="*/ 2848470 w 6884912"/>
              <a:gd name="connsiteY53" fmla="*/ 405966 h 1161397"/>
              <a:gd name="connsiteX54" fmla="*/ 2881772 w 6884912"/>
              <a:gd name="connsiteY54" fmla="*/ 387260 h 1161397"/>
              <a:gd name="connsiteX55" fmla="*/ 2929932 w 6884912"/>
              <a:gd name="connsiteY55" fmla="*/ 368912 h 1161397"/>
              <a:gd name="connsiteX56" fmla="*/ 3013020 w 6884912"/>
              <a:gd name="connsiteY56" fmla="*/ 327578 h 1161397"/>
              <a:gd name="connsiteX57" fmla="*/ 3222191 w 6884912"/>
              <a:gd name="connsiteY57" fmla="*/ 307887 h 1161397"/>
              <a:gd name="connsiteX58" fmla="*/ 3227953 w 6884912"/>
              <a:gd name="connsiteY58" fmla="*/ 297650 h 1161397"/>
              <a:gd name="connsiteX59" fmla="*/ 3510042 w 6884912"/>
              <a:gd name="connsiteY59" fmla="*/ 311820 h 1161397"/>
              <a:gd name="connsiteX60" fmla="*/ 3626773 w 6884912"/>
              <a:gd name="connsiteY60" fmla="*/ 290452 h 1161397"/>
              <a:gd name="connsiteX61" fmla="*/ 3666217 w 6884912"/>
              <a:gd name="connsiteY61" fmla="*/ 273255 h 1161397"/>
              <a:gd name="connsiteX62" fmla="*/ 3732427 w 6884912"/>
              <a:gd name="connsiteY62" fmla="*/ 245039 h 1161397"/>
              <a:gd name="connsiteX63" fmla="*/ 3777022 w 6884912"/>
              <a:gd name="connsiteY63" fmla="*/ 200276 h 1161397"/>
              <a:gd name="connsiteX64" fmla="*/ 3791246 w 6884912"/>
              <a:gd name="connsiteY64" fmla="*/ 189996 h 1161397"/>
              <a:gd name="connsiteX65" fmla="*/ 3819864 w 6884912"/>
              <a:gd name="connsiteY65" fmla="*/ 194605 h 1161397"/>
              <a:gd name="connsiteX66" fmla="*/ 3830398 w 6884912"/>
              <a:gd name="connsiteY66" fmla="*/ 188383 h 1161397"/>
              <a:gd name="connsiteX67" fmla="*/ 3834360 w 6884912"/>
              <a:gd name="connsiteY67" fmla="*/ 188992 h 1161397"/>
              <a:gd name="connsiteX68" fmla="*/ 3843715 w 6884912"/>
              <a:gd name="connsiteY68" fmla="*/ 188752 h 1161397"/>
              <a:gd name="connsiteX69" fmla="*/ 3842609 w 6884912"/>
              <a:gd name="connsiteY69" fmla="*/ 197386 h 1161397"/>
              <a:gd name="connsiteX70" fmla="*/ 3853961 w 6884912"/>
              <a:gd name="connsiteY70" fmla="*/ 213380 h 1161397"/>
              <a:gd name="connsiteX71" fmla="*/ 3907640 w 6884912"/>
              <a:gd name="connsiteY71" fmla="*/ 207568 h 1161397"/>
              <a:gd name="connsiteX72" fmla="*/ 3910449 w 6884912"/>
              <a:gd name="connsiteY72" fmla="*/ 197808 h 1161397"/>
              <a:gd name="connsiteX73" fmla="*/ 3917197 w 6884912"/>
              <a:gd name="connsiteY73" fmla="*/ 196121 h 1161397"/>
              <a:gd name="connsiteX74" fmla="*/ 3922400 w 6884912"/>
              <a:gd name="connsiteY74" fmla="*/ 205056 h 1161397"/>
              <a:gd name="connsiteX75" fmla="*/ 4013061 w 6884912"/>
              <a:gd name="connsiteY75" fmla="*/ 224874 h 1161397"/>
              <a:gd name="connsiteX76" fmla="*/ 4220717 w 6884912"/>
              <a:gd name="connsiteY76" fmla="*/ 192946 h 1161397"/>
              <a:gd name="connsiteX77" fmla="*/ 4228802 w 6884912"/>
              <a:gd name="connsiteY77" fmla="*/ 201468 h 1161397"/>
              <a:gd name="connsiteX78" fmla="*/ 4289361 w 6884912"/>
              <a:gd name="connsiteY78" fmla="*/ 196642 h 1161397"/>
              <a:gd name="connsiteX79" fmla="*/ 4498913 w 6884912"/>
              <a:gd name="connsiteY79" fmla="*/ 118915 h 1161397"/>
              <a:gd name="connsiteX80" fmla="*/ 4617330 w 6884912"/>
              <a:gd name="connsiteY80" fmla="*/ 111163 h 1161397"/>
              <a:gd name="connsiteX81" fmla="*/ 4659778 w 6884912"/>
              <a:gd name="connsiteY81" fmla="*/ 118219 h 1161397"/>
              <a:gd name="connsiteX82" fmla="*/ 4730870 w 6884912"/>
              <a:gd name="connsiteY82" fmla="*/ 129432 h 1161397"/>
              <a:gd name="connsiteX83" fmla="*/ 4844073 w 6884912"/>
              <a:gd name="connsiteY83" fmla="*/ 161768 h 1161397"/>
              <a:gd name="connsiteX84" fmla="*/ 4856454 w 6884912"/>
              <a:gd name="connsiteY84" fmla="*/ 130488 h 1161397"/>
              <a:gd name="connsiteX85" fmla="*/ 4920038 w 6884912"/>
              <a:gd name="connsiteY85" fmla="*/ 140418 h 1161397"/>
              <a:gd name="connsiteX86" fmla="*/ 5016639 w 6884912"/>
              <a:gd name="connsiteY86" fmla="*/ 158905 h 1161397"/>
              <a:gd name="connsiteX87" fmla="*/ 5072009 w 6884912"/>
              <a:gd name="connsiteY87" fmla="*/ 161502 h 1161397"/>
              <a:gd name="connsiteX88" fmla="*/ 5223626 w 6884912"/>
              <a:gd name="connsiteY88" fmla="*/ 177356 h 1161397"/>
              <a:gd name="connsiteX89" fmla="*/ 5375773 w 6884912"/>
              <a:gd name="connsiteY89" fmla="*/ 199913 h 1161397"/>
              <a:gd name="connsiteX90" fmla="*/ 5467502 w 6884912"/>
              <a:gd name="connsiteY90" fmla="*/ 250963 h 1161397"/>
              <a:gd name="connsiteX91" fmla="*/ 5592395 w 6884912"/>
              <a:gd name="connsiteY91" fmla="*/ 265434 h 1161397"/>
              <a:gd name="connsiteX92" fmla="*/ 5613532 w 6884912"/>
              <a:gd name="connsiteY92" fmla="*/ 273379 h 1161397"/>
              <a:gd name="connsiteX93" fmla="*/ 5642173 w 6884912"/>
              <a:gd name="connsiteY93" fmla="*/ 266904 h 1161397"/>
              <a:gd name="connsiteX94" fmla="*/ 5756910 w 6884912"/>
              <a:gd name="connsiteY94" fmla="*/ 239211 h 1161397"/>
              <a:gd name="connsiteX95" fmla="*/ 5846667 w 6884912"/>
              <a:gd name="connsiteY95" fmla="*/ 201786 h 1161397"/>
              <a:gd name="connsiteX96" fmla="*/ 5960732 w 6884912"/>
              <a:gd name="connsiteY96" fmla="*/ 220708 h 1161397"/>
              <a:gd name="connsiteX97" fmla="*/ 6029542 w 6884912"/>
              <a:gd name="connsiteY97" fmla="*/ 210339 h 1161397"/>
              <a:gd name="connsiteX98" fmla="*/ 6141123 w 6884912"/>
              <a:gd name="connsiteY98" fmla="*/ 159923 h 1161397"/>
              <a:gd name="connsiteX99" fmla="*/ 6290640 w 6884912"/>
              <a:gd name="connsiteY99" fmla="*/ 167441 h 1161397"/>
              <a:gd name="connsiteX100" fmla="*/ 6322806 w 6884912"/>
              <a:gd name="connsiteY100" fmla="*/ 213293 h 1161397"/>
              <a:gd name="connsiteX101" fmla="*/ 6380420 w 6884912"/>
              <a:gd name="connsiteY101" fmla="*/ 173195 h 1161397"/>
              <a:gd name="connsiteX102" fmla="*/ 6507891 w 6884912"/>
              <a:gd name="connsiteY102" fmla="*/ 118474 h 1161397"/>
              <a:gd name="connsiteX103" fmla="*/ 6571807 w 6884912"/>
              <a:gd name="connsiteY103" fmla="*/ 98636 h 1161397"/>
              <a:gd name="connsiteX104" fmla="*/ 6671880 w 6884912"/>
              <a:gd name="connsiteY104" fmla="*/ 82931 h 1161397"/>
              <a:gd name="connsiteX105" fmla="*/ 6702266 w 6884912"/>
              <a:gd name="connsiteY105" fmla="*/ 75470 h 1161397"/>
              <a:gd name="connsiteX106" fmla="*/ 6845802 w 6884912"/>
              <a:gd name="connsiteY106" fmla="*/ 24496 h 1161397"/>
              <a:gd name="connsiteX107" fmla="*/ 6884912 w 6884912"/>
              <a:gd name="connsiteY107"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12111 w 6884912"/>
              <a:gd name="connsiteY7" fmla="*/ 1085599 h 1161397"/>
              <a:gd name="connsiteX8" fmla="*/ 567875 w 6884912"/>
              <a:gd name="connsiteY8" fmla="*/ 1051976 h 1161397"/>
              <a:gd name="connsiteX9" fmla="*/ 601644 w 6884912"/>
              <a:gd name="connsiteY9" fmla="*/ 1003997 h 1161397"/>
              <a:gd name="connsiteX10" fmla="*/ 651408 w 6884912"/>
              <a:gd name="connsiteY10" fmla="*/ 984938 h 1161397"/>
              <a:gd name="connsiteX11" fmla="*/ 673197 w 6884912"/>
              <a:gd name="connsiteY11" fmla="*/ 1010060 h 1161397"/>
              <a:gd name="connsiteX12" fmla="*/ 723108 w 6884912"/>
              <a:gd name="connsiteY12" fmla="*/ 980081 h 1161397"/>
              <a:gd name="connsiteX13" fmla="*/ 797699 w 6884912"/>
              <a:gd name="connsiteY13" fmla="*/ 931362 h 1161397"/>
              <a:gd name="connsiteX14" fmla="*/ 843359 w 6884912"/>
              <a:gd name="connsiteY14" fmla="*/ 910894 h 1161397"/>
              <a:gd name="connsiteX15" fmla="*/ 965215 w 6884912"/>
              <a:gd name="connsiteY15" fmla="*/ 846701 h 1161397"/>
              <a:gd name="connsiteX16" fmla="*/ 1085080 w 6884912"/>
              <a:gd name="connsiteY16" fmla="*/ 776086 h 1161397"/>
              <a:gd name="connsiteX17" fmla="*/ 1131224 w 6884912"/>
              <a:gd name="connsiteY17" fmla="*/ 706160 h 1161397"/>
              <a:gd name="connsiteX18" fmla="*/ 1138051 w 6884912"/>
              <a:gd name="connsiteY18" fmla="*/ 702034 h 1161397"/>
              <a:gd name="connsiteX19" fmla="*/ 1158800 w 6884912"/>
              <a:gd name="connsiteY19" fmla="*/ 700004 h 1161397"/>
              <a:gd name="connsiteX20" fmla="*/ 1166947 w 6884912"/>
              <a:gd name="connsiteY20" fmla="*/ 700762 h 1161397"/>
              <a:gd name="connsiteX21" fmla="*/ 1178135 w 6884912"/>
              <a:gd name="connsiteY21" fmla="*/ 698631 h 1161397"/>
              <a:gd name="connsiteX22" fmla="*/ 1178301 w 6884912"/>
              <a:gd name="connsiteY22" fmla="*/ 698094 h 1161397"/>
              <a:gd name="connsiteX23" fmla="*/ 1188995 w 6884912"/>
              <a:gd name="connsiteY23" fmla="*/ 697048 h 1161397"/>
              <a:gd name="connsiteX24" fmla="*/ 1242716 w 6884912"/>
              <a:gd name="connsiteY24" fmla="*/ 698052 h 1161397"/>
              <a:gd name="connsiteX25" fmla="*/ 1299977 w 6884912"/>
              <a:gd name="connsiteY25" fmla="*/ 639196 h 1161397"/>
              <a:gd name="connsiteX26" fmla="*/ 1326190 w 6884912"/>
              <a:gd name="connsiteY26" fmla="*/ 625955 h 1161397"/>
              <a:gd name="connsiteX27" fmla="*/ 1339600 w 6884912"/>
              <a:gd name="connsiteY27" fmla="*/ 616295 h 1161397"/>
              <a:gd name="connsiteX28" fmla="*/ 1340054 w 6884912"/>
              <a:gd name="connsiteY28" fmla="*/ 614022 h 1161397"/>
              <a:gd name="connsiteX29" fmla="*/ 1391606 w 6884912"/>
              <a:gd name="connsiteY29" fmla="*/ 615229 h 1161397"/>
              <a:gd name="connsiteX30" fmla="*/ 1397565 w 6884912"/>
              <a:gd name="connsiteY30" fmla="*/ 611490 h 1161397"/>
              <a:gd name="connsiteX31" fmla="*/ 1432302 w 6884912"/>
              <a:gd name="connsiteY31" fmla="*/ 617267 h 1161397"/>
              <a:gd name="connsiteX32" fmla="*/ 1449644 w 6884912"/>
              <a:gd name="connsiteY32" fmla="*/ 617591 h 1161397"/>
              <a:gd name="connsiteX33" fmla="*/ 1455793 w 6884912"/>
              <a:gd name="connsiteY33" fmla="*/ 623174 h 1161397"/>
              <a:gd name="connsiteX34" fmla="*/ 1480758 w 6884912"/>
              <a:gd name="connsiteY34" fmla="*/ 620863 h 1161397"/>
              <a:gd name="connsiteX35" fmla="*/ 1483154 w 6884912"/>
              <a:gd name="connsiteY35" fmla="*/ 618527 h 1161397"/>
              <a:gd name="connsiteX36" fmla="*/ 1505495 w 6884912"/>
              <a:gd name="connsiteY36" fmla="*/ 624325 h 1161397"/>
              <a:gd name="connsiteX37" fmla="*/ 1526340 w 6884912"/>
              <a:gd name="connsiteY37" fmla="*/ 638496 h 1161397"/>
              <a:gd name="connsiteX38" fmla="*/ 1731986 w 6884912"/>
              <a:gd name="connsiteY38" fmla="*/ 589682 h 1161397"/>
              <a:gd name="connsiteX39" fmla="*/ 1927935 w 6884912"/>
              <a:gd name="connsiteY39" fmla="*/ 628540 h 1161397"/>
              <a:gd name="connsiteX40" fmla="*/ 2039075 w 6884912"/>
              <a:gd name="connsiteY40" fmla="*/ 599964 h 1161397"/>
              <a:gd name="connsiteX41" fmla="*/ 2066980 w 6884912"/>
              <a:gd name="connsiteY41" fmla="*/ 550413 h 1161397"/>
              <a:gd name="connsiteX42" fmla="*/ 2352236 w 6884912"/>
              <a:gd name="connsiteY42" fmla="*/ 519602 h 1161397"/>
              <a:gd name="connsiteX43" fmla="*/ 2420791 w 6884912"/>
              <a:gd name="connsiteY43" fmla="*/ 492826 h 1161397"/>
              <a:gd name="connsiteX44" fmla="*/ 2489932 w 6884912"/>
              <a:gd name="connsiteY44" fmla="*/ 507864 h 1161397"/>
              <a:gd name="connsiteX45" fmla="*/ 2512917 w 6884912"/>
              <a:gd name="connsiteY45" fmla="*/ 489127 h 1161397"/>
              <a:gd name="connsiteX46" fmla="*/ 2516783 w 6884912"/>
              <a:gd name="connsiteY46" fmla="*/ 485473 h 1161397"/>
              <a:gd name="connsiteX47" fmla="*/ 2534360 w 6884912"/>
              <a:gd name="connsiteY47" fmla="*/ 480064 h 1161397"/>
              <a:gd name="connsiteX48" fmla="*/ 2536691 w 6884912"/>
              <a:gd name="connsiteY48" fmla="*/ 467018 h 1161397"/>
              <a:gd name="connsiteX49" fmla="*/ 2561265 w 6884912"/>
              <a:gd name="connsiteY49" fmla="*/ 450623 h 1161397"/>
              <a:gd name="connsiteX50" fmla="*/ 2594349 w 6884912"/>
              <a:gd name="connsiteY50" fmla="*/ 443884 h 1161397"/>
              <a:gd name="connsiteX51" fmla="*/ 2754324 w 6884912"/>
              <a:gd name="connsiteY51" fmla="*/ 424766 h 1161397"/>
              <a:gd name="connsiteX52" fmla="*/ 2848470 w 6884912"/>
              <a:gd name="connsiteY52" fmla="*/ 405966 h 1161397"/>
              <a:gd name="connsiteX53" fmla="*/ 2881772 w 6884912"/>
              <a:gd name="connsiteY53" fmla="*/ 387260 h 1161397"/>
              <a:gd name="connsiteX54" fmla="*/ 2929932 w 6884912"/>
              <a:gd name="connsiteY54" fmla="*/ 368912 h 1161397"/>
              <a:gd name="connsiteX55" fmla="*/ 3013020 w 6884912"/>
              <a:gd name="connsiteY55" fmla="*/ 327578 h 1161397"/>
              <a:gd name="connsiteX56" fmla="*/ 3222191 w 6884912"/>
              <a:gd name="connsiteY56" fmla="*/ 307887 h 1161397"/>
              <a:gd name="connsiteX57" fmla="*/ 3227953 w 6884912"/>
              <a:gd name="connsiteY57" fmla="*/ 297650 h 1161397"/>
              <a:gd name="connsiteX58" fmla="*/ 3510042 w 6884912"/>
              <a:gd name="connsiteY58" fmla="*/ 311820 h 1161397"/>
              <a:gd name="connsiteX59" fmla="*/ 3626773 w 6884912"/>
              <a:gd name="connsiteY59" fmla="*/ 290452 h 1161397"/>
              <a:gd name="connsiteX60" fmla="*/ 3666217 w 6884912"/>
              <a:gd name="connsiteY60" fmla="*/ 273255 h 1161397"/>
              <a:gd name="connsiteX61" fmla="*/ 3732427 w 6884912"/>
              <a:gd name="connsiteY61" fmla="*/ 245039 h 1161397"/>
              <a:gd name="connsiteX62" fmla="*/ 3777022 w 6884912"/>
              <a:gd name="connsiteY62" fmla="*/ 200276 h 1161397"/>
              <a:gd name="connsiteX63" fmla="*/ 3791246 w 6884912"/>
              <a:gd name="connsiteY63" fmla="*/ 189996 h 1161397"/>
              <a:gd name="connsiteX64" fmla="*/ 3819864 w 6884912"/>
              <a:gd name="connsiteY64" fmla="*/ 194605 h 1161397"/>
              <a:gd name="connsiteX65" fmla="*/ 3830398 w 6884912"/>
              <a:gd name="connsiteY65" fmla="*/ 188383 h 1161397"/>
              <a:gd name="connsiteX66" fmla="*/ 3834360 w 6884912"/>
              <a:gd name="connsiteY66" fmla="*/ 188992 h 1161397"/>
              <a:gd name="connsiteX67" fmla="*/ 3843715 w 6884912"/>
              <a:gd name="connsiteY67" fmla="*/ 188752 h 1161397"/>
              <a:gd name="connsiteX68" fmla="*/ 3842609 w 6884912"/>
              <a:gd name="connsiteY68" fmla="*/ 197386 h 1161397"/>
              <a:gd name="connsiteX69" fmla="*/ 3853961 w 6884912"/>
              <a:gd name="connsiteY69" fmla="*/ 213380 h 1161397"/>
              <a:gd name="connsiteX70" fmla="*/ 3907640 w 6884912"/>
              <a:gd name="connsiteY70" fmla="*/ 207568 h 1161397"/>
              <a:gd name="connsiteX71" fmla="*/ 3910449 w 6884912"/>
              <a:gd name="connsiteY71" fmla="*/ 197808 h 1161397"/>
              <a:gd name="connsiteX72" fmla="*/ 3917197 w 6884912"/>
              <a:gd name="connsiteY72" fmla="*/ 196121 h 1161397"/>
              <a:gd name="connsiteX73" fmla="*/ 3922400 w 6884912"/>
              <a:gd name="connsiteY73" fmla="*/ 205056 h 1161397"/>
              <a:gd name="connsiteX74" fmla="*/ 4013061 w 6884912"/>
              <a:gd name="connsiteY74" fmla="*/ 224874 h 1161397"/>
              <a:gd name="connsiteX75" fmla="*/ 4220717 w 6884912"/>
              <a:gd name="connsiteY75" fmla="*/ 192946 h 1161397"/>
              <a:gd name="connsiteX76" fmla="*/ 4228802 w 6884912"/>
              <a:gd name="connsiteY76" fmla="*/ 201468 h 1161397"/>
              <a:gd name="connsiteX77" fmla="*/ 4289361 w 6884912"/>
              <a:gd name="connsiteY77" fmla="*/ 196642 h 1161397"/>
              <a:gd name="connsiteX78" fmla="*/ 4498913 w 6884912"/>
              <a:gd name="connsiteY78" fmla="*/ 118915 h 1161397"/>
              <a:gd name="connsiteX79" fmla="*/ 4617330 w 6884912"/>
              <a:gd name="connsiteY79" fmla="*/ 111163 h 1161397"/>
              <a:gd name="connsiteX80" fmla="*/ 4659778 w 6884912"/>
              <a:gd name="connsiteY80" fmla="*/ 118219 h 1161397"/>
              <a:gd name="connsiteX81" fmla="*/ 4730870 w 6884912"/>
              <a:gd name="connsiteY81" fmla="*/ 129432 h 1161397"/>
              <a:gd name="connsiteX82" fmla="*/ 4844073 w 6884912"/>
              <a:gd name="connsiteY82" fmla="*/ 161768 h 1161397"/>
              <a:gd name="connsiteX83" fmla="*/ 4856454 w 6884912"/>
              <a:gd name="connsiteY83" fmla="*/ 130488 h 1161397"/>
              <a:gd name="connsiteX84" fmla="*/ 4920038 w 6884912"/>
              <a:gd name="connsiteY84" fmla="*/ 140418 h 1161397"/>
              <a:gd name="connsiteX85" fmla="*/ 5016639 w 6884912"/>
              <a:gd name="connsiteY85" fmla="*/ 158905 h 1161397"/>
              <a:gd name="connsiteX86" fmla="*/ 5072009 w 6884912"/>
              <a:gd name="connsiteY86" fmla="*/ 161502 h 1161397"/>
              <a:gd name="connsiteX87" fmla="*/ 5223626 w 6884912"/>
              <a:gd name="connsiteY87" fmla="*/ 177356 h 1161397"/>
              <a:gd name="connsiteX88" fmla="*/ 5375773 w 6884912"/>
              <a:gd name="connsiteY88" fmla="*/ 199913 h 1161397"/>
              <a:gd name="connsiteX89" fmla="*/ 5467502 w 6884912"/>
              <a:gd name="connsiteY89" fmla="*/ 250963 h 1161397"/>
              <a:gd name="connsiteX90" fmla="*/ 5592395 w 6884912"/>
              <a:gd name="connsiteY90" fmla="*/ 265434 h 1161397"/>
              <a:gd name="connsiteX91" fmla="*/ 5613532 w 6884912"/>
              <a:gd name="connsiteY91" fmla="*/ 273379 h 1161397"/>
              <a:gd name="connsiteX92" fmla="*/ 5642173 w 6884912"/>
              <a:gd name="connsiteY92" fmla="*/ 266904 h 1161397"/>
              <a:gd name="connsiteX93" fmla="*/ 5756910 w 6884912"/>
              <a:gd name="connsiteY93" fmla="*/ 239211 h 1161397"/>
              <a:gd name="connsiteX94" fmla="*/ 5846667 w 6884912"/>
              <a:gd name="connsiteY94" fmla="*/ 201786 h 1161397"/>
              <a:gd name="connsiteX95" fmla="*/ 5960732 w 6884912"/>
              <a:gd name="connsiteY95" fmla="*/ 220708 h 1161397"/>
              <a:gd name="connsiteX96" fmla="*/ 6029542 w 6884912"/>
              <a:gd name="connsiteY96" fmla="*/ 210339 h 1161397"/>
              <a:gd name="connsiteX97" fmla="*/ 6141123 w 6884912"/>
              <a:gd name="connsiteY97" fmla="*/ 159923 h 1161397"/>
              <a:gd name="connsiteX98" fmla="*/ 6290640 w 6884912"/>
              <a:gd name="connsiteY98" fmla="*/ 167441 h 1161397"/>
              <a:gd name="connsiteX99" fmla="*/ 6322806 w 6884912"/>
              <a:gd name="connsiteY99" fmla="*/ 213293 h 1161397"/>
              <a:gd name="connsiteX100" fmla="*/ 6380420 w 6884912"/>
              <a:gd name="connsiteY100" fmla="*/ 173195 h 1161397"/>
              <a:gd name="connsiteX101" fmla="*/ 6507891 w 6884912"/>
              <a:gd name="connsiteY101" fmla="*/ 118474 h 1161397"/>
              <a:gd name="connsiteX102" fmla="*/ 6571807 w 6884912"/>
              <a:gd name="connsiteY102" fmla="*/ 98636 h 1161397"/>
              <a:gd name="connsiteX103" fmla="*/ 6671880 w 6884912"/>
              <a:gd name="connsiteY103" fmla="*/ 82931 h 1161397"/>
              <a:gd name="connsiteX104" fmla="*/ 6702266 w 6884912"/>
              <a:gd name="connsiteY104" fmla="*/ 75470 h 1161397"/>
              <a:gd name="connsiteX105" fmla="*/ 6845802 w 6884912"/>
              <a:gd name="connsiteY105" fmla="*/ 24496 h 1161397"/>
              <a:gd name="connsiteX106" fmla="*/ 6884912 w 6884912"/>
              <a:gd name="connsiteY106"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567875 w 6884912"/>
              <a:gd name="connsiteY7" fmla="*/ 1051976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213420 w 6884912"/>
              <a:gd name="connsiteY6" fmla="*/ 1056868 h 1161397"/>
              <a:gd name="connsiteX7" fmla="*/ 454970 w 6884912"/>
              <a:gd name="connsiteY7" fmla="*/ 1023343 h 1161397"/>
              <a:gd name="connsiteX8" fmla="*/ 601644 w 6884912"/>
              <a:gd name="connsiteY8" fmla="*/ 1003997 h 1161397"/>
              <a:gd name="connsiteX9" fmla="*/ 651408 w 6884912"/>
              <a:gd name="connsiteY9" fmla="*/ 984938 h 1161397"/>
              <a:gd name="connsiteX10" fmla="*/ 673197 w 6884912"/>
              <a:gd name="connsiteY10" fmla="*/ 1010060 h 1161397"/>
              <a:gd name="connsiteX11" fmla="*/ 723108 w 6884912"/>
              <a:gd name="connsiteY11" fmla="*/ 980081 h 1161397"/>
              <a:gd name="connsiteX12" fmla="*/ 797699 w 6884912"/>
              <a:gd name="connsiteY12" fmla="*/ 931362 h 1161397"/>
              <a:gd name="connsiteX13" fmla="*/ 843359 w 6884912"/>
              <a:gd name="connsiteY13" fmla="*/ 910894 h 1161397"/>
              <a:gd name="connsiteX14" fmla="*/ 965215 w 6884912"/>
              <a:gd name="connsiteY14" fmla="*/ 846701 h 1161397"/>
              <a:gd name="connsiteX15" fmla="*/ 1085080 w 6884912"/>
              <a:gd name="connsiteY15" fmla="*/ 776086 h 1161397"/>
              <a:gd name="connsiteX16" fmla="*/ 1131224 w 6884912"/>
              <a:gd name="connsiteY16" fmla="*/ 706160 h 1161397"/>
              <a:gd name="connsiteX17" fmla="*/ 1138051 w 6884912"/>
              <a:gd name="connsiteY17" fmla="*/ 702034 h 1161397"/>
              <a:gd name="connsiteX18" fmla="*/ 1158800 w 6884912"/>
              <a:gd name="connsiteY18" fmla="*/ 700004 h 1161397"/>
              <a:gd name="connsiteX19" fmla="*/ 1166947 w 6884912"/>
              <a:gd name="connsiteY19" fmla="*/ 700762 h 1161397"/>
              <a:gd name="connsiteX20" fmla="*/ 1178135 w 6884912"/>
              <a:gd name="connsiteY20" fmla="*/ 698631 h 1161397"/>
              <a:gd name="connsiteX21" fmla="*/ 1178301 w 6884912"/>
              <a:gd name="connsiteY21" fmla="*/ 698094 h 1161397"/>
              <a:gd name="connsiteX22" fmla="*/ 1188995 w 6884912"/>
              <a:gd name="connsiteY22" fmla="*/ 697048 h 1161397"/>
              <a:gd name="connsiteX23" fmla="*/ 1242716 w 6884912"/>
              <a:gd name="connsiteY23" fmla="*/ 698052 h 1161397"/>
              <a:gd name="connsiteX24" fmla="*/ 1299977 w 6884912"/>
              <a:gd name="connsiteY24" fmla="*/ 639196 h 1161397"/>
              <a:gd name="connsiteX25" fmla="*/ 1326190 w 6884912"/>
              <a:gd name="connsiteY25" fmla="*/ 625955 h 1161397"/>
              <a:gd name="connsiteX26" fmla="*/ 1339600 w 6884912"/>
              <a:gd name="connsiteY26" fmla="*/ 616295 h 1161397"/>
              <a:gd name="connsiteX27" fmla="*/ 1340054 w 6884912"/>
              <a:gd name="connsiteY27" fmla="*/ 614022 h 1161397"/>
              <a:gd name="connsiteX28" fmla="*/ 1391606 w 6884912"/>
              <a:gd name="connsiteY28" fmla="*/ 615229 h 1161397"/>
              <a:gd name="connsiteX29" fmla="*/ 1397565 w 6884912"/>
              <a:gd name="connsiteY29" fmla="*/ 611490 h 1161397"/>
              <a:gd name="connsiteX30" fmla="*/ 1432302 w 6884912"/>
              <a:gd name="connsiteY30" fmla="*/ 617267 h 1161397"/>
              <a:gd name="connsiteX31" fmla="*/ 1449644 w 6884912"/>
              <a:gd name="connsiteY31" fmla="*/ 617591 h 1161397"/>
              <a:gd name="connsiteX32" fmla="*/ 1455793 w 6884912"/>
              <a:gd name="connsiteY32" fmla="*/ 623174 h 1161397"/>
              <a:gd name="connsiteX33" fmla="*/ 1480758 w 6884912"/>
              <a:gd name="connsiteY33" fmla="*/ 620863 h 1161397"/>
              <a:gd name="connsiteX34" fmla="*/ 1483154 w 6884912"/>
              <a:gd name="connsiteY34" fmla="*/ 618527 h 1161397"/>
              <a:gd name="connsiteX35" fmla="*/ 1505495 w 6884912"/>
              <a:gd name="connsiteY35" fmla="*/ 624325 h 1161397"/>
              <a:gd name="connsiteX36" fmla="*/ 1526340 w 6884912"/>
              <a:gd name="connsiteY36" fmla="*/ 638496 h 1161397"/>
              <a:gd name="connsiteX37" fmla="*/ 1731986 w 6884912"/>
              <a:gd name="connsiteY37" fmla="*/ 589682 h 1161397"/>
              <a:gd name="connsiteX38" fmla="*/ 1927935 w 6884912"/>
              <a:gd name="connsiteY38" fmla="*/ 628540 h 1161397"/>
              <a:gd name="connsiteX39" fmla="*/ 2039075 w 6884912"/>
              <a:gd name="connsiteY39" fmla="*/ 599964 h 1161397"/>
              <a:gd name="connsiteX40" fmla="*/ 2066980 w 6884912"/>
              <a:gd name="connsiteY40" fmla="*/ 550413 h 1161397"/>
              <a:gd name="connsiteX41" fmla="*/ 2352236 w 6884912"/>
              <a:gd name="connsiteY41" fmla="*/ 519602 h 1161397"/>
              <a:gd name="connsiteX42" fmla="*/ 2420791 w 6884912"/>
              <a:gd name="connsiteY42" fmla="*/ 492826 h 1161397"/>
              <a:gd name="connsiteX43" fmla="*/ 2489932 w 6884912"/>
              <a:gd name="connsiteY43" fmla="*/ 507864 h 1161397"/>
              <a:gd name="connsiteX44" fmla="*/ 2512917 w 6884912"/>
              <a:gd name="connsiteY44" fmla="*/ 489127 h 1161397"/>
              <a:gd name="connsiteX45" fmla="*/ 2516783 w 6884912"/>
              <a:gd name="connsiteY45" fmla="*/ 485473 h 1161397"/>
              <a:gd name="connsiteX46" fmla="*/ 2534360 w 6884912"/>
              <a:gd name="connsiteY46" fmla="*/ 480064 h 1161397"/>
              <a:gd name="connsiteX47" fmla="*/ 2536691 w 6884912"/>
              <a:gd name="connsiteY47" fmla="*/ 467018 h 1161397"/>
              <a:gd name="connsiteX48" fmla="*/ 2561265 w 6884912"/>
              <a:gd name="connsiteY48" fmla="*/ 450623 h 1161397"/>
              <a:gd name="connsiteX49" fmla="*/ 2594349 w 6884912"/>
              <a:gd name="connsiteY49" fmla="*/ 443884 h 1161397"/>
              <a:gd name="connsiteX50" fmla="*/ 2754324 w 6884912"/>
              <a:gd name="connsiteY50" fmla="*/ 424766 h 1161397"/>
              <a:gd name="connsiteX51" fmla="*/ 2848470 w 6884912"/>
              <a:gd name="connsiteY51" fmla="*/ 405966 h 1161397"/>
              <a:gd name="connsiteX52" fmla="*/ 2881772 w 6884912"/>
              <a:gd name="connsiteY52" fmla="*/ 387260 h 1161397"/>
              <a:gd name="connsiteX53" fmla="*/ 2929932 w 6884912"/>
              <a:gd name="connsiteY53" fmla="*/ 368912 h 1161397"/>
              <a:gd name="connsiteX54" fmla="*/ 3013020 w 6884912"/>
              <a:gd name="connsiteY54" fmla="*/ 327578 h 1161397"/>
              <a:gd name="connsiteX55" fmla="*/ 3222191 w 6884912"/>
              <a:gd name="connsiteY55" fmla="*/ 307887 h 1161397"/>
              <a:gd name="connsiteX56" fmla="*/ 3227953 w 6884912"/>
              <a:gd name="connsiteY56" fmla="*/ 297650 h 1161397"/>
              <a:gd name="connsiteX57" fmla="*/ 3510042 w 6884912"/>
              <a:gd name="connsiteY57" fmla="*/ 311820 h 1161397"/>
              <a:gd name="connsiteX58" fmla="*/ 3626773 w 6884912"/>
              <a:gd name="connsiteY58" fmla="*/ 290452 h 1161397"/>
              <a:gd name="connsiteX59" fmla="*/ 3666217 w 6884912"/>
              <a:gd name="connsiteY59" fmla="*/ 273255 h 1161397"/>
              <a:gd name="connsiteX60" fmla="*/ 3732427 w 6884912"/>
              <a:gd name="connsiteY60" fmla="*/ 245039 h 1161397"/>
              <a:gd name="connsiteX61" fmla="*/ 3777022 w 6884912"/>
              <a:gd name="connsiteY61" fmla="*/ 200276 h 1161397"/>
              <a:gd name="connsiteX62" fmla="*/ 3791246 w 6884912"/>
              <a:gd name="connsiteY62" fmla="*/ 189996 h 1161397"/>
              <a:gd name="connsiteX63" fmla="*/ 3819864 w 6884912"/>
              <a:gd name="connsiteY63" fmla="*/ 194605 h 1161397"/>
              <a:gd name="connsiteX64" fmla="*/ 3830398 w 6884912"/>
              <a:gd name="connsiteY64" fmla="*/ 188383 h 1161397"/>
              <a:gd name="connsiteX65" fmla="*/ 3834360 w 6884912"/>
              <a:gd name="connsiteY65" fmla="*/ 188992 h 1161397"/>
              <a:gd name="connsiteX66" fmla="*/ 3843715 w 6884912"/>
              <a:gd name="connsiteY66" fmla="*/ 188752 h 1161397"/>
              <a:gd name="connsiteX67" fmla="*/ 3842609 w 6884912"/>
              <a:gd name="connsiteY67" fmla="*/ 197386 h 1161397"/>
              <a:gd name="connsiteX68" fmla="*/ 3853961 w 6884912"/>
              <a:gd name="connsiteY68" fmla="*/ 213380 h 1161397"/>
              <a:gd name="connsiteX69" fmla="*/ 3907640 w 6884912"/>
              <a:gd name="connsiteY69" fmla="*/ 207568 h 1161397"/>
              <a:gd name="connsiteX70" fmla="*/ 3910449 w 6884912"/>
              <a:gd name="connsiteY70" fmla="*/ 197808 h 1161397"/>
              <a:gd name="connsiteX71" fmla="*/ 3917197 w 6884912"/>
              <a:gd name="connsiteY71" fmla="*/ 196121 h 1161397"/>
              <a:gd name="connsiteX72" fmla="*/ 3922400 w 6884912"/>
              <a:gd name="connsiteY72" fmla="*/ 205056 h 1161397"/>
              <a:gd name="connsiteX73" fmla="*/ 4013061 w 6884912"/>
              <a:gd name="connsiteY73" fmla="*/ 224874 h 1161397"/>
              <a:gd name="connsiteX74" fmla="*/ 4220717 w 6884912"/>
              <a:gd name="connsiteY74" fmla="*/ 192946 h 1161397"/>
              <a:gd name="connsiteX75" fmla="*/ 4228802 w 6884912"/>
              <a:gd name="connsiteY75" fmla="*/ 201468 h 1161397"/>
              <a:gd name="connsiteX76" fmla="*/ 4289361 w 6884912"/>
              <a:gd name="connsiteY76" fmla="*/ 196642 h 1161397"/>
              <a:gd name="connsiteX77" fmla="*/ 4498913 w 6884912"/>
              <a:gd name="connsiteY77" fmla="*/ 118915 h 1161397"/>
              <a:gd name="connsiteX78" fmla="*/ 4617330 w 6884912"/>
              <a:gd name="connsiteY78" fmla="*/ 111163 h 1161397"/>
              <a:gd name="connsiteX79" fmla="*/ 4659778 w 6884912"/>
              <a:gd name="connsiteY79" fmla="*/ 118219 h 1161397"/>
              <a:gd name="connsiteX80" fmla="*/ 4730870 w 6884912"/>
              <a:gd name="connsiteY80" fmla="*/ 129432 h 1161397"/>
              <a:gd name="connsiteX81" fmla="*/ 4844073 w 6884912"/>
              <a:gd name="connsiteY81" fmla="*/ 161768 h 1161397"/>
              <a:gd name="connsiteX82" fmla="*/ 4856454 w 6884912"/>
              <a:gd name="connsiteY82" fmla="*/ 130488 h 1161397"/>
              <a:gd name="connsiteX83" fmla="*/ 4920038 w 6884912"/>
              <a:gd name="connsiteY83" fmla="*/ 140418 h 1161397"/>
              <a:gd name="connsiteX84" fmla="*/ 5016639 w 6884912"/>
              <a:gd name="connsiteY84" fmla="*/ 158905 h 1161397"/>
              <a:gd name="connsiteX85" fmla="*/ 5072009 w 6884912"/>
              <a:gd name="connsiteY85" fmla="*/ 161502 h 1161397"/>
              <a:gd name="connsiteX86" fmla="*/ 5223626 w 6884912"/>
              <a:gd name="connsiteY86" fmla="*/ 177356 h 1161397"/>
              <a:gd name="connsiteX87" fmla="*/ 5375773 w 6884912"/>
              <a:gd name="connsiteY87" fmla="*/ 199913 h 1161397"/>
              <a:gd name="connsiteX88" fmla="*/ 5467502 w 6884912"/>
              <a:gd name="connsiteY88" fmla="*/ 250963 h 1161397"/>
              <a:gd name="connsiteX89" fmla="*/ 5592395 w 6884912"/>
              <a:gd name="connsiteY89" fmla="*/ 265434 h 1161397"/>
              <a:gd name="connsiteX90" fmla="*/ 5613532 w 6884912"/>
              <a:gd name="connsiteY90" fmla="*/ 273379 h 1161397"/>
              <a:gd name="connsiteX91" fmla="*/ 5642173 w 6884912"/>
              <a:gd name="connsiteY91" fmla="*/ 266904 h 1161397"/>
              <a:gd name="connsiteX92" fmla="*/ 5756910 w 6884912"/>
              <a:gd name="connsiteY92" fmla="*/ 239211 h 1161397"/>
              <a:gd name="connsiteX93" fmla="*/ 5846667 w 6884912"/>
              <a:gd name="connsiteY93" fmla="*/ 201786 h 1161397"/>
              <a:gd name="connsiteX94" fmla="*/ 5960732 w 6884912"/>
              <a:gd name="connsiteY94" fmla="*/ 220708 h 1161397"/>
              <a:gd name="connsiteX95" fmla="*/ 6029542 w 6884912"/>
              <a:gd name="connsiteY95" fmla="*/ 210339 h 1161397"/>
              <a:gd name="connsiteX96" fmla="*/ 6141123 w 6884912"/>
              <a:gd name="connsiteY96" fmla="*/ 159923 h 1161397"/>
              <a:gd name="connsiteX97" fmla="*/ 6290640 w 6884912"/>
              <a:gd name="connsiteY97" fmla="*/ 167441 h 1161397"/>
              <a:gd name="connsiteX98" fmla="*/ 6322806 w 6884912"/>
              <a:gd name="connsiteY98" fmla="*/ 213293 h 1161397"/>
              <a:gd name="connsiteX99" fmla="*/ 6380420 w 6884912"/>
              <a:gd name="connsiteY99" fmla="*/ 173195 h 1161397"/>
              <a:gd name="connsiteX100" fmla="*/ 6507891 w 6884912"/>
              <a:gd name="connsiteY100" fmla="*/ 118474 h 1161397"/>
              <a:gd name="connsiteX101" fmla="*/ 6571807 w 6884912"/>
              <a:gd name="connsiteY101" fmla="*/ 98636 h 1161397"/>
              <a:gd name="connsiteX102" fmla="*/ 6671880 w 6884912"/>
              <a:gd name="connsiteY102" fmla="*/ 82931 h 1161397"/>
              <a:gd name="connsiteX103" fmla="*/ 6702266 w 6884912"/>
              <a:gd name="connsiteY103" fmla="*/ 75470 h 1161397"/>
              <a:gd name="connsiteX104" fmla="*/ 6845802 w 6884912"/>
              <a:gd name="connsiteY104" fmla="*/ 24496 h 1161397"/>
              <a:gd name="connsiteX105" fmla="*/ 6884912 w 6884912"/>
              <a:gd name="connsiteY105"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673197 w 6884912"/>
              <a:gd name="connsiteY9" fmla="*/ 1010060 h 1161397"/>
              <a:gd name="connsiteX10" fmla="*/ 723108 w 6884912"/>
              <a:gd name="connsiteY10" fmla="*/ 980081 h 1161397"/>
              <a:gd name="connsiteX11" fmla="*/ 797699 w 6884912"/>
              <a:gd name="connsiteY11" fmla="*/ 931362 h 1161397"/>
              <a:gd name="connsiteX12" fmla="*/ 843359 w 6884912"/>
              <a:gd name="connsiteY12" fmla="*/ 910894 h 1161397"/>
              <a:gd name="connsiteX13" fmla="*/ 965215 w 6884912"/>
              <a:gd name="connsiteY13" fmla="*/ 846701 h 1161397"/>
              <a:gd name="connsiteX14" fmla="*/ 1085080 w 6884912"/>
              <a:gd name="connsiteY14" fmla="*/ 776086 h 1161397"/>
              <a:gd name="connsiteX15" fmla="*/ 1131224 w 6884912"/>
              <a:gd name="connsiteY15" fmla="*/ 706160 h 1161397"/>
              <a:gd name="connsiteX16" fmla="*/ 1138051 w 6884912"/>
              <a:gd name="connsiteY16" fmla="*/ 702034 h 1161397"/>
              <a:gd name="connsiteX17" fmla="*/ 1158800 w 6884912"/>
              <a:gd name="connsiteY17" fmla="*/ 700004 h 1161397"/>
              <a:gd name="connsiteX18" fmla="*/ 1166947 w 6884912"/>
              <a:gd name="connsiteY18" fmla="*/ 700762 h 1161397"/>
              <a:gd name="connsiteX19" fmla="*/ 1178135 w 6884912"/>
              <a:gd name="connsiteY19" fmla="*/ 698631 h 1161397"/>
              <a:gd name="connsiteX20" fmla="*/ 1178301 w 6884912"/>
              <a:gd name="connsiteY20" fmla="*/ 698094 h 1161397"/>
              <a:gd name="connsiteX21" fmla="*/ 1188995 w 6884912"/>
              <a:gd name="connsiteY21" fmla="*/ 697048 h 1161397"/>
              <a:gd name="connsiteX22" fmla="*/ 1242716 w 6884912"/>
              <a:gd name="connsiteY22" fmla="*/ 698052 h 1161397"/>
              <a:gd name="connsiteX23" fmla="*/ 1299977 w 6884912"/>
              <a:gd name="connsiteY23" fmla="*/ 639196 h 1161397"/>
              <a:gd name="connsiteX24" fmla="*/ 1326190 w 6884912"/>
              <a:gd name="connsiteY24" fmla="*/ 625955 h 1161397"/>
              <a:gd name="connsiteX25" fmla="*/ 1339600 w 6884912"/>
              <a:gd name="connsiteY25" fmla="*/ 616295 h 1161397"/>
              <a:gd name="connsiteX26" fmla="*/ 1340054 w 6884912"/>
              <a:gd name="connsiteY26" fmla="*/ 614022 h 1161397"/>
              <a:gd name="connsiteX27" fmla="*/ 1391606 w 6884912"/>
              <a:gd name="connsiteY27" fmla="*/ 615229 h 1161397"/>
              <a:gd name="connsiteX28" fmla="*/ 1397565 w 6884912"/>
              <a:gd name="connsiteY28" fmla="*/ 611490 h 1161397"/>
              <a:gd name="connsiteX29" fmla="*/ 1432302 w 6884912"/>
              <a:gd name="connsiteY29" fmla="*/ 617267 h 1161397"/>
              <a:gd name="connsiteX30" fmla="*/ 1449644 w 6884912"/>
              <a:gd name="connsiteY30" fmla="*/ 617591 h 1161397"/>
              <a:gd name="connsiteX31" fmla="*/ 1455793 w 6884912"/>
              <a:gd name="connsiteY31" fmla="*/ 623174 h 1161397"/>
              <a:gd name="connsiteX32" fmla="*/ 1480758 w 6884912"/>
              <a:gd name="connsiteY32" fmla="*/ 620863 h 1161397"/>
              <a:gd name="connsiteX33" fmla="*/ 1483154 w 6884912"/>
              <a:gd name="connsiteY33" fmla="*/ 618527 h 1161397"/>
              <a:gd name="connsiteX34" fmla="*/ 1505495 w 6884912"/>
              <a:gd name="connsiteY34" fmla="*/ 624325 h 1161397"/>
              <a:gd name="connsiteX35" fmla="*/ 1526340 w 6884912"/>
              <a:gd name="connsiteY35" fmla="*/ 638496 h 1161397"/>
              <a:gd name="connsiteX36" fmla="*/ 1731986 w 6884912"/>
              <a:gd name="connsiteY36" fmla="*/ 589682 h 1161397"/>
              <a:gd name="connsiteX37" fmla="*/ 1927935 w 6884912"/>
              <a:gd name="connsiteY37" fmla="*/ 628540 h 1161397"/>
              <a:gd name="connsiteX38" fmla="*/ 2039075 w 6884912"/>
              <a:gd name="connsiteY38" fmla="*/ 599964 h 1161397"/>
              <a:gd name="connsiteX39" fmla="*/ 2066980 w 6884912"/>
              <a:gd name="connsiteY39" fmla="*/ 550413 h 1161397"/>
              <a:gd name="connsiteX40" fmla="*/ 2352236 w 6884912"/>
              <a:gd name="connsiteY40" fmla="*/ 519602 h 1161397"/>
              <a:gd name="connsiteX41" fmla="*/ 2420791 w 6884912"/>
              <a:gd name="connsiteY41" fmla="*/ 492826 h 1161397"/>
              <a:gd name="connsiteX42" fmla="*/ 2489932 w 6884912"/>
              <a:gd name="connsiteY42" fmla="*/ 507864 h 1161397"/>
              <a:gd name="connsiteX43" fmla="*/ 2512917 w 6884912"/>
              <a:gd name="connsiteY43" fmla="*/ 489127 h 1161397"/>
              <a:gd name="connsiteX44" fmla="*/ 2516783 w 6884912"/>
              <a:gd name="connsiteY44" fmla="*/ 485473 h 1161397"/>
              <a:gd name="connsiteX45" fmla="*/ 2534360 w 6884912"/>
              <a:gd name="connsiteY45" fmla="*/ 480064 h 1161397"/>
              <a:gd name="connsiteX46" fmla="*/ 2536691 w 6884912"/>
              <a:gd name="connsiteY46" fmla="*/ 467018 h 1161397"/>
              <a:gd name="connsiteX47" fmla="*/ 2561265 w 6884912"/>
              <a:gd name="connsiteY47" fmla="*/ 450623 h 1161397"/>
              <a:gd name="connsiteX48" fmla="*/ 2594349 w 6884912"/>
              <a:gd name="connsiteY48" fmla="*/ 443884 h 1161397"/>
              <a:gd name="connsiteX49" fmla="*/ 2754324 w 6884912"/>
              <a:gd name="connsiteY49" fmla="*/ 424766 h 1161397"/>
              <a:gd name="connsiteX50" fmla="*/ 2848470 w 6884912"/>
              <a:gd name="connsiteY50" fmla="*/ 405966 h 1161397"/>
              <a:gd name="connsiteX51" fmla="*/ 2881772 w 6884912"/>
              <a:gd name="connsiteY51" fmla="*/ 387260 h 1161397"/>
              <a:gd name="connsiteX52" fmla="*/ 2929932 w 6884912"/>
              <a:gd name="connsiteY52" fmla="*/ 368912 h 1161397"/>
              <a:gd name="connsiteX53" fmla="*/ 3013020 w 6884912"/>
              <a:gd name="connsiteY53" fmla="*/ 327578 h 1161397"/>
              <a:gd name="connsiteX54" fmla="*/ 3222191 w 6884912"/>
              <a:gd name="connsiteY54" fmla="*/ 307887 h 1161397"/>
              <a:gd name="connsiteX55" fmla="*/ 3227953 w 6884912"/>
              <a:gd name="connsiteY55" fmla="*/ 297650 h 1161397"/>
              <a:gd name="connsiteX56" fmla="*/ 3510042 w 6884912"/>
              <a:gd name="connsiteY56" fmla="*/ 311820 h 1161397"/>
              <a:gd name="connsiteX57" fmla="*/ 3626773 w 6884912"/>
              <a:gd name="connsiteY57" fmla="*/ 290452 h 1161397"/>
              <a:gd name="connsiteX58" fmla="*/ 3666217 w 6884912"/>
              <a:gd name="connsiteY58" fmla="*/ 273255 h 1161397"/>
              <a:gd name="connsiteX59" fmla="*/ 3732427 w 6884912"/>
              <a:gd name="connsiteY59" fmla="*/ 245039 h 1161397"/>
              <a:gd name="connsiteX60" fmla="*/ 3777022 w 6884912"/>
              <a:gd name="connsiteY60" fmla="*/ 200276 h 1161397"/>
              <a:gd name="connsiteX61" fmla="*/ 3791246 w 6884912"/>
              <a:gd name="connsiteY61" fmla="*/ 189996 h 1161397"/>
              <a:gd name="connsiteX62" fmla="*/ 3819864 w 6884912"/>
              <a:gd name="connsiteY62" fmla="*/ 194605 h 1161397"/>
              <a:gd name="connsiteX63" fmla="*/ 3830398 w 6884912"/>
              <a:gd name="connsiteY63" fmla="*/ 188383 h 1161397"/>
              <a:gd name="connsiteX64" fmla="*/ 3834360 w 6884912"/>
              <a:gd name="connsiteY64" fmla="*/ 188992 h 1161397"/>
              <a:gd name="connsiteX65" fmla="*/ 3843715 w 6884912"/>
              <a:gd name="connsiteY65" fmla="*/ 188752 h 1161397"/>
              <a:gd name="connsiteX66" fmla="*/ 3842609 w 6884912"/>
              <a:gd name="connsiteY66" fmla="*/ 197386 h 1161397"/>
              <a:gd name="connsiteX67" fmla="*/ 3853961 w 6884912"/>
              <a:gd name="connsiteY67" fmla="*/ 213380 h 1161397"/>
              <a:gd name="connsiteX68" fmla="*/ 3907640 w 6884912"/>
              <a:gd name="connsiteY68" fmla="*/ 207568 h 1161397"/>
              <a:gd name="connsiteX69" fmla="*/ 3910449 w 6884912"/>
              <a:gd name="connsiteY69" fmla="*/ 197808 h 1161397"/>
              <a:gd name="connsiteX70" fmla="*/ 3917197 w 6884912"/>
              <a:gd name="connsiteY70" fmla="*/ 196121 h 1161397"/>
              <a:gd name="connsiteX71" fmla="*/ 3922400 w 6884912"/>
              <a:gd name="connsiteY71" fmla="*/ 205056 h 1161397"/>
              <a:gd name="connsiteX72" fmla="*/ 4013061 w 6884912"/>
              <a:gd name="connsiteY72" fmla="*/ 224874 h 1161397"/>
              <a:gd name="connsiteX73" fmla="*/ 4220717 w 6884912"/>
              <a:gd name="connsiteY73" fmla="*/ 192946 h 1161397"/>
              <a:gd name="connsiteX74" fmla="*/ 4228802 w 6884912"/>
              <a:gd name="connsiteY74" fmla="*/ 201468 h 1161397"/>
              <a:gd name="connsiteX75" fmla="*/ 4289361 w 6884912"/>
              <a:gd name="connsiteY75" fmla="*/ 196642 h 1161397"/>
              <a:gd name="connsiteX76" fmla="*/ 4498913 w 6884912"/>
              <a:gd name="connsiteY76" fmla="*/ 118915 h 1161397"/>
              <a:gd name="connsiteX77" fmla="*/ 4617330 w 6884912"/>
              <a:gd name="connsiteY77" fmla="*/ 111163 h 1161397"/>
              <a:gd name="connsiteX78" fmla="*/ 4659778 w 6884912"/>
              <a:gd name="connsiteY78" fmla="*/ 118219 h 1161397"/>
              <a:gd name="connsiteX79" fmla="*/ 4730870 w 6884912"/>
              <a:gd name="connsiteY79" fmla="*/ 129432 h 1161397"/>
              <a:gd name="connsiteX80" fmla="*/ 4844073 w 6884912"/>
              <a:gd name="connsiteY80" fmla="*/ 161768 h 1161397"/>
              <a:gd name="connsiteX81" fmla="*/ 4856454 w 6884912"/>
              <a:gd name="connsiteY81" fmla="*/ 130488 h 1161397"/>
              <a:gd name="connsiteX82" fmla="*/ 4920038 w 6884912"/>
              <a:gd name="connsiteY82" fmla="*/ 140418 h 1161397"/>
              <a:gd name="connsiteX83" fmla="*/ 5016639 w 6884912"/>
              <a:gd name="connsiteY83" fmla="*/ 158905 h 1161397"/>
              <a:gd name="connsiteX84" fmla="*/ 5072009 w 6884912"/>
              <a:gd name="connsiteY84" fmla="*/ 161502 h 1161397"/>
              <a:gd name="connsiteX85" fmla="*/ 5223626 w 6884912"/>
              <a:gd name="connsiteY85" fmla="*/ 177356 h 1161397"/>
              <a:gd name="connsiteX86" fmla="*/ 5375773 w 6884912"/>
              <a:gd name="connsiteY86" fmla="*/ 199913 h 1161397"/>
              <a:gd name="connsiteX87" fmla="*/ 5467502 w 6884912"/>
              <a:gd name="connsiteY87" fmla="*/ 250963 h 1161397"/>
              <a:gd name="connsiteX88" fmla="*/ 5592395 w 6884912"/>
              <a:gd name="connsiteY88" fmla="*/ 265434 h 1161397"/>
              <a:gd name="connsiteX89" fmla="*/ 5613532 w 6884912"/>
              <a:gd name="connsiteY89" fmla="*/ 273379 h 1161397"/>
              <a:gd name="connsiteX90" fmla="*/ 5642173 w 6884912"/>
              <a:gd name="connsiteY90" fmla="*/ 266904 h 1161397"/>
              <a:gd name="connsiteX91" fmla="*/ 5756910 w 6884912"/>
              <a:gd name="connsiteY91" fmla="*/ 239211 h 1161397"/>
              <a:gd name="connsiteX92" fmla="*/ 5846667 w 6884912"/>
              <a:gd name="connsiteY92" fmla="*/ 201786 h 1161397"/>
              <a:gd name="connsiteX93" fmla="*/ 5960732 w 6884912"/>
              <a:gd name="connsiteY93" fmla="*/ 220708 h 1161397"/>
              <a:gd name="connsiteX94" fmla="*/ 6029542 w 6884912"/>
              <a:gd name="connsiteY94" fmla="*/ 210339 h 1161397"/>
              <a:gd name="connsiteX95" fmla="*/ 6141123 w 6884912"/>
              <a:gd name="connsiteY95" fmla="*/ 159923 h 1161397"/>
              <a:gd name="connsiteX96" fmla="*/ 6290640 w 6884912"/>
              <a:gd name="connsiteY96" fmla="*/ 167441 h 1161397"/>
              <a:gd name="connsiteX97" fmla="*/ 6322806 w 6884912"/>
              <a:gd name="connsiteY97" fmla="*/ 213293 h 1161397"/>
              <a:gd name="connsiteX98" fmla="*/ 6380420 w 6884912"/>
              <a:gd name="connsiteY98" fmla="*/ 173195 h 1161397"/>
              <a:gd name="connsiteX99" fmla="*/ 6507891 w 6884912"/>
              <a:gd name="connsiteY99" fmla="*/ 118474 h 1161397"/>
              <a:gd name="connsiteX100" fmla="*/ 6571807 w 6884912"/>
              <a:gd name="connsiteY100" fmla="*/ 98636 h 1161397"/>
              <a:gd name="connsiteX101" fmla="*/ 6671880 w 6884912"/>
              <a:gd name="connsiteY101" fmla="*/ 82931 h 1161397"/>
              <a:gd name="connsiteX102" fmla="*/ 6702266 w 6884912"/>
              <a:gd name="connsiteY102" fmla="*/ 75470 h 1161397"/>
              <a:gd name="connsiteX103" fmla="*/ 6845802 w 6884912"/>
              <a:gd name="connsiteY103" fmla="*/ 24496 h 1161397"/>
              <a:gd name="connsiteX104" fmla="*/ 6884912 w 6884912"/>
              <a:gd name="connsiteY104"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601644 w 6884912"/>
              <a:gd name="connsiteY7" fmla="*/ 1003997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80081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188995 w 6884912"/>
              <a:gd name="connsiteY20" fmla="*/ 697048 h 1161397"/>
              <a:gd name="connsiteX21" fmla="*/ 1242716 w 6884912"/>
              <a:gd name="connsiteY21" fmla="*/ 698052 h 1161397"/>
              <a:gd name="connsiteX22" fmla="*/ 1299977 w 6884912"/>
              <a:gd name="connsiteY22" fmla="*/ 639196 h 1161397"/>
              <a:gd name="connsiteX23" fmla="*/ 1326190 w 6884912"/>
              <a:gd name="connsiteY23" fmla="*/ 625955 h 1161397"/>
              <a:gd name="connsiteX24" fmla="*/ 1339600 w 6884912"/>
              <a:gd name="connsiteY24" fmla="*/ 616295 h 1161397"/>
              <a:gd name="connsiteX25" fmla="*/ 1340054 w 6884912"/>
              <a:gd name="connsiteY25" fmla="*/ 614022 h 1161397"/>
              <a:gd name="connsiteX26" fmla="*/ 1391606 w 6884912"/>
              <a:gd name="connsiteY26" fmla="*/ 615229 h 1161397"/>
              <a:gd name="connsiteX27" fmla="*/ 1397565 w 6884912"/>
              <a:gd name="connsiteY27" fmla="*/ 611490 h 1161397"/>
              <a:gd name="connsiteX28" fmla="*/ 1432302 w 6884912"/>
              <a:gd name="connsiteY28" fmla="*/ 617267 h 1161397"/>
              <a:gd name="connsiteX29" fmla="*/ 1449644 w 6884912"/>
              <a:gd name="connsiteY29" fmla="*/ 617591 h 1161397"/>
              <a:gd name="connsiteX30" fmla="*/ 1455793 w 6884912"/>
              <a:gd name="connsiteY30" fmla="*/ 623174 h 1161397"/>
              <a:gd name="connsiteX31" fmla="*/ 1480758 w 6884912"/>
              <a:gd name="connsiteY31" fmla="*/ 620863 h 1161397"/>
              <a:gd name="connsiteX32" fmla="*/ 1483154 w 6884912"/>
              <a:gd name="connsiteY32" fmla="*/ 618527 h 1161397"/>
              <a:gd name="connsiteX33" fmla="*/ 1505495 w 6884912"/>
              <a:gd name="connsiteY33" fmla="*/ 624325 h 1161397"/>
              <a:gd name="connsiteX34" fmla="*/ 1526340 w 6884912"/>
              <a:gd name="connsiteY34" fmla="*/ 638496 h 1161397"/>
              <a:gd name="connsiteX35" fmla="*/ 1731986 w 6884912"/>
              <a:gd name="connsiteY35" fmla="*/ 589682 h 1161397"/>
              <a:gd name="connsiteX36" fmla="*/ 1927935 w 6884912"/>
              <a:gd name="connsiteY36" fmla="*/ 628540 h 1161397"/>
              <a:gd name="connsiteX37" fmla="*/ 2039075 w 6884912"/>
              <a:gd name="connsiteY37" fmla="*/ 599964 h 1161397"/>
              <a:gd name="connsiteX38" fmla="*/ 2066980 w 6884912"/>
              <a:gd name="connsiteY38" fmla="*/ 550413 h 1161397"/>
              <a:gd name="connsiteX39" fmla="*/ 2352236 w 6884912"/>
              <a:gd name="connsiteY39" fmla="*/ 519602 h 1161397"/>
              <a:gd name="connsiteX40" fmla="*/ 2420791 w 6884912"/>
              <a:gd name="connsiteY40" fmla="*/ 492826 h 1161397"/>
              <a:gd name="connsiteX41" fmla="*/ 2489932 w 6884912"/>
              <a:gd name="connsiteY41" fmla="*/ 507864 h 1161397"/>
              <a:gd name="connsiteX42" fmla="*/ 2512917 w 6884912"/>
              <a:gd name="connsiteY42" fmla="*/ 489127 h 1161397"/>
              <a:gd name="connsiteX43" fmla="*/ 2516783 w 6884912"/>
              <a:gd name="connsiteY43" fmla="*/ 485473 h 1161397"/>
              <a:gd name="connsiteX44" fmla="*/ 2534360 w 6884912"/>
              <a:gd name="connsiteY44" fmla="*/ 480064 h 1161397"/>
              <a:gd name="connsiteX45" fmla="*/ 2536691 w 6884912"/>
              <a:gd name="connsiteY45" fmla="*/ 467018 h 1161397"/>
              <a:gd name="connsiteX46" fmla="*/ 2561265 w 6884912"/>
              <a:gd name="connsiteY46" fmla="*/ 450623 h 1161397"/>
              <a:gd name="connsiteX47" fmla="*/ 2594349 w 6884912"/>
              <a:gd name="connsiteY47" fmla="*/ 443884 h 1161397"/>
              <a:gd name="connsiteX48" fmla="*/ 2754324 w 6884912"/>
              <a:gd name="connsiteY48" fmla="*/ 424766 h 1161397"/>
              <a:gd name="connsiteX49" fmla="*/ 2848470 w 6884912"/>
              <a:gd name="connsiteY49" fmla="*/ 405966 h 1161397"/>
              <a:gd name="connsiteX50" fmla="*/ 2881772 w 6884912"/>
              <a:gd name="connsiteY50" fmla="*/ 387260 h 1161397"/>
              <a:gd name="connsiteX51" fmla="*/ 2929932 w 6884912"/>
              <a:gd name="connsiteY51" fmla="*/ 368912 h 1161397"/>
              <a:gd name="connsiteX52" fmla="*/ 3013020 w 6884912"/>
              <a:gd name="connsiteY52" fmla="*/ 327578 h 1161397"/>
              <a:gd name="connsiteX53" fmla="*/ 3222191 w 6884912"/>
              <a:gd name="connsiteY53" fmla="*/ 307887 h 1161397"/>
              <a:gd name="connsiteX54" fmla="*/ 3227953 w 6884912"/>
              <a:gd name="connsiteY54" fmla="*/ 297650 h 1161397"/>
              <a:gd name="connsiteX55" fmla="*/ 3510042 w 6884912"/>
              <a:gd name="connsiteY55" fmla="*/ 311820 h 1161397"/>
              <a:gd name="connsiteX56" fmla="*/ 3626773 w 6884912"/>
              <a:gd name="connsiteY56" fmla="*/ 290452 h 1161397"/>
              <a:gd name="connsiteX57" fmla="*/ 3666217 w 6884912"/>
              <a:gd name="connsiteY57" fmla="*/ 273255 h 1161397"/>
              <a:gd name="connsiteX58" fmla="*/ 3732427 w 6884912"/>
              <a:gd name="connsiteY58" fmla="*/ 245039 h 1161397"/>
              <a:gd name="connsiteX59" fmla="*/ 3777022 w 6884912"/>
              <a:gd name="connsiteY59" fmla="*/ 200276 h 1161397"/>
              <a:gd name="connsiteX60" fmla="*/ 3791246 w 6884912"/>
              <a:gd name="connsiteY60" fmla="*/ 189996 h 1161397"/>
              <a:gd name="connsiteX61" fmla="*/ 3819864 w 6884912"/>
              <a:gd name="connsiteY61" fmla="*/ 194605 h 1161397"/>
              <a:gd name="connsiteX62" fmla="*/ 3830398 w 6884912"/>
              <a:gd name="connsiteY62" fmla="*/ 188383 h 1161397"/>
              <a:gd name="connsiteX63" fmla="*/ 3834360 w 6884912"/>
              <a:gd name="connsiteY63" fmla="*/ 188992 h 1161397"/>
              <a:gd name="connsiteX64" fmla="*/ 3843715 w 6884912"/>
              <a:gd name="connsiteY64" fmla="*/ 188752 h 1161397"/>
              <a:gd name="connsiteX65" fmla="*/ 3842609 w 6884912"/>
              <a:gd name="connsiteY65" fmla="*/ 197386 h 1161397"/>
              <a:gd name="connsiteX66" fmla="*/ 3853961 w 6884912"/>
              <a:gd name="connsiteY66" fmla="*/ 213380 h 1161397"/>
              <a:gd name="connsiteX67" fmla="*/ 3907640 w 6884912"/>
              <a:gd name="connsiteY67" fmla="*/ 207568 h 1161397"/>
              <a:gd name="connsiteX68" fmla="*/ 3910449 w 6884912"/>
              <a:gd name="connsiteY68" fmla="*/ 197808 h 1161397"/>
              <a:gd name="connsiteX69" fmla="*/ 3917197 w 6884912"/>
              <a:gd name="connsiteY69" fmla="*/ 196121 h 1161397"/>
              <a:gd name="connsiteX70" fmla="*/ 3922400 w 6884912"/>
              <a:gd name="connsiteY70" fmla="*/ 205056 h 1161397"/>
              <a:gd name="connsiteX71" fmla="*/ 4013061 w 6884912"/>
              <a:gd name="connsiteY71" fmla="*/ 224874 h 1161397"/>
              <a:gd name="connsiteX72" fmla="*/ 4220717 w 6884912"/>
              <a:gd name="connsiteY72" fmla="*/ 192946 h 1161397"/>
              <a:gd name="connsiteX73" fmla="*/ 4228802 w 6884912"/>
              <a:gd name="connsiteY73" fmla="*/ 201468 h 1161397"/>
              <a:gd name="connsiteX74" fmla="*/ 4289361 w 6884912"/>
              <a:gd name="connsiteY74" fmla="*/ 196642 h 1161397"/>
              <a:gd name="connsiteX75" fmla="*/ 4498913 w 6884912"/>
              <a:gd name="connsiteY75" fmla="*/ 118915 h 1161397"/>
              <a:gd name="connsiteX76" fmla="*/ 4617330 w 6884912"/>
              <a:gd name="connsiteY76" fmla="*/ 111163 h 1161397"/>
              <a:gd name="connsiteX77" fmla="*/ 4659778 w 6884912"/>
              <a:gd name="connsiteY77" fmla="*/ 118219 h 1161397"/>
              <a:gd name="connsiteX78" fmla="*/ 4730870 w 6884912"/>
              <a:gd name="connsiteY78" fmla="*/ 129432 h 1161397"/>
              <a:gd name="connsiteX79" fmla="*/ 4844073 w 6884912"/>
              <a:gd name="connsiteY79" fmla="*/ 161768 h 1161397"/>
              <a:gd name="connsiteX80" fmla="*/ 4856454 w 6884912"/>
              <a:gd name="connsiteY80" fmla="*/ 130488 h 1161397"/>
              <a:gd name="connsiteX81" fmla="*/ 4920038 w 6884912"/>
              <a:gd name="connsiteY81" fmla="*/ 140418 h 1161397"/>
              <a:gd name="connsiteX82" fmla="*/ 5016639 w 6884912"/>
              <a:gd name="connsiteY82" fmla="*/ 158905 h 1161397"/>
              <a:gd name="connsiteX83" fmla="*/ 5072009 w 6884912"/>
              <a:gd name="connsiteY83" fmla="*/ 161502 h 1161397"/>
              <a:gd name="connsiteX84" fmla="*/ 5223626 w 6884912"/>
              <a:gd name="connsiteY84" fmla="*/ 177356 h 1161397"/>
              <a:gd name="connsiteX85" fmla="*/ 5375773 w 6884912"/>
              <a:gd name="connsiteY85" fmla="*/ 199913 h 1161397"/>
              <a:gd name="connsiteX86" fmla="*/ 5467502 w 6884912"/>
              <a:gd name="connsiteY86" fmla="*/ 250963 h 1161397"/>
              <a:gd name="connsiteX87" fmla="*/ 5592395 w 6884912"/>
              <a:gd name="connsiteY87" fmla="*/ 265434 h 1161397"/>
              <a:gd name="connsiteX88" fmla="*/ 5613532 w 6884912"/>
              <a:gd name="connsiteY88" fmla="*/ 273379 h 1161397"/>
              <a:gd name="connsiteX89" fmla="*/ 5642173 w 6884912"/>
              <a:gd name="connsiteY89" fmla="*/ 266904 h 1161397"/>
              <a:gd name="connsiteX90" fmla="*/ 5756910 w 6884912"/>
              <a:gd name="connsiteY90" fmla="*/ 239211 h 1161397"/>
              <a:gd name="connsiteX91" fmla="*/ 5846667 w 6884912"/>
              <a:gd name="connsiteY91" fmla="*/ 201786 h 1161397"/>
              <a:gd name="connsiteX92" fmla="*/ 5960732 w 6884912"/>
              <a:gd name="connsiteY92" fmla="*/ 220708 h 1161397"/>
              <a:gd name="connsiteX93" fmla="*/ 6029542 w 6884912"/>
              <a:gd name="connsiteY93" fmla="*/ 210339 h 1161397"/>
              <a:gd name="connsiteX94" fmla="*/ 6141123 w 6884912"/>
              <a:gd name="connsiteY94" fmla="*/ 159923 h 1161397"/>
              <a:gd name="connsiteX95" fmla="*/ 6290640 w 6884912"/>
              <a:gd name="connsiteY95" fmla="*/ 167441 h 1161397"/>
              <a:gd name="connsiteX96" fmla="*/ 6322806 w 6884912"/>
              <a:gd name="connsiteY96" fmla="*/ 213293 h 1161397"/>
              <a:gd name="connsiteX97" fmla="*/ 6380420 w 6884912"/>
              <a:gd name="connsiteY97" fmla="*/ 173195 h 1161397"/>
              <a:gd name="connsiteX98" fmla="*/ 6507891 w 6884912"/>
              <a:gd name="connsiteY98" fmla="*/ 118474 h 1161397"/>
              <a:gd name="connsiteX99" fmla="*/ 6571807 w 6884912"/>
              <a:gd name="connsiteY99" fmla="*/ 98636 h 1161397"/>
              <a:gd name="connsiteX100" fmla="*/ 6671880 w 6884912"/>
              <a:gd name="connsiteY100" fmla="*/ 82931 h 1161397"/>
              <a:gd name="connsiteX101" fmla="*/ 6702266 w 6884912"/>
              <a:gd name="connsiteY101" fmla="*/ 75470 h 1161397"/>
              <a:gd name="connsiteX102" fmla="*/ 6845802 w 6884912"/>
              <a:gd name="connsiteY102" fmla="*/ 24496 h 1161397"/>
              <a:gd name="connsiteX103" fmla="*/ 6884912 w 6884912"/>
              <a:gd name="connsiteY103"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58800 w 6884912"/>
              <a:gd name="connsiteY16" fmla="*/ 700004 h 1161397"/>
              <a:gd name="connsiteX17" fmla="*/ 1166947 w 6884912"/>
              <a:gd name="connsiteY17" fmla="*/ 700762 h 1161397"/>
              <a:gd name="connsiteX18" fmla="*/ 1178135 w 6884912"/>
              <a:gd name="connsiteY18" fmla="*/ 698631 h 1161397"/>
              <a:gd name="connsiteX19" fmla="*/ 1178301 w 6884912"/>
              <a:gd name="connsiteY19" fmla="*/ 698094 h 1161397"/>
              <a:gd name="connsiteX20" fmla="*/ 1242716 w 6884912"/>
              <a:gd name="connsiteY20" fmla="*/ 698052 h 1161397"/>
              <a:gd name="connsiteX21" fmla="*/ 1299977 w 6884912"/>
              <a:gd name="connsiteY21" fmla="*/ 639196 h 1161397"/>
              <a:gd name="connsiteX22" fmla="*/ 1326190 w 6884912"/>
              <a:gd name="connsiteY22" fmla="*/ 625955 h 1161397"/>
              <a:gd name="connsiteX23" fmla="*/ 1339600 w 6884912"/>
              <a:gd name="connsiteY23" fmla="*/ 616295 h 1161397"/>
              <a:gd name="connsiteX24" fmla="*/ 1340054 w 6884912"/>
              <a:gd name="connsiteY24" fmla="*/ 614022 h 1161397"/>
              <a:gd name="connsiteX25" fmla="*/ 1391606 w 6884912"/>
              <a:gd name="connsiteY25" fmla="*/ 615229 h 1161397"/>
              <a:gd name="connsiteX26" fmla="*/ 1397565 w 6884912"/>
              <a:gd name="connsiteY26" fmla="*/ 611490 h 1161397"/>
              <a:gd name="connsiteX27" fmla="*/ 1432302 w 6884912"/>
              <a:gd name="connsiteY27" fmla="*/ 617267 h 1161397"/>
              <a:gd name="connsiteX28" fmla="*/ 1449644 w 6884912"/>
              <a:gd name="connsiteY28" fmla="*/ 617591 h 1161397"/>
              <a:gd name="connsiteX29" fmla="*/ 1455793 w 6884912"/>
              <a:gd name="connsiteY29" fmla="*/ 623174 h 1161397"/>
              <a:gd name="connsiteX30" fmla="*/ 1480758 w 6884912"/>
              <a:gd name="connsiteY30" fmla="*/ 620863 h 1161397"/>
              <a:gd name="connsiteX31" fmla="*/ 1483154 w 6884912"/>
              <a:gd name="connsiteY31" fmla="*/ 618527 h 1161397"/>
              <a:gd name="connsiteX32" fmla="*/ 1505495 w 6884912"/>
              <a:gd name="connsiteY32" fmla="*/ 624325 h 1161397"/>
              <a:gd name="connsiteX33" fmla="*/ 1526340 w 6884912"/>
              <a:gd name="connsiteY33" fmla="*/ 638496 h 1161397"/>
              <a:gd name="connsiteX34" fmla="*/ 1731986 w 6884912"/>
              <a:gd name="connsiteY34" fmla="*/ 589682 h 1161397"/>
              <a:gd name="connsiteX35" fmla="*/ 1927935 w 6884912"/>
              <a:gd name="connsiteY35" fmla="*/ 628540 h 1161397"/>
              <a:gd name="connsiteX36" fmla="*/ 2039075 w 6884912"/>
              <a:gd name="connsiteY36" fmla="*/ 599964 h 1161397"/>
              <a:gd name="connsiteX37" fmla="*/ 2066980 w 6884912"/>
              <a:gd name="connsiteY37" fmla="*/ 550413 h 1161397"/>
              <a:gd name="connsiteX38" fmla="*/ 2352236 w 6884912"/>
              <a:gd name="connsiteY38" fmla="*/ 519602 h 1161397"/>
              <a:gd name="connsiteX39" fmla="*/ 2420791 w 6884912"/>
              <a:gd name="connsiteY39" fmla="*/ 492826 h 1161397"/>
              <a:gd name="connsiteX40" fmla="*/ 2489932 w 6884912"/>
              <a:gd name="connsiteY40" fmla="*/ 507864 h 1161397"/>
              <a:gd name="connsiteX41" fmla="*/ 2512917 w 6884912"/>
              <a:gd name="connsiteY41" fmla="*/ 489127 h 1161397"/>
              <a:gd name="connsiteX42" fmla="*/ 2516783 w 6884912"/>
              <a:gd name="connsiteY42" fmla="*/ 485473 h 1161397"/>
              <a:gd name="connsiteX43" fmla="*/ 2534360 w 6884912"/>
              <a:gd name="connsiteY43" fmla="*/ 480064 h 1161397"/>
              <a:gd name="connsiteX44" fmla="*/ 2536691 w 6884912"/>
              <a:gd name="connsiteY44" fmla="*/ 467018 h 1161397"/>
              <a:gd name="connsiteX45" fmla="*/ 2561265 w 6884912"/>
              <a:gd name="connsiteY45" fmla="*/ 450623 h 1161397"/>
              <a:gd name="connsiteX46" fmla="*/ 2594349 w 6884912"/>
              <a:gd name="connsiteY46" fmla="*/ 443884 h 1161397"/>
              <a:gd name="connsiteX47" fmla="*/ 2754324 w 6884912"/>
              <a:gd name="connsiteY47" fmla="*/ 424766 h 1161397"/>
              <a:gd name="connsiteX48" fmla="*/ 2848470 w 6884912"/>
              <a:gd name="connsiteY48" fmla="*/ 405966 h 1161397"/>
              <a:gd name="connsiteX49" fmla="*/ 2881772 w 6884912"/>
              <a:gd name="connsiteY49" fmla="*/ 387260 h 1161397"/>
              <a:gd name="connsiteX50" fmla="*/ 2929932 w 6884912"/>
              <a:gd name="connsiteY50" fmla="*/ 368912 h 1161397"/>
              <a:gd name="connsiteX51" fmla="*/ 3013020 w 6884912"/>
              <a:gd name="connsiteY51" fmla="*/ 327578 h 1161397"/>
              <a:gd name="connsiteX52" fmla="*/ 3222191 w 6884912"/>
              <a:gd name="connsiteY52" fmla="*/ 307887 h 1161397"/>
              <a:gd name="connsiteX53" fmla="*/ 3227953 w 6884912"/>
              <a:gd name="connsiteY53" fmla="*/ 297650 h 1161397"/>
              <a:gd name="connsiteX54" fmla="*/ 3510042 w 6884912"/>
              <a:gd name="connsiteY54" fmla="*/ 311820 h 1161397"/>
              <a:gd name="connsiteX55" fmla="*/ 3626773 w 6884912"/>
              <a:gd name="connsiteY55" fmla="*/ 290452 h 1161397"/>
              <a:gd name="connsiteX56" fmla="*/ 3666217 w 6884912"/>
              <a:gd name="connsiteY56" fmla="*/ 273255 h 1161397"/>
              <a:gd name="connsiteX57" fmla="*/ 3732427 w 6884912"/>
              <a:gd name="connsiteY57" fmla="*/ 245039 h 1161397"/>
              <a:gd name="connsiteX58" fmla="*/ 3777022 w 6884912"/>
              <a:gd name="connsiteY58" fmla="*/ 200276 h 1161397"/>
              <a:gd name="connsiteX59" fmla="*/ 3791246 w 6884912"/>
              <a:gd name="connsiteY59" fmla="*/ 189996 h 1161397"/>
              <a:gd name="connsiteX60" fmla="*/ 3819864 w 6884912"/>
              <a:gd name="connsiteY60" fmla="*/ 194605 h 1161397"/>
              <a:gd name="connsiteX61" fmla="*/ 3830398 w 6884912"/>
              <a:gd name="connsiteY61" fmla="*/ 188383 h 1161397"/>
              <a:gd name="connsiteX62" fmla="*/ 3834360 w 6884912"/>
              <a:gd name="connsiteY62" fmla="*/ 188992 h 1161397"/>
              <a:gd name="connsiteX63" fmla="*/ 3843715 w 6884912"/>
              <a:gd name="connsiteY63" fmla="*/ 188752 h 1161397"/>
              <a:gd name="connsiteX64" fmla="*/ 3842609 w 6884912"/>
              <a:gd name="connsiteY64" fmla="*/ 197386 h 1161397"/>
              <a:gd name="connsiteX65" fmla="*/ 3853961 w 6884912"/>
              <a:gd name="connsiteY65" fmla="*/ 213380 h 1161397"/>
              <a:gd name="connsiteX66" fmla="*/ 3907640 w 6884912"/>
              <a:gd name="connsiteY66" fmla="*/ 207568 h 1161397"/>
              <a:gd name="connsiteX67" fmla="*/ 3910449 w 6884912"/>
              <a:gd name="connsiteY67" fmla="*/ 197808 h 1161397"/>
              <a:gd name="connsiteX68" fmla="*/ 3917197 w 6884912"/>
              <a:gd name="connsiteY68" fmla="*/ 196121 h 1161397"/>
              <a:gd name="connsiteX69" fmla="*/ 3922400 w 6884912"/>
              <a:gd name="connsiteY69" fmla="*/ 205056 h 1161397"/>
              <a:gd name="connsiteX70" fmla="*/ 4013061 w 6884912"/>
              <a:gd name="connsiteY70" fmla="*/ 224874 h 1161397"/>
              <a:gd name="connsiteX71" fmla="*/ 4220717 w 6884912"/>
              <a:gd name="connsiteY71" fmla="*/ 192946 h 1161397"/>
              <a:gd name="connsiteX72" fmla="*/ 4228802 w 6884912"/>
              <a:gd name="connsiteY72" fmla="*/ 201468 h 1161397"/>
              <a:gd name="connsiteX73" fmla="*/ 4289361 w 6884912"/>
              <a:gd name="connsiteY73" fmla="*/ 196642 h 1161397"/>
              <a:gd name="connsiteX74" fmla="*/ 4498913 w 6884912"/>
              <a:gd name="connsiteY74" fmla="*/ 118915 h 1161397"/>
              <a:gd name="connsiteX75" fmla="*/ 4617330 w 6884912"/>
              <a:gd name="connsiteY75" fmla="*/ 111163 h 1161397"/>
              <a:gd name="connsiteX76" fmla="*/ 4659778 w 6884912"/>
              <a:gd name="connsiteY76" fmla="*/ 118219 h 1161397"/>
              <a:gd name="connsiteX77" fmla="*/ 4730870 w 6884912"/>
              <a:gd name="connsiteY77" fmla="*/ 129432 h 1161397"/>
              <a:gd name="connsiteX78" fmla="*/ 4844073 w 6884912"/>
              <a:gd name="connsiteY78" fmla="*/ 161768 h 1161397"/>
              <a:gd name="connsiteX79" fmla="*/ 4856454 w 6884912"/>
              <a:gd name="connsiteY79" fmla="*/ 130488 h 1161397"/>
              <a:gd name="connsiteX80" fmla="*/ 4920038 w 6884912"/>
              <a:gd name="connsiteY80" fmla="*/ 140418 h 1161397"/>
              <a:gd name="connsiteX81" fmla="*/ 5016639 w 6884912"/>
              <a:gd name="connsiteY81" fmla="*/ 158905 h 1161397"/>
              <a:gd name="connsiteX82" fmla="*/ 5072009 w 6884912"/>
              <a:gd name="connsiteY82" fmla="*/ 161502 h 1161397"/>
              <a:gd name="connsiteX83" fmla="*/ 5223626 w 6884912"/>
              <a:gd name="connsiteY83" fmla="*/ 177356 h 1161397"/>
              <a:gd name="connsiteX84" fmla="*/ 5375773 w 6884912"/>
              <a:gd name="connsiteY84" fmla="*/ 199913 h 1161397"/>
              <a:gd name="connsiteX85" fmla="*/ 5467502 w 6884912"/>
              <a:gd name="connsiteY85" fmla="*/ 250963 h 1161397"/>
              <a:gd name="connsiteX86" fmla="*/ 5592395 w 6884912"/>
              <a:gd name="connsiteY86" fmla="*/ 265434 h 1161397"/>
              <a:gd name="connsiteX87" fmla="*/ 5613532 w 6884912"/>
              <a:gd name="connsiteY87" fmla="*/ 273379 h 1161397"/>
              <a:gd name="connsiteX88" fmla="*/ 5642173 w 6884912"/>
              <a:gd name="connsiteY88" fmla="*/ 266904 h 1161397"/>
              <a:gd name="connsiteX89" fmla="*/ 5756910 w 6884912"/>
              <a:gd name="connsiteY89" fmla="*/ 239211 h 1161397"/>
              <a:gd name="connsiteX90" fmla="*/ 5846667 w 6884912"/>
              <a:gd name="connsiteY90" fmla="*/ 201786 h 1161397"/>
              <a:gd name="connsiteX91" fmla="*/ 5960732 w 6884912"/>
              <a:gd name="connsiteY91" fmla="*/ 220708 h 1161397"/>
              <a:gd name="connsiteX92" fmla="*/ 6029542 w 6884912"/>
              <a:gd name="connsiteY92" fmla="*/ 210339 h 1161397"/>
              <a:gd name="connsiteX93" fmla="*/ 6141123 w 6884912"/>
              <a:gd name="connsiteY93" fmla="*/ 159923 h 1161397"/>
              <a:gd name="connsiteX94" fmla="*/ 6290640 w 6884912"/>
              <a:gd name="connsiteY94" fmla="*/ 167441 h 1161397"/>
              <a:gd name="connsiteX95" fmla="*/ 6322806 w 6884912"/>
              <a:gd name="connsiteY95" fmla="*/ 213293 h 1161397"/>
              <a:gd name="connsiteX96" fmla="*/ 6380420 w 6884912"/>
              <a:gd name="connsiteY96" fmla="*/ 173195 h 1161397"/>
              <a:gd name="connsiteX97" fmla="*/ 6507891 w 6884912"/>
              <a:gd name="connsiteY97" fmla="*/ 118474 h 1161397"/>
              <a:gd name="connsiteX98" fmla="*/ 6571807 w 6884912"/>
              <a:gd name="connsiteY98" fmla="*/ 98636 h 1161397"/>
              <a:gd name="connsiteX99" fmla="*/ 6671880 w 6884912"/>
              <a:gd name="connsiteY99" fmla="*/ 82931 h 1161397"/>
              <a:gd name="connsiteX100" fmla="*/ 6702266 w 6884912"/>
              <a:gd name="connsiteY100" fmla="*/ 75470 h 1161397"/>
              <a:gd name="connsiteX101" fmla="*/ 6845802 w 6884912"/>
              <a:gd name="connsiteY101" fmla="*/ 24496 h 1161397"/>
              <a:gd name="connsiteX102" fmla="*/ 6884912 w 6884912"/>
              <a:gd name="connsiteY102"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66947 w 6884912"/>
              <a:gd name="connsiteY16" fmla="*/ 700762 h 1161397"/>
              <a:gd name="connsiteX17" fmla="*/ 1178135 w 6884912"/>
              <a:gd name="connsiteY17" fmla="*/ 698631 h 1161397"/>
              <a:gd name="connsiteX18" fmla="*/ 1178301 w 6884912"/>
              <a:gd name="connsiteY18" fmla="*/ 698094 h 1161397"/>
              <a:gd name="connsiteX19" fmla="*/ 1242716 w 6884912"/>
              <a:gd name="connsiteY19" fmla="*/ 698052 h 1161397"/>
              <a:gd name="connsiteX20" fmla="*/ 1299977 w 6884912"/>
              <a:gd name="connsiteY20" fmla="*/ 639196 h 1161397"/>
              <a:gd name="connsiteX21" fmla="*/ 1326190 w 6884912"/>
              <a:gd name="connsiteY21" fmla="*/ 625955 h 1161397"/>
              <a:gd name="connsiteX22" fmla="*/ 1339600 w 6884912"/>
              <a:gd name="connsiteY22" fmla="*/ 616295 h 1161397"/>
              <a:gd name="connsiteX23" fmla="*/ 1340054 w 6884912"/>
              <a:gd name="connsiteY23" fmla="*/ 614022 h 1161397"/>
              <a:gd name="connsiteX24" fmla="*/ 1391606 w 6884912"/>
              <a:gd name="connsiteY24" fmla="*/ 615229 h 1161397"/>
              <a:gd name="connsiteX25" fmla="*/ 1397565 w 6884912"/>
              <a:gd name="connsiteY25" fmla="*/ 611490 h 1161397"/>
              <a:gd name="connsiteX26" fmla="*/ 1432302 w 6884912"/>
              <a:gd name="connsiteY26" fmla="*/ 617267 h 1161397"/>
              <a:gd name="connsiteX27" fmla="*/ 1449644 w 6884912"/>
              <a:gd name="connsiteY27" fmla="*/ 617591 h 1161397"/>
              <a:gd name="connsiteX28" fmla="*/ 1455793 w 6884912"/>
              <a:gd name="connsiteY28" fmla="*/ 623174 h 1161397"/>
              <a:gd name="connsiteX29" fmla="*/ 1480758 w 6884912"/>
              <a:gd name="connsiteY29" fmla="*/ 620863 h 1161397"/>
              <a:gd name="connsiteX30" fmla="*/ 1483154 w 6884912"/>
              <a:gd name="connsiteY30" fmla="*/ 618527 h 1161397"/>
              <a:gd name="connsiteX31" fmla="*/ 1505495 w 6884912"/>
              <a:gd name="connsiteY31" fmla="*/ 624325 h 1161397"/>
              <a:gd name="connsiteX32" fmla="*/ 1526340 w 6884912"/>
              <a:gd name="connsiteY32" fmla="*/ 638496 h 1161397"/>
              <a:gd name="connsiteX33" fmla="*/ 1731986 w 6884912"/>
              <a:gd name="connsiteY33" fmla="*/ 589682 h 1161397"/>
              <a:gd name="connsiteX34" fmla="*/ 1927935 w 6884912"/>
              <a:gd name="connsiteY34" fmla="*/ 628540 h 1161397"/>
              <a:gd name="connsiteX35" fmla="*/ 2039075 w 6884912"/>
              <a:gd name="connsiteY35" fmla="*/ 599964 h 1161397"/>
              <a:gd name="connsiteX36" fmla="*/ 2066980 w 6884912"/>
              <a:gd name="connsiteY36" fmla="*/ 550413 h 1161397"/>
              <a:gd name="connsiteX37" fmla="*/ 2352236 w 6884912"/>
              <a:gd name="connsiteY37" fmla="*/ 519602 h 1161397"/>
              <a:gd name="connsiteX38" fmla="*/ 2420791 w 6884912"/>
              <a:gd name="connsiteY38" fmla="*/ 492826 h 1161397"/>
              <a:gd name="connsiteX39" fmla="*/ 2489932 w 6884912"/>
              <a:gd name="connsiteY39" fmla="*/ 507864 h 1161397"/>
              <a:gd name="connsiteX40" fmla="*/ 2512917 w 6884912"/>
              <a:gd name="connsiteY40" fmla="*/ 489127 h 1161397"/>
              <a:gd name="connsiteX41" fmla="*/ 2516783 w 6884912"/>
              <a:gd name="connsiteY41" fmla="*/ 485473 h 1161397"/>
              <a:gd name="connsiteX42" fmla="*/ 2534360 w 6884912"/>
              <a:gd name="connsiteY42" fmla="*/ 480064 h 1161397"/>
              <a:gd name="connsiteX43" fmla="*/ 2536691 w 6884912"/>
              <a:gd name="connsiteY43" fmla="*/ 467018 h 1161397"/>
              <a:gd name="connsiteX44" fmla="*/ 2561265 w 6884912"/>
              <a:gd name="connsiteY44" fmla="*/ 450623 h 1161397"/>
              <a:gd name="connsiteX45" fmla="*/ 2594349 w 6884912"/>
              <a:gd name="connsiteY45" fmla="*/ 443884 h 1161397"/>
              <a:gd name="connsiteX46" fmla="*/ 2754324 w 6884912"/>
              <a:gd name="connsiteY46" fmla="*/ 424766 h 1161397"/>
              <a:gd name="connsiteX47" fmla="*/ 2848470 w 6884912"/>
              <a:gd name="connsiteY47" fmla="*/ 405966 h 1161397"/>
              <a:gd name="connsiteX48" fmla="*/ 2881772 w 6884912"/>
              <a:gd name="connsiteY48" fmla="*/ 387260 h 1161397"/>
              <a:gd name="connsiteX49" fmla="*/ 2929932 w 6884912"/>
              <a:gd name="connsiteY49" fmla="*/ 368912 h 1161397"/>
              <a:gd name="connsiteX50" fmla="*/ 3013020 w 6884912"/>
              <a:gd name="connsiteY50" fmla="*/ 327578 h 1161397"/>
              <a:gd name="connsiteX51" fmla="*/ 3222191 w 6884912"/>
              <a:gd name="connsiteY51" fmla="*/ 307887 h 1161397"/>
              <a:gd name="connsiteX52" fmla="*/ 3227953 w 6884912"/>
              <a:gd name="connsiteY52" fmla="*/ 297650 h 1161397"/>
              <a:gd name="connsiteX53" fmla="*/ 3510042 w 6884912"/>
              <a:gd name="connsiteY53" fmla="*/ 311820 h 1161397"/>
              <a:gd name="connsiteX54" fmla="*/ 3626773 w 6884912"/>
              <a:gd name="connsiteY54" fmla="*/ 290452 h 1161397"/>
              <a:gd name="connsiteX55" fmla="*/ 3666217 w 6884912"/>
              <a:gd name="connsiteY55" fmla="*/ 273255 h 1161397"/>
              <a:gd name="connsiteX56" fmla="*/ 3732427 w 6884912"/>
              <a:gd name="connsiteY56" fmla="*/ 245039 h 1161397"/>
              <a:gd name="connsiteX57" fmla="*/ 3777022 w 6884912"/>
              <a:gd name="connsiteY57" fmla="*/ 200276 h 1161397"/>
              <a:gd name="connsiteX58" fmla="*/ 3791246 w 6884912"/>
              <a:gd name="connsiteY58" fmla="*/ 189996 h 1161397"/>
              <a:gd name="connsiteX59" fmla="*/ 3819864 w 6884912"/>
              <a:gd name="connsiteY59" fmla="*/ 194605 h 1161397"/>
              <a:gd name="connsiteX60" fmla="*/ 3830398 w 6884912"/>
              <a:gd name="connsiteY60" fmla="*/ 188383 h 1161397"/>
              <a:gd name="connsiteX61" fmla="*/ 3834360 w 6884912"/>
              <a:gd name="connsiteY61" fmla="*/ 188992 h 1161397"/>
              <a:gd name="connsiteX62" fmla="*/ 3843715 w 6884912"/>
              <a:gd name="connsiteY62" fmla="*/ 188752 h 1161397"/>
              <a:gd name="connsiteX63" fmla="*/ 3842609 w 6884912"/>
              <a:gd name="connsiteY63" fmla="*/ 197386 h 1161397"/>
              <a:gd name="connsiteX64" fmla="*/ 3853961 w 6884912"/>
              <a:gd name="connsiteY64" fmla="*/ 213380 h 1161397"/>
              <a:gd name="connsiteX65" fmla="*/ 3907640 w 6884912"/>
              <a:gd name="connsiteY65" fmla="*/ 207568 h 1161397"/>
              <a:gd name="connsiteX66" fmla="*/ 3910449 w 6884912"/>
              <a:gd name="connsiteY66" fmla="*/ 197808 h 1161397"/>
              <a:gd name="connsiteX67" fmla="*/ 3917197 w 6884912"/>
              <a:gd name="connsiteY67" fmla="*/ 196121 h 1161397"/>
              <a:gd name="connsiteX68" fmla="*/ 3922400 w 6884912"/>
              <a:gd name="connsiteY68" fmla="*/ 205056 h 1161397"/>
              <a:gd name="connsiteX69" fmla="*/ 4013061 w 6884912"/>
              <a:gd name="connsiteY69" fmla="*/ 224874 h 1161397"/>
              <a:gd name="connsiteX70" fmla="*/ 4220717 w 6884912"/>
              <a:gd name="connsiteY70" fmla="*/ 192946 h 1161397"/>
              <a:gd name="connsiteX71" fmla="*/ 4228802 w 6884912"/>
              <a:gd name="connsiteY71" fmla="*/ 201468 h 1161397"/>
              <a:gd name="connsiteX72" fmla="*/ 4289361 w 6884912"/>
              <a:gd name="connsiteY72" fmla="*/ 196642 h 1161397"/>
              <a:gd name="connsiteX73" fmla="*/ 4498913 w 6884912"/>
              <a:gd name="connsiteY73" fmla="*/ 118915 h 1161397"/>
              <a:gd name="connsiteX74" fmla="*/ 4617330 w 6884912"/>
              <a:gd name="connsiteY74" fmla="*/ 111163 h 1161397"/>
              <a:gd name="connsiteX75" fmla="*/ 4659778 w 6884912"/>
              <a:gd name="connsiteY75" fmla="*/ 118219 h 1161397"/>
              <a:gd name="connsiteX76" fmla="*/ 4730870 w 6884912"/>
              <a:gd name="connsiteY76" fmla="*/ 129432 h 1161397"/>
              <a:gd name="connsiteX77" fmla="*/ 4844073 w 6884912"/>
              <a:gd name="connsiteY77" fmla="*/ 161768 h 1161397"/>
              <a:gd name="connsiteX78" fmla="*/ 4856454 w 6884912"/>
              <a:gd name="connsiteY78" fmla="*/ 130488 h 1161397"/>
              <a:gd name="connsiteX79" fmla="*/ 4920038 w 6884912"/>
              <a:gd name="connsiteY79" fmla="*/ 140418 h 1161397"/>
              <a:gd name="connsiteX80" fmla="*/ 5016639 w 6884912"/>
              <a:gd name="connsiteY80" fmla="*/ 158905 h 1161397"/>
              <a:gd name="connsiteX81" fmla="*/ 5072009 w 6884912"/>
              <a:gd name="connsiteY81" fmla="*/ 161502 h 1161397"/>
              <a:gd name="connsiteX82" fmla="*/ 5223626 w 6884912"/>
              <a:gd name="connsiteY82" fmla="*/ 177356 h 1161397"/>
              <a:gd name="connsiteX83" fmla="*/ 5375773 w 6884912"/>
              <a:gd name="connsiteY83" fmla="*/ 199913 h 1161397"/>
              <a:gd name="connsiteX84" fmla="*/ 5467502 w 6884912"/>
              <a:gd name="connsiteY84" fmla="*/ 250963 h 1161397"/>
              <a:gd name="connsiteX85" fmla="*/ 5592395 w 6884912"/>
              <a:gd name="connsiteY85" fmla="*/ 265434 h 1161397"/>
              <a:gd name="connsiteX86" fmla="*/ 5613532 w 6884912"/>
              <a:gd name="connsiteY86" fmla="*/ 273379 h 1161397"/>
              <a:gd name="connsiteX87" fmla="*/ 5642173 w 6884912"/>
              <a:gd name="connsiteY87" fmla="*/ 266904 h 1161397"/>
              <a:gd name="connsiteX88" fmla="*/ 5756910 w 6884912"/>
              <a:gd name="connsiteY88" fmla="*/ 239211 h 1161397"/>
              <a:gd name="connsiteX89" fmla="*/ 5846667 w 6884912"/>
              <a:gd name="connsiteY89" fmla="*/ 201786 h 1161397"/>
              <a:gd name="connsiteX90" fmla="*/ 5960732 w 6884912"/>
              <a:gd name="connsiteY90" fmla="*/ 220708 h 1161397"/>
              <a:gd name="connsiteX91" fmla="*/ 6029542 w 6884912"/>
              <a:gd name="connsiteY91" fmla="*/ 210339 h 1161397"/>
              <a:gd name="connsiteX92" fmla="*/ 6141123 w 6884912"/>
              <a:gd name="connsiteY92" fmla="*/ 159923 h 1161397"/>
              <a:gd name="connsiteX93" fmla="*/ 6290640 w 6884912"/>
              <a:gd name="connsiteY93" fmla="*/ 167441 h 1161397"/>
              <a:gd name="connsiteX94" fmla="*/ 6322806 w 6884912"/>
              <a:gd name="connsiteY94" fmla="*/ 213293 h 1161397"/>
              <a:gd name="connsiteX95" fmla="*/ 6380420 w 6884912"/>
              <a:gd name="connsiteY95" fmla="*/ 173195 h 1161397"/>
              <a:gd name="connsiteX96" fmla="*/ 6507891 w 6884912"/>
              <a:gd name="connsiteY96" fmla="*/ 118474 h 1161397"/>
              <a:gd name="connsiteX97" fmla="*/ 6571807 w 6884912"/>
              <a:gd name="connsiteY97" fmla="*/ 98636 h 1161397"/>
              <a:gd name="connsiteX98" fmla="*/ 6671880 w 6884912"/>
              <a:gd name="connsiteY98" fmla="*/ 82931 h 1161397"/>
              <a:gd name="connsiteX99" fmla="*/ 6702266 w 6884912"/>
              <a:gd name="connsiteY99" fmla="*/ 75470 h 1161397"/>
              <a:gd name="connsiteX100" fmla="*/ 6845802 w 6884912"/>
              <a:gd name="connsiteY100" fmla="*/ 24496 h 1161397"/>
              <a:gd name="connsiteX101" fmla="*/ 6884912 w 6884912"/>
              <a:gd name="connsiteY101"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38051 w 6884912"/>
              <a:gd name="connsiteY15" fmla="*/ 702034 h 1161397"/>
              <a:gd name="connsiteX16" fmla="*/ 1178135 w 6884912"/>
              <a:gd name="connsiteY16" fmla="*/ 698631 h 1161397"/>
              <a:gd name="connsiteX17" fmla="*/ 1178301 w 6884912"/>
              <a:gd name="connsiteY17" fmla="*/ 698094 h 1161397"/>
              <a:gd name="connsiteX18" fmla="*/ 1242716 w 6884912"/>
              <a:gd name="connsiteY18" fmla="*/ 698052 h 1161397"/>
              <a:gd name="connsiteX19" fmla="*/ 1299977 w 6884912"/>
              <a:gd name="connsiteY19" fmla="*/ 639196 h 1161397"/>
              <a:gd name="connsiteX20" fmla="*/ 1326190 w 6884912"/>
              <a:gd name="connsiteY20" fmla="*/ 625955 h 1161397"/>
              <a:gd name="connsiteX21" fmla="*/ 1339600 w 6884912"/>
              <a:gd name="connsiteY21" fmla="*/ 616295 h 1161397"/>
              <a:gd name="connsiteX22" fmla="*/ 1340054 w 6884912"/>
              <a:gd name="connsiteY22" fmla="*/ 614022 h 1161397"/>
              <a:gd name="connsiteX23" fmla="*/ 1391606 w 6884912"/>
              <a:gd name="connsiteY23" fmla="*/ 615229 h 1161397"/>
              <a:gd name="connsiteX24" fmla="*/ 1397565 w 6884912"/>
              <a:gd name="connsiteY24" fmla="*/ 611490 h 1161397"/>
              <a:gd name="connsiteX25" fmla="*/ 1432302 w 6884912"/>
              <a:gd name="connsiteY25" fmla="*/ 617267 h 1161397"/>
              <a:gd name="connsiteX26" fmla="*/ 1449644 w 6884912"/>
              <a:gd name="connsiteY26" fmla="*/ 617591 h 1161397"/>
              <a:gd name="connsiteX27" fmla="*/ 1455793 w 6884912"/>
              <a:gd name="connsiteY27" fmla="*/ 623174 h 1161397"/>
              <a:gd name="connsiteX28" fmla="*/ 1480758 w 6884912"/>
              <a:gd name="connsiteY28" fmla="*/ 620863 h 1161397"/>
              <a:gd name="connsiteX29" fmla="*/ 1483154 w 6884912"/>
              <a:gd name="connsiteY29" fmla="*/ 618527 h 1161397"/>
              <a:gd name="connsiteX30" fmla="*/ 1505495 w 6884912"/>
              <a:gd name="connsiteY30" fmla="*/ 624325 h 1161397"/>
              <a:gd name="connsiteX31" fmla="*/ 1526340 w 6884912"/>
              <a:gd name="connsiteY31" fmla="*/ 638496 h 1161397"/>
              <a:gd name="connsiteX32" fmla="*/ 1731986 w 6884912"/>
              <a:gd name="connsiteY32" fmla="*/ 589682 h 1161397"/>
              <a:gd name="connsiteX33" fmla="*/ 1927935 w 6884912"/>
              <a:gd name="connsiteY33" fmla="*/ 628540 h 1161397"/>
              <a:gd name="connsiteX34" fmla="*/ 2039075 w 6884912"/>
              <a:gd name="connsiteY34" fmla="*/ 599964 h 1161397"/>
              <a:gd name="connsiteX35" fmla="*/ 2066980 w 6884912"/>
              <a:gd name="connsiteY35" fmla="*/ 550413 h 1161397"/>
              <a:gd name="connsiteX36" fmla="*/ 2352236 w 6884912"/>
              <a:gd name="connsiteY36" fmla="*/ 519602 h 1161397"/>
              <a:gd name="connsiteX37" fmla="*/ 2420791 w 6884912"/>
              <a:gd name="connsiteY37" fmla="*/ 492826 h 1161397"/>
              <a:gd name="connsiteX38" fmla="*/ 2489932 w 6884912"/>
              <a:gd name="connsiteY38" fmla="*/ 507864 h 1161397"/>
              <a:gd name="connsiteX39" fmla="*/ 2512917 w 6884912"/>
              <a:gd name="connsiteY39" fmla="*/ 489127 h 1161397"/>
              <a:gd name="connsiteX40" fmla="*/ 2516783 w 6884912"/>
              <a:gd name="connsiteY40" fmla="*/ 485473 h 1161397"/>
              <a:gd name="connsiteX41" fmla="*/ 2534360 w 6884912"/>
              <a:gd name="connsiteY41" fmla="*/ 480064 h 1161397"/>
              <a:gd name="connsiteX42" fmla="*/ 2536691 w 6884912"/>
              <a:gd name="connsiteY42" fmla="*/ 467018 h 1161397"/>
              <a:gd name="connsiteX43" fmla="*/ 2561265 w 6884912"/>
              <a:gd name="connsiteY43" fmla="*/ 450623 h 1161397"/>
              <a:gd name="connsiteX44" fmla="*/ 2594349 w 6884912"/>
              <a:gd name="connsiteY44" fmla="*/ 443884 h 1161397"/>
              <a:gd name="connsiteX45" fmla="*/ 2754324 w 6884912"/>
              <a:gd name="connsiteY45" fmla="*/ 424766 h 1161397"/>
              <a:gd name="connsiteX46" fmla="*/ 2848470 w 6884912"/>
              <a:gd name="connsiteY46" fmla="*/ 405966 h 1161397"/>
              <a:gd name="connsiteX47" fmla="*/ 2881772 w 6884912"/>
              <a:gd name="connsiteY47" fmla="*/ 387260 h 1161397"/>
              <a:gd name="connsiteX48" fmla="*/ 2929932 w 6884912"/>
              <a:gd name="connsiteY48" fmla="*/ 368912 h 1161397"/>
              <a:gd name="connsiteX49" fmla="*/ 3013020 w 6884912"/>
              <a:gd name="connsiteY49" fmla="*/ 327578 h 1161397"/>
              <a:gd name="connsiteX50" fmla="*/ 3222191 w 6884912"/>
              <a:gd name="connsiteY50" fmla="*/ 307887 h 1161397"/>
              <a:gd name="connsiteX51" fmla="*/ 3227953 w 6884912"/>
              <a:gd name="connsiteY51" fmla="*/ 297650 h 1161397"/>
              <a:gd name="connsiteX52" fmla="*/ 3510042 w 6884912"/>
              <a:gd name="connsiteY52" fmla="*/ 311820 h 1161397"/>
              <a:gd name="connsiteX53" fmla="*/ 3626773 w 6884912"/>
              <a:gd name="connsiteY53" fmla="*/ 290452 h 1161397"/>
              <a:gd name="connsiteX54" fmla="*/ 3666217 w 6884912"/>
              <a:gd name="connsiteY54" fmla="*/ 273255 h 1161397"/>
              <a:gd name="connsiteX55" fmla="*/ 3732427 w 6884912"/>
              <a:gd name="connsiteY55" fmla="*/ 245039 h 1161397"/>
              <a:gd name="connsiteX56" fmla="*/ 3777022 w 6884912"/>
              <a:gd name="connsiteY56" fmla="*/ 200276 h 1161397"/>
              <a:gd name="connsiteX57" fmla="*/ 3791246 w 6884912"/>
              <a:gd name="connsiteY57" fmla="*/ 189996 h 1161397"/>
              <a:gd name="connsiteX58" fmla="*/ 3819864 w 6884912"/>
              <a:gd name="connsiteY58" fmla="*/ 194605 h 1161397"/>
              <a:gd name="connsiteX59" fmla="*/ 3830398 w 6884912"/>
              <a:gd name="connsiteY59" fmla="*/ 188383 h 1161397"/>
              <a:gd name="connsiteX60" fmla="*/ 3834360 w 6884912"/>
              <a:gd name="connsiteY60" fmla="*/ 188992 h 1161397"/>
              <a:gd name="connsiteX61" fmla="*/ 3843715 w 6884912"/>
              <a:gd name="connsiteY61" fmla="*/ 188752 h 1161397"/>
              <a:gd name="connsiteX62" fmla="*/ 3842609 w 6884912"/>
              <a:gd name="connsiteY62" fmla="*/ 197386 h 1161397"/>
              <a:gd name="connsiteX63" fmla="*/ 3853961 w 6884912"/>
              <a:gd name="connsiteY63" fmla="*/ 213380 h 1161397"/>
              <a:gd name="connsiteX64" fmla="*/ 3907640 w 6884912"/>
              <a:gd name="connsiteY64" fmla="*/ 207568 h 1161397"/>
              <a:gd name="connsiteX65" fmla="*/ 3910449 w 6884912"/>
              <a:gd name="connsiteY65" fmla="*/ 197808 h 1161397"/>
              <a:gd name="connsiteX66" fmla="*/ 3917197 w 6884912"/>
              <a:gd name="connsiteY66" fmla="*/ 196121 h 1161397"/>
              <a:gd name="connsiteX67" fmla="*/ 3922400 w 6884912"/>
              <a:gd name="connsiteY67" fmla="*/ 205056 h 1161397"/>
              <a:gd name="connsiteX68" fmla="*/ 4013061 w 6884912"/>
              <a:gd name="connsiteY68" fmla="*/ 224874 h 1161397"/>
              <a:gd name="connsiteX69" fmla="*/ 4220717 w 6884912"/>
              <a:gd name="connsiteY69" fmla="*/ 192946 h 1161397"/>
              <a:gd name="connsiteX70" fmla="*/ 4228802 w 6884912"/>
              <a:gd name="connsiteY70" fmla="*/ 201468 h 1161397"/>
              <a:gd name="connsiteX71" fmla="*/ 4289361 w 6884912"/>
              <a:gd name="connsiteY71" fmla="*/ 196642 h 1161397"/>
              <a:gd name="connsiteX72" fmla="*/ 4498913 w 6884912"/>
              <a:gd name="connsiteY72" fmla="*/ 118915 h 1161397"/>
              <a:gd name="connsiteX73" fmla="*/ 4617330 w 6884912"/>
              <a:gd name="connsiteY73" fmla="*/ 111163 h 1161397"/>
              <a:gd name="connsiteX74" fmla="*/ 4659778 w 6884912"/>
              <a:gd name="connsiteY74" fmla="*/ 118219 h 1161397"/>
              <a:gd name="connsiteX75" fmla="*/ 4730870 w 6884912"/>
              <a:gd name="connsiteY75" fmla="*/ 129432 h 1161397"/>
              <a:gd name="connsiteX76" fmla="*/ 4844073 w 6884912"/>
              <a:gd name="connsiteY76" fmla="*/ 161768 h 1161397"/>
              <a:gd name="connsiteX77" fmla="*/ 4856454 w 6884912"/>
              <a:gd name="connsiteY77" fmla="*/ 130488 h 1161397"/>
              <a:gd name="connsiteX78" fmla="*/ 4920038 w 6884912"/>
              <a:gd name="connsiteY78" fmla="*/ 140418 h 1161397"/>
              <a:gd name="connsiteX79" fmla="*/ 5016639 w 6884912"/>
              <a:gd name="connsiteY79" fmla="*/ 158905 h 1161397"/>
              <a:gd name="connsiteX80" fmla="*/ 5072009 w 6884912"/>
              <a:gd name="connsiteY80" fmla="*/ 161502 h 1161397"/>
              <a:gd name="connsiteX81" fmla="*/ 5223626 w 6884912"/>
              <a:gd name="connsiteY81" fmla="*/ 177356 h 1161397"/>
              <a:gd name="connsiteX82" fmla="*/ 5375773 w 6884912"/>
              <a:gd name="connsiteY82" fmla="*/ 199913 h 1161397"/>
              <a:gd name="connsiteX83" fmla="*/ 5467502 w 6884912"/>
              <a:gd name="connsiteY83" fmla="*/ 250963 h 1161397"/>
              <a:gd name="connsiteX84" fmla="*/ 5592395 w 6884912"/>
              <a:gd name="connsiteY84" fmla="*/ 265434 h 1161397"/>
              <a:gd name="connsiteX85" fmla="*/ 5613532 w 6884912"/>
              <a:gd name="connsiteY85" fmla="*/ 273379 h 1161397"/>
              <a:gd name="connsiteX86" fmla="*/ 5642173 w 6884912"/>
              <a:gd name="connsiteY86" fmla="*/ 266904 h 1161397"/>
              <a:gd name="connsiteX87" fmla="*/ 5756910 w 6884912"/>
              <a:gd name="connsiteY87" fmla="*/ 239211 h 1161397"/>
              <a:gd name="connsiteX88" fmla="*/ 5846667 w 6884912"/>
              <a:gd name="connsiteY88" fmla="*/ 201786 h 1161397"/>
              <a:gd name="connsiteX89" fmla="*/ 5960732 w 6884912"/>
              <a:gd name="connsiteY89" fmla="*/ 220708 h 1161397"/>
              <a:gd name="connsiteX90" fmla="*/ 6029542 w 6884912"/>
              <a:gd name="connsiteY90" fmla="*/ 210339 h 1161397"/>
              <a:gd name="connsiteX91" fmla="*/ 6141123 w 6884912"/>
              <a:gd name="connsiteY91" fmla="*/ 159923 h 1161397"/>
              <a:gd name="connsiteX92" fmla="*/ 6290640 w 6884912"/>
              <a:gd name="connsiteY92" fmla="*/ 167441 h 1161397"/>
              <a:gd name="connsiteX93" fmla="*/ 6322806 w 6884912"/>
              <a:gd name="connsiteY93" fmla="*/ 213293 h 1161397"/>
              <a:gd name="connsiteX94" fmla="*/ 6380420 w 6884912"/>
              <a:gd name="connsiteY94" fmla="*/ 173195 h 1161397"/>
              <a:gd name="connsiteX95" fmla="*/ 6507891 w 6884912"/>
              <a:gd name="connsiteY95" fmla="*/ 118474 h 1161397"/>
              <a:gd name="connsiteX96" fmla="*/ 6571807 w 6884912"/>
              <a:gd name="connsiteY96" fmla="*/ 98636 h 1161397"/>
              <a:gd name="connsiteX97" fmla="*/ 6671880 w 6884912"/>
              <a:gd name="connsiteY97" fmla="*/ 82931 h 1161397"/>
              <a:gd name="connsiteX98" fmla="*/ 6702266 w 6884912"/>
              <a:gd name="connsiteY98" fmla="*/ 75470 h 1161397"/>
              <a:gd name="connsiteX99" fmla="*/ 6845802 w 6884912"/>
              <a:gd name="connsiteY99" fmla="*/ 24496 h 1161397"/>
              <a:gd name="connsiteX100" fmla="*/ 6884912 w 6884912"/>
              <a:gd name="connsiteY100"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178301 w 6884912"/>
              <a:gd name="connsiteY16" fmla="*/ 698094 h 1161397"/>
              <a:gd name="connsiteX17" fmla="*/ 1242716 w 6884912"/>
              <a:gd name="connsiteY17" fmla="*/ 698052 h 1161397"/>
              <a:gd name="connsiteX18" fmla="*/ 1299977 w 6884912"/>
              <a:gd name="connsiteY18" fmla="*/ 639196 h 1161397"/>
              <a:gd name="connsiteX19" fmla="*/ 1326190 w 6884912"/>
              <a:gd name="connsiteY19" fmla="*/ 625955 h 1161397"/>
              <a:gd name="connsiteX20" fmla="*/ 1339600 w 6884912"/>
              <a:gd name="connsiteY20" fmla="*/ 616295 h 1161397"/>
              <a:gd name="connsiteX21" fmla="*/ 1340054 w 6884912"/>
              <a:gd name="connsiteY21" fmla="*/ 614022 h 1161397"/>
              <a:gd name="connsiteX22" fmla="*/ 1391606 w 6884912"/>
              <a:gd name="connsiteY22" fmla="*/ 615229 h 1161397"/>
              <a:gd name="connsiteX23" fmla="*/ 1397565 w 6884912"/>
              <a:gd name="connsiteY23" fmla="*/ 611490 h 1161397"/>
              <a:gd name="connsiteX24" fmla="*/ 1432302 w 6884912"/>
              <a:gd name="connsiteY24" fmla="*/ 617267 h 1161397"/>
              <a:gd name="connsiteX25" fmla="*/ 1449644 w 6884912"/>
              <a:gd name="connsiteY25" fmla="*/ 617591 h 1161397"/>
              <a:gd name="connsiteX26" fmla="*/ 1455793 w 6884912"/>
              <a:gd name="connsiteY26" fmla="*/ 623174 h 1161397"/>
              <a:gd name="connsiteX27" fmla="*/ 1480758 w 6884912"/>
              <a:gd name="connsiteY27" fmla="*/ 620863 h 1161397"/>
              <a:gd name="connsiteX28" fmla="*/ 1483154 w 6884912"/>
              <a:gd name="connsiteY28" fmla="*/ 618527 h 1161397"/>
              <a:gd name="connsiteX29" fmla="*/ 1505495 w 6884912"/>
              <a:gd name="connsiteY29" fmla="*/ 624325 h 1161397"/>
              <a:gd name="connsiteX30" fmla="*/ 1526340 w 6884912"/>
              <a:gd name="connsiteY30" fmla="*/ 638496 h 1161397"/>
              <a:gd name="connsiteX31" fmla="*/ 1731986 w 6884912"/>
              <a:gd name="connsiteY31" fmla="*/ 589682 h 1161397"/>
              <a:gd name="connsiteX32" fmla="*/ 1927935 w 6884912"/>
              <a:gd name="connsiteY32" fmla="*/ 628540 h 1161397"/>
              <a:gd name="connsiteX33" fmla="*/ 2039075 w 6884912"/>
              <a:gd name="connsiteY33" fmla="*/ 599964 h 1161397"/>
              <a:gd name="connsiteX34" fmla="*/ 2066980 w 6884912"/>
              <a:gd name="connsiteY34" fmla="*/ 550413 h 1161397"/>
              <a:gd name="connsiteX35" fmla="*/ 2352236 w 6884912"/>
              <a:gd name="connsiteY35" fmla="*/ 519602 h 1161397"/>
              <a:gd name="connsiteX36" fmla="*/ 2420791 w 6884912"/>
              <a:gd name="connsiteY36" fmla="*/ 492826 h 1161397"/>
              <a:gd name="connsiteX37" fmla="*/ 2489932 w 6884912"/>
              <a:gd name="connsiteY37" fmla="*/ 507864 h 1161397"/>
              <a:gd name="connsiteX38" fmla="*/ 2512917 w 6884912"/>
              <a:gd name="connsiteY38" fmla="*/ 489127 h 1161397"/>
              <a:gd name="connsiteX39" fmla="*/ 2516783 w 6884912"/>
              <a:gd name="connsiteY39" fmla="*/ 485473 h 1161397"/>
              <a:gd name="connsiteX40" fmla="*/ 2534360 w 6884912"/>
              <a:gd name="connsiteY40" fmla="*/ 480064 h 1161397"/>
              <a:gd name="connsiteX41" fmla="*/ 2536691 w 6884912"/>
              <a:gd name="connsiteY41" fmla="*/ 467018 h 1161397"/>
              <a:gd name="connsiteX42" fmla="*/ 2561265 w 6884912"/>
              <a:gd name="connsiteY42" fmla="*/ 450623 h 1161397"/>
              <a:gd name="connsiteX43" fmla="*/ 2594349 w 6884912"/>
              <a:gd name="connsiteY43" fmla="*/ 443884 h 1161397"/>
              <a:gd name="connsiteX44" fmla="*/ 2754324 w 6884912"/>
              <a:gd name="connsiteY44" fmla="*/ 424766 h 1161397"/>
              <a:gd name="connsiteX45" fmla="*/ 2848470 w 6884912"/>
              <a:gd name="connsiteY45" fmla="*/ 405966 h 1161397"/>
              <a:gd name="connsiteX46" fmla="*/ 2881772 w 6884912"/>
              <a:gd name="connsiteY46" fmla="*/ 387260 h 1161397"/>
              <a:gd name="connsiteX47" fmla="*/ 2929932 w 6884912"/>
              <a:gd name="connsiteY47" fmla="*/ 368912 h 1161397"/>
              <a:gd name="connsiteX48" fmla="*/ 3013020 w 6884912"/>
              <a:gd name="connsiteY48" fmla="*/ 327578 h 1161397"/>
              <a:gd name="connsiteX49" fmla="*/ 3222191 w 6884912"/>
              <a:gd name="connsiteY49" fmla="*/ 307887 h 1161397"/>
              <a:gd name="connsiteX50" fmla="*/ 3227953 w 6884912"/>
              <a:gd name="connsiteY50" fmla="*/ 297650 h 1161397"/>
              <a:gd name="connsiteX51" fmla="*/ 3510042 w 6884912"/>
              <a:gd name="connsiteY51" fmla="*/ 311820 h 1161397"/>
              <a:gd name="connsiteX52" fmla="*/ 3626773 w 6884912"/>
              <a:gd name="connsiteY52" fmla="*/ 290452 h 1161397"/>
              <a:gd name="connsiteX53" fmla="*/ 3666217 w 6884912"/>
              <a:gd name="connsiteY53" fmla="*/ 273255 h 1161397"/>
              <a:gd name="connsiteX54" fmla="*/ 3732427 w 6884912"/>
              <a:gd name="connsiteY54" fmla="*/ 245039 h 1161397"/>
              <a:gd name="connsiteX55" fmla="*/ 3777022 w 6884912"/>
              <a:gd name="connsiteY55" fmla="*/ 200276 h 1161397"/>
              <a:gd name="connsiteX56" fmla="*/ 3791246 w 6884912"/>
              <a:gd name="connsiteY56" fmla="*/ 189996 h 1161397"/>
              <a:gd name="connsiteX57" fmla="*/ 3819864 w 6884912"/>
              <a:gd name="connsiteY57" fmla="*/ 194605 h 1161397"/>
              <a:gd name="connsiteX58" fmla="*/ 3830398 w 6884912"/>
              <a:gd name="connsiteY58" fmla="*/ 188383 h 1161397"/>
              <a:gd name="connsiteX59" fmla="*/ 3834360 w 6884912"/>
              <a:gd name="connsiteY59" fmla="*/ 188992 h 1161397"/>
              <a:gd name="connsiteX60" fmla="*/ 3843715 w 6884912"/>
              <a:gd name="connsiteY60" fmla="*/ 188752 h 1161397"/>
              <a:gd name="connsiteX61" fmla="*/ 3842609 w 6884912"/>
              <a:gd name="connsiteY61" fmla="*/ 197386 h 1161397"/>
              <a:gd name="connsiteX62" fmla="*/ 3853961 w 6884912"/>
              <a:gd name="connsiteY62" fmla="*/ 213380 h 1161397"/>
              <a:gd name="connsiteX63" fmla="*/ 3907640 w 6884912"/>
              <a:gd name="connsiteY63" fmla="*/ 207568 h 1161397"/>
              <a:gd name="connsiteX64" fmla="*/ 3910449 w 6884912"/>
              <a:gd name="connsiteY64" fmla="*/ 197808 h 1161397"/>
              <a:gd name="connsiteX65" fmla="*/ 3917197 w 6884912"/>
              <a:gd name="connsiteY65" fmla="*/ 196121 h 1161397"/>
              <a:gd name="connsiteX66" fmla="*/ 3922400 w 6884912"/>
              <a:gd name="connsiteY66" fmla="*/ 205056 h 1161397"/>
              <a:gd name="connsiteX67" fmla="*/ 4013061 w 6884912"/>
              <a:gd name="connsiteY67" fmla="*/ 224874 h 1161397"/>
              <a:gd name="connsiteX68" fmla="*/ 4220717 w 6884912"/>
              <a:gd name="connsiteY68" fmla="*/ 192946 h 1161397"/>
              <a:gd name="connsiteX69" fmla="*/ 4228802 w 6884912"/>
              <a:gd name="connsiteY69" fmla="*/ 201468 h 1161397"/>
              <a:gd name="connsiteX70" fmla="*/ 4289361 w 6884912"/>
              <a:gd name="connsiteY70" fmla="*/ 196642 h 1161397"/>
              <a:gd name="connsiteX71" fmla="*/ 4498913 w 6884912"/>
              <a:gd name="connsiteY71" fmla="*/ 118915 h 1161397"/>
              <a:gd name="connsiteX72" fmla="*/ 4617330 w 6884912"/>
              <a:gd name="connsiteY72" fmla="*/ 111163 h 1161397"/>
              <a:gd name="connsiteX73" fmla="*/ 4659778 w 6884912"/>
              <a:gd name="connsiteY73" fmla="*/ 118219 h 1161397"/>
              <a:gd name="connsiteX74" fmla="*/ 4730870 w 6884912"/>
              <a:gd name="connsiteY74" fmla="*/ 129432 h 1161397"/>
              <a:gd name="connsiteX75" fmla="*/ 4844073 w 6884912"/>
              <a:gd name="connsiteY75" fmla="*/ 161768 h 1161397"/>
              <a:gd name="connsiteX76" fmla="*/ 4856454 w 6884912"/>
              <a:gd name="connsiteY76" fmla="*/ 130488 h 1161397"/>
              <a:gd name="connsiteX77" fmla="*/ 4920038 w 6884912"/>
              <a:gd name="connsiteY77" fmla="*/ 140418 h 1161397"/>
              <a:gd name="connsiteX78" fmla="*/ 5016639 w 6884912"/>
              <a:gd name="connsiteY78" fmla="*/ 158905 h 1161397"/>
              <a:gd name="connsiteX79" fmla="*/ 5072009 w 6884912"/>
              <a:gd name="connsiteY79" fmla="*/ 161502 h 1161397"/>
              <a:gd name="connsiteX80" fmla="*/ 5223626 w 6884912"/>
              <a:gd name="connsiteY80" fmla="*/ 177356 h 1161397"/>
              <a:gd name="connsiteX81" fmla="*/ 5375773 w 6884912"/>
              <a:gd name="connsiteY81" fmla="*/ 199913 h 1161397"/>
              <a:gd name="connsiteX82" fmla="*/ 5467502 w 6884912"/>
              <a:gd name="connsiteY82" fmla="*/ 250963 h 1161397"/>
              <a:gd name="connsiteX83" fmla="*/ 5592395 w 6884912"/>
              <a:gd name="connsiteY83" fmla="*/ 265434 h 1161397"/>
              <a:gd name="connsiteX84" fmla="*/ 5613532 w 6884912"/>
              <a:gd name="connsiteY84" fmla="*/ 273379 h 1161397"/>
              <a:gd name="connsiteX85" fmla="*/ 5642173 w 6884912"/>
              <a:gd name="connsiteY85" fmla="*/ 266904 h 1161397"/>
              <a:gd name="connsiteX86" fmla="*/ 5756910 w 6884912"/>
              <a:gd name="connsiteY86" fmla="*/ 239211 h 1161397"/>
              <a:gd name="connsiteX87" fmla="*/ 5846667 w 6884912"/>
              <a:gd name="connsiteY87" fmla="*/ 201786 h 1161397"/>
              <a:gd name="connsiteX88" fmla="*/ 5960732 w 6884912"/>
              <a:gd name="connsiteY88" fmla="*/ 220708 h 1161397"/>
              <a:gd name="connsiteX89" fmla="*/ 6029542 w 6884912"/>
              <a:gd name="connsiteY89" fmla="*/ 210339 h 1161397"/>
              <a:gd name="connsiteX90" fmla="*/ 6141123 w 6884912"/>
              <a:gd name="connsiteY90" fmla="*/ 159923 h 1161397"/>
              <a:gd name="connsiteX91" fmla="*/ 6290640 w 6884912"/>
              <a:gd name="connsiteY91" fmla="*/ 167441 h 1161397"/>
              <a:gd name="connsiteX92" fmla="*/ 6322806 w 6884912"/>
              <a:gd name="connsiteY92" fmla="*/ 213293 h 1161397"/>
              <a:gd name="connsiteX93" fmla="*/ 6380420 w 6884912"/>
              <a:gd name="connsiteY93" fmla="*/ 173195 h 1161397"/>
              <a:gd name="connsiteX94" fmla="*/ 6507891 w 6884912"/>
              <a:gd name="connsiteY94" fmla="*/ 118474 h 1161397"/>
              <a:gd name="connsiteX95" fmla="*/ 6571807 w 6884912"/>
              <a:gd name="connsiteY95" fmla="*/ 98636 h 1161397"/>
              <a:gd name="connsiteX96" fmla="*/ 6671880 w 6884912"/>
              <a:gd name="connsiteY96" fmla="*/ 82931 h 1161397"/>
              <a:gd name="connsiteX97" fmla="*/ 6702266 w 6884912"/>
              <a:gd name="connsiteY97" fmla="*/ 75470 h 1161397"/>
              <a:gd name="connsiteX98" fmla="*/ 6845802 w 6884912"/>
              <a:gd name="connsiteY98" fmla="*/ 24496 h 1161397"/>
              <a:gd name="connsiteX99" fmla="*/ 6884912 w 6884912"/>
              <a:gd name="connsiteY99"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178135 w 6884912"/>
              <a:gd name="connsiteY15" fmla="*/ 698631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1224 w 6884912"/>
              <a:gd name="connsiteY14" fmla="*/ 706160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11320 h 1161397"/>
              <a:gd name="connsiteX5" fmla="*/ 213420 w 6884912"/>
              <a:gd name="connsiteY5" fmla="*/ 1056868 h 1161397"/>
              <a:gd name="connsiteX6" fmla="*/ 454970 w 6884912"/>
              <a:gd name="connsiteY6" fmla="*/ 1023343 h 1161397"/>
              <a:gd name="connsiteX7" fmla="*/ 548162 w 6884912"/>
              <a:gd name="connsiteY7" fmla="*/ 984908 h 1161397"/>
              <a:gd name="connsiteX8" fmla="*/ 651408 w 6884912"/>
              <a:gd name="connsiteY8" fmla="*/ 984938 h 1161397"/>
              <a:gd name="connsiteX9" fmla="*/ 723108 w 6884912"/>
              <a:gd name="connsiteY9" fmla="*/ 941904 h 1161397"/>
              <a:gd name="connsiteX10" fmla="*/ 797699 w 6884912"/>
              <a:gd name="connsiteY10" fmla="*/ 931362 h 1161397"/>
              <a:gd name="connsiteX11" fmla="*/ 843359 w 6884912"/>
              <a:gd name="connsiteY11" fmla="*/ 910894 h 1161397"/>
              <a:gd name="connsiteX12" fmla="*/ 965215 w 6884912"/>
              <a:gd name="connsiteY12" fmla="*/ 846701 h 1161397"/>
              <a:gd name="connsiteX13" fmla="*/ 1085080 w 6884912"/>
              <a:gd name="connsiteY13" fmla="*/ 776086 h 1161397"/>
              <a:gd name="connsiteX14" fmla="*/ 1137166 w 6884912"/>
              <a:gd name="connsiteY14" fmla="*/ 744338 h 1161397"/>
              <a:gd name="connsiteX15" fmla="*/ 1207847 w 6884912"/>
              <a:gd name="connsiteY15" fmla="*/ 689087 h 1161397"/>
              <a:gd name="connsiteX16" fmla="*/ 1242716 w 6884912"/>
              <a:gd name="connsiteY16" fmla="*/ 698052 h 1161397"/>
              <a:gd name="connsiteX17" fmla="*/ 1299977 w 6884912"/>
              <a:gd name="connsiteY17" fmla="*/ 639196 h 1161397"/>
              <a:gd name="connsiteX18" fmla="*/ 1326190 w 6884912"/>
              <a:gd name="connsiteY18" fmla="*/ 625955 h 1161397"/>
              <a:gd name="connsiteX19" fmla="*/ 1339600 w 6884912"/>
              <a:gd name="connsiteY19" fmla="*/ 616295 h 1161397"/>
              <a:gd name="connsiteX20" fmla="*/ 1340054 w 6884912"/>
              <a:gd name="connsiteY20" fmla="*/ 614022 h 1161397"/>
              <a:gd name="connsiteX21" fmla="*/ 1391606 w 6884912"/>
              <a:gd name="connsiteY21" fmla="*/ 615229 h 1161397"/>
              <a:gd name="connsiteX22" fmla="*/ 1397565 w 6884912"/>
              <a:gd name="connsiteY22" fmla="*/ 611490 h 1161397"/>
              <a:gd name="connsiteX23" fmla="*/ 1432302 w 6884912"/>
              <a:gd name="connsiteY23" fmla="*/ 617267 h 1161397"/>
              <a:gd name="connsiteX24" fmla="*/ 1449644 w 6884912"/>
              <a:gd name="connsiteY24" fmla="*/ 617591 h 1161397"/>
              <a:gd name="connsiteX25" fmla="*/ 1455793 w 6884912"/>
              <a:gd name="connsiteY25" fmla="*/ 623174 h 1161397"/>
              <a:gd name="connsiteX26" fmla="*/ 1480758 w 6884912"/>
              <a:gd name="connsiteY26" fmla="*/ 620863 h 1161397"/>
              <a:gd name="connsiteX27" fmla="*/ 1483154 w 6884912"/>
              <a:gd name="connsiteY27" fmla="*/ 618527 h 1161397"/>
              <a:gd name="connsiteX28" fmla="*/ 1505495 w 6884912"/>
              <a:gd name="connsiteY28" fmla="*/ 624325 h 1161397"/>
              <a:gd name="connsiteX29" fmla="*/ 1526340 w 6884912"/>
              <a:gd name="connsiteY29" fmla="*/ 638496 h 1161397"/>
              <a:gd name="connsiteX30" fmla="*/ 1731986 w 6884912"/>
              <a:gd name="connsiteY30" fmla="*/ 589682 h 1161397"/>
              <a:gd name="connsiteX31" fmla="*/ 1927935 w 6884912"/>
              <a:gd name="connsiteY31" fmla="*/ 628540 h 1161397"/>
              <a:gd name="connsiteX32" fmla="*/ 2039075 w 6884912"/>
              <a:gd name="connsiteY32" fmla="*/ 599964 h 1161397"/>
              <a:gd name="connsiteX33" fmla="*/ 2066980 w 6884912"/>
              <a:gd name="connsiteY33" fmla="*/ 550413 h 1161397"/>
              <a:gd name="connsiteX34" fmla="*/ 2352236 w 6884912"/>
              <a:gd name="connsiteY34" fmla="*/ 519602 h 1161397"/>
              <a:gd name="connsiteX35" fmla="*/ 2420791 w 6884912"/>
              <a:gd name="connsiteY35" fmla="*/ 492826 h 1161397"/>
              <a:gd name="connsiteX36" fmla="*/ 2489932 w 6884912"/>
              <a:gd name="connsiteY36" fmla="*/ 507864 h 1161397"/>
              <a:gd name="connsiteX37" fmla="*/ 2512917 w 6884912"/>
              <a:gd name="connsiteY37" fmla="*/ 489127 h 1161397"/>
              <a:gd name="connsiteX38" fmla="*/ 2516783 w 6884912"/>
              <a:gd name="connsiteY38" fmla="*/ 485473 h 1161397"/>
              <a:gd name="connsiteX39" fmla="*/ 2534360 w 6884912"/>
              <a:gd name="connsiteY39" fmla="*/ 480064 h 1161397"/>
              <a:gd name="connsiteX40" fmla="*/ 2536691 w 6884912"/>
              <a:gd name="connsiteY40" fmla="*/ 467018 h 1161397"/>
              <a:gd name="connsiteX41" fmla="*/ 2561265 w 6884912"/>
              <a:gd name="connsiteY41" fmla="*/ 450623 h 1161397"/>
              <a:gd name="connsiteX42" fmla="*/ 2594349 w 6884912"/>
              <a:gd name="connsiteY42" fmla="*/ 443884 h 1161397"/>
              <a:gd name="connsiteX43" fmla="*/ 2754324 w 6884912"/>
              <a:gd name="connsiteY43" fmla="*/ 424766 h 1161397"/>
              <a:gd name="connsiteX44" fmla="*/ 2848470 w 6884912"/>
              <a:gd name="connsiteY44" fmla="*/ 405966 h 1161397"/>
              <a:gd name="connsiteX45" fmla="*/ 2881772 w 6884912"/>
              <a:gd name="connsiteY45" fmla="*/ 387260 h 1161397"/>
              <a:gd name="connsiteX46" fmla="*/ 2929932 w 6884912"/>
              <a:gd name="connsiteY46" fmla="*/ 368912 h 1161397"/>
              <a:gd name="connsiteX47" fmla="*/ 3013020 w 6884912"/>
              <a:gd name="connsiteY47" fmla="*/ 327578 h 1161397"/>
              <a:gd name="connsiteX48" fmla="*/ 3222191 w 6884912"/>
              <a:gd name="connsiteY48" fmla="*/ 307887 h 1161397"/>
              <a:gd name="connsiteX49" fmla="*/ 3227953 w 6884912"/>
              <a:gd name="connsiteY49" fmla="*/ 297650 h 1161397"/>
              <a:gd name="connsiteX50" fmla="*/ 3510042 w 6884912"/>
              <a:gd name="connsiteY50" fmla="*/ 311820 h 1161397"/>
              <a:gd name="connsiteX51" fmla="*/ 3626773 w 6884912"/>
              <a:gd name="connsiteY51" fmla="*/ 290452 h 1161397"/>
              <a:gd name="connsiteX52" fmla="*/ 3666217 w 6884912"/>
              <a:gd name="connsiteY52" fmla="*/ 273255 h 1161397"/>
              <a:gd name="connsiteX53" fmla="*/ 3732427 w 6884912"/>
              <a:gd name="connsiteY53" fmla="*/ 245039 h 1161397"/>
              <a:gd name="connsiteX54" fmla="*/ 3777022 w 6884912"/>
              <a:gd name="connsiteY54" fmla="*/ 200276 h 1161397"/>
              <a:gd name="connsiteX55" fmla="*/ 3791246 w 6884912"/>
              <a:gd name="connsiteY55" fmla="*/ 189996 h 1161397"/>
              <a:gd name="connsiteX56" fmla="*/ 3819864 w 6884912"/>
              <a:gd name="connsiteY56" fmla="*/ 194605 h 1161397"/>
              <a:gd name="connsiteX57" fmla="*/ 3830398 w 6884912"/>
              <a:gd name="connsiteY57" fmla="*/ 188383 h 1161397"/>
              <a:gd name="connsiteX58" fmla="*/ 3834360 w 6884912"/>
              <a:gd name="connsiteY58" fmla="*/ 188992 h 1161397"/>
              <a:gd name="connsiteX59" fmla="*/ 3843715 w 6884912"/>
              <a:gd name="connsiteY59" fmla="*/ 188752 h 1161397"/>
              <a:gd name="connsiteX60" fmla="*/ 3842609 w 6884912"/>
              <a:gd name="connsiteY60" fmla="*/ 197386 h 1161397"/>
              <a:gd name="connsiteX61" fmla="*/ 3853961 w 6884912"/>
              <a:gd name="connsiteY61" fmla="*/ 213380 h 1161397"/>
              <a:gd name="connsiteX62" fmla="*/ 3907640 w 6884912"/>
              <a:gd name="connsiteY62" fmla="*/ 207568 h 1161397"/>
              <a:gd name="connsiteX63" fmla="*/ 3910449 w 6884912"/>
              <a:gd name="connsiteY63" fmla="*/ 197808 h 1161397"/>
              <a:gd name="connsiteX64" fmla="*/ 3917197 w 6884912"/>
              <a:gd name="connsiteY64" fmla="*/ 196121 h 1161397"/>
              <a:gd name="connsiteX65" fmla="*/ 3922400 w 6884912"/>
              <a:gd name="connsiteY65" fmla="*/ 205056 h 1161397"/>
              <a:gd name="connsiteX66" fmla="*/ 4013061 w 6884912"/>
              <a:gd name="connsiteY66" fmla="*/ 224874 h 1161397"/>
              <a:gd name="connsiteX67" fmla="*/ 4220717 w 6884912"/>
              <a:gd name="connsiteY67" fmla="*/ 192946 h 1161397"/>
              <a:gd name="connsiteX68" fmla="*/ 4228802 w 6884912"/>
              <a:gd name="connsiteY68" fmla="*/ 201468 h 1161397"/>
              <a:gd name="connsiteX69" fmla="*/ 4289361 w 6884912"/>
              <a:gd name="connsiteY69" fmla="*/ 196642 h 1161397"/>
              <a:gd name="connsiteX70" fmla="*/ 4498913 w 6884912"/>
              <a:gd name="connsiteY70" fmla="*/ 118915 h 1161397"/>
              <a:gd name="connsiteX71" fmla="*/ 4617330 w 6884912"/>
              <a:gd name="connsiteY71" fmla="*/ 111163 h 1161397"/>
              <a:gd name="connsiteX72" fmla="*/ 4659778 w 6884912"/>
              <a:gd name="connsiteY72" fmla="*/ 118219 h 1161397"/>
              <a:gd name="connsiteX73" fmla="*/ 4730870 w 6884912"/>
              <a:gd name="connsiteY73" fmla="*/ 129432 h 1161397"/>
              <a:gd name="connsiteX74" fmla="*/ 4844073 w 6884912"/>
              <a:gd name="connsiteY74" fmla="*/ 161768 h 1161397"/>
              <a:gd name="connsiteX75" fmla="*/ 4856454 w 6884912"/>
              <a:gd name="connsiteY75" fmla="*/ 130488 h 1161397"/>
              <a:gd name="connsiteX76" fmla="*/ 4920038 w 6884912"/>
              <a:gd name="connsiteY76" fmla="*/ 140418 h 1161397"/>
              <a:gd name="connsiteX77" fmla="*/ 5016639 w 6884912"/>
              <a:gd name="connsiteY77" fmla="*/ 158905 h 1161397"/>
              <a:gd name="connsiteX78" fmla="*/ 5072009 w 6884912"/>
              <a:gd name="connsiteY78" fmla="*/ 161502 h 1161397"/>
              <a:gd name="connsiteX79" fmla="*/ 5223626 w 6884912"/>
              <a:gd name="connsiteY79" fmla="*/ 177356 h 1161397"/>
              <a:gd name="connsiteX80" fmla="*/ 5375773 w 6884912"/>
              <a:gd name="connsiteY80" fmla="*/ 199913 h 1161397"/>
              <a:gd name="connsiteX81" fmla="*/ 5467502 w 6884912"/>
              <a:gd name="connsiteY81" fmla="*/ 250963 h 1161397"/>
              <a:gd name="connsiteX82" fmla="*/ 5592395 w 6884912"/>
              <a:gd name="connsiteY82" fmla="*/ 265434 h 1161397"/>
              <a:gd name="connsiteX83" fmla="*/ 5613532 w 6884912"/>
              <a:gd name="connsiteY83" fmla="*/ 273379 h 1161397"/>
              <a:gd name="connsiteX84" fmla="*/ 5642173 w 6884912"/>
              <a:gd name="connsiteY84" fmla="*/ 266904 h 1161397"/>
              <a:gd name="connsiteX85" fmla="*/ 5756910 w 6884912"/>
              <a:gd name="connsiteY85" fmla="*/ 239211 h 1161397"/>
              <a:gd name="connsiteX86" fmla="*/ 5846667 w 6884912"/>
              <a:gd name="connsiteY86" fmla="*/ 201786 h 1161397"/>
              <a:gd name="connsiteX87" fmla="*/ 5960732 w 6884912"/>
              <a:gd name="connsiteY87" fmla="*/ 220708 h 1161397"/>
              <a:gd name="connsiteX88" fmla="*/ 6029542 w 6884912"/>
              <a:gd name="connsiteY88" fmla="*/ 210339 h 1161397"/>
              <a:gd name="connsiteX89" fmla="*/ 6141123 w 6884912"/>
              <a:gd name="connsiteY89" fmla="*/ 159923 h 1161397"/>
              <a:gd name="connsiteX90" fmla="*/ 6290640 w 6884912"/>
              <a:gd name="connsiteY90" fmla="*/ 167441 h 1161397"/>
              <a:gd name="connsiteX91" fmla="*/ 6322806 w 6884912"/>
              <a:gd name="connsiteY91" fmla="*/ 213293 h 1161397"/>
              <a:gd name="connsiteX92" fmla="*/ 6380420 w 6884912"/>
              <a:gd name="connsiteY92" fmla="*/ 173195 h 1161397"/>
              <a:gd name="connsiteX93" fmla="*/ 6507891 w 6884912"/>
              <a:gd name="connsiteY93" fmla="*/ 118474 h 1161397"/>
              <a:gd name="connsiteX94" fmla="*/ 6571807 w 6884912"/>
              <a:gd name="connsiteY94" fmla="*/ 98636 h 1161397"/>
              <a:gd name="connsiteX95" fmla="*/ 6671880 w 6884912"/>
              <a:gd name="connsiteY95" fmla="*/ 82931 h 1161397"/>
              <a:gd name="connsiteX96" fmla="*/ 6702266 w 6884912"/>
              <a:gd name="connsiteY96" fmla="*/ 75470 h 1161397"/>
              <a:gd name="connsiteX97" fmla="*/ 6845802 w 6884912"/>
              <a:gd name="connsiteY97" fmla="*/ 24496 h 1161397"/>
              <a:gd name="connsiteX98" fmla="*/ 6884912 w 6884912"/>
              <a:gd name="connsiteY98" fmla="*/ 0 h 11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6884912" h="1161397">
                <a:moveTo>
                  <a:pt x="6884912" y="0"/>
                </a:moveTo>
                <a:lnTo>
                  <a:pt x="6884912" y="1161397"/>
                </a:lnTo>
                <a:lnTo>
                  <a:pt x="0" y="1161397"/>
                </a:lnTo>
                <a:lnTo>
                  <a:pt x="27135" y="1147460"/>
                </a:lnTo>
                <a:cubicBezTo>
                  <a:pt x="57431" y="1167048"/>
                  <a:pt x="61886" y="1088181"/>
                  <a:pt x="115388" y="1111320"/>
                </a:cubicBezTo>
                <a:cubicBezTo>
                  <a:pt x="146435" y="1096221"/>
                  <a:pt x="156823" y="1079485"/>
                  <a:pt x="213420" y="1056868"/>
                </a:cubicBezTo>
                <a:cubicBezTo>
                  <a:pt x="288217" y="1040787"/>
                  <a:pt x="383333" y="1044881"/>
                  <a:pt x="454970" y="1023343"/>
                </a:cubicBezTo>
                <a:cubicBezTo>
                  <a:pt x="440966" y="999969"/>
                  <a:pt x="571419" y="1006841"/>
                  <a:pt x="548162" y="984908"/>
                </a:cubicBezTo>
                <a:cubicBezTo>
                  <a:pt x="561321" y="956563"/>
                  <a:pt x="637415" y="1010272"/>
                  <a:pt x="651408" y="984938"/>
                </a:cubicBezTo>
                <a:cubicBezTo>
                  <a:pt x="671652" y="980952"/>
                  <a:pt x="698726" y="950833"/>
                  <a:pt x="723108" y="941904"/>
                </a:cubicBezTo>
                <a:cubicBezTo>
                  <a:pt x="760262" y="946949"/>
                  <a:pt x="757827" y="957145"/>
                  <a:pt x="797699" y="931362"/>
                </a:cubicBezTo>
                <a:cubicBezTo>
                  <a:pt x="821097" y="940623"/>
                  <a:pt x="833565" y="929189"/>
                  <a:pt x="843359" y="910894"/>
                </a:cubicBezTo>
                <a:cubicBezTo>
                  <a:pt x="887668" y="902160"/>
                  <a:pt x="919738" y="869376"/>
                  <a:pt x="965215" y="846701"/>
                </a:cubicBezTo>
                <a:cubicBezTo>
                  <a:pt x="1023081" y="848019"/>
                  <a:pt x="1036422" y="800154"/>
                  <a:pt x="1085080" y="776086"/>
                </a:cubicBezTo>
                <a:cubicBezTo>
                  <a:pt x="1140763" y="795544"/>
                  <a:pt x="1116251" y="768649"/>
                  <a:pt x="1137166" y="744338"/>
                </a:cubicBezTo>
                <a:lnTo>
                  <a:pt x="1207847" y="689087"/>
                </a:lnTo>
                <a:cubicBezTo>
                  <a:pt x="1226429" y="687736"/>
                  <a:pt x="1222409" y="707958"/>
                  <a:pt x="1242716" y="698052"/>
                </a:cubicBezTo>
                <a:cubicBezTo>
                  <a:pt x="1250387" y="668345"/>
                  <a:pt x="1318259" y="689091"/>
                  <a:pt x="1299977" y="639196"/>
                </a:cubicBezTo>
                <a:cubicBezTo>
                  <a:pt x="1323072" y="639367"/>
                  <a:pt x="1341279" y="658105"/>
                  <a:pt x="1326190" y="625955"/>
                </a:cubicBezTo>
                <a:cubicBezTo>
                  <a:pt x="1333572" y="625050"/>
                  <a:pt x="1337406" y="621362"/>
                  <a:pt x="1339600" y="616295"/>
                </a:cubicBezTo>
                <a:cubicBezTo>
                  <a:pt x="1339751" y="615537"/>
                  <a:pt x="1339903" y="614780"/>
                  <a:pt x="1340054" y="614022"/>
                </a:cubicBezTo>
                <a:lnTo>
                  <a:pt x="1391606" y="615229"/>
                </a:lnTo>
                <a:lnTo>
                  <a:pt x="1397565" y="611490"/>
                </a:lnTo>
                <a:lnTo>
                  <a:pt x="1432302" y="617267"/>
                </a:lnTo>
                <a:lnTo>
                  <a:pt x="1449644" y="617591"/>
                </a:lnTo>
                <a:lnTo>
                  <a:pt x="1455793" y="623174"/>
                </a:lnTo>
                <a:cubicBezTo>
                  <a:pt x="1461744" y="626151"/>
                  <a:pt x="1469373" y="626493"/>
                  <a:pt x="1480758" y="620863"/>
                </a:cubicBezTo>
                <a:lnTo>
                  <a:pt x="1483154" y="618527"/>
                </a:lnTo>
                <a:lnTo>
                  <a:pt x="1505495" y="624325"/>
                </a:lnTo>
                <a:cubicBezTo>
                  <a:pt x="1512992" y="627532"/>
                  <a:pt x="1520025" y="632078"/>
                  <a:pt x="1526340" y="638496"/>
                </a:cubicBezTo>
                <a:cubicBezTo>
                  <a:pt x="1586113" y="586768"/>
                  <a:pt x="1659006" y="610309"/>
                  <a:pt x="1731986" y="589682"/>
                </a:cubicBezTo>
                <a:cubicBezTo>
                  <a:pt x="1750397" y="523106"/>
                  <a:pt x="1896056" y="573257"/>
                  <a:pt x="1927935" y="628540"/>
                </a:cubicBezTo>
                <a:cubicBezTo>
                  <a:pt x="1912854" y="559823"/>
                  <a:pt x="2112261" y="676347"/>
                  <a:pt x="2039075" y="599964"/>
                </a:cubicBezTo>
                <a:cubicBezTo>
                  <a:pt x="2066036" y="601198"/>
                  <a:pt x="2086366" y="569532"/>
                  <a:pt x="2066980" y="550413"/>
                </a:cubicBezTo>
                <a:cubicBezTo>
                  <a:pt x="2155364" y="582582"/>
                  <a:pt x="2259548" y="514786"/>
                  <a:pt x="2352236" y="519602"/>
                </a:cubicBezTo>
                <a:cubicBezTo>
                  <a:pt x="2388450" y="459394"/>
                  <a:pt x="2373298" y="511682"/>
                  <a:pt x="2420791" y="492826"/>
                </a:cubicBezTo>
                <a:cubicBezTo>
                  <a:pt x="2417962" y="542563"/>
                  <a:pt x="2475071" y="455098"/>
                  <a:pt x="2489932" y="507864"/>
                </a:cubicBezTo>
                <a:cubicBezTo>
                  <a:pt x="2498105" y="502761"/>
                  <a:pt x="2505553" y="496153"/>
                  <a:pt x="2512917" y="489127"/>
                </a:cubicBezTo>
                <a:lnTo>
                  <a:pt x="2516783" y="485473"/>
                </a:lnTo>
                <a:lnTo>
                  <a:pt x="2534360" y="480064"/>
                </a:lnTo>
                <a:lnTo>
                  <a:pt x="2536691" y="467018"/>
                </a:lnTo>
                <a:lnTo>
                  <a:pt x="2561265" y="450623"/>
                </a:lnTo>
                <a:cubicBezTo>
                  <a:pt x="2570872" y="446262"/>
                  <a:pt x="2581686" y="443655"/>
                  <a:pt x="2594349" y="443884"/>
                </a:cubicBezTo>
                <a:cubicBezTo>
                  <a:pt x="2640435" y="464638"/>
                  <a:pt x="2696955" y="396361"/>
                  <a:pt x="2754324" y="424766"/>
                </a:cubicBezTo>
                <a:cubicBezTo>
                  <a:pt x="2775130" y="430896"/>
                  <a:pt x="2837731" y="423458"/>
                  <a:pt x="2848470" y="405966"/>
                </a:cubicBezTo>
                <a:cubicBezTo>
                  <a:pt x="2861295" y="401100"/>
                  <a:pt x="2876936" y="405309"/>
                  <a:pt x="2881772" y="387260"/>
                </a:cubicBezTo>
                <a:cubicBezTo>
                  <a:pt x="2890299" y="365261"/>
                  <a:pt x="2938134" y="392997"/>
                  <a:pt x="2929932" y="368912"/>
                </a:cubicBezTo>
                <a:cubicBezTo>
                  <a:pt x="2963844" y="387799"/>
                  <a:pt x="2986550" y="341223"/>
                  <a:pt x="3013020" y="327578"/>
                </a:cubicBezTo>
                <a:cubicBezTo>
                  <a:pt x="3061730" y="317407"/>
                  <a:pt x="3186369" y="312875"/>
                  <a:pt x="3222191" y="307887"/>
                </a:cubicBezTo>
                <a:cubicBezTo>
                  <a:pt x="3223593" y="304249"/>
                  <a:pt x="3179978" y="296995"/>
                  <a:pt x="3227953" y="297650"/>
                </a:cubicBezTo>
                <a:cubicBezTo>
                  <a:pt x="3275928" y="298306"/>
                  <a:pt x="3443572" y="313020"/>
                  <a:pt x="3510042" y="311820"/>
                </a:cubicBezTo>
                <a:cubicBezTo>
                  <a:pt x="3585274" y="306641"/>
                  <a:pt x="3525753" y="258887"/>
                  <a:pt x="3626773" y="290452"/>
                </a:cubicBezTo>
                <a:cubicBezTo>
                  <a:pt x="3633124" y="269835"/>
                  <a:pt x="3644693" y="267134"/>
                  <a:pt x="3666217" y="273255"/>
                </a:cubicBezTo>
                <a:cubicBezTo>
                  <a:pt x="3702502" y="269310"/>
                  <a:pt x="3690563" y="221720"/>
                  <a:pt x="3732427" y="245039"/>
                </a:cubicBezTo>
                <a:cubicBezTo>
                  <a:pt x="3720985" y="220241"/>
                  <a:pt x="3798776" y="224539"/>
                  <a:pt x="3777022" y="200276"/>
                </a:cubicBezTo>
                <a:cubicBezTo>
                  <a:pt x="3781759" y="193499"/>
                  <a:pt x="3786499" y="190723"/>
                  <a:pt x="3791246" y="189996"/>
                </a:cubicBezTo>
                <a:cubicBezTo>
                  <a:pt x="3800740" y="188542"/>
                  <a:pt x="3810265" y="195284"/>
                  <a:pt x="3819864" y="194605"/>
                </a:cubicBezTo>
                <a:lnTo>
                  <a:pt x="3830398" y="188383"/>
                </a:lnTo>
                <a:lnTo>
                  <a:pt x="3834360" y="188992"/>
                </a:lnTo>
                <a:lnTo>
                  <a:pt x="3843715" y="188752"/>
                </a:lnTo>
                <a:lnTo>
                  <a:pt x="3842609" y="197386"/>
                </a:lnTo>
                <a:cubicBezTo>
                  <a:pt x="3840673" y="205638"/>
                  <a:pt x="3839248" y="214671"/>
                  <a:pt x="3853961" y="213380"/>
                </a:cubicBezTo>
                <a:cubicBezTo>
                  <a:pt x="3884396" y="206569"/>
                  <a:pt x="3895082" y="241941"/>
                  <a:pt x="3907640" y="207568"/>
                </a:cubicBezTo>
                <a:lnTo>
                  <a:pt x="3910449" y="197808"/>
                </a:lnTo>
                <a:lnTo>
                  <a:pt x="3917197" y="196121"/>
                </a:lnTo>
                <a:cubicBezTo>
                  <a:pt x="3920833" y="196372"/>
                  <a:pt x="3922919" y="198717"/>
                  <a:pt x="3922400" y="205056"/>
                </a:cubicBezTo>
                <a:cubicBezTo>
                  <a:pt x="3950680" y="178467"/>
                  <a:pt x="3984062" y="218098"/>
                  <a:pt x="4013061" y="224874"/>
                </a:cubicBezTo>
                <a:cubicBezTo>
                  <a:pt x="4062781" y="222856"/>
                  <a:pt x="4184760" y="196847"/>
                  <a:pt x="4220717" y="192946"/>
                </a:cubicBezTo>
                <a:cubicBezTo>
                  <a:pt x="4222964" y="196132"/>
                  <a:pt x="4225687" y="199002"/>
                  <a:pt x="4228802" y="201468"/>
                </a:cubicBezTo>
                <a:cubicBezTo>
                  <a:pt x="4246898" y="215792"/>
                  <a:pt x="4274013" y="213632"/>
                  <a:pt x="4289361" y="196642"/>
                </a:cubicBezTo>
                <a:cubicBezTo>
                  <a:pt x="4363212" y="140627"/>
                  <a:pt x="4433598" y="135488"/>
                  <a:pt x="4498913" y="118915"/>
                </a:cubicBezTo>
                <a:cubicBezTo>
                  <a:pt x="4573135" y="105586"/>
                  <a:pt x="4527062" y="166416"/>
                  <a:pt x="4617330" y="111163"/>
                </a:cubicBezTo>
                <a:cubicBezTo>
                  <a:pt x="4628518" y="129608"/>
                  <a:pt x="4640397" y="129405"/>
                  <a:pt x="4659778" y="118219"/>
                </a:cubicBezTo>
                <a:cubicBezTo>
                  <a:pt x="4695929" y="113193"/>
                  <a:pt x="4695958" y="162259"/>
                  <a:pt x="4730870" y="129432"/>
                </a:cubicBezTo>
                <a:cubicBezTo>
                  <a:pt x="4761586" y="136690"/>
                  <a:pt x="4823142" y="161592"/>
                  <a:pt x="4844073" y="161768"/>
                </a:cubicBezTo>
                <a:cubicBezTo>
                  <a:pt x="4870797" y="164132"/>
                  <a:pt x="4827288" y="135164"/>
                  <a:pt x="4856454" y="130488"/>
                </a:cubicBezTo>
                <a:cubicBezTo>
                  <a:pt x="4892086" y="129553"/>
                  <a:pt x="4889263" y="81477"/>
                  <a:pt x="4920038" y="140418"/>
                </a:cubicBezTo>
                <a:cubicBezTo>
                  <a:pt x="4956358" y="122308"/>
                  <a:pt x="4965108" y="149263"/>
                  <a:pt x="5016639" y="158905"/>
                </a:cubicBezTo>
                <a:cubicBezTo>
                  <a:pt x="5037063" y="141828"/>
                  <a:pt x="5054534" y="147986"/>
                  <a:pt x="5072009" y="161502"/>
                </a:cubicBezTo>
                <a:cubicBezTo>
                  <a:pt x="5121260" y="153653"/>
                  <a:pt x="5167555" y="172635"/>
                  <a:pt x="5223626" y="177356"/>
                </a:cubicBezTo>
                <a:cubicBezTo>
                  <a:pt x="5282824" y="155243"/>
                  <a:pt x="5315859" y="195041"/>
                  <a:pt x="5375773" y="199913"/>
                </a:cubicBezTo>
                <a:cubicBezTo>
                  <a:pt x="5432511" y="156218"/>
                  <a:pt x="5417550" y="256036"/>
                  <a:pt x="5467502" y="250963"/>
                </a:cubicBezTo>
                <a:cubicBezTo>
                  <a:pt x="5547124" y="209975"/>
                  <a:pt x="5467171" y="283839"/>
                  <a:pt x="5592395" y="265434"/>
                </a:cubicBezTo>
                <a:cubicBezTo>
                  <a:pt x="5599201" y="258867"/>
                  <a:pt x="5614752" y="264706"/>
                  <a:pt x="5613532" y="273379"/>
                </a:cubicBezTo>
                <a:cubicBezTo>
                  <a:pt x="5621390" y="270408"/>
                  <a:pt x="5639720" y="253173"/>
                  <a:pt x="5642173" y="266904"/>
                </a:cubicBezTo>
                <a:cubicBezTo>
                  <a:pt x="5682296" y="267049"/>
                  <a:pt x="5721812" y="257513"/>
                  <a:pt x="5756910" y="239211"/>
                </a:cubicBezTo>
                <a:cubicBezTo>
                  <a:pt x="5834998" y="260050"/>
                  <a:pt x="5790596" y="197229"/>
                  <a:pt x="5846667" y="201786"/>
                </a:cubicBezTo>
                <a:cubicBezTo>
                  <a:pt x="5892444" y="227312"/>
                  <a:pt x="5908324" y="204527"/>
                  <a:pt x="5960732" y="220708"/>
                </a:cubicBezTo>
                <a:cubicBezTo>
                  <a:pt x="5977124" y="175349"/>
                  <a:pt x="6009640" y="223654"/>
                  <a:pt x="6029542" y="210339"/>
                </a:cubicBezTo>
                <a:cubicBezTo>
                  <a:pt x="6063108" y="261420"/>
                  <a:pt x="6107411" y="160034"/>
                  <a:pt x="6141123" y="159923"/>
                </a:cubicBezTo>
                <a:cubicBezTo>
                  <a:pt x="6198068" y="167749"/>
                  <a:pt x="6260628" y="219715"/>
                  <a:pt x="6290640" y="167441"/>
                </a:cubicBezTo>
                <a:cubicBezTo>
                  <a:pt x="6295193" y="188689"/>
                  <a:pt x="6290494" y="217816"/>
                  <a:pt x="6322806" y="213293"/>
                </a:cubicBezTo>
                <a:cubicBezTo>
                  <a:pt x="6337769" y="214252"/>
                  <a:pt x="6349573" y="188998"/>
                  <a:pt x="6380420" y="173195"/>
                </a:cubicBezTo>
                <a:cubicBezTo>
                  <a:pt x="6420580" y="151473"/>
                  <a:pt x="6513519" y="179296"/>
                  <a:pt x="6507891" y="118474"/>
                </a:cubicBezTo>
                <a:cubicBezTo>
                  <a:pt x="6519398" y="82452"/>
                  <a:pt x="6571830" y="137398"/>
                  <a:pt x="6571807" y="98636"/>
                </a:cubicBezTo>
                <a:cubicBezTo>
                  <a:pt x="6594702" y="123421"/>
                  <a:pt x="6634676" y="82071"/>
                  <a:pt x="6671880" y="82931"/>
                </a:cubicBezTo>
                <a:cubicBezTo>
                  <a:pt x="6678855" y="65407"/>
                  <a:pt x="6687415" y="66196"/>
                  <a:pt x="6702266" y="75470"/>
                </a:cubicBezTo>
                <a:cubicBezTo>
                  <a:pt x="6747004" y="78450"/>
                  <a:pt x="6798307" y="53072"/>
                  <a:pt x="6845802" y="24496"/>
                </a:cubicBezTo>
                <a:lnTo>
                  <a:pt x="6884912"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4" descr="http://www.snapple.com/images/facts/pig.gif">
            <a:extLst>
              <a:ext uri="{FF2B5EF4-FFF2-40B4-BE49-F238E27FC236}">
                <a16:creationId xmlns:a16="http://schemas.microsoft.com/office/drawing/2014/main" id="{413AFB14-9261-4C00-98BF-8397CF8B39DA}"/>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tretch>
            <a:fillRect/>
          </a:stretch>
        </p:blipFill>
        <p:spPr bwMode="auto">
          <a:xfrm>
            <a:off x="723899" y="1976257"/>
            <a:ext cx="4029075" cy="3330702"/>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5381625" y="1758721"/>
            <a:ext cx="5816362" cy="3908587"/>
          </a:xfrm>
        </p:spPr>
        <p:txBody>
          <a:bodyPr>
            <a:normAutofit fontScale="77500" lnSpcReduction="20000"/>
          </a:bodyPr>
          <a:lstStyle/>
          <a:p>
            <a:r>
              <a:rPr lang="en-US" sz="3200" dirty="0"/>
              <a:t>Existing money</a:t>
            </a:r>
          </a:p>
          <a:p>
            <a:pPr lvl="1"/>
            <a:r>
              <a:rPr lang="en-US" sz="3200" dirty="0"/>
              <a:t>Modify or redirect existing and future investments</a:t>
            </a:r>
          </a:p>
          <a:p>
            <a:pPr lvl="2"/>
            <a:r>
              <a:rPr lang="en-US" sz="3200" dirty="0"/>
              <a:t>Avoid future harm and costs</a:t>
            </a:r>
          </a:p>
          <a:p>
            <a:pPr lvl="2"/>
            <a:r>
              <a:rPr lang="en-US" sz="3200" dirty="0"/>
              <a:t>Meet adaptation needs</a:t>
            </a:r>
          </a:p>
          <a:p>
            <a:pPr lvl="2"/>
            <a:r>
              <a:rPr lang="en-US" sz="3200" dirty="0"/>
              <a:t>Better leverage other funding sources</a:t>
            </a:r>
          </a:p>
          <a:p>
            <a:endParaRPr lang="en-US" sz="3200" dirty="0"/>
          </a:p>
          <a:p>
            <a:r>
              <a:rPr lang="en-US" sz="3200" dirty="0"/>
              <a:t>New money</a:t>
            </a:r>
          </a:p>
          <a:p>
            <a:pPr lvl="1"/>
            <a:r>
              <a:rPr lang="en-US" sz="3200" dirty="0"/>
              <a:t>Develop new sources of revenue, obtain grants, attract private investment, pursue low-interest loans</a:t>
            </a:r>
          </a:p>
          <a:p>
            <a:pPr marL="0" indent="0">
              <a:buNone/>
            </a:pPr>
            <a:endParaRPr lang="en-US" sz="2000" dirty="0"/>
          </a:p>
        </p:txBody>
      </p:sp>
    </p:spTree>
    <p:extLst>
      <p:ext uri="{BB962C8B-B14F-4D97-AF65-F5344CB8AC3E}">
        <p14:creationId xmlns:p14="http://schemas.microsoft.com/office/powerpoint/2010/main" val="1735068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37B2035-1FCB-439A-B421-095E136C7E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76D6CDF-C512-4739-B158-55EE955EFA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3" y="-1"/>
            <a:ext cx="12192000"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37033" y="670559"/>
            <a:ext cx="8706214" cy="2148841"/>
          </a:xfrm>
        </p:spPr>
        <p:txBody>
          <a:bodyPr anchor="t">
            <a:normAutofit/>
          </a:bodyPr>
          <a:lstStyle/>
          <a:p>
            <a:r>
              <a:rPr lang="en-US" sz="3700" dirty="0"/>
              <a:t>A comprehensive resilience financing strategy will use a combination of tools</a:t>
            </a:r>
          </a:p>
        </p:txBody>
      </p:sp>
      <p:pic>
        <p:nvPicPr>
          <p:cNvPr id="4" name="Picture 3"/>
          <p:cNvPicPr>
            <a:picLocks noChangeAspect="1"/>
          </p:cNvPicPr>
          <p:nvPr/>
        </p:nvPicPr>
        <p:blipFill rotWithShape="1">
          <a:blip r:embed="rId3">
            <a:grayscl/>
            <a:extLst>
              <a:ext uri="{28A0092B-C50C-407E-A947-70E740481C1C}">
                <a14:useLocalDpi xmlns:a14="http://schemas.microsoft.com/office/drawing/2010/main" val="0"/>
              </a:ext>
            </a:extLst>
          </a:blip>
          <a:srcRect t="8609" r="-1" b="3751"/>
          <a:stretch/>
        </p:blipFill>
        <p:spPr>
          <a:xfrm>
            <a:off x="1" y="3105151"/>
            <a:ext cx="6448424" cy="3752849"/>
          </a:xfrm>
          <a:custGeom>
            <a:avLst/>
            <a:gdLst/>
            <a:ahLst/>
            <a:cxnLst/>
            <a:rect l="l" t="t" r="r" b="b"/>
            <a:pathLst>
              <a:path w="6448424" h="3752849">
                <a:moveTo>
                  <a:pt x="0" y="0"/>
                </a:moveTo>
                <a:lnTo>
                  <a:pt x="137978" y="22215"/>
                </a:lnTo>
                <a:cubicBezTo>
                  <a:pt x="196046" y="32277"/>
                  <a:pt x="252469" y="42437"/>
                  <a:pt x="295660" y="49771"/>
                </a:cubicBezTo>
                <a:cubicBezTo>
                  <a:pt x="364885" y="66610"/>
                  <a:pt x="403214" y="32071"/>
                  <a:pt x="456941" y="65635"/>
                </a:cubicBezTo>
                <a:cubicBezTo>
                  <a:pt x="529612" y="69090"/>
                  <a:pt x="662508" y="71245"/>
                  <a:pt x="731691" y="70501"/>
                </a:cubicBezTo>
                <a:cubicBezTo>
                  <a:pt x="768741" y="62400"/>
                  <a:pt x="808263" y="64633"/>
                  <a:pt x="841820" y="61171"/>
                </a:cubicBezTo>
                <a:cubicBezTo>
                  <a:pt x="958973" y="43639"/>
                  <a:pt x="1009730" y="45863"/>
                  <a:pt x="1068219" y="39136"/>
                </a:cubicBezTo>
                <a:cubicBezTo>
                  <a:pt x="1104329" y="33447"/>
                  <a:pt x="1156536" y="44203"/>
                  <a:pt x="1174190" y="38808"/>
                </a:cubicBezTo>
                <a:cubicBezTo>
                  <a:pt x="1188943" y="36385"/>
                  <a:pt x="1213832" y="14880"/>
                  <a:pt x="1225923" y="34507"/>
                </a:cubicBezTo>
                <a:cubicBezTo>
                  <a:pt x="1305283" y="8501"/>
                  <a:pt x="1319617" y="30839"/>
                  <a:pt x="1385617" y="18003"/>
                </a:cubicBezTo>
                <a:cubicBezTo>
                  <a:pt x="1461876" y="-26747"/>
                  <a:pt x="1519510" y="56342"/>
                  <a:pt x="1563967" y="4638"/>
                </a:cubicBezTo>
                <a:lnTo>
                  <a:pt x="1676634" y="10582"/>
                </a:lnTo>
                <a:lnTo>
                  <a:pt x="1769429" y="20265"/>
                </a:lnTo>
                <a:cubicBezTo>
                  <a:pt x="1790625" y="23534"/>
                  <a:pt x="1880369" y="18448"/>
                  <a:pt x="1900584" y="27732"/>
                </a:cubicBezTo>
                <a:cubicBezTo>
                  <a:pt x="2072430" y="22762"/>
                  <a:pt x="2014935" y="5831"/>
                  <a:pt x="2127041" y="22101"/>
                </a:cubicBezTo>
                <a:cubicBezTo>
                  <a:pt x="2168847" y="65820"/>
                  <a:pt x="2153052" y="28773"/>
                  <a:pt x="2211644" y="44507"/>
                </a:cubicBezTo>
                <a:cubicBezTo>
                  <a:pt x="2211201" y="9921"/>
                  <a:pt x="2277596" y="73686"/>
                  <a:pt x="2299605" y="38004"/>
                </a:cubicBezTo>
                <a:cubicBezTo>
                  <a:pt x="2309570" y="41997"/>
                  <a:pt x="2318531" y="46991"/>
                  <a:pt x="2327359" y="52270"/>
                </a:cubicBezTo>
                <a:lnTo>
                  <a:pt x="2331995" y="55017"/>
                </a:lnTo>
                <a:lnTo>
                  <a:pt x="2353777" y="59755"/>
                </a:lnTo>
                <a:lnTo>
                  <a:pt x="2355893" y="68914"/>
                </a:lnTo>
                <a:lnTo>
                  <a:pt x="2385794" y="81650"/>
                </a:lnTo>
                <a:cubicBezTo>
                  <a:pt x="2397613" y="85211"/>
                  <a:pt x="2411061" y="87627"/>
                  <a:pt x="2427010" y="88184"/>
                </a:cubicBezTo>
                <a:cubicBezTo>
                  <a:pt x="2486314" y="76422"/>
                  <a:pt x="2553170" y="126870"/>
                  <a:pt x="2627153" y="110451"/>
                </a:cubicBezTo>
                <a:cubicBezTo>
                  <a:pt x="2653722" y="107383"/>
                  <a:pt x="2732043" y="116068"/>
                  <a:pt x="2744462" y="128780"/>
                </a:cubicBezTo>
                <a:cubicBezTo>
                  <a:pt x="2760299" y="132873"/>
                  <a:pt x="2780248" y="130843"/>
                  <a:pt x="2785202" y="143610"/>
                </a:cubicBezTo>
                <a:cubicBezTo>
                  <a:pt x="2794558" y="159316"/>
                  <a:pt x="2856498" y="142821"/>
                  <a:pt x="2844667" y="159029"/>
                </a:cubicBezTo>
                <a:cubicBezTo>
                  <a:pt x="2888530" y="147871"/>
                  <a:pt x="2914187" y="181391"/>
                  <a:pt x="2946649" y="192330"/>
                </a:cubicBezTo>
                <a:cubicBezTo>
                  <a:pt x="2981872" y="180417"/>
                  <a:pt x="3015239" y="215115"/>
                  <a:pt x="3088812" y="226485"/>
                </a:cubicBezTo>
                <a:cubicBezTo>
                  <a:pt x="3127734" y="212524"/>
                  <a:pt x="3138301" y="234381"/>
                  <a:pt x="3208669" y="217774"/>
                </a:cubicBezTo>
                <a:cubicBezTo>
                  <a:pt x="3242208" y="219284"/>
                  <a:pt x="3229623" y="233297"/>
                  <a:pt x="3290045" y="235553"/>
                </a:cubicBezTo>
                <a:cubicBezTo>
                  <a:pt x="3399655" y="215239"/>
                  <a:pt x="3444518" y="245862"/>
                  <a:pt x="3529335" y="249571"/>
                </a:cubicBezTo>
                <a:cubicBezTo>
                  <a:pt x="3623697" y="257405"/>
                  <a:pt x="3587652" y="268832"/>
                  <a:pt x="3716766" y="252690"/>
                </a:cubicBezTo>
                <a:cubicBezTo>
                  <a:pt x="3723469" y="267318"/>
                  <a:pt x="3737863" y="269842"/>
                  <a:pt x="3765333" y="266823"/>
                </a:cubicBezTo>
                <a:cubicBezTo>
                  <a:pt x="3810754" y="271601"/>
                  <a:pt x="3792745" y="303866"/>
                  <a:pt x="3846897" y="290090"/>
                </a:cubicBezTo>
                <a:cubicBezTo>
                  <a:pt x="3830941" y="306608"/>
                  <a:pt x="3929114" y="308026"/>
                  <a:pt x="3900217" y="323590"/>
                </a:cubicBezTo>
                <a:cubicBezTo>
                  <a:pt x="3922367" y="343425"/>
                  <a:pt x="3948574" y="318948"/>
                  <a:pt x="3971444" y="336662"/>
                </a:cubicBezTo>
                <a:cubicBezTo>
                  <a:pt x="4002781" y="344193"/>
                  <a:pt x="3960997" y="315419"/>
                  <a:pt x="3997868" y="318867"/>
                </a:cubicBezTo>
                <a:cubicBezTo>
                  <a:pt x="4041159" y="326219"/>
                  <a:pt x="4055435" y="293981"/>
                  <a:pt x="4070852" y="339615"/>
                </a:cubicBezTo>
                <a:cubicBezTo>
                  <a:pt x="4121286" y="335828"/>
                  <a:pt x="4121920" y="355506"/>
                  <a:pt x="4180483" y="373369"/>
                </a:cubicBezTo>
                <a:cubicBezTo>
                  <a:pt x="4211379" y="366707"/>
                  <a:pt x="4230171" y="374664"/>
                  <a:pt x="4246264" y="387458"/>
                </a:cubicBezTo>
                <a:cubicBezTo>
                  <a:pt x="4308508" y="393310"/>
                  <a:pt x="4357326" y="416142"/>
                  <a:pt x="4423169" y="431783"/>
                </a:cubicBezTo>
                <a:lnTo>
                  <a:pt x="4446752" y="435383"/>
                </a:lnTo>
                <a:lnTo>
                  <a:pt x="4446954" y="435566"/>
                </a:lnTo>
                <a:cubicBezTo>
                  <a:pt x="4508528" y="480137"/>
                  <a:pt x="4617740" y="529869"/>
                  <a:pt x="4662523" y="553169"/>
                </a:cubicBezTo>
                <a:cubicBezTo>
                  <a:pt x="4720320" y="547046"/>
                  <a:pt x="4678644" y="560102"/>
                  <a:pt x="4715641" y="575354"/>
                </a:cubicBezTo>
                <a:cubicBezTo>
                  <a:pt x="4682056" y="593278"/>
                  <a:pt x="4768370" y="586520"/>
                  <a:pt x="4742071" y="614016"/>
                </a:cubicBezTo>
                <a:cubicBezTo>
                  <a:pt x="4749637" y="615922"/>
                  <a:pt x="4757797" y="616899"/>
                  <a:pt x="4766183" y="617675"/>
                </a:cubicBezTo>
                <a:lnTo>
                  <a:pt x="4770562" y="618094"/>
                </a:lnTo>
                <a:lnTo>
                  <a:pt x="4783240" y="624350"/>
                </a:lnTo>
                <a:lnTo>
                  <a:pt x="4792882" y="620401"/>
                </a:lnTo>
                <a:lnTo>
                  <a:pt x="4816310" y="625721"/>
                </a:lnTo>
                <a:cubicBezTo>
                  <a:pt x="4824144" y="628595"/>
                  <a:pt x="4831482" y="632720"/>
                  <a:pt x="4837953" y="638824"/>
                </a:cubicBezTo>
                <a:cubicBezTo>
                  <a:pt x="4848645" y="668753"/>
                  <a:pt x="4922266" y="669148"/>
                  <a:pt x="4933914" y="707398"/>
                </a:cubicBezTo>
                <a:cubicBezTo>
                  <a:pt x="4940833" y="719653"/>
                  <a:pt x="4978358" y="746502"/>
                  <a:pt x="4995259" y="744825"/>
                </a:cubicBezTo>
                <a:cubicBezTo>
                  <a:pt x="5005107" y="749034"/>
                  <a:pt x="5010567" y="758092"/>
                  <a:pt x="5024744" y="753396"/>
                </a:cubicBezTo>
                <a:cubicBezTo>
                  <a:pt x="5047511" y="761361"/>
                  <a:pt x="5109162" y="783016"/>
                  <a:pt x="5131877" y="792613"/>
                </a:cubicBezTo>
                <a:cubicBezTo>
                  <a:pt x="5132671" y="802792"/>
                  <a:pt x="5144554" y="806683"/>
                  <a:pt x="5161031" y="810975"/>
                </a:cubicBezTo>
                <a:lnTo>
                  <a:pt x="5176815" y="815342"/>
                </a:lnTo>
                <a:lnTo>
                  <a:pt x="5180064" y="831233"/>
                </a:lnTo>
                <a:cubicBezTo>
                  <a:pt x="5202966" y="819270"/>
                  <a:pt x="5188976" y="863361"/>
                  <a:pt x="5215059" y="865080"/>
                </a:cubicBezTo>
                <a:cubicBezTo>
                  <a:pt x="5235765" y="864786"/>
                  <a:pt x="5236347" y="878098"/>
                  <a:pt x="5245643" y="887119"/>
                </a:cubicBezTo>
                <a:cubicBezTo>
                  <a:pt x="5267660" y="891609"/>
                  <a:pt x="5295742" y="939348"/>
                  <a:pt x="5295952" y="957174"/>
                </a:cubicBezTo>
                <a:cubicBezTo>
                  <a:pt x="5284322" y="1008946"/>
                  <a:pt x="5374979" y="1038019"/>
                  <a:pt x="5367826" y="1079140"/>
                </a:cubicBezTo>
                <a:cubicBezTo>
                  <a:pt x="5371668" y="1089190"/>
                  <a:pt x="5377921" y="1097135"/>
                  <a:pt x="5385646" y="1103730"/>
                </a:cubicBezTo>
                <a:lnTo>
                  <a:pt x="5410965" y="1119397"/>
                </a:lnTo>
                <a:lnTo>
                  <a:pt x="5436960" y="1130910"/>
                </a:lnTo>
                <a:lnTo>
                  <a:pt x="5442083" y="1133134"/>
                </a:lnTo>
                <a:cubicBezTo>
                  <a:pt x="5451910" y="1137346"/>
                  <a:pt x="5457170" y="1169188"/>
                  <a:pt x="5465219" y="1174479"/>
                </a:cubicBezTo>
                <a:cubicBezTo>
                  <a:pt x="5488744" y="1195184"/>
                  <a:pt x="5467141" y="1223401"/>
                  <a:pt x="5488171" y="1238604"/>
                </a:cubicBezTo>
                <a:cubicBezTo>
                  <a:pt x="5523491" y="1271811"/>
                  <a:pt x="5486623" y="1305961"/>
                  <a:pt x="5562172" y="1320840"/>
                </a:cubicBezTo>
                <a:cubicBezTo>
                  <a:pt x="5601634" y="1385316"/>
                  <a:pt x="5636528" y="1453139"/>
                  <a:pt x="5686905" y="1512529"/>
                </a:cubicBezTo>
                <a:cubicBezTo>
                  <a:pt x="5729049" y="1575678"/>
                  <a:pt x="5699691" y="1553768"/>
                  <a:pt x="5748726" y="1623716"/>
                </a:cubicBezTo>
                <a:cubicBezTo>
                  <a:pt x="5783098" y="1689734"/>
                  <a:pt x="5789710" y="1639740"/>
                  <a:pt x="5842593" y="1726595"/>
                </a:cubicBezTo>
                <a:cubicBezTo>
                  <a:pt x="5837824" y="1733043"/>
                  <a:pt x="5862023" y="1845188"/>
                  <a:pt x="5861042" y="1851837"/>
                </a:cubicBezTo>
                <a:cubicBezTo>
                  <a:pt x="5874156" y="1887981"/>
                  <a:pt x="5901790" y="1919218"/>
                  <a:pt x="5921290" y="1943460"/>
                </a:cubicBezTo>
                <a:lnTo>
                  <a:pt x="5978046" y="1997284"/>
                </a:lnTo>
                <a:lnTo>
                  <a:pt x="5992479" y="2056720"/>
                </a:lnTo>
                <a:cubicBezTo>
                  <a:pt x="6011078" y="2079033"/>
                  <a:pt x="6072687" y="2117397"/>
                  <a:pt x="6089639" y="2131171"/>
                </a:cubicBezTo>
                <a:lnTo>
                  <a:pt x="6094199" y="2139379"/>
                </a:lnTo>
                <a:lnTo>
                  <a:pt x="6094822" y="2139386"/>
                </a:lnTo>
                <a:cubicBezTo>
                  <a:pt x="6096947" y="2140841"/>
                  <a:pt x="6098876" y="2143416"/>
                  <a:pt x="6100692" y="2147736"/>
                </a:cubicBezTo>
                <a:lnTo>
                  <a:pt x="6102516" y="2154343"/>
                </a:lnTo>
                <a:lnTo>
                  <a:pt x="6111361" y="2170264"/>
                </a:lnTo>
                <a:lnTo>
                  <a:pt x="6215475" y="2270153"/>
                </a:lnTo>
                <a:lnTo>
                  <a:pt x="6255966" y="2335401"/>
                </a:lnTo>
                <a:lnTo>
                  <a:pt x="6272711" y="2385144"/>
                </a:lnTo>
                <a:cubicBezTo>
                  <a:pt x="6282320" y="2406495"/>
                  <a:pt x="6299066" y="2405139"/>
                  <a:pt x="6304347" y="2439388"/>
                </a:cubicBezTo>
                <a:cubicBezTo>
                  <a:pt x="6297131" y="2486231"/>
                  <a:pt x="6325530" y="2500962"/>
                  <a:pt x="6326729" y="2549400"/>
                </a:cubicBezTo>
                <a:cubicBezTo>
                  <a:pt x="6325926" y="2572066"/>
                  <a:pt x="6339111" y="2599957"/>
                  <a:pt x="6344663" y="2628839"/>
                </a:cubicBezTo>
                <a:lnTo>
                  <a:pt x="6375811" y="2639204"/>
                </a:lnTo>
                <a:cubicBezTo>
                  <a:pt x="6375427" y="2643533"/>
                  <a:pt x="6375041" y="2647863"/>
                  <a:pt x="6374657" y="2652193"/>
                </a:cubicBezTo>
                <a:cubicBezTo>
                  <a:pt x="6373555" y="2658134"/>
                  <a:pt x="6371943" y="2662665"/>
                  <a:pt x="6369740" y="2664642"/>
                </a:cubicBezTo>
                <a:cubicBezTo>
                  <a:pt x="6368032" y="2674540"/>
                  <a:pt x="6371528" y="2686899"/>
                  <a:pt x="6361964" y="2690172"/>
                </a:cubicBezTo>
                <a:cubicBezTo>
                  <a:pt x="6350507" y="2696218"/>
                  <a:pt x="6369375" y="2734440"/>
                  <a:pt x="6355511" y="2727335"/>
                </a:cubicBezTo>
                <a:cubicBezTo>
                  <a:pt x="6358746" y="2734104"/>
                  <a:pt x="6360434" y="2742096"/>
                  <a:pt x="6361058" y="2750592"/>
                </a:cubicBezTo>
                <a:cubicBezTo>
                  <a:pt x="6361013" y="2751998"/>
                  <a:pt x="6360970" y="2753408"/>
                  <a:pt x="6360926" y="2754814"/>
                </a:cubicBezTo>
                <a:lnTo>
                  <a:pt x="6339285" y="2810353"/>
                </a:lnTo>
                <a:cubicBezTo>
                  <a:pt x="6360091" y="2854187"/>
                  <a:pt x="6313103" y="2870086"/>
                  <a:pt x="6325672" y="2908809"/>
                </a:cubicBezTo>
                <a:cubicBezTo>
                  <a:pt x="6341563" y="2966972"/>
                  <a:pt x="6291836" y="2935388"/>
                  <a:pt x="6333498" y="3009772"/>
                </a:cubicBezTo>
                <a:cubicBezTo>
                  <a:pt x="6345476" y="3039254"/>
                  <a:pt x="6345955" y="3068963"/>
                  <a:pt x="6334947" y="3095405"/>
                </a:cubicBezTo>
                <a:lnTo>
                  <a:pt x="6344768" y="3155941"/>
                </a:lnTo>
                <a:cubicBezTo>
                  <a:pt x="6348643" y="3153663"/>
                  <a:pt x="6311793" y="3186588"/>
                  <a:pt x="6314754" y="3197987"/>
                </a:cubicBezTo>
                <a:cubicBezTo>
                  <a:pt x="6318695" y="3221971"/>
                  <a:pt x="6319257" y="3226752"/>
                  <a:pt x="6304230" y="3239690"/>
                </a:cubicBezTo>
                <a:cubicBezTo>
                  <a:pt x="6306321" y="3248567"/>
                  <a:pt x="6307305" y="3254005"/>
                  <a:pt x="6308837" y="3264003"/>
                </a:cubicBezTo>
                <a:cubicBezTo>
                  <a:pt x="6301812" y="3288243"/>
                  <a:pt x="6298529" y="3302527"/>
                  <a:pt x="6309285" y="3324103"/>
                </a:cubicBezTo>
                <a:cubicBezTo>
                  <a:pt x="6301188" y="3343007"/>
                  <a:pt x="6329285" y="3359307"/>
                  <a:pt x="6342503" y="3405661"/>
                </a:cubicBezTo>
                <a:cubicBezTo>
                  <a:pt x="6338012" y="3447477"/>
                  <a:pt x="6408325" y="3505721"/>
                  <a:pt x="6401531" y="3550593"/>
                </a:cubicBezTo>
                <a:cubicBezTo>
                  <a:pt x="6395655" y="3579549"/>
                  <a:pt x="6423437" y="3594758"/>
                  <a:pt x="6427705" y="3624684"/>
                </a:cubicBezTo>
                <a:cubicBezTo>
                  <a:pt x="6416402" y="3629199"/>
                  <a:pt x="6435787" y="3639516"/>
                  <a:pt x="6448424" y="3657106"/>
                </a:cubicBezTo>
                <a:lnTo>
                  <a:pt x="6444014" y="3752742"/>
                </a:lnTo>
                <a:cubicBezTo>
                  <a:pt x="6443990" y="3752777"/>
                  <a:pt x="6443967" y="3752813"/>
                  <a:pt x="6443946" y="3752849"/>
                </a:cubicBezTo>
                <a:lnTo>
                  <a:pt x="0" y="3752849"/>
                </a:lnTo>
                <a:close/>
              </a:path>
            </a:pathLst>
          </a:custGeom>
          <a:solidFill>
            <a:schemeClr val="accent1">
              <a:alpha val="44000"/>
            </a:schemeClr>
          </a:solidFill>
        </p:spPr>
      </p:pic>
      <p:grpSp>
        <p:nvGrpSpPr>
          <p:cNvPr id="7" name="Group 6">
            <a:extLst>
              <a:ext uri="{FF2B5EF4-FFF2-40B4-BE49-F238E27FC236}">
                <a16:creationId xmlns:a16="http://schemas.microsoft.com/office/drawing/2014/main" id="{F62BEB3B-2EEC-44EA-9920-FDAB39F2EC3A}"/>
              </a:ext>
            </a:extLst>
          </p:cNvPr>
          <p:cNvGrpSpPr/>
          <p:nvPr/>
        </p:nvGrpSpPr>
        <p:grpSpPr>
          <a:xfrm>
            <a:off x="5699229" y="1894915"/>
            <a:ext cx="5461830" cy="2624416"/>
            <a:chOff x="5305313" y="-207928"/>
            <a:chExt cx="5461830" cy="2624416"/>
          </a:xfrm>
        </p:grpSpPr>
        <p:sp>
          <p:nvSpPr>
            <p:cNvPr id="8" name="Rectangle 7">
              <a:extLst>
                <a:ext uri="{FF2B5EF4-FFF2-40B4-BE49-F238E27FC236}">
                  <a16:creationId xmlns:a16="http://schemas.microsoft.com/office/drawing/2014/main" id="{AE8ED345-D674-42D9-B825-050608144BD1}"/>
                </a:ext>
              </a:extLst>
            </p:cNvPr>
            <p:cNvSpPr/>
            <p:nvPr/>
          </p:nvSpPr>
          <p:spPr>
            <a:xfrm>
              <a:off x="5569295" y="0"/>
              <a:ext cx="3244494" cy="2208560"/>
            </a:xfrm>
            <a:prstGeom prst="rect">
              <a:avLst/>
            </a:prstGeom>
            <a:noFill/>
            <a:ln>
              <a:noFill/>
            </a:ln>
            <a:sp3d/>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TextBox 9">
              <a:extLst>
                <a:ext uri="{FF2B5EF4-FFF2-40B4-BE49-F238E27FC236}">
                  <a16:creationId xmlns:a16="http://schemas.microsoft.com/office/drawing/2014/main" id="{B639D09B-BDDD-4980-8397-970B2405C7D5}"/>
                </a:ext>
              </a:extLst>
            </p:cNvPr>
            <p:cNvSpPr txBox="1"/>
            <p:nvPr/>
          </p:nvSpPr>
          <p:spPr>
            <a:xfrm>
              <a:off x="5305313" y="-207928"/>
              <a:ext cx="5461830" cy="2624416"/>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marL="0" lvl="1" algn="l" defTabSz="711200">
                <a:lnSpc>
                  <a:spcPct val="90000"/>
                </a:lnSpc>
                <a:spcBef>
                  <a:spcPct val="0"/>
                </a:spcBef>
                <a:spcAft>
                  <a:spcPct val="15000"/>
                </a:spcAft>
              </a:pPr>
              <a:r>
                <a:rPr lang="en-US" sz="2000" b="1" dirty="0"/>
                <a:t>Cost Savers</a:t>
              </a:r>
              <a:endParaRPr lang="en-US" sz="2000" b="1" kern="1200" dirty="0"/>
            </a:p>
            <a:p>
              <a:pPr marL="171450" lvl="1" indent="-171450" algn="l" defTabSz="711200">
                <a:lnSpc>
                  <a:spcPct val="90000"/>
                </a:lnSpc>
                <a:spcBef>
                  <a:spcPct val="0"/>
                </a:spcBef>
                <a:spcAft>
                  <a:spcPct val="15000"/>
                </a:spcAft>
                <a:buChar char="•"/>
              </a:pPr>
              <a:r>
                <a:rPr lang="en-US" sz="2000" b="0" kern="1200" dirty="0"/>
                <a:t>Integrated Planning</a:t>
              </a:r>
              <a:endParaRPr lang="en-US" sz="2000" kern="1200" dirty="0"/>
            </a:p>
            <a:p>
              <a:pPr marL="171450" lvl="1" indent="-171450" algn="l" defTabSz="711200">
                <a:lnSpc>
                  <a:spcPct val="90000"/>
                </a:lnSpc>
                <a:spcBef>
                  <a:spcPct val="0"/>
                </a:spcBef>
                <a:spcAft>
                  <a:spcPct val="15000"/>
                </a:spcAft>
                <a:buChar char="•"/>
              </a:pPr>
              <a:r>
                <a:rPr lang="en-US" sz="2000" b="0" kern="1200" dirty="0"/>
                <a:t>Capital Improvement Programs</a:t>
              </a:r>
            </a:p>
            <a:p>
              <a:pPr marL="171450" lvl="1" indent="-171450" algn="l" defTabSz="711200">
                <a:lnSpc>
                  <a:spcPct val="90000"/>
                </a:lnSpc>
                <a:spcBef>
                  <a:spcPct val="0"/>
                </a:spcBef>
                <a:spcAft>
                  <a:spcPct val="15000"/>
                </a:spcAft>
                <a:buChar char="•"/>
              </a:pPr>
              <a:r>
                <a:rPr lang="en-US" sz="2000" b="0" kern="1200" dirty="0"/>
                <a:t>Asset Management</a:t>
              </a:r>
            </a:p>
            <a:p>
              <a:pPr marL="171450" lvl="1" indent="-171450" algn="l" defTabSz="711200">
                <a:lnSpc>
                  <a:spcPct val="90000"/>
                </a:lnSpc>
                <a:spcBef>
                  <a:spcPct val="0"/>
                </a:spcBef>
                <a:spcAft>
                  <a:spcPct val="15000"/>
                </a:spcAft>
                <a:buChar char="•"/>
              </a:pPr>
              <a:r>
                <a:rPr lang="en-US" sz="2000" b="0" kern="1200" dirty="0"/>
                <a:t>Procurement Partnerships and Resource Sharing</a:t>
              </a:r>
            </a:p>
            <a:p>
              <a:pPr marL="171450" lvl="1" indent="-171450" algn="l" defTabSz="711200">
                <a:lnSpc>
                  <a:spcPct val="90000"/>
                </a:lnSpc>
                <a:spcBef>
                  <a:spcPct val="0"/>
                </a:spcBef>
                <a:spcAft>
                  <a:spcPct val="15000"/>
                </a:spcAft>
                <a:buChar char="•"/>
              </a:pPr>
              <a:r>
                <a:rPr lang="en-US" sz="2000" b="0" kern="1200" dirty="0"/>
                <a:t>Public Private Partnerships</a:t>
              </a:r>
            </a:p>
            <a:p>
              <a:pPr marL="171450" lvl="1" indent="-171450" algn="l" defTabSz="711200">
                <a:lnSpc>
                  <a:spcPct val="90000"/>
                </a:lnSpc>
                <a:spcBef>
                  <a:spcPct val="0"/>
                </a:spcBef>
                <a:spcAft>
                  <a:spcPct val="15000"/>
                </a:spcAft>
                <a:buChar char="•"/>
              </a:pPr>
              <a:r>
                <a:rPr lang="en-US" sz="2000" kern="1200" dirty="0"/>
                <a:t>Rebates and Tax Credits</a:t>
              </a:r>
              <a:endParaRPr lang="en-US" sz="2000" b="0" kern="1200" dirty="0"/>
            </a:p>
            <a:p>
              <a:pPr marL="171450" lvl="1" indent="-171450" algn="l" defTabSz="711200">
                <a:lnSpc>
                  <a:spcPct val="90000"/>
                </a:lnSpc>
                <a:spcBef>
                  <a:spcPct val="0"/>
                </a:spcBef>
                <a:spcAft>
                  <a:spcPct val="15000"/>
                </a:spcAft>
                <a:buChar char="•"/>
              </a:pPr>
              <a:r>
                <a:rPr lang="en-US" sz="2000" b="0" kern="1200" dirty="0"/>
                <a:t>Regulations and Policy</a:t>
              </a:r>
            </a:p>
          </p:txBody>
        </p:sp>
      </p:grpSp>
      <p:grpSp>
        <p:nvGrpSpPr>
          <p:cNvPr id="12" name="Group 11">
            <a:extLst>
              <a:ext uri="{FF2B5EF4-FFF2-40B4-BE49-F238E27FC236}">
                <a16:creationId xmlns:a16="http://schemas.microsoft.com/office/drawing/2014/main" id="{CACAFB4F-F9CA-43DC-92DA-BD215673634E}"/>
              </a:ext>
            </a:extLst>
          </p:cNvPr>
          <p:cNvGrpSpPr/>
          <p:nvPr/>
        </p:nvGrpSpPr>
        <p:grpSpPr>
          <a:xfrm>
            <a:off x="8326333" y="4038600"/>
            <a:ext cx="4124145" cy="2676522"/>
            <a:chOff x="5569295" y="2208560"/>
            <a:chExt cx="3506160" cy="2252409"/>
          </a:xfrm>
        </p:grpSpPr>
        <p:sp>
          <p:nvSpPr>
            <p:cNvPr id="13" name="Rectangle 12">
              <a:extLst>
                <a:ext uri="{FF2B5EF4-FFF2-40B4-BE49-F238E27FC236}">
                  <a16:creationId xmlns:a16="http://schemas.microsoft.com/office/drawing/2014/main" id="{2F109E72-7C50-41E4-80D8-F07D003D9BAE}"/>
                </a:ext>
              </a:extLst>
            </p:cNvPr>
            <p:cNvSpPr/>
            <p:nvPr/>
          </p:nvSpPr>
          <p:spPr>
            <a:xfrm>
              <a:off x="5569295" y="2208560"/>
              <a:ext cx="3244494" cy="2208560"/>
            </a:xfrm>
            <a:prstGeom prst="rect">
              <a:avLst/>
            </a:prstGeom>
            <a:noFill/>
            <a:ln>
              <a:noFill/>
            </a:ln>
            <a:sp3d/>
          </p:spPr>
          <p:style>
            <a:lnRef idx="2">
              <a:scrgbClr r="0" g="0" b="0"/>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TextBox 13">
              <a:extLst>
                <a:ext uri="{FF2B5EF4-FFF2-40B4-BE49-F238E27FC236}">
                  <a16:creationId xmlns:a16="http://schemas.microsoft.com/office/drawing/2014/main" id="{78822549-51E7-4932-9CC9-24A70347E74E}"/>
                </a:ext>
              </a:extLst>
            </p:cNvPr>
            <p:cNvSpPr txBox="1"/>
            <p:nvPr/>
          </p:nvSpPr>
          <p:spPr>
            <a:xfrm>
              <a:off x="5830961" y="2252409"/>
              <a:ext cx="3244494" cy="2208560"/>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marL="0" lvl="1" algn="l" defTabSz="711200">
                <a:lnSpc>
                  <a:spcPct val="90000"/>
                </a:lnSpc>
                <a:spcBef>
                  <a:spcPct val="0"/>
                </a:spcBef>
                <a:spcAft>
                  <a:spcPct val="15000"/>
                </a:spcAft>
              </a:pPr>
              <a:r>
                <a:rPr lang="en-US" sz="2000" b="1" kern="1200" dirty="0"/>
                <a:t>Sources of funding</a:t>
              </a:r>
            </a:p>
            <a:p>
              <a:pPr marL="171450" lvl="1" indent="-171450" algn="l" defTabSz="711200">
                <a:lnSpc>
                  <a:spcPct val="90000"/>
                </a:lnSpc>
                <a:spcBef>
                  <a:spcPct val="0"/>
                </a:spcBef>
                <a:spcAft>
                  <a:spcPct val="15000"/>
                </a:spcAft>
                <a:buChar char="•"/>
              </a:pPr>
              <a:r>
                <a:rPr lang="en-US" sz="2000" b="0" kern="1200" dirty="0"/>
                <a:t>Taxes </a:t>
              </a:r>
              <a:endParaRPr lang="en-US" sz="2000" kern="1200" dirty="0"/>
            </a:p>
            <a:p>
              <a:pPr marL="171450" lvl="1" indent="-171450" algn="l" defTabSz="711200">
                <a:lnSpc>
                  <a:spcPct val="90000"/>
                </a:lnSpc>
                <a:spcBef>
                  <a:spcPct val="0"/>
                </a:spcBef>
                <a:spcAft>
                  <a:spcPct val="15000"/>
                </a:spcAft>
                <a:buChar char="•"/>
              </a:pPr>
              <a:r>
                <a:rPr lang="en-US" sz="2000" b="0" kern="1200" dirty="0"/>
                <a:t>Fees </a:t>
              </a:r>
            </a:p>
            <a:p>
              <a:pPr marL="171450" lvl="1" indent="-171450" algn="l" defTabSz="711200">
                <a:lnSpc>
                  <a:spcPct val="90000"/>
                </a:lnSpc>
                <a:spcBef>
                  <a:spcPct val="0"/>
                </a:spcBef>
                <a:spcAft>
                  <a:spcPct val="15000"/>
                </a:spcAft>
                <a:buChar char="•"/>
              </a:pPr>
              <a:r>
                <a:rPr lang="en-US" sz="2000" b="0" kern="1200" dirty="0"/>
                <a:t>Bonds and Loans</a:t>
              </a:r>
            </a:p>
            <a:p>
              <a:pPr marL="171450" lvl="1" indent="-171450" algn="l" defTabSz="711200">
                <a:lnSpc>
                  <a:spcPct val="90000"/>
                </a:lnSpc>
                <a:spcBef>
                  <a:spcPct val="0"/>
                </a:spcBef>
                <a:spcAft>
                  <a:spcPct val="15000"/>
                </a:spcAft>
                <a:buChar char="•"/>
              </a:pPr>
              <a:r>
                <a:rPr lang="en-US" sz="2000" b="0" kern="1200" dirty="0"/>
                <a:t>Grants</a:t>
              </a:r>
            </a:p>
            <a:p>
              <a:pPr marL="171450" lvl="1" indent="-171450" algn="l" defTabSz="711200">
                <a:lnSpc>
                  <a:spcPct val="90000"/>
                </a:lnSpc>
                <a:spcBef>
                  <a:spcPct val="0"/>
                </a:spcBef>
                <a:spcAft>
                  <a:spcPct val="15000"/>
                </a:spcAft>
                <a:buChar char="•"/>
              </a:pPr>
              <a:r>
                <a:rPr lang="en-US" sz="2000" b="0" kern="1200" dirty="0"/>
                <a:t>Crowdfunding</a:t>
              </a:r>
            </a:p>
          </p:txBody>
        </p:sp>
      </p:grpSp>
    </p:spTree>
    <p:extLst>
      <p:ext uri="{BB962C8B-B14F-4D97-AF65-F5344CB8AC3E}">
        <p14:creationId xmlns:p14="http://schemas.microsoft.com/office/powerpoint/2010/main" val="2195187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6897DEB4-4A88-4293-A935-9B25506C1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FBE42BC3-6707-4CBF-9386-048B994A4F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3886" y="0"/>
            <a:ext cx="7538114" cy="6858000"/>
          </a:xfrm>
          <a:custGeom>
            <a:avLst/>
            <a:gdLst>
              <a:gd name="connsiteX0" fmla="*/ 366246 w 7538114"/>
              <a:gd name="connsiteY0" fmla="*/ 0 h 6858000"/>
              <a:gd name="connsiteX1" fmla="*/ 2830292 w 7538114"/>
              <a:gd name="connsiteY1" fmla="*/ 0 h 6858000"/>
              <a:gd name="connsiteX2" fmla="*/ 3903260 w 7538114"/>
              <a:gd name="connsiteY2" fmla="*/ 0 h 6858000"/>
              <a:gd name="connsiteX3" fmla="*/ 4597266 w 7538114"/>
              <a:gd name="connsiteY3" fmla="*/ 0 h 6858000"/>
              <a:gd name="connsiteX4" fmla="*/ 7192370 w 7538114"/>
              <a:gd name="connsiteY4" fmla="*/ 0 h 6858000"/>
              <a:gd name="connsiteX5" fmla="*/ 7538114 w 7538114"/>
              <a:gd name="connsiteY5" fmla="*/ 0 h 6858000"/>
              <a:gd name="connsiteX6" fmla="*/ 7538114 w 7538114"/>
              <a:gd name="connsiteY6" fmla="*/ 6858000 h 6858000"/>
              <a:gd name="connsiteX7" fmla="*/ 7192370 w 7538114"/>
              <a:gd name="connsiteY7" fmla="*/ 6858000 h 6858000"/>
              <a:gd name="connsiteX8" fmla="*/ 4597266 w 7538114"/>
              <a:gd name="connsiteY8" fmla="*/ 6858000 h 6858000"/>
              <a:gd name="connsiteX9" fmla="*/ 3903260 w 7538114"/>
              <a:gd name="connsiteY9" fmla="*/ 6858000 h 6858000"/>
              <a:gd name="connsiteX10" fmla="*/ 2830292 w 7538114"/>
              <a:gd name="connsiteY10" fmla="*/ 6858000 h 6858000"/>
              <a:gd name="connsiteX11" fmla="*/ 170314 w 7538114"/>
              <a:gd name="connsiteY11" fmla="*/ 6858000 h 6858000"/>
              <a:gd name="connsiteX12" fmla="*/ 170341 w 7538114"/>
              <a:gd name="connsiteY12" fmla="*/ 6857759 h 6858000"/>
              <a:gd name="connsiteX13" fmla="*/ 173485 w 7538114"/>
              <a:gd name="connsiteY13" fmla="*/ 6852129 h 6858000"/>
              <a:gd name="connsiteX14" fmla="*/ 167544 w 7538114"/>
              <a:gd name="connsiteY14" fmla="*/ 6830335 h 6858000"/>
              <a:gd name="connsiteX15" fmla="*/ 163472 w 7538114"/>
              <a:gd name="connsiteY15" fmla="*/ 6796707 h 6858000"/>
              <a:gd name="connsiteX16" fmla="*/ 160535 w 7538114"/>
              <a:gd name="connsiteY16" fmla="*/ 6780725 h 6858000"/>
              <a:gd name="connsiteX17" fmla="*/ 162318 w 7538114"/>
              <a:gd name="connsiteY17" fmla="*/ 6767829 h 6858000"/>
              <a:gd name="connsiteX18" fmla="*/ 162771 w 7538114"/>
              <a:gd name="connsiteY18" fmla="*/ 6694444 h 6858000"/>
              <a:gd name="connsiteX19" fmla="*/ 165604 w 7538114"/>
              <a:gd name="connsiteY19" fmla="*/ 6677569 h 6858000"/>
              <a:gd name="connsiteX20" fmla="*/ 171255 w 7538114"/>
              <a:gd name="connsiteY20" fmla="*/ 6669571 h 6858000"/>
              <a:gd name="connsiteX21" fmla="*/ 169240 w 7538114"/>
              <a:gd name="connsiteY21" fmla="*/ 6663304 h 6858000"/>
              <a:gd name="connsiteX22" fmla="*/ 169039 w 7538114"/>
              <a:gd name="connsiteY22" fmla="*/ 6618916 h 6858000"/>
              <a:gd name="connsiteX23" fmla="*/ 168392 w 7538114"/>
              <a:gd name="connsiteY23" fmla="*/ 6589960 h 6858000"/>
              <a:gd name="connsiteX24" fmla="*/ 160636 w 7538114"/>
              <a:gd name="connsiteY24" fmla="*/ 6588200 h 6858000"/>
              <a:gd name="connsiteX25" fmla="*/ 157872 w 7538114"/>
              <a:gd name="connsiteY25" fmla="*/ 6562416 h 6858000"/>
              <a:gd name="connsiteX26" fmla="*/ 162851 w 7538114"/>
              <a:gd name="connsiteY26" fmla="*/ 6534939 h 6858000"/>
              <a:gd name="connsiteX27" fmla="*/ 162153 w 7538114"/>
              <a:gd name="connsiteY27" fmla="*/ 6502552 h 6858000"/>
              <a:gd name="connsiteX28" fmla="*/ 161821 w 7538114"/>
              <a:gd name="connsiteY28" fmla="*/ 6483172 h 6858000"/>
              <a:gd name="connsiteX29" fmla="*/ 154586 w 7538114"/>
              <a:gd name="connsiteY29" fmla="*/ 6432309 h 6858000"/>
              <a:gd name="connsiteX30" fmla="*/ 127078 w 7538114"/>
              <a:gd name="connsiteY30" fmla="*/ 6349783 h 6858000"/>
              <a:gd name="connsiteX31" fmla="*/ 123181 w 7538114"/>
              <a:gd name="connsiteY31" fmla="*/ 6323872 h 6858000"/>
              <a:gd name="connsiteX32" fmla="*/ 124767 w 7538114"/>
              <a:gd name="connsiteY32" fmla="*/ 6319343 h 6858000"/>
              <a:gd name="connsiteX33" fmla="*/ 108246 w 7538114"/>
              <a:gd name="connsiteY33" fmla="*/ 6190348 h 6858000"/>
              <a:gd name="connsiteX34" fmla="*/ 107279 w 7538114"/>
              <a:gd name="connsiteY34" fmla="*/ 6167269 h 6858000"/>
              <a:gd name="connsiteX35" fmla="*/ 107883 w 7538114"/>
              <a:gd name="connsiteY35" fmla="*/ 6149986 h 6858000"/>
              <a:gd name="connsiteX36" fmla="*/ 102380 w 7538114"/>
              <a:gd name="connsiteY36" fmla="*/ 6108622 h 6858000"/>
              <a:gd name="connsiteX37" fmla="*/ 90314 w 7538114"/>
              <a:gd name="connsiteY37" fmla="*/ 6041155 h 6858000"/>
              <a:gd name="connsiteX38" fmla="*/ 88409 w 7538114"/>
              <a:gd name="connsiteY38" fmla="*/ 6026587 h 6858000"/>
              <a:gd name="connsiteX39" fmla="*/ 89403 w 7538114"/>
              <a:gd name="connsiteY39" fmla="*/ 6013265 h 6858000"/>
              <a:gd name="connsiteX40" fmla="*/ 91927 w 7538114"/>
              <a:gd name="connsiteY40" fmla="*/ 6009478 h 6858000"/>
              <a:gd name="connsiteX41" fmla="*/ 91302 w 7538114"/>
              <a:gd name="connsiteY41" fmla="*/ 6001336 h 6858000"/>
              <a:gd name="connsiteX42" fmla="*/ 91687 w 7538114"/>
              <a:gd name="connsiteY42" fmla="*/ 5999003 h 6858000"/>
              <a:gd name="connsiteX43" fmla="*/ 93336 w 7538114"/>
              <a:gd name="connsiteY43" fmla="*/ 5985795 h 6858000"/>
              <a:gd name="connsiteX44" fmla="*/ 83190 w 7538114"/>
              <a:gd name="connsiteY44" fmla="*/ 5961758 h 6858000"/>
              <a:gd name="connsiteX45" fmla="*/ 81952 w 7538114"/>
              <a:gd name="connsiteY45" fmla="*/ 5928761 h 6858000"/>
              <a:gd name="connsiteX46" fmla="*/ 67420 w 7538114"/>
              <a:gd name="connsiteY46" fmla="*/ 5787247 h 6858000"/>
              <a:gd name="connsiteX47" fmla="*/ 50760 w 7538114"/>
              <a:gd name="connsiteY47" fmla="*/ 5710700 h 6858000"/>
              <a:gd name="connsiteX48" fmla="*/ 42956 w 7538114"/>
              <a:gd name="connsiteY48" fmla="*/ 5641754 h 6858000"/>
              <a:gd name="connsiteX49" fmla="*/ 29695 w 7538114"/>
              <a:gd name="connsiteY49" fmla="*/ 5602326 h 6858000"/>
              <a:gd name="connsiteX50" fmla="*/ 18841 w 7538114"/>
              <a:gd name="connsiteY50" fmla="*/ 5570885 h 6858000"/>
              <a:gd name="connsiteX51" fmla="*/ 9977 w 7538114"/>
              <a:gd name="connsiteY51" fmla="*/ 5543492 h 6858000"/>
              <a:gd name="connsiteX52" fmla="*/ 5255 w 7538114"/>
              <a:gd name="connsiteY52" fmla="*/ 5531024 h 6858000"/>
              <a:gd name="connsiteX53" fmla="*/ 5447 w 7538114"/>
              <a:gd name="connsiteY53" fmla="*/ 5527845 h 6858000"/>
              <a:gd name="connsiteX54" fmla="*/ 0 w 7538114"/>
              <a:gd name="connsiteY54" fmla="*/ 5507724 h 6858000"/>
              <a:gd name="connsiteX55" fmla="*/ 435 w 7538114"/>
              <a:gd name="connsiteY55" fmla="*/ 5507045 h 6858000"/>
              <a:gd name="connsiteX56" fmla="*/ 1128 w 7538114"/>
              <a:gd name="connsiteY56" fmla="*/ 5499619 h 6858000"/>
              <a:gd name="connsiteX57" fmla="*/ 1291 w 7538114"/>
              <a:gd name="connsiteY57" fmla="*/ 5486342 h 6858000"/>
              <a:gd name="connsiteX58" fmla="*/ 7976 w 7538114"/>
              <a:gd name="connsiteY58" fmla="*/ 5450755 h 6858000"/>
              <a:gd name="connsiteX59" fmla="*/ 2355 w 7538114"/>
              <a:gd name="connsiteY59" fmla="*/ 5429732 h 6858000"/>
              <a:gd name="connsiteX60" fmla="*/ 1499 w 7538114"/>
              <a:gd name="connsiteY60" fmla="*/ 5370432 h 6858000"/>
              <a:gd name="connsiteX61" fmla="*/ 11483 w 7538114"/>
              <a:gd name="connsiteY61" fmla="*/ 5308330 h 6858000"/>
              <a:gd name="connsiteX62" fmla="*/ 12793 w 7538114"/>
              <a:gd name="connsiteY62" fmla="*/ 5246026 h 6858000"/>
              <a:gd name="connsiteX63" fmla="*/ 12525 w 7538114"/>
              <a:gd name="connsiteY63" fmla="*/ 5223468 h 6858000"/>
              <a:gd name="connsiteX64" fmla="*/ 15322 w 7538114"/>
              <a:gd name="connsiteY64" fmla="*/ 5183258 h 6858000"/>
              <a:gd name="connsiteX65" fmla="*/ 18633 w 7538114"/>
              <a:gd name="connsiteY65" fmla="*/ 5164842 h 6858000"/>
              <a:gd name="connsiteX66" fmla="*/ 18428 w 7538114"/>
              <a:gd name="connsiteY66" fmla="*/ 5164034 h 6858000"/>
              <a:gd name="connsiteX67" fmla="*/ 19854 w 7538114"/>
              <a:gd name="connsiteY67" fmla="*/ 5162388 h 6858000"/>
              <a:gd name="connsiteX68" fmla="*/ 20514 w 7538114"/>
              <a:gd name="connsiteY68" fmla="*/ 5158981 h 6858000"/>
              <a:gd name="connsiteX69" fmla="*/ 20089 w 7538114"/>
              <a:gd name="connsiteY69" fmla="*/ 5149681 h 6858000"/>
              <a:gd name="connsiteX70" fmla="*/ 19561 w 7538114"/>
              <a:gd name="connsiteY70" fmla="*/ 5146183 h 6858000"/>
              <a:gd name="connsiteX71" fmla="*/ 19571 w 7538114"/>
              <a:gd name="connsiteY71" fmla="*/ 5141065 h 6858000"/>
              <a:gd name="connsiteX72" fmla="*/ 19690 w 7538114"/>
              <a:gd name="connsiteY72" fmla="*/ 5140937 h 6858000"/>
              <a:gd name="connsiteX73" fmla="*/ 19471 w 7538114"/>
              <a:gd name="connsiteY73" fmla="*/ 5136144 h 6858000"/>
              <a:gd name="connsiteX74" fmla="*/ 16918 w 7538114"/>
              <a:gd name="connsiteY74" fmla="*/ 5112689 h 6858000"/>
              <a:gd name="connsiteX75" fmla="*/ 28071 w 7538114"/>
              <a:gd name="connsiteY75" fmla="*/ 5081696 h 6858000"/>
              <a:gd name="connsiteX76" fmla="*/ 30005 w 7538114"/>
              <a:gd name="connsiteY76" fmla="*/ 5068879 h 6858000"/>
              <a:gd name="connsiteX77" fmla="*/ 31661 w 7538114"/>
              <a:gd name="connsiteY77" fmla="*/ 5062033 h 6858000"/>
              <a:gd name="connsiteX78" fmla="*/ 32169 w 7538114"/>
              <a:gd name="connsiteY78" fmla="*/ 5061608 h 6858000"/>
              <a:gd name="connsiteX79" fmla="*/ 27436 w 7538114"/>
              <a:gd name="connsiteY79" fmla="*/ 5021480 h 6858000"/>
              <a:gd name="connsiteX80" fmla="*/ 26614 w 7538114"/>
              <a:gd name="connsiteY80" fmla="*/ 5013906 h 6858000"/>
              <a:gd name="connsiteX81" fmla="*/ 25056 w 7538114"/>
              <a:gd name="connsiteY81" fmla="*/ 5011767 h 6858000"/>
              <a:gd name="connsiteX82" fmla="*/ 24513 w 7538114"/>
              <a:gd name="connsiteY82" fmla="*/ 5000592 h 6858000"/>
              <a:gd name="connsiteX83" fmla="*/ 24951 w 7538114"/>
              <a:gd name="connsiteY83" fmla="*/ 4999307 h 6858000"/>
              <a:gd name="connsiteX84" fmla="*/ 22644 w 7538114"/>
              <a:gd name="connsiteY84" fmla="*/ 4990090 h 6858000"/>
              <a:gd name="connsiteX85" fmla="*/ 18465 w 7538114"/>
              <a:gd name="connsiteY85" fmla="*/ 4982366 h 6858000"/>
              <a:gd name="connsiteX86" fmla="*/ 20888 w 7538114"/>
              <a:gd name="connsiteY86" fmla="*/ 4887310 h 6858000"/>
              <a:gd name="connsiteX87" fmla="*/ 15781 w 7538114"/>
              <a:gd name="connsiteY87" fmla="*/ 4807298 h 6858000"/>
              <a:gd name="connsiteX88" fmla="*/ 19649 w 7538114"/>
              <a:gd name="connsiteY88" fmla="*/ 4779990 h 6858000"/>
              <a:gd name="connsiteX89" fmla="*/ 21858 w 7538114"/>
              <a:gd name="connsiteY89" fmla="*/ 4664237 h 6858000"/>
              <a:gd name="connsiteX90" fmla="*/ 13583 w 7538114"/>
              <a:gd name="connsiteY90" fmla="*/ 4598607 h 6858000"/>
              <a:gd name="connsiteX91" fmla="*/ 7118 w 7538114"/>
              <a:gd name="connsiteY91" fmla="*/ 4546768 h 6858000"/>
              <a:gd name="connsiteX92" fmla="*/ 14555 w 7538114"/>
              <a:gd name="connsiteY92" fmla="*/ 4522182 h 6858000"/>
              <a:gd name="connsiteX93" fmla="*/ 17290 w 7538114"/>
              <a:gd name="connsiteY93" fmla="*/ 4509768 h 6858000"/>
              <a:gd name="connsiteX94" fmla="*/ 17421 w 7538114"/>
              <a:gd name="connsiteY94" fmla="*/ 4494586 h 6858000"/>
              <a:gd name="connsiteX95" fmla="*/ 18193 w 7538114"/>
              <a:gd name="connsiteY95" fmla="*/ 4440649 h 6858000"/>
              <a:gd name="connsiteX96" fmla="*/ 16616 w 7538114"/>
              <a:gd name="connsiteY96" fmla="*/ 4431853 h 6858000"/>
              <a:gd name="connsiteX97" fmla="*/ 19246 w 7538114"/>
              <a:gd name="connsiteY97" fmla="*/ 4403141 h 6858000"/>
              <a:gd name="connsiteX98" fmla="*/ 19623 w 7538114"/>
              <a:gd name="connsiteY98" fmla="*/ 4356631 h 6858000"/>
              <a:gd name="connsiteX99" fmla="*/ 20293 w 7538114"/>
              <a:gd name="connsiteY99" fmla="*/ 4339937 h 6858000"/>
              <a:gd name="connsiteX100" fmla="*/ 18752 w 7538114"/>
              <a:gd name="connsiteY100" fmla="*/ 4331435 h 6858000"/>
              <a:gd name="connsiteX101" fmla="*/ 24901 w 7538114"/>
              <a:gd name="connsiteY101" fmla="*/ 4320990 h 6858000"/>
              <a:gd name="connsiteX102" fmla="*/ 23734 w 7538114"/>
              <a:gd name="connsiteY102" fmla="*/ 4309111 h 6858000"/>
              <a:gd name="connsiteX103" fmla="*/ 29040 w 7538114"/>
              <a:gd name="connsiteY103" fmla="*/ 4263489 h 6858000"/>
              <a:gd name="connsiteX104" fmla="*/ 29429 w 7538114"/>
              <a:gd name="connsiteY104" fmla="*/ 4258775 h 6858000"/>
              <a:gd name="connsiteX105" fmla="*/ 33702 w 7538114"/>
              <a:gd name="connsiteY105" fmla="*/ 4248512 h 6858000"/>
              <a:gd name="connsiteX106" fmla="*/ 37356 w 7538114"/>
              <a:gd name="connsiteY106" fmla="*/ 4228644 h 6858000"/>
              <a:gd name="connsiteX107" fmla="*/ 50107 w 7538114"/>
              <a:gd name="connsiteY107" fmla="*/ 4193665 h 6858000"/>
              <a:gd name="connsiteX108" fmla="*/ 56192 w 7538114"/>
              <a:gd name="connsiteY108" fmla="*/ 4173105 h 6858000"/>
              <a:gd name="connsiteX109" fmla="*/ 61800 w 7538114"/>
              <a:gd name="connsiteY109" fmla="*/ 4159194 h 6858000"/>
              <a:gd name="connsiteX110" fmla="*/ 69720 w 7538114"/>
              <a:gd name="connsiteY110" fmla="*/ 4118135 h 6858000"/>
              <a:gd name="connsiteX111" fmla="*/ 80190 w 7538114"/>
              <a:gd name="connsiteY111" fmla="*/ 4047713 h 6858000"/>
              <a:gd name="connsiteX112" fmla="*/ 96666 w 7538114"/>
              <a:gd name="connsiteY112" fmla="*/ 3980780 h 6858000"/>
              <a:gd name="connsiteX113" fmla="*/ 107651 w 7538114"/>
              <a:gd name="connsiteY113" fmla="*/ 3941872 h 6858000"/>
              <a:gd name="connsiteX114" fmla="*/ 118444 w 7538114"/>
              <a:gd name="connsiteY114" fmla="*/ 3897465 h 6858000"/>
              <a:gd name="connsiteX115" fmla="*/ 134545 w 7538114"/>
              <a:gd name="connsiteY115" fmla="*/ 3811132 h 6858000"/>
              <a:gd name="connsiteX116" fmla="*/ 145381 w 7538114"/>
              <a:gd name="connsiteY116" fmla="*/ 3746540 h 6858000"/>
              <a:gd name="connsiteX117" fmla="*/ 146587 w 7538114"/>
              <a:gd name="connsiteY117" fmla="*/ 3670275 h 6858000"/>
              <a:gd name="connsiteX118" fmla="*/ 165690 w 7538114"/>
              <a:gd name="connsiteY118" fmla="*/ 3580981 h 6858000"/>
              <a:gd name="connsiteX119" fmla="*/ 163175 w 7538114"/>
              <a:gd name="connsiteY119" fmla="*/ 3570960 h 6858000"/>
              <a:gd name="connsiteX120" fmla="*/ 162665 w 7538114"/>
              <a:gd name="connsiteY120" fmla="*/ 3560693 h 6858000"/>
              <a:gd name="connsiteX121" fmla="*/ 163299 w 7538114"/>
              <a:gd name="connsiteY121" fmla="*/ 3559743 h 6858000"/>
              <a:gd name="connsiteX122" fmla="*/ 164777 w 7538114"/>
              <a:gd name="connsiteY122" fmla="*/ 3548721 h 6858000"/>
              <a:gd name="connsiteX123" fmla="*/ 163708 w 7538114"/>
              <a:gd name="connsiteY123" fmla="*/ 3545693 h 6858000"/>
              <a:gd name="connsiteX124" fmla="*/ 164286 w 7538114"/>
              <a:gd name="connsiteY124" fmla="*/ 3537938 h 6858000"/>
              <a:gd name="connsiteX125" fmla="*/ 164247 w 7538114"/>
              <a:gd name="connsiteY125" fmla="*/ 3522141 h 6858000"/>
              <a:gd name="connsiteX126" fmla="*/ 165343 w 7538114"/>
              <a:gd name="connsiteY126" fmla="*/ 3519672 h 6858000"/>
              <a:gd name="connsiteX127" fmla="*/ 167001 w 7538114"/>
              <a:gd name="connsiteY127" fmla="*/ 3496604 h 6858000"/>
              <a:gd name="connsiteX128" fmla="*/ 167547 w 7538114"/>
              <a:gd name="connsiteY128" fmla="*/ 3496517 h 6858000"/>
              <a:gd name="connsiteX129" fmla="*/ 170301 w 7538114"/>
              <a:gd name="connsiteY129" fmla="*/ 3491023 h 6858000"/>
              <a:gd name="connsiteX130" fmla="*/ 174371 w 7538114"/>
              <a:gd name="connsiteY130" fmla="*/ 3479998 h 6858000"/>
              <a:gd name="connsiteX131" fmla="*/ 190228 w 7538114"/>
              <a:gd name="connsiteY131" fmla="*/ 3457434 h 6858000"/>
              <a:gd name="connsiteX132" fmla="*/ 192016 w 7538114"/>
              <a:gd name="connsiteY132" fmla="*/ 3433411 h 6858000"/>
              <a:gd name="connsiteX133" fmla="*/ 192663 w 7538114"/>
              <a:gd name="connsiteY133" fmla="*/ 3428691 h 6858000"/>
              <a:gd name="connsiteX134" fmla="*/ 192793 w 7538114"/>
              <a:gd name="connsiteY134" fmla="*/ 3428643 h 6858000"/>
              <a:gd name="connsiteX135" fmla="*/ 193710 w 7538114"/>
              <a:gd name="connsiteY135" fmla="*/ 3423760 h 6858000"/>
              <a:gd name="connsiteX136" fmla="*/ 193839 w 7538114"/>
              <a:gd name="connsiteY136" fmla="*/ 3420085 h 6858000"/>
              <a:gd name="connsiteX137" fmla="*/ 195094 w 7538114"/>
              <a:gd name="connsiteY137" fmla="*/ 3410930 h 6858000"/>
              <a:gd name="connsiteX138" fmla="*/ 196311 w 7538114"/>
              <a:gd name="connsiteY138" fmla="*/ 3408092 h 6858000"/>
              <a:gd name="connsiteX139" fmla="*/ 197928 w 7538114"/>
              <a:gd name="connsiteY139" fmla="*/ 3407419 h 6858000"/>
              <a:gd name="connsiteX140" fmla="*/ 197881 w 7538114"/>
              <a:gd name="connsiteY140" fmla="*/ 3406520 h 6858000"/>
              <a:gd name="connsiteX141" fmla="*/ 204222 w 7538114"/>
              <a:gd name="connsiteY141" fmla="*/ 3391015 h 6858000"/>
              <a:gd name="connsiteX142" fmla="*/ 213950 w 7538114"/>
              <a:gd name="connsiteY142" fmla="*/ 3354361 h 6858000"/>
              <a:gd name="connsiteX143" fmla="*/ 217699 w 7538114"/>
              <a:gd name="connsiteY143" fmla="*/ 3332639 h 6858000"/>
              <a:gd name="connsiteX144" fmla="*/ 229963 w 7538114"/>
              <a:gd name="connsiteY144" fmla="*/ 3273935 h 6858000"/>
              <a:gd name="connsiteX145" fmla="*/ 243785 w 7538114"/>
              <a:gd name="connsiteY145" fmla="*/ 3215621 h 6858000"/>
              <a:gd name="connsiteX146" fmla="*/ 259175 w 7538114"/>
              <a:gd name="connsiteY146" fmla="*/ 3189909 h 6858000"/>
              <a:gd name="connsiteX147" fmla="*/ 259988 w 7538114"/>
              <a:gd name="connsiteY147" fmla="*/ 3186579 h 6858000"/>
              <a:gd name="connsiteX148" fmla="*/ 259980 w 7538114"/>
              <a:gd name="connsiteY148" fmla="*/ 3177264 h 6858000"/>
              <a:gd name="connsiteX149" fmla="*/ 259609 w 7538114"/>
              <a:gd name="connsiteY149" fmla="*/ 3173723 h 6858000"/>
              <a:gd name="connsiteX150" fmla="*/ 259848 w 7538114"/>
              <a:gd name="connsiteY150" fmla="*/ 3168622 h 6858000"/>
              <a:gd name="connsiteX151" fmla="*/ 259971 w 7538114"/>
              <a:gd name="connsiteY151" fmla="*/ 3168508 h 6858000"/>
              <a:gd name="connsiteX152" fmla="*/ 259966 w 7538114"/>
              <a:gd name="connsiteY152" fmla="*/ 3163706 h 6858000"/>
              <a:gd name="connsiteX153" fmla="*/ 258467 w 7538114"/>
              <a:gd name="connsiteY153" fmla="*/ 3140064 h 6858000"/>
              <a:gd name="connsiteX154" fmla="*/ 270990 w 7538114"/>
              <a:gd name="connsiteY154" fmla="*/ 3110288 h 6858000"/>
              <a:gd name="connsiteX155" fmla="*/ 273494 w 7538114"/>
              <a:gd name="connsiteY155" fmla="*/ 3097704 h 6858000"/>
              <a:gd name="connsiteX156" fmla="*/ 275456 w 7538114"/>
              <a:gd name="connsiteY156" fmla="*/ 3091047 h 6858000"/>
              <a:gd name="connsiteX157" fmla="*/ 275980 w 7538114"/>
              <a:gd name="connsiteY157" fmla="*/ 3090672 h 6858000"/>
              <a:gd name="connsiteX158" fmla="*/ 274486 w 7538114"/>
              <a:gd name="connsiteY158" fmla="*/ 3068004 h 6858000"/>
              <a:gd name="connsiteX159" fmla="*/ 275226 w 7538114"/>
              <a:gd name="connsiteY159" fmla="*/ 3065087 h 6858000"/>
              <a:gd name="connsiteX160" fmla="*/ 273050 w 7538114"/>
              <a:gd name="connsiteY160" fmla="*/ 3050191 h 6858000"/>
              <a:gd name="connsiteX161" fmla="*/ 272566 w 7538114"/>
              <a:gd name="connsiteY161" fmla="*/ 3042559 h 6858000"/>
              <a:gd name="connsiteX162" fmla="*/ 271107 w 7538114"/>
              <a:gd name="connsiteY162" fmla="*/ 3040271 h 6858000"/>
              <a:gd name="connsiteX163" fmla="*/ 271065 w 7538114"/>
              <a:gd name="connsiteY163" fmla="*/ 3029072 h 6858000"/>
              <a:gd name="connsiteX164" fmla="*/ 271558 w 7538114"/>
              <a:gd name="connsiteY164" fmla="*/ 3027835 h 6858000"/>
              <a:gd name="connsiteX165" fmla="*/ 268717 w 7538114"/>
              <a:gd name="connsiteY165" fmla="*/ 2964245 h 6858000"/>
              <a:gd name="connsiteX166" fmla="*/ 272511 w 7538114"/>
              <a:gd name="connsiteY166" fmla="*/ 2915772 h 6858000"/>
              <a:gd name="connsiteX167" fmla="*/ 270356 w 7538114"/>
              <a:gd name="connsiteY167" fmla="*/ 2825842 h 6858000"/>
              <a:gd name="connsiteX168" fmla="*/ 273897 w 7538114"/>
              <a:gd name="connsiteY168" fmla="*/ 2734957 h 6858000"/>
              <a:gd name="connsiteX169" fmla="*/ 274458 w 7538114"/>
              <a:gd name="connsiteY169" fmla="*/ 2636572 h 6858000"/>
              <a:gd name="connsiteX170" fmla="*/ 279157 w 7538114"/>
              <a:gd name="connsiteY170" fmla="*/ 2604260 h 6858000"/>
              <a:gd name="connsiteX171" fmla="*/ 288131 w 7538114"/>
              <a:gd name="connsiteY171" fmla="*/ 2582747 h 6858000"/>
              <a:gd name="connsiteX172" fmla="*/ 282516 w 7538114"/>
              <a:gd name="connsiteY172" fmla="*/ 2478755 h 6858000"/>
              <a:gd name="connsiteX173" fmla="*/ 287359 w 7538114"/>
              <a:gd name="connsiteY173" fmla="*/ 2451804 h 6858000"/>
              <a:gd name="connsiteX174" fmla="*/ 289577 w 7538114"/>
              <a:gd name="connsiteY174" fmla="*/ 2408801 h 6858000"/>
              <a:gd name="connsiteX175" fmla="*/ 293203 w 7538114"/>
              <a:gd name="connsiteY175" fmla="*/ 2392670 h 6858000"/>
              <a:gd name="connsiteX176" fmla="*/ 304183 w 7538114"/>
              <a:gd name="connsiteY176" fmla="*/ 2330165 h 6858000"/>
              <a:gd name="connsiteX177" fmla="*/ 310900 w 7538114"/>
              <a:gd name="connsiteY177" fmla="*/ 2276363 h 6858000"/>
              <a:gd name="connsiteX178" fmla="*/ 303909 w 7538114"/>
              <a:gd name="connsiteY178" fmla="*/ 2236310 h 6858000"/>
              <a:gd name="connsiteX179" fmla="*/ 306187 w 7538114"/>
              <a:gd name="connsiteY179" fmla="*/ 2232984 h 6858000"/>
              <a:gd name="connsiteX180" fmla="*/ 307158 w 7538114"/>
              <a:gd name="connsiteY180" fmla="*/ 2205763 h 6858000"/>
              <a:gd name="connsiteX181" fmla="*/ 304860 w 7538114"/>
              <a:gd name="connsiteY181" fmla="*/ 2145703 h 6858000"/>
              <a:gd name="connsiteX182" fmla="*/ 304273 w 7538114"/>
              <a:gd name="connsiteY182" fmla="*/ 2092533 h 6858000"/>
              <a:gd name="connsiteX183" fmla="*/ 301642 w 7538114"/>
              <a:gd name="connsiteY183" fmla="*/ 2057359 h 6858000"/>
              <a:gd name="connsiteX184" fmla="*/ 306736 w 7538114"/>
              <a:gd name="connsiteY184" fmla="*/ 2016105 h 6858000"/>
              <a:gd name="connsiteX185" fmla="*/ 316234 w 7538114"/>
              <a:gd name="connsiteY185" fmla="*/ 1983129 h 6858000"/>
              <a:gd name="connsiteX186" fmla="*/ 318238 w 7538114"/>
              <a:gd name="connsiteY186" fmla="*/ 1956745 h 6858000"/>
              <a:gd name="connsiteX187" fmla="*/ 311341 w 7538114"/>
              <a:gd name="connsiteY187" fmla="*/ 1950160 h 6858000"/>
              <a:gd name="connsiteX188" fmla="*/ 323556 w 7538114"/>
              <a:gd name="connsiteY188" fmla="*/ 1879546 h 6858000"/>
              <a:gd name="connsiteX189" fmla="*/ 326085 w 7538114"/>
              <a:gd name="connsiteY189" fmla="*/ 1854893 h 6858000"/>
              <a:gd name="connsiteX190" fmla="*/ 335058 w 7538114"/>
              <a:gd name="connsiteY190" fmla="*/ 1787684 h 6858000"/>
              <a:gd name="connsiteX191" fmla="*/ 345620 w 7538114"/>
              <a:gd name="connsiteY191" fmla="*/ 1720464 h 6858000"/>
              <a:gd name="connsiteX192" fmla="*/ 360760 w 7538114"/>
              <a:gd name="connsiteY192" fmla="*/ 1681196 h 6858000"/>
              <a:gd name="connsiteX193" fmla="*/ 368483 w 7538114"/>
              <a:gd name="connsiteY193" fmla="*/ 1625881 h 6858000"/>
              <a:gd name="connsiteX194" fmla="*/ 371077 w 7538114"/>
              <a:gd name="connsiteY194" fmla="*/ 1616704 h 6858000"/>
              <a:gd name="connsiteX195" fmla="*/ 383008 w 7538114"/>
              <a:gd name="connsiteY195" fmla="*/ 1551493 h 6858000"/>
              <a:gd name="connsiteX196" fmla="*/ 384834 w 7538114"/>
              <a:gd name="connsiteY196" fmla="*/ 1475233 h 6858000"/>
              <a:gd name="connsiteX197" fmla="*/ 418371 w 7538114"/>
              <a:gd name="connsiteY197" fmla="*/ 1380155 h 6858000"/>
              <a:gd name="connsiteX198" fmla="*/ 469641 w 7538114"/>
              <a:gd name="connsiteY198" fmla="*/ 1210871 h 6858000"/>
              <a:gd name="connsiteX199" fmla="*/ 489701 w 7538114"/>
              <a:gd name="connsiteY199" fmla="*/ 1028427 h 6858000"/>
              <a:gd name="connsiteX200" fmla="*/ 486354 w 7538114"/>
              <a:gd name="connsiteY200" fmla="*/ 980383 h 6858000"/>
              <a:gd name="connsiteX201" fmla="*/ 479762 w 7538114"/>
              <a:gd name="connsiteY201" fmla="*/ 839699 h 6858000"/>
              <a:gd name="connsiteX202" fmla="*/ 445664 w 7538114"/>
              <a:gd name="connsiteY202" fmla="*/ 696545 h 6858000"/>
              <a:gd name="connsiteX203" fmla="*/ 440047 w 7538114"/>
              <a:gd name="connsiteY203" fmla="*/ 606615 h 6858000"/>
              <a:gd name="connsiteX204" fmla="*/ 431225 w 7538114"/>
              <a:gd name="connsiteY204" fmla="*/ 563889 h 6858000"/>
              <a:gd name="connsiteX205" fmla="*/ 430803 w 7538114"/>
              <a:gd name="connsiteY205" fmla="*/ 534294 h 6858000"/>
              <a:gd name="connsiteX206" fmla="*/ 429777 w 7538114"/>
              <a:gd name="connsiteY206" fmla="*/ 516548 h 6858000"/>
              <a:gd name="connsiteX207" fmla="*/ 415090 w 7538114"/>
              <a:gd name="connsiteY207" fmla="*/ 485808 h 6858000"/>
              <a:gd name="connsiteX208" fmla="*/ 410499 w 7538114"/>
              <a:gd name="connsiteY208" fmla="*/ 369873 h 6858000"/>
              <a:gd name="connsiteX209" fmla="*/ 425314 w 7538114"/>
              <a:gd name="connsiteY209" fmla="*/ 259180 h 6858000"/>
              <a:gd name="connsiteX210" fmla="*/ 383240 w 7538114"/>
              <a:gd name="connsiteY210" fmla="*/ 94173 h 6858000"/>
              <a:gd name="connsiteX211" fmla="*/ 379938 w 7538114"/>
              <a:gd name="connsiteY211" fmla="*/ 77267 h 6858000"/>
              <a:gd name="connsiteX212" fmla="*/ 373430 w 7538114"/>
              <a:gd name="connsiteY212" fmla="*/ 3885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Lst>
            <a:rect l="l" t="t" r="r" b="b"/>
            <a:pathLst>
              <a:path w="7538114" h="6858000">
                <a:moveTo>
                  <a:pt x="366246" y="0"/>
                </a:moveTo>
                <a:lnTo>
                  <a:pt x="2830292" y="0"/>
                </a:lnTo>
                <a:lnTo>
                  <a:pt x="3903260" y="0"/>
                </a:lnTo>
                <a:lnTo>
                  <a:pt x="4597266" y="0"/>
                </a:lnTo>
                <a:lnTo>
                  <a:pt x="7192370" y="0"/>
                </a:lnTo>
                <a:lnTo>
                  <a:pt x="7538114" y="0"/>
                </a:lnTo>
                <a:lnTo>
                  <a:pt x="7538114" y="6858000"/>
                </a:lnTo>
                <a:lnTo>
                  <a:pt x="7192370" y="6858000"/>
                </a:lnTo>
                <a:lnTo>
                  <a:pt x="4597266" y="6858000"/>
                </a:lnTo>
                <a:lnTo>
                  <a:pt x="3903260" y="6858000"/>
                </a:lnTo>
                <a:lnTo>
                  <a:pt x="2830292" y="6858000"/>
                </a:lnTo>
                <a:lnTo>
                  <a:pt x="170314" y="6858000"/>
                </a:lnTo>
                <a:cubicBezTo>
                  <a:pt x="170323" y="6857920"/>
                  <a:pt x="170332" y="6857839"/>
                  <a:pt x="170341" y="6857759"/>
                </a:cubicBezTo>
                <a:lnTo>
                  <a:pt x="173485" y="6852129"/>
                </a:lnTo>
                <a:lnTo>
                  <a:pt x="167544" y="6830335"/>
                </a:lnTo>
                <a:cubicBezTo>
                  <a:pt x="165474" y="6819600"/>
                  <a:pt x="164100" y="6808301"/>
                  <a:pt x="163472" y="6796707"/>
                </a:cubicBezTo>
                <a:cubicBezTo>
                  <a:pt x="167658" y="6794106"/>
                  <a:pt x="161711" y="6785006"/>
                  <a:pt x="160535" y="6780725"/>
                </a:cubicBezTo>
                <a:cubicBezTo>
                  <a:pt x="163268" y="6780680"/>
                  <a:pt x="164578" y="6771195"/>
                  <a:pt x="162318" y="6767829"/>
                </a:cubicBezTo>
                <a:cubicBezTo>
                  <a:pt x="152545" y="6697090"/>
                  <a:pt x="178083" y="6736894"/>
                  <a:pt x="162771" y="6694444"/>
                </a:cubicBezTo>
                <a:cubicBezTo>
                  <a:pt x="161971" y="6687342"/>
                  <a:pt x="163342" y="6682014"/>
                  <a:pt x="165604" y="6677569"/>
                </a:cubicBezTo>
                <a:lnTo>
                  <a:pt x="171255" y="6669571"/>
                </a:lnTo>
                <a:lnTo>
                  <a:pt x="169240" y="6663304"/>
                </a:lnTo>
                <a:cubicBezTo>
                  <a:pt x="169082" y="6639651"/>
                  <a:pt x="174873" y="6632678"/>
                  <a:pt x="169039" y="6618916"/>
                </a:cubicBezTo>
                <a:cubicBezTo>
                  <a:pt x="181164" y="6598580"/>
                  <a:pt x="170248" y="6605428"/>
                  <a:pt x="168392" y="6589960"/>
                </a:cubicBezTo>
                <a:cubicBezTo>
                  <a:pt x="165975" y="6577758"/>
                  <a:pt x="161323" y="6600160"/>
                  <a:pt x="160636" y="6588200"/>
                </a:cubicBezTo>
                <a:cubicBezTo>
                  <a:pt x="163766" y="6575263"/>
                  <a:pt x="154044" y="6575871"/>
                  <a:pt x="157872" y="6562416"/>
                </a:cubicBezTo>
                <a:cubicBezTo>
                  <a:pt x="165196" y="6565685"/>
                  <a:pt x="156453" y="6535866"/>
                  <a:pt x="162851" y="6534939"/>
                </a:cubicBezTo>
                <a:cubicBezTo>
                  <a:pt x="153702" y="6523511"/>
                  <a:pt x="164973" y="6517769"/>
                  <a:pt x="162153" y="6502552"/>
                </a:cubicBezTo>
                <a:cubicBezTo>
                  <a:pt x="158692" y="6495386"/>
                  <a:pt x="158098" y="6490216"/>
                  <a:pt x="161821" y="6483172"/>
                </a:cubicBezTo>
                <a:cubicBezTo>
                  <a:pt x="144969" y="6450162"/>
                  <a:pt x="161066" y="6463202"/>
                  <a:pt x="154586" y="6432309"/>
                </a:cubicBezTo>
                <a:cubicBezTo>
                  <a:pt x="147771" y="6405695"/>
                  <a:pt x="143349" y="6375524"/>
                  <a:pt x="127078" y="6349783"/>
                </a:cubicBezTo>
                <a:cubicBezTo>
                  <a:pt x="122468" y="6345058"/>
                  <a:pt x="120723" y="6333456"/>
                  <a:pt x="123181" y="6323872"/>
                </a:cubicBezTo>
                <a:cubicBezTo>
                  <a:pt x="123604" y="6322225"/>
                  <a:pt x="124138" y="6320698"/>
                  <a:pt x="124767" y="6319343"/>
                </a:cubicBezTo>
                <a:cubicBezTo>
                  <a:pt x="122278" y="6297089"/>
                  <a:pt x="111161" y="6215694"/>
                  <a:pt x="108246" y="6190348"/>
                </a:cubicBezTo>
                <a:cubicBezTo>
                  <a:pt x="114169" y="6188296"/>
                  <a:pt x="103482" y="6175479"/>
                  <a:pt x="107279" y="6167269"/>
                </a:cubicBezTo>
                <a:cubicBezTo>
                  <a:pt x="110610" y="6161389"/>
                  <a:pt x="108145" y="6156128"/>
                  <a:pt x="107883" y="6149986"/>
                </a:cubicBezTo>
                <a:cubicBezTo>
                  <a:pt x="110502" y="6141894"/>
                  <a:pt x="105773" y="6115502"/>
                  <a:pt x="102380" y="6108622"/>
                </a:cubicBezTo>
                <a:cubicBezTo>
                  <a:pt x="90593" y="6092179"/>
                  <a:pt x="99346" y="6054816"/>
                  <a:pt x="90314" y="6041155"/>
                </a:cubicBezTo>
                <a:cubicBezTo>
                  <a:pt x="88990" y="6036198"/>
                  <a:pt x="88454" y="6031348"/>
                  <a:pt x="88409" y="6026587"/>
                </a:cubicBezTo>
                <a:lnTo>
                  <a:pt x="89403" y="6013265"/>
                </a:lnTo>
                <a:lnTo>
                  <a:pt x="91927" y="6009478"/>
                </a:lnTo>
                <a:lnTo>
                  <a:pt x="91302" y="6001336"/>
                </a:lnTo>
                <a:cubicBezTo>
                  <a:pt x="91431" y="6000558"/>
                  <a:pt x="91559" y="5999781"/>
                  <a:pt x="91687" y="5999003"/>
                </a:cubicBezTo>
                <a:cubicBezTo>
                  <a:pt x="92431" y="5994547"/>
                  <a:pt x="93080" y="5990148"/>
                  <a:pt x="93336" y="5985795"/>
                </a:cubicBezTo>
                <a:cubicBezTo>
                  <a:pt x="80676" y="5991520"/>
                  <a:pt x="93430" y="5949705"/>
                  <a:pt x="83190" y="5961758"/>
                </a:cubicBezTo>
                <a:cubicBezTo>
                  <a:pt x="82399" y="5938832"/>
                  <a:pt x="72862" y="5956319"/>
                  <a:pt x="81952" y="5928761"/>
                </a:cubicBezTo>
                <a:cubicBezTo>
                  <a:pt x="79324" y="5899676"/>
                  <a:pt x="72619" y="5823590"/>
                  <a:pt x="67420" y="5787247"/>
                </a:cubicBezTo>
                <a:cubicBezTo>
                  <a:pt x="53530" y="5750058"/>
                  <a:pt x="57730" y="5736292"/>
                  <a:pt x="50760" y="5710700"/>
                </a:cubicBezTo>
                <a:cubicBezTo>
                  <a:pt x="47368" y="5660911"/>
                  <a:pt x="30723" y="5663675"/>
                  <a:pt x="42956" y="5641754"/>
                </a:cubicBezTo>
                <a:cubicBezTo>
                  <a:pt x="39970" y="5608358"/>
                  <a:pt x="24769" y="5637338"/>
                  <a:pt x="29695" y="5602326"/>
                </a:cubicBezTo>
                <a:cubicBezTo>
                  <a:pt x="27700" y="5601239"/>
                  <a:pt x="20274" y="5573144"/>
                  <a:pt x="18841" y="5570885"/>
                </a:cubicBezTo>
                <a:lnTo>
                  <a:pt x="9977" y="5543492"/>
                </a:lnTo>
                <a:lnTo>
                  <a:pt x="5255" y="5531024"/>
                </a:lnTo>
                <a:lnTo>
                  <a:pt x="5447" y="5527845"/>
                </a:lnTo>
                <a:lnTo>
                  <a:pt x="0" y="5507724"/>
                </a:lnTo>
                <a:lnTo>
                  <a:pt x="435" y="5507045"/>
                </a:lnTo>
                <a:cubicBezTo>
                  <a:pt x="1286" y="5505065"/>
                  <a:pt x="1681" y="5502734"/>
                  <a:pt x="1128" y="5499619"/>
                </a:cubicBezTo>
                <a:cubicBezTo>
                  <a:pt x="9450" y="5498516"/>
                  <a:pt x="3652" y="5495435"/>
                  <a:pt x="1291" y="5486342"/>
                </a:cubicBezTo>
                <a:cubicBezTo>
                  <a:pt x="13688" y="5482600"/>
                  <a:pt x="2464" y="5460320"/>
                  <a:pt x="7976" y="5450755"/>
                </a:cubicBezTo>
                <a:cubicBezTo>
                  <a:pt x="5962" y="5444157"/>
                  <a:pt x="4058" y="5437113"/>
                  <a:pt x="2355" y="5429732"/>
                </a:cubicBezTo>
                <a:lnTo>
                  <a:pt x="1499" y="5370432"/>
                </a:lnTo>
                <a:lnTo>
                  <a:pt x="11483" y="5308330"/>
                </a:lnTo>
                <a:cubicBezTo>
                  <a:pt x="11701" y="5285359"/>
                  <a:pt x="15408" y="5265468"/>
                  <a:pt x="12793" y="5246026"/>
                </a:cubicBezTo>
                <a:cubicBezTo>
                  <a:pt x="15678" y="5238129"/>
                  <a:pt x="16842" y="5230685"/>
                  <a:pt x="12525" y="5223468"/>
                </a:cubicBezTo>
                <a:cubicBezTo>
                  <a:pt x="13966" y="5202031"/>
                  <a:pt x="20131" y="5196842"/>
                  <a:pt x="15322" y="5183258"/>
                </a:cubicBezTo>
                <a:cubicBezTo>
                  <a:pt x="25294" y="5171214"/>
                  <a:pt x="21488" y="5170502"/>
                  <a:pt x="18633" y="5164842"/>
                </a:cubicBezTo>
                <a:cubicBezTo>
                  <a:pt x="18565" y="5164573"/>
                  <a:pt x="18496" y="5164303"/>
                  <a:pt x="18428" y="5164034"/>
                </a:cubicBezTo>
                <a:lnTo>
                  <a:pt x="19854" y="5162388"/>
                </a:lnTo>
                <a:lnTo>
                  <a:pt x="20514" y="5158981"/>
                </a:lnTo>
                <a:lnTo>
                  <a:pt x="20089" y="5149681"/>
                </a:lnTo>
                <a:lnTo>
                  <a:pt x="19561" y="5146183"/>
                </a:lnTo>
                <a:cubicBezTo>
                  <a:pt x="19336" y="5143774"/>
                  <a:pt x="19361" y="5142173"/>
                  <a:pt x="19571" y="5141065"/>
                </a:cubicBezTo>
                <a:lnTo>
                  <a:pt x="19690" y="5140937"/>
                </a:lnTo>
                <a:cubicBezTo>
                  <a:pt x="19617" y="5139339"/>
                  <a:pt x="19544" y="5137742"/>
                  <a:pt x="19471" y="5136144"/>
                </a:cubicBezTo>
                <a:cubicBezTo>
                  <a:pt x="18832" y="5128055"/>
                  <a:pt x="17958" y="5120182"/>
                  <a:pt x="16918" y="5112689"/>
                </a:cubicBezTo>
                <a:cubicBezTo>
                  <a:pt x="23464" y="5106353"/>
                  <a:pt x="15733" y="5078666"/>
                  <a:pt x="28071" y="5081696"/>
                </a:cubicBezTo>
                <a:cubicBezTo>
                  <a:pt x="27036" y="5071588"/>
                  <a:pt x="21912" y="5065475"/>
                  <a:pt x="30005" y="5068879"/>
                </a:cubicBezTo>
                <a:cubicBezTo>
                  <a:pt x="29897" y="5065551"/>
                  <a:pt x="30585" y="5063501"/>
                  <a:pt x="31661" y="5062033"/>
                </a:cubicBezTo>
                <a:lnTo>
                  <a:pt x="32169" y="5061608"/>
                </a:lnTo>
                <a:lnTo>
                  <a:pt x="27436" y="5021480"/>
                </a:lnTo>
                <a:lnTo>
                  <a:pt x="26614" y="5013906"/>
                </a:lnTo>
                <a:lnTo>
                  <a:pt x="25056" y="5011767"/>
                </a:lnTo>
                <a:cubicBezTo>
                  <a:pt x="24110" y="5009457"/>
                  <a:pt x="23701" y="5006147"/>
                  <a:pt x="24513" y="5000592"/>
                </a:cubicBezTo>
                <a:lnTo>
                  <a:pt x="24951" y="4999307"/>
                </a:lnTo>
                <a:lnTo>
                  <a:pt x="22644" y="4990090"/>
                </a:lnTo>
                <a:cubicBezTo>
                  <a:pt x="21579" y="4987122"/>
                  <a:pt x="20222" y="4984494"/>
                  <a:pt x="18465" y="4982366"/>
                </a:cubicBezTo>
                <a:cubicBezTo>
                  <a:pt x="27858" y="4950984"/>
                  <a:pt x="19264" y="4921373"/>
                  <a:pt x="20888" y="4887310"/>
                </a:cubicBezTo>
                <a:cubicBezTo>
                  <a:pt x="17563" y="4848813"/>
                  <a:pt x="18386" y="4829570"/>
                  <a:pt x="15781" y="4807298"/>
                </a:cubicBezTo>
                <a:cubicBezTo>
                  <a:pt x="15634" y="4803627"/>
                  <a:pt x="14440" y="4773874"/>
                  <a:pt x="19649" y="4779990"/>
                </a:cubicBezTo>
                <a:cubicBezTo>
                  <a:pt x="18744" y="4746827"/>
                  <a:pt x="22869" y="4698305"/>
                  <a:pt x="21858" y="4664237"/>
                </a:cubicBezTo>
                <a:cubicBezTo>
                  <a:pt x="34232" y="4642340"/>
                  <a:pt x="11268" y="4621318"/>
                  <a:pt x="13583" y="4598607"/>
                </a:cubicBezTo>
                <a:cubicBezTo>
                  <a:pt x="2193" y="4604819"/>
                  <a:pt x="19974" y="4548010"/>
                  <a:pt x="7118" y="4546768"/>
                </a:cubicBezTo>
                <a:lnTo>
                  <a:pt x="14555" y="4522182"/>
                </a:lnTo>
                <a:lnTo>
                  <a:pt x="17290" y="4509768"/>
                </a:lnTo>
                <a:cubicBezTo>
                  <a:pt x="17884" y="4505118"/>
                  <a:pt x="18021" y="4500115"/>
                  <a:pt x="17421" y="4494586"/>
                </a:cubicBezTo>
                <a:cubicBezTo>
                  <a:pt x="12327" y="4480984"/>
                  <a:pt x="18571" y="4459805"/>
                  <a:pt x="18193" y="4440649"/>
                </a:cubicBezTo>
                <a:lnTo>
                  <a:pt x="16616" y="4431853"/>
                </a:lnTo>
                <a:lnTo>
                  <a:pt x="19246" y="4403141"/>
                </a:lnTo>
                <a:cubicBezTo>
                  <a:pt x="19372" y="4387638"/>
                  <a:pt x="19497" y="4372134"/>
                  <a:pt x="19623" y="4356631"/>
                </a:cubicBezTo>
                <a:cubicBezTo>
                  <a:pt x="19508" y="4349062"/>
                  <a:pt x="15847" y="4339045"/>
                  <a:pt x="20293" y="4339937"/>
                </a:cubicBezTo>
                <a:lnTo>
                  <a:pt x="18752" y="4331435"/>
                </a:lnTo>
                <a:cubicBezTo>
                  <a:pt x="19520" y="4328277"/>
                  <a:pt x="24070" y="4324711"/>
                  <a:pt x="24901" y="4320990"/>
                </a:cubicBezTo>
                <a:lnTo>
                  <a:pt x="23734" y="4309111"/>
                </a:lnTo>
                <a:cubicBezTo>
                  <a:pt x="24423" y="4299527"/>
                  <a:pt x="28090" y="4271878"/>
                  <a:pt x="29040" y="4263489"/>
                </a:cubicBezTo>
                <a:cubicBezTo>
                  <a:pt x="29169" y="4261918"/>
                  <a:pt x="29300" y="4260346"/>
                  <a:pt x="29429" y="4258775"/>
                </a:cubicBezTo>
                <a:lnTo>
                  <a:pt x="33702" y="4248512"/>
                </a:lnTo>
                <a:cubicBezTo>
                  <a:pt x="36933" y="4241044"/>
                  <a:pt x="39109" y="4235167"/>
                  <a:pt x="37356" y="4228644"/>
                </a:cubicBezTo>
                <a:cubicBezTo>
                  <a:pt x="41530" y="4217526"/>
                  <a:pt x="53227" y="4209759"/>
                  <a:pt x="50107" y="4193665"/>
                </a:cubicBezTo>
                <a:cubicBezTo>
                  <a:pt x="55406" y="4198550"/>
                  <a:pt x="50749" y="4175793"/>
                  <a:pt x="56192" y="4173105"/>
                </a:cubicBezTo>
                <a:cubicBezTo>
                  <a:pt x="60575" y="4171863"/>
                  <a:pt x="60184" y="4164671"/>
                  <a:pt x="61800" y="4159194"/>
                </a:cubicBezTo>
                <a:cubicBezTo>
                  <a:pt x="66276" y="4155290"/>
                  <a:pt x="70363" y="4127730"/>
                  <a:pt x="69720" y="4118135"/>
                </a:cubicBezTo>
                <a:cubicBezTo>
                  <a:pt x="65265" y="4091091"/>
                  <a:pt x="83289" y="4069336"/>
                  <a:pt x="80190" y="4047713"/>
                </a:cubicBezTo>
                <a:cubicBezTo>
                  <a:pt x="84682" y="4020435"/>
                  <a:pt x="92089" y="3998420"/>
                  <a:pt x="96666" y="3980780"/>
                </a:cubicBezTo>
                <a:cubicBezTo>
                  <a:pt x="98580" y="3977851"/>
                  <a:pt x="106155" y="3945259"/>
                  <a:pt x="107651" y="3941872"/>
                </a:cubicBezTo>
                <a:cubicBezTo>
                  <a:pt x="111761" y="3922504"/>
                  <a:pt x="112043" y="3930219"/>
                  <a:pt x="118444" y="3897465"/>
                </a:cubicBezTo>
                <a:cubicBezTo>
                  <a:pt x="124996" y="3869981"/>
                  <a:pt x="127657" y="3841768"/>
                  <a:pt x="134545" y="3811132"/>
                </a:cubicBezTo>
                <a:cubicBezTo>
                  <a:pt x="143817" y="3778601"/>
                  <a:pt x="141464" y="3759343"/>
                  <a:pt x="145381" y="3746540"/>
                </a:cubicBezTo>
                <a:cubicBezTo>
                  <a:pt x="156739" y="3719637"/>
                  <a:pt x="147664" y="3711291"/>
                  <a:pt x="146587" y="3670275"/>
                </a:cubicBezTo>
                <a:cubicBezTo>
                  <a:pt x="154134" y="3638754"/>
                  <a:pt x="151397" y="3605028"/>
                  <a:pt x="165690" y="3580981"/>
                </a:cubicBezTo>
                <a:cubicBezTo>
                  <a:pt x="164433" y="3577837"/>
                  <a:pt x="163639" y="3574469"/>
                  <a:pt x="163175" y="3570960"/>
                </a:cubicBezTo>
                <a:lnTo>
                  <a:pt x="162665" y="3560693"/>
                </a:lnTo>
                <a:lnTo>
                  <a:pt x="163299" y="3559743"/>
                </a:lnTo>
                <a:cubicBezTo>
                  <a:pt x="165039" y="3554949"/>
                  <a:pt x="165246" y="3551528"/>
                  <a:pt x="164777" y="3548721"/>
                </a:cubicBezTo>
                <a:lnTo>
                  <a:pt x="163708" y="3545693"/>
                </a:lnTo>
                <a:lnTo>
                  <a:pt x="164286" y="3537938"/>
                </a:lnTo>
                <a:cubicBezTo>
                  <a:pt x="164273" y="3532672"/>
                  <a:pt x="164261" y="3527407"/>
                  <a:pt x="164247" y="3522141"/>
                </a:cubicBezTo>
                <a:lnTo>
                  <a:pt x="165343" y="3519672"/>
                </a:lnTo>
                <a:lnTo>
                  <a:pt x="167001" y="3496604"/>
                </a:lnTo>
                <a:lnTo>
                  <a:pt x="167547" y="3496517"/>
                </a:lnTo>
                <a:cubicBezTo>
                  <a:pt x="168811" y="3495796"/>
                  <a:pt x="169814" y="3494272"/>
                  <a:pt x="170301" y="3491023"/>
                </a:cubicBezTo>
                <a:cubicBezTo>
                  <a:pt x="177219" y="3499391"/>
                  <a:pt x="173541" y="3490314"/>
                  <a:pt x="174371" y="3479998"/>
                </a:cubicBezTo>
                <a:cubicBezTo>
                  <a:pt x="185299" y="3490692"/>
                  <a:pt x="183023" y="3459350"/>
                  <a:pt x="190228" y="3457434"/>
                </a:cubicBezTo>
                <a:cubicBezTo>
                  <a:pt x="190591" y="3449617"/>
                  <a:pt x="191174" y="3441542"/>
                  <a:pt x="192016" y="3433411"/>
                </a:cubicBezTo>
                <a:lnTo>
                  <a:pt x="192663" y="3428691"/>
                </a:lnTo>
                <a:cubicBezTo>
                  <a:pt x="192706" y="3428676"/>
                  <a:pt x="192750" y="3428659"/>
                  <a:pt x="192793" y="3428643"/>
                </a:cubicBezTo>
                <a:cubicBezTo>
                  <a:pt x="193186" y="3427720"/>
                  <a:pt x="193494" y="3426206"/>
                  <a:pt x="193710" y="3423760"/>
                </a:cubicBezTo>
                <a:cubicBezTo>
                  <a:pt x="193753" y="3422535"/>
                  <a:pt x="193797" y="3421310"/>
                  <a:pt x="193839" y="3420085"/>
                </a:cubicBezTo>
                <a:lnTo>
                  <a:pt x="195094" y="3410930"/>
                </a:lnTo>
                <a:lnTo>
                  <a:pt x="196311" y="3408092"/>
                </a:lnTo>
                <a:lnTo>
                  <a:pt x="197928" y="3407419"/>
                </a:lnTo>
                <a:cubicBezTo>
                  <a:pt x="197912" y="3407119"/>
                  <a:pt x="197897" y="3406820"/>
                  <a:pt x="197881" y="3406520"/>
                </a:cubicBezTo>
                <a:cubicBezTo>
                  <a:pt x="196231" y="3399306"/>
                  <a:pt x="192821" y="3396220"/>
                  <a:pt x="204222" y="3391015"/>
                </a:cubicBezTo>
                <a:cubicBezTo>
                  <a:pt x="202162" y="3374996"/>
                  <a:pt x="208811" y="3373934"/>
                  <a:pt x="213950" y="3354361"/>
                </a:cubicBezTo>
                <a:cubicBezTo>
                  <a:pt x="211218" y="3344737"/>
                  <a:pt x="213619" y="3338360"/>
                  <a:pt x="217699" y="3332639"/>
                </a:cubicBezTo>
                <a:cubicBezTo>
                  <a:pt x="218717" y="3312409"/>
                  <a:pt x="225688" y="3295747"/>
                  <a:pt x="229963" y="3273935"/>
                </a:cubicBezTo>
                <a:cubicBezTo>
                  <a:pt x="228293" y="3248488"/>
                  <a:pt x="239257" y="3238943"/>
                  <a:pt x="243785" y="3215621"/>
                </a:cubicBezTo>
                <a:cubicBezTo>
                  <a:pt x="237893" y="3192522"/>
                  <a:pt x="253940" y="3201000"/>
                  <a:pt x="259175" y="3189909"/>
                </a:cubicBezTo>
                <a:lnTo>
                  <a:pt x="259988" y="3186579"/>
                </a:lnTo>
                <a:lnTo>
                  <a:pt x="259980" y="3177264"/>
                </a:lnTo>
                <a:lnTo>
                  <a:pt x="259609" y="3173723"/>
                </a:lnTo>
                <a:cubicBezTo>
                  <a:pt x="259490" y="3171299"/>
                  <a:pt x="259588" y="3169704"/>
                  <a:pt x="259848" y="3168622"/>
                </a:cubicBezTo>
                <a:lnTo>
                  <a:pt x="259971" y="3168508"/>
                </a:lnTo>
                <a:cubicBezTo>
                  <a:pt x="259969" y="3166907"/>
                  <a:pt x="259968" y="3165307"/>
                  <a:pt x="259966" y="3163706"/>
                </a:cubicBezTo>
                <a:cubicBezTo>
                  <a:pt x="259691" y="3155577"/>
                  <a:pt x="259171" y="3147642"/>
                  <a:pt x="258467" y="3140064"/>
                </a:cubicBezTo>
                <a:cubicBezTo>
                  <a:pt x="265286" y="3134408"/>
                  <a:pt x="258805" y="3106027"/>
                  <a:pt x="270990" y="3110288"/>
                </a:cubicBezTo>
                <a:cubicBezTo>
                  <a:pt x="270407" y="3100106"/>
                  <a:pt x="265565" y="3093497"/>
                  <a:pt x="273494" y="3097704"/>
                </a:cubicBezTo>
                <a:cubicBezTo>
                  <a:pt x="273534" y="3094376"/>
                  <a:pt x="274313" y="3092401"/>
                  <a:pt x="275456" y="3091047"/>
                </a:cubicBezTo>
                <a:lnTo>
                  <a:pt x="275980" y="3090672"/>
                </a:lnTo>
                <a:lnTo>
                  <a:pt x="274486" y="3068004"/>
                </a:lnTo>
                <a:lnTo>
                  <a:pt x="275226" y="3065087"/>
                </a:lnTo>
                <a:lnTo>
                  <a:pt x="273050" y="3050191"/>
                </a:lnTo>
                <a:cubicBezTo>
                  <a:pt x="272889" y="3047647"/>
                  <a:pt x="272728" y="3045103"/>
                  <a:pt x="272566" y="3042559"/>
                </a:cubicBezTo>
                <a:lnTo>
                  <a:pt x="271107" y="3040271"/>
                </a:lnTo>
                <a:cubicBezTo>
                  <a:pt x="270265" y="3037872"/>
                  <a:pt x="270006" y="3034528"/>
                  <a:pt x="271065" y="3029072"/>
                </a:cubicBezTo>
                <a:lnTo>
                  <a:pt x="271558" y="3027835"/>
                </a:lnTo>
                <a:cubicBezTo>
                  <a:pt x="270688" y="3024705"/>
                  <a:pt x="268559" y="2982922"/>
                  <a:pt x="268717" y="2964245"/>
                </a:cubicBezTo>
                <a:cubicBezTo>
                  <a:pt x="279502" y="2933904"/>
                  <a:pt x="269365" y="2949568"/>
                  <a:pt x="272511" y="2915772"/>
                </a:cubicBezTo>
                <a:cubicBezTo>
                  <a:pt x="272017" y="2877552"/>
                  <a:pt x="270125" y="2850992"/>
                  <a:pt x="270356" y="2825842"/>
                </a:cubicBezTo>
                <a:cubicBezTo>
                  <a:pt x="269433" y="2814032"/>
                  <a:pt x="268938" y="2727859"/>
                  <a:pt x="273897" y="2734957"/>
                </a:cubicBezTo>
                <a:cubicBezTo>
                  <a:pt x="264242" y="2698391"/>
                  <a:pt x="277769" y="2677127"/>
                  <a:pt x="274458" y="2636572"/>
                </a:cubicBezTo>
                <a:cubicBezTo>
                  <a:pt x="287792" y="2615986"/>
                  <a:pt x="275829" y="2626668"/>
                  <a:pt x="279157" y="2604260"/>
                </a:cubicBezTo>
                <a:cubicBezTo>
                  <a:pt x="279270" y="2587221"/>
                  <a:pt x="288019" y="2599786"/>
                  <a:pt x="288131" y="2582747"/>
                </a:cubicBezTo>
                <a:cubicBezTo>
                  <a:pt x="260352" y="2545890"/>
                  <a:pt x="290145" y="2525479"/>
                  <a:pt x="282516" y="2478755"/>
                </a:cubicBezTo>
                <a:lnTo>
                  <a:pt x="287359" y="2451804"/>
                </a:lnTo>
                <a:cubicBezTo>
                  <a:pt x="285426" y="2443087"/>
                  <a:pt x="285710" y="2414879"/>
                  <a:pt x="289577" y="2408801"/>
                </a:cubicBezTo>
                <a:cubicBezTo>
                  <a:pt x="290424" y="2402768"/>
                  <a:pt x="289064" y="2396183"/>
                  <a:pt x="293203" y="2392670"/>
                </a:cubicBezTo>
                <a:cubicBezTo>
                  <a:pt x="295637" y="2379564"/>
                  <a:pt x="301233" y="2349549"/>
                  <a:pt x="304183" y="2330165"/>
                </a:cubicBezTo>
                <a:cubicBezTo>
                  <a:pt x="298973" y="2319718"/>
                  <a:pt x="309550" y="2303314"/>
                  <a:pt x="310900" y="2276363"/>
                </a:cubicBezTo>
                <a:cubicBezTo>
                  <a:pt x="304874" y="2264930"/>
                  <a:pt x="311891" y="2258198"/>
                  <a:pt x="303909" y="2236310"/>
                </a:cubicBezTo>
                <a:cubicBezTo>
                  <a:pt x="304734" y="2235412"/>
                  <a:pt x="305502" y="2234293"/>
                  <a:pt x="306187" y="2232984"/>
                </a:cubicBezTo>
                <a:cubicBezTo>
                  <a:pt x="310170" y="2225381"/>
                  <a:pt x="310605" y="2213194"/>
                  <a:pt x="307158" y="2205763"/>
                </a:cubicBezTo>
                <a:cubicBezTo>
                  <a:pt x="296601" y="2170883"/>
                  <a:pt x="306474" y="2175442"/>
                  <a:pt x="304860" y="2145703"/>
                </a:cubicBezTo>
                <a:cubicBezTo>
                  <a:pt x="304314" y="2112090"/>
                  <a:pt x="314083" y="2134724"/>
                  <a:pt x="304273" y="2092533"/>
                </a:cubicBezTo>
                <a:cubicBezTo>
                  <a:pt x="308983" y="2088154"/>
                  <a:pt x="303590" y="2066396"/>
                  <a:pt x="301642" y="2057359"/>
                </a:cubicBezTo>
                <a:cubicBezTo>
                  <a:pt x="301720" y="2041038"/>
                  <a:pt x="313213" y="2032807"/>
                  <a:pt x="306736" y="2016105"/>
                </a:cubicBezTo>
                <a:cubicBezTo>
                  <a:pt x="312847" y="2019262"/>
                  <a:pt x="310007" y="1975377"/>
                  <a:pt x="316234" y="1983129"/>
                </a:cubicBezTo>
                <a:cubicBezTo>
                  <a:pt x="322177" y="1972692"/>
                  <a:pt x="313034" y="1967129"/>
                  <a:pt x="318238" y="1956745"/>
                </a:cubicBezTo>
                <a:cubicBezTo>
                  <a:pt x="319718" y="1944884"/>
                  <a:pt x="311423" y="1963350"/>
                  <a:pt x="311341" y="1950160"/>
                </a:cubicBezTo>
                <a:lnTo>
                  <a:pt x="323556" y="1879546"/>
                </a:lnTo>
                <a:cubicBezTo>
                  <a:pt x="320263" y="1869846"/>
                  <a:pt x="322312" y="1862247"/>
                  <a:pt x="326085" y="1854893"/>
                </a:cubicBezTo>
                <a:cubicBezTo>
                  <a:pt x="325955" y="1832625"/>
                  <a:pt x="332007" y="1812578"/>
                  <a:pt x="335058" y="1787684"/>
                </a:cubicBezTo>
                <a:cubicBezTo>
                  <a:pt x="331933" y="1760490"/>
                  <a:pt x="342400" y="1747069"/>
                  <a:pt x="345620" y="1720464"/>
                </a:cubicBezTo>
                <a:cubicBezTo>
                  <a:pt x="337355" y="1693643"/>
                  <a:pt x="360215" y="1703686"/>
                  <a:pt x="360760" y="1681196"/>
                </a:cubicBezTo>
                <a:cubicBezTo>
                  <a:pt x="353923" y="1644243"/>
                  <a:pt x="368449" y="1682451"/>
                  <a:pt x="368483" y="1625881"/>
                </a:cubicBezTo>
                <a:cubicBezTo>
                  <a:pt x="367181" y="1622619"/>
                  <a:pt x="369088" y="1615868"/>
                  <a:pt x="371077" y="1616704"/>
                </a:cubicBezTo>
                <a:cubicBezTo>
                  <a:pt x="371005" y="1604306"/>
                  <a:pt x="384453" y="1569256"/>
                  <a:pt x="383008" y="1551493"/>
                </a:cubicBezTo>
                <a:cubicBezTo>
                  <a:pt x="390598" y="1517303"/>
                  <a:pt x="381821" y="1500132"/>
                  <a:pt x="384834" y="1475233"/>
                </a:cubicBezTo>
                <a:cubicBezTo>
                  <a:pt x="393221" y="1446677"/>
                  <a:pt x="400498" y="1430031"/>
                  <a:pt x="418371" y="1380155"/>
                </a:cubicBezTo>
                <a:lnTo>
                  <a:pt x="469641" y="1210871"/>
                </a:lnTo>
                <a:cubicBezTo>
                  <a:pt x="507460" y="1148093"/>
                  <a:pt x="486915" y="1066841"/>
                  <a:pt x="489701" y="1028427"/>
                </a:cubicBezTo>
                <a:cubicBezTo>
                  <a:pt x="478454" y="1012506"/>
                  <a:pt x="490925" y="999600"/>
                  <a:pt x="486354" y="980383"/>
                </a:cubicBezTo>
                <a:cubicBezTo>
                  <a:pt x="483880" y="937629"/>
                  <a:pt x="471099" y="895192"/>
                  <a:pt x="479762" y="839699"/>
                </a:cubicBezTo>
                <a:cubicBezTo>
                  <a:pt x="444550" y="814685"/>
                  <a:pt x="465776" y="749644"/>
                  <a:pt x="445664" y="696545"/>
                </a:cubicBezTo>
                <a:cubicBezTo>
                  <a:pt x="441558" y="665722"/>
                  <a:pt x="459046" y="617297"/>
                  <a:pt x="440047" y="606615"/>
                </a:cubicBezTo>
                <a:cubicBezTo>
                  <a:pt x="451675" y="592509"/>
                  <a:pt x="432892" y="579307"/>
                  <a:pt x="431225" y="563889"/>
                </a:cubicBezTo>
                <a:cubicBezTo>
                  <a:pt x="438618" y="551582"/>
                  <a:pt x="432225" y="545475"/>
                  <a:pt x="430803" y="534294"/>
                </a:cubicBezTo>
                <a:cubicBezTo>
                  <a:pt x="435364" y="529230"/>
                  <a:pt x="435126" y="519767"/>
                  <a:pt x="429777" y="516548"/>
                </a:cubicBezTo>
                <a:cubicBezTo>
                  <a:pt x="417444" y="521116"/>
                  <a:pt x="423596" y="488251"/>
                  <a:pt x="415090" y="485808"/>
                </a:cubicBezTo>
                <a:cubicBezTo>
                  <a:pt x="413316" y="466733"/>
                  <a:pt x="424116" y="383903"/>
                  <a:pt x="410499" y="369873"/>
                </a:cubicBezTo>
                <a:cubicBezTo>
                  <a:pt x="404034" y="331308"/>
                  <a:pt x="425696" y="275570"/>
                  <a:pt x="425314" y="259180"/>
                </a:cubicBezTo>
                <a:cubicBezTo>
                  <a:pt x="450188" y="242918"/>
                  <a:pt x="384634" y="163766"/>
                  <a:pt x="383240" y="94173"/>
                </a:cubicBezTo>
                <a:cubicBezTo>
                  <a:pt x="385641" y="84795"/>
                  <a:pt x="385609" y="79782"/>
                  <a:pt x="379938" y="77267"/>
                </a:cubicBezTo>
                <a:cubicBezTo>
                  <a:pt x="378301" y="68220"/>
                  <a:pt x="376144" y="54774"/>
                  <a:pt x="373430" y="38856"/>
                </a:cubicBez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E93DED8-18CC-4666-8A4B-772E247D9459}"/>
              </a:ext>
            </a:extLst>
          </p:cNvPr>
          <p:cNvSpPr>
            <a:spLocks noGrp="1"/>
          </p:cNvSpPr>
          <p:nvPr>
            <p:ph type="title"/>
          </p:nvPr>
        </p:nvSpPr>
        <p:spPr>
          <a:xfrm>
            <a:off x="5103159" y="371442"/>
            <a:ext cx="6488206" cy="1322887"/>
          </a:xfrm>
        </p:spPr>
        <p:txBody>
          <a:bodyPr>
            <a:normAutofit/>
          </a:bodyPr>
          <a:lstStyle/>
          <a:p>
            <a:r>
              <a:rPr lang="en-US" dirty="0"/>
              <a:t>Cost Reducers for Resilience </a:t>
            </a:r>
          </a:p>
        </p:txBody>
      </p:sp>
      <p:pic>
        <p:nvPicPr>
          <p:cNvPr id="5" name="Picture 4">
            <a:extLst>
              <a:ext uri="{FF2B5EF4-FFF2-40B4-BE49-F238E27FC236}">
                <a16:creationId xmlns:a16="http://schemas.microsoft.com/office/drawing/2014/main" id="{CD91B060-34AB-4A4C-9113-9681D2DC68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4427" y="2141295"/>
            <a:ext cx="3720152" cy="2585505"/>
          </a:xfrm>
          <a:prstGeom prst="rect">
            <a:avLst/>
          </a:prstGeom>
        </p:spPr>
      </p:pic>
      <p:sp>
        <p:nvSpPr>
          <p:cNvPr id="3" name="Content Placeholder 2">
            <a:extLst>
              <a:ext uri="{FF2B5EF4-FFF2-40B4-BE49-F238E27FC236}">
                <a16:creationId xmlns:a16="http://schemas.microsoft.com/office/drawing/2014/main" id="{CF3920FE-562D-4CF6-9D1E-9682458A3960}"/>
              </a:ext>
            </a:extLst>
          </p:cNvPr>
          <p:cNvSpPr>
            <a:spLocks noGrp="1"/>
          </p:cNvSpPr>
          <p:nvPr>
            <p:ph idx="1"/>
          </p:nvPr>
        </p:nvSpPr>
        <p:spPr>
          <a:xfrm>
            <a:off x="5452781" y="1694329"/>
            <a:ext cx="6622677" cy="5096436"/>
          </a:xfrm>
        </p:spPr>
        <p:txBody>
          <a:bodyPr>
            <a:normAutofit fontScale="92500" lnSpcReduction="20000"/>
          </a:bodyPr>
          <a:lstStyle/>
          <a:p>
            <a:pPr lvl="0"/>
            <a:r>
              <a:rPr lang="en-US" sz="2500" dirty="0"/>
              <a:t>Integrated Planning</a:t>
            </a:r>
          </a:p>
          <a:p>
            <a:pPr lvl="1">
              <a:lnSpc>
                <a:spcPct val="120000"/>
              </a:lnSpc>
            </a:pPr>
            <a:r>
              <a:rPr lang="en-US" sz="2100" dirty="0"/>
              <a:t>Integrating with Comprehensive Plan, Hazard Mitigation Plans, other Community Plans</a:t>
            </a:r>
          </a:p>
          <a:p>
            <a:pPr lvl="1"/>
            <a:r>
              <a:rPr lang="en-US" sz="2100" dirty="0"/>
              <a:t>Integrating with regional and state plans</a:t>
            </a:r>
          </a:p>
          <a:p>
            <a:pPr lvl="1"/>
            <a:endParaRPr lang="en-US" sz="2100" dirty="0"/>
          </a:p>
          <a:p>
            <a:pPr lvl="0"/>
            <a:r>
              <a:rPr lang="en-US" sz="2500" dirty="0"/>
              <a:t>Embedding Resilience into Current Processes</a:t>
            </a:r>
          </a:p>
          <a:p>
            <a:pPr lvl="1"/>
            <a:r>
              <a:rPr lang="en-US" sz="2100" dirty="0"/>
              <a:t>Asset Management</a:t>
            </a:r>
          </a:p>
          <a:p>
            <a:pPr lvl="2"/>
            <a:r>
              <a:rPr lang="en-US" sz="1800" dirty="0"/>
              <a:t>Assessing vulnerability</a:t>
            </a:r>
          </a:p>
          <a:p>
            <a:pPr lvl="2"/>
            <a:r>
              <a:rPr lang="en-US" sz="1700" dirty="0"/>
              <a:t>Updating maintenance and replacement schedules</a:t>
            </a:r>
          </a:p>
          <a:p>
            <a:pPr lvl="2"/>
            <a:r>
              <a:rPr lang="en-US" sz="1700" dirty="0"/>
              <a:t>Updating infrastructure design standards and plans</a:t>
            </a:r>
          </a:p>
          <a:p>
            <a:pPr lvl="1"/>
            <a:r>
              <a:rPr lang="en-US" sz="2100" dirty="0"/>
              <a:t>Budget and Procurement</a:t>
            </a:r>
          </a:p>
          <a:p>
            <a:pPr lvl="2"/>
            <a:r>
              <a:rPr lang="en-US" sz="1700" dirty="0"/>
              <a:t>Establishing resilience criteria as priority</a:t>
            </a:r>
          </a:p>
          <a:p>
            <a:pPr lvl="2"/>
            <a:r>
              <a:rPr lang="en-US" sz="1700" dirty="0"/>
              <a:t>Assessing long-term viability </a:t>
            </a:r>
          </a:p>
          <a:p>
            <a:pPr marL="914400" lvl="2" indent="0">
              <a:buNone/>
            </a:pPr>
            <a:endParaRPr lang="en-US" sz="2100" dirty="0"/>
          </a:p>
          <a:p>
            <a:pPr lvl="0"/>
            <a:r>
              <a:rPr lang="en-US" sz="2500" dirty="0"/>
              <a:t>Bundling Projects</a:t>
            </a:r>
          </a:p>
          <a:p>
            <a:pPr lvl="1"/>
            <a:r>
              <a:rPr lang="en-US" sz="2100" dirty="0"/>
              <a:t>Portfolio of projects</a:t>
            </a:r>
          </a:p>
          <a:p>
            <a:pPr lvl="1"/>
            <a:r>
              <a:rPr lang="en-US" sz="2100" dirty="0"/>
              <a:t>Coordinating with neighboring jurisdictions</a:t>
            </a:r>
          </a:p>
          <a:p>
            <a:endParaRPr lang="en-US" sz="2000" dirty="0"/>
          </a:p>
        </p:txBody>
      </p:sp>
    </p:spTree>
    <p:extLst>
      <p:ext uri="{BB962C8B-B14F-4D97-AF65-F5344CB8AC3E}">
        <p14:creationId xmlns:p14="http://schemas.microsoft.com/office/powerpoint/2010/main" val="3553199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F821940F-7A1D-4ACC-85B4-A932898ABB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Shape 72">
            <a:extLst>
              <a:ext uri="{FF2B5EF4-FFF2-40B4-BE49-F238E27FC236}">
                <a16:creationId xmlns:a16="http://schemas.microsoft.com/office/drawing/2014/main" id="{16674508-81D3-48CF-96BF-7FC60EAA57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741994" cy="6858000"/>
          </a:xfrm>
          <a:custGeom>
            <a:avLst/>
            <a:gdLst>
              <a:gd name="connsiteX0" fmla="*/ 0 w 6568309"/>
              <a:gd name="connsiteY0" fmla="*/ 0 h 6858000"/>
              <a:gd name="connsiteX1" fmla="*/ 362841 w 6568309"/>
              <a:gd name="connsiteY1" fmla="*/ 0 h 6858000"/>
              <a:gd name="connsiteX2" fmla="*/ 523269 w 6568309"/>
              <a:gd name="connsiteY2" fmla="*/ 0 h 6858000"/>
              <a:gd name="connsiteX3" fmla="*/ 1343025 w 6568309"/>
              <a:gd name="connsiteY3" fmla="*/ 0 h 6858000"/>
              <a:gd name="connsiteX4" fmla="*/ 1705866 w 6568309"/>
              <a:gd name="connsiteY4" fmla="*/ 0 h 6858000"/>
              <a:gd name="connsiteX5" fmla="*/ 1866294 w 6568309"/>
              <a:gd name="connsiteY5" fmla="*/ 0 h 6858000"/>
              <a:gd name="connsiteX6" fmla="*/ 5225154 w 6568309"/>
              <a:gd name="connsiteY6" fmla="*/ 0 h 6858000"/>
              <a:gd name="connsiteX7" fmla="*/ 6568179 w 6568309"/>
              <a:gd name="connsiteY7" fmla="*/ 0 h 6858000"/>
              <a:gd name="connsiteX8" fmla="*/ 6568309 w 6568309"/>
              <a:gd name="connsiteY8" fmla="*/ 1 h 6858000"/>
              <a:gd name="connsiteX9" fmla="*/ 6562951 w 6568309"/>
              <a:gd name="connsiteY9" fmla="*/ 30700 h 6858000"/>
              <a:gd name="connsiteX10" fmla="*/ 6547446 w 6568309"/>
              <a:gd name="connsiteY10" fmla="*/ 310025 h 6858000"/>
              <a:gd name="connsiteX11" fmla="*/ 6558316 w 6568309"/>
              <a:gd name="connsiteY11" fmla="*/ 443960 h 6858000"/>
              <a:gd name="connsiteX12" fmla="*/ 6528896 w 6568309"/>
              <a:gd name="connsiteY12" fmla="*/ 642659 h 6858000"/>
              <a:gd name="connsiteX13" fmla="*/ 6523095 w 6568309"/>
              <a:gd name="connsiteY13" fmla="*/ 673307 h 6858000"/>
              <a:gd name="connsiteX14" fmla="*/ 6496169 w 6568309"/>
              <a:gd name="connsiteY14" fmla="*/ 839641 h 6858000"/>
              <a:gd name="connsiteX15" fmla="*/ 6450789 w 6568309"/>
              <a:gd name="connsiteY15" fmla="*/ 958357 h 6858000"/>
              <a:gd name="connsiteX16" fmla="*/ 6453996 w 6568309"/>
              <a:gd name="connsiteY16" fmla="*/ 963398 h 6858000"/>
              <a:gd name="connsiteX17" fmla="*/ 6419467 w 6568309"/>
              <a:gd name="connsiteY17" fmla="*/ 1117169 h 6858000"/>
              <a:gd name="connsiteX18" fmla="*/ 6417348 w 6568309"/>
              <a:gd name="connsiteY18" fmla="*/ 1144352 h 6858000"/>
              <a:gd name="connsiteX19" fmla="*/ 6418473 w 6568309"/>
              <a:gd name="connsiteY19" fmla="*/ 1164484 h 6858000"/>
              <a:gd name="connsiteX20" fmla="*/ 6406979 w 6568309"/>
              <a:gd name="connsiteY20" fmla="*/ 1213829 h 6858000"/>
              <a:gd name="connsiteX21" fmla="*/ 6381928 w 6568309"/>
              <a:gd name="connsiteY21" fmla="*/ 1294823 h 6858000"/>
              <a:gd name="connsiteX22" fmla="*/ 6377948 w 6568309"/>
              <a:gd name="connsiteY22" fmla="*/ 1312193 h 6858000"/>
              <a:gd name="connsiteX23" fmla="*/ 6379894 w 6568309"/>
              <a:gd name="connsiteY23" fmla="*/ 1327626 h 6858000"/>
              <a:gd name="connsiteX24" fmla="*/ 6385024 w 6568309"/>
              <a:gd name="connsiteY24" fmla="*/ 1331644 h 6858000"/>
              <a:gd name="connsiteX25" fmla="*/ 6383696 w 6568309"/>
              <a:gd name="connsiteY25" fmla="*/ 1341276 h 6858000"/>
              <a:gd name="connsiteX26" fmla="*/ 6384464 w 6568309"/>
              <a:gd name="connsiteY26" fmla="*/ 1343945 h 6858000"/>
              <a:gd name="connsiteX27" fmla="*/ 6387748 w 6568309"/>
              <a:gd name="connsiteY27" fmla="*/ 1359134 h 6858000"/>
              <a:gd name="connsiteX28" fmla="*/ 6364157 w 6568309"/>
              <a:gd name="connsiteY28" fmla="*/ 1427803 h 6858000"/>
              <a:gd name="connsiteX29" fmla="*/ 6335874 w 6568309"/>
              <a:gd name="connsiteY29" fmla="*/ 1540278 h 6858000"/>
              <a:gd name="connsiteX30" fmla="*/ 6331892 w 6568309"/>
              <a:gd name="connsiteY30" fmla="*/ 1547262 h 6858000"/>
              <a:gd name="connsiteX31" fmla="*/ 6332744 w 6568309"/>
              <a:gd name="connsiteY31" fmla="*/ 1577056 h 6858000"/>
              <a:gd name="connsiteX32" fmla="*/ 6333604 w 6568309"/>
              <a:gd name="connsiteY32" fmla="*/ 1595898 h 6858000"/>
              <a:gd name="connsiteX33" fmla="*/ 6324749 w 6568309"/>
              <a:gd name="connsiteY33" fmla="*/ 1703726 h 6858000"/>
              <a:gd name="connsiteX34" fmla="*/ 6329594 w 6568309"/>
              <a:gd name="connsiteY34" fmla="*/ 1809535 h 6858000"/>
              <a:gd name="connsiteX35" fmla="*/ 6329062 w 6568309"/>
              <a:gd name="connsiteY35" fmla="*/ 2018310 h 6858000"/>
              <a:gd name="connsiteX36" fmla="*/ 6321735 w 6568309"/>
              <a:gd name="connsiteY36" fmla="*/ 2071355 h 6858000"/>
              <a:gd name="connsiteX37" fmla="*/ 6322678 w 6568309"/>
              <a:gd name="connsiteY37" fmla="*/ 2141166 h 6858000"/>
              <a:gd name="connsiteX38" fmla="*/ 6321340 w 6568309"/>
              <a:gd name="connsiteY38" fmla="*/ 2154548 h 6858000"/>
              <a:gd name="connsiteX39" fmla="*/ 6316582 w 6568309"/>
              <a:gd name="connsiteY39" fmla="*/ 2158153 h 6858000"/>
              <a:gd name="connsiteX40" fmla="*/ 6311428 w 6568309"/>
              <a:gd name="connsiteY40" fmla="*/ 2178174 h 6858000"/>
              <a:gd name="connsiteX41" fmla="*/ 6310192 w 6568309"/>
              <a:gd name="connsiteY41" fmla="*/ 2202858 h 6858000"/>
              <a:gd name="connsiteX42" fmla="*/ 6309211 w 6568309"/>
              <a:gd name="connsiteY42" fmla="*/ 2320214 h 6858000"/>
              <a:gd name="connsiteX43" fmla="*/ 6300151 w 6568309"/>
              <a:gd name="connsiteY43" fmla="*/ 2417011 h 6858000"/>
              <a:gd name="connsiteX44" fmla="*/ 6295176 w 6568309"/>
              <a:gd name="connsiteY44" fmla="*/ 2454207 h 6858000"/>
              <a:gd name="connsiteX45" fmla="*/ 6293727 w 6568309"/>
              <a:gd name="connsiteY45" fmla="*/ 2487203 h 6858000"/>
              <a:gd name="connsiteX46" fmla="*/ 6285477 w 6568309"/>
              <a:gd name="connsiteY46" fmla="*/ 2512282 h 6858000"/>
              <a:gd name="connsiteX47" fmla="*/ 6286205 w 6568309"/>
              <a:gd name="connsiteY47" fmla="*/ 2514318 h 6858000"/>
              <a:gd name="connsiteX48" fmla="*/ 6304629 w 6568309"/>
              <a:gd name="connsiteY48" fmla="*/ 2574334 h 6858000"/>
              <a:gd name="connsiteX49" fmla="*/ 6303842 w 6568309"/>
              <a:gd name="connsiteY49" fmla="*/ 2579877 h 6858000"/>
              <a:gd name="connsiteX50" fmla="*/ 6303953 w 6568309"/>
              <a:gd name="connsiteY50" fmla="*/ 2608928 h 6858000"/>
              <a:gd name="connsiteX51" fmla="*/ 6303530 w 6568309"/>
              <a:gd name="connsiteY51" fmla="*/ 2613111 h 6858000"/>
              <a:gd name="connsiteX52" fmla="*/ 6297474 w 6568309"/>
              <a:gd name="connsiteY52" fmla="*/ 2621996 h 6858000"/>
              <a:gd name="connsiteX53" fmla="*/ 6299263 w 6568309"/>
              <a:gd name="connsiteY53" fmla="*/ 2634265 h 6858000"/>
              <a:gd name="connsiteX54" fmla="*/ 6293065 w 6568309"/>
              <a:gd name="connsiteY54" fmla="*/ 2647237 h 6858000"/>
              <a:gd name="connsiteX55" fmla="*/ 6297496 w 6568309"/>
              <a:gd name="connsiteY55" fmla="*/ 2650786 h 6858000"/>
              <a:gd name="connsiteX56" fmla="*/ 6301708 w 6568309"/>
              <a:gd name="connsiteY56" fmla="*/ 2661993 h 6858000"/>
              <a:gd name="connsiteX57" fmla="*/ 6295884 w 6568309"/>
              <a:gd name="connsiteY57" fmla="*/ 2670949 h 6858000"/>
              <a:gd name="connsiteX58" fmla="*/ 6291714 w 6568309"/>
              <a:gd name="connsiteY58" fmla="*/ 2690255 h 6858000"/>
              <a:gd name="connsiteX59" fmla="*/ 6292327 w 6568309"/>
              <a:gd name="connsiteY59" fmla="*/ 2695683 h 6858000"/>
              <a:gd name="connsiteX60" fmla="*/ 6284410 w 6568309"/>
              <a:gd name="connsiteY60" fmla="*/ 2713964 h 6858000"/>
              <a:gd name="connsiteX61" fmla="*/ 6280410 w 6568309"/>
              <a:gd name="connsiteY61" fmla="*/ 2730175 h 6858000"/>
              <a:gd name="connsiteX62" fmla="*/ 6288082 w 6568309"/>
              <a:gd name="connsiteY62" fmla="*/ 2763497 h 6858000"/>
              <a:gd name="connsiteX63" fmla="*/ 6260924 w 6568309"/>
              <a:gd name="connsiteY63" fmla="*/ 3051539 h 6858000"/>
              <a:gd name="connsiteX64" fmla="*/ 6210151 w 6568309"/>
              <a:gd name="connsiteY64" fmla="*/ 3335396 h 6858000"/>
              <a:gd name="connsiteX65" fmla="*/ 6212034 w 6568309"/>
              <a:gd name="connsiteY65" fmla="*/ 3456509 h 6858000"/>
              <a:gd name="connsiteX66" fmla="*/ 6197490 w 6568309"/>
              <a:gd name="connsiteY66" fmla="*/ 3531827 h 6858000"/>
              <a:gd name="connsiteX67" fmla="*/ 6208018 w 6568309"/>
              <a:gd name="connsiteY67" fmla="*/ 3570877 h 6858000"/>
              <a:gd name="connsiteX68" fmla="*/ 6205920 w 6568309"/>
              <a:gd name="connsiteY68" fmla="*/ 3583849 h 6858000"/>
              <a:gd name="connsiteX69" fmla="*/ 6199616 w 6568309"/>
              <a:gd name="connsiteY69" fmla="*/ 3592763 h 6858000"/>
              <a:gd name="connsiteX70" fmla="*/ 6181288 w 6568309"/>
              <a:gd name="connsiteY70" fmla="*/ 3653485 h 6858000"/>
              <a:gd name="connsiteX71" fmla="*/ 6175963 w 6568309"/>
              <a:gd name="connsiteY71" fmla="*/ 3670528 h 6858000"/>
              <a:gd name="connsiteX72" fmla="*/ 6176722 w 6568309"/>
              <a:gd name="connsiteY72" fmla="*/ 3685990 h 6858000"/>
              <a:gd name="connsiteX73" fmla="*/ 6181549 w 6568309"/>
              <a:gd name="connsiteY73" fmla="*/ 3690283 h 6858000"/>
              <a:gd name="connsiteX74" fmla="*/ 6179476 w 6568309"/>
              <a:gd name="connsiteY74" fmla="*/ 3699787 h 6858000"/>
              <a:gd name="connsiteX75" fmla="*/ 6180040 w 6568309"/>
              <a:gd name="connsiteY75" fmla="*/ 3702486 h 6858000"/>
              <a:gd name="connsiteX76" fmla="*/ 6182155 w 6568309"/>
              <a:gd name="connsiteY76" fmla="*/ 3717784 h 6858000"/>
              <a:gd name="connsiteX77" fmla="*/ 6158980 w 6568309"/>
              <a:gd name="connsiteY77" fmla="*/ 3746229 h 6858000"/>
              <a:gd name="connsiteX78" fmla="*/ 6096049 w 6568309"/>
              <a:gd name="connsiteY78" fmla="*/ 3924910 h 6858000"/>
              <a:gd name="connsiteX79" fmla="*/ 6069712 w 6568309"/>
              <a:gd name="connsiteY79" fmla="*/ 3989353 h 6858000"/>
              <a:gd name="connsiteX80" fmla="*/ 6067330 w 6568309"/>
              <a:gd name="connsiteY80" fmla="*/ 4033899 h 6858000"/>
              <a:gd name="connsiteX81" fmla="*/ 6061081 w 6568309"/>
              <a:gd name="connsiteY81" fmla="*/ 4142250 h 6858000"/>
              <a:gd name="connsiteX82" fmla="*/ 6042858 w 6568309"/>
              <a:gd name="connsiteY82" fmla="*/ 4329442 h 6858000"/>
              <a:gd name="connsiteX83" fmla="*/ 6034182 w 6568309"/>
              <a:gd name="connsiteY83" fmla="*/ 4456184 h 6858000"/>
              <a:gd name="connsiteX84" fmla="*/ 6029178 w 6568309"/>
              <a:gd name="connsiteY84" fmla="*/ 4468478 h 6858000"/>
              <a:gd name="connsiteX85" fmla="*/ 6029974 w 6568309"/>
              <a:gd name="connsiteY85" fmla="*/ 4469862 h 6858000"/>
              <a:gd name="connsiteX86" fmla="*/ 6028340 w 6568309"/>
              <a:gd name="connsiteY86" fmla="*/ 4483797 h 6858000"/>
              <a:gd name="connsiteX87" fmla="*/ 6025168 w 6568309"/>
              <a:gd name="connsiteY87" fmla="*/ 4487091 h 6858000"/>
              <a:gd name="connsiteX88" fmla="*/ 6023164 w 6568309"/>
              <a:gd name="connsiteY88" fmla="*/ 4496728 h 6858000"/>
              <a:gd name="connsiteX89" fmla="*/ 6016839 w 6568309"/>
              <a:gd name="connsiteY89" fmla="*/ 4515918 h 6858000"/>
              <a:gd name="connsiteX90" fmla="*/ 6017886 w 6568309"/>
              <a:gd name="connsiteY90" fmla="*/ 4519316 h 6858000"/>
              <a:gd name="connsiteX91" fmla="*/ 6011819 w 6568309"/>
              <a:gd name="connsiteY91" fmla="*/ 4547957 h 6858000"/>
              <a:gd name="connsiteX92" fmla="*/ 6012791 w 6568309"/>
              <a:gd name="connsiteY92" fmla="*/ 4548262 h 6858000"/>
              <a:gd name="connsiteX93" fmla="*/ 6015703 w 6568309"/>
              <a:gd name="connsiteY93" fmla="*/ 4555939 h 6858000"/>
              <a:gd name="connsiteX94" fmla="*/ 6018854 w 6568309"/>
              <a:gd name="connsiteY94" fmla="*/ 4570815 h 6858000"/>
              <a:gd name="connsiteX95" fmla="*/ 6033000 w 6568309"/>
              <a:gd name="connsiteY95" fmla="*/ 4633846 h 6858000"/>
              <a:gd name="connsiteX96" fmla="*/ 6032325 w 6568309"/>
              <a:gd name="connsiteY96" fmla="*/ 4639816 h 6858000"/>
              <a:gd name="connsiteX97" fmla="*/ 6032549 w 6568309"/>
              <a:gd name="connsiteY97" fmla="*/ 4639923 h 6858000"/>
              <a:gd name="connsiteX98" fmla="*/ 6032309 w 6568309"/>
              <a:gd name="connsiteY98" fmla="*/ 4646192 h 6858000"/>
              <a:gd name="connsiteX99" fmla="*/ 6031095 w 6568309"/>
              <a:gd name="connsiteY99" fmla="*/ 4650706 h 6858000"/>
              <a:gd name="connsiteX100" fmla="*/ 6029786 w 6568309"/>
              <a:gd name="connsiteY100" fmla="*/ 4662290 h 6858000"/>
              <a:gd name="connsiteX101" fmla="*/ 6030911 w 6568309"/>
              <a:gd name="connsiteY101" fmla="*/ 4666180 h 6858000"/>
              <a:gd name="connsiteX102" fmla="*/ 6033630 w 6568309"/>
              <a:gd name="connsiteY102" fmla="*/ 4667585 h 6858000"/>
              <a:gd name="connsiteX103" fmla="*/ 6033189 w 6568309"/>
              <a:gd name="connsiteY103" fmla="*/ 4668660 h 6858000"/>
              <a:gd name="connsiteX104" fmla="*/ 6038764 w 6568309"/>
              <a:gd name="connsiteY104" fmla="*/ 4689807 h 6858000"/>
              <a:gd name="connsiteX105" fmla="*/ 6042217 w 6568309"/>
              <a:gd name="connsiteY105" fmla="*/ 4737890 h 6858000"/>
              <a:gd name="connsiteX106" fmla="*/ 6040543 w 6568309"/>
              <a:gd name="connsiteY106" fmla="*/ 4765657 h 6858000"/>
              <a:gd name="connsiteX107" fmla="*/ 6039956 w 6568309"/>
              <a:gd name="connsiteY107" fmla="*/ 4841463 h 6858000"/>
              <a:gd name="connsiteX108" fmla="*/ 6057123 w 6568309"/>
              <a:gd name="connsiteY108" fmla="*/ 4969863 h 6858000"/>
              <a:gd name="connsiteX109" fmla="*/ 6055039 w 6568309"/>
              <a:gd name="connsiteY109" fmla="*/ 4974028 h 6858000"/>
              <a:gd name="connsiteX110" fmla="*/ 6053462 w 6568309"/>
              <a:gd name="connsiteY110" fmla="*/ 4980318 h 6858000"/>
              <a:gd name="connsiteX111" fmla="*/ 6053643 w 6568309"/>
              <a:gd name="connsiteY111" fmla="*/ 4980501 h 6858000"/>
              <a:gd name="connsiteX112" fmla="*/ 6051733 w 6568309"/>
              <a:gd name="connsiteY112" fmla="*/ 4986338 h 6858000"/>
              <a:gd name="connsiteX113" fmla="*/ 6049602 w 6568309"/>
              <a:gd name="connsiteY113" fmla="*/ 4991296 h 6858000"/>
              <a:gd name="connsiteX114" fmla="*/ 6075165 w 6568309"/>
              <a:gd name="connsiteY114" fmla="*/ 5076895 h 6858000"/>
              <a:gd name="connsiteX115" fmla="*/ 6073751 w 6568309"/>
              <a:gd name="connsiteY115" fmla="*/ 5081568 h 6858000"/>
              <a:gd name="connsiteX116" fmla="*/ 6073150 w 6568309"/>
              <a:gd name="connsiteY116" fmla="*/ 5088173 h 6858000"/>
              <a:gd name="connsiteX117" fmla="*/ 6073355 w 6568309"/>
              <a:gd name="connsiteY117" fmla="*/ 5088300 h 6858000"/>
              <a:gd name="connsiteX118" fmla="*/ 6072362 w 6568309"/>
              <a:gd name="connsiteY118" fmla="*/ 5094558 h 6858000"/>
              <a:gd name="connsiteX119" fmla="*/ 6064726 w 6568309"/>
              <a:gd name="connsiteY119" fmla="*/ 5125620 h 6858000"/>
              <a:gd name="connsiteX120" fmla="*/ 6065415 w 6568309"/>
              <a:gd name="connsiteY120" fmla="*/ 5268004 h 6858000"/>
              <a:gd name="connsiteX121" fmla="*/ 6066081 w 6568309"/>
              <a:gd name="connsiteY121" fmla="*/ 5269530 h 6858000"/>
              <a:gd name="connsiteX122" fmla="*/ 6043407 w 6568309"/>
              <a:gd name="connsiteY122" fmla="*/ 5390941 h 6858000"/>
              <a:gd name="connsiteX123" fmla="*/ 6025377 w 6568309"/>
              <a:gd name="connsiteY123" fmla="*/ 5539927 h 6858000"/>
              <a:gd name="connsiteX124" fmla="*/ 6010052 w 6568309"/>
              <a:gd name="connsiteY124" fmla="*/ 5791594 h 6858000"/>
              <a:gd name="connsiteX125" fmla="*/ 5994220 w 6568309"/>
              <a:gd name="connsiteY125" fmla="*/ 5855206 h 6858000"/>
              <a:gd name="connsiteX126" fmla="*/ 5982580 w 6568309"/>
              <a:gd name="connsiteY126" fmla="*/ 5873582 h 6858000"/>
              <a:gd name="connsiteX127" fmla="*/ 5983608 w 6568309"/>
              <a:gd name="connsiteY127" fmla="*/ 5876037 h 6858000"/>
              <a:gd name="connsiteX128" fmla="*/ 5983535 w 6568309"/>
              <a:gd name="connsiteY128" fmla="*/ 5886534 h 6858000"/>
              <a:gd name="connsiteX129" fmla="*/ 5988737 w 6568309"/>
              <a:gd name="connsiteY129" fmla="*/ 5888644 h 6858000"/>
              <a:gd name="connsiteX130" fmla="*/ 5992371 w 6568309"/>
              <a:gd name="connsiteY130" fmla="*/ 5903832 h 6858000"/>
              <a:gd name="connsiteX131" fmla="*/ 5990780 w 6568309"/>
              <a:gd name="connsiteY131" fmla="*/ 5923391 h 6858000"/>
              <a:gd name="connsiteX132" fmla="*/ 5993870 w 6568309"/>
              <a:gd name="connsiteY132" fmla="*/ 6013205 h 6858000"/>
              <a:gd name="connsiteX133" fmla="*/ 5997673 w 6568309"/>
              <a:gd name="connsiteY133" fmla="*/ 6074018 h 6858000"/>
              <a:gd name="connsiteX134" fmla="*/ 6014840 w 6568309"/>
              <a:gd name="connsiteY134" fmla="*/ 6130837 h 6858000"/>
              <a:gd name="connsiteX135" fmla="*/ 6010704 w 6568309"/>
              <a:gd name="connsiteY135" fmla="*/ 6152982 h 6858000"/>
              <a:gd name="connsiteX136" fmla="*/ 6038294 w 6568309"/>
              <a:gd name="connsiteY136" fmla="*/ 6221100 h 6858000"/>
              <a:gd name="connsiteX137" fmla="*/ 6052331 w 6568309"/>
              <a:gd name="connsiteY137" fmla="*/ 6287550 h 6858000"/>
              <a:gd name="connsiteX138" fmla="*/ 6074143 w 6568309"/>
              <a:gd name="connsiteY138" fmla="*/ 6401595 h 6858000"/>
              <a:gd name="connsiteX139" fmla="*/ 6060199 w 6568309"/>
              <a:gd name="connsiteY139" fmla="*/ 6487110 h 6858000"/>
              <a:gd name="connsiteX140" fmla="*/ 6081156 w 6568309"/>
              <a:gd name="connsiteY140" fmla="*/ 6588589 h 6858000"/>
              <a:gd name="connsiteX141" fmla="*/ 6114944 w 6568309"/>
              <a:gd name="connsiteY141" fmla="*/ 6769963 h 6858000"/>
              <a:gd name="connsiteX142" fmla="*/ 6128950 w 6568309"/>
              <a:gd name="connsiteY142" fmla="*/ 6835814 h 6858000"/>
              <a:gd name="connsiteX143" fmla="*/ 6132536 w 6568309"/>
              <a:gd name="connsiteY143" fmla="*/ 6858000 h 6858000"/>
              <a:gd name="connsiteX144" fmla="*/ 4789511 w 6568309"/>
              <a:gd name="connsiteY144" fmla="*/ 6858000 h 6858000"/>
              <a:gd name="connsiteX145" fmla="*/ 1866294 w 6568309"/>
              <a:gd name="connsiteY145" fmla="*/ 6858000 h 6858000"/>
              <a:gd name="connsiteX146" fmla="*/ 1705866 w 6568309"/>
              <a:gd name="connsiteY146" fmla="*/ 6858000 h 6858000"/>
              <a:gd name="connsiteX147" fmla="*/ 1343025 w 6568309"/>
              <a:gd name="connsiteY147" fmla="*/ 6858000 h 6858000"/>
              <a:gd name="connsiteX148" fmla="*/ 523269 w 6568309"/>
              <a:gd name="connsiteY148" fmla="*/ 6858000 h 6858000"/>
              <a:gd name="connsiteX149" fmla="*/ 362841 w 6568309"/>
              <a:gd name="connsiteY149" fmla="*/ 6858000 h 6858000"/>
              <a:gd name="connsiteX150" fmla="*/ 0 w 6568309"/>
              <a:gd name="connsiteY15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Lst>
            <a:rect l="l" t="t" r="r" b="b"/>
            <a:pathLst>
              <a:path w="6568309" h="6858000">
                <a:moveTo>
                  <a:pt x="0" y="0"/>
                </a:moveTo>
                <a:lnTo>
                  <a:pt x="362841" y="0"/>
                </a:lnTo>
                <a:lnTo>
                  <a:pt x="523269" y="0"/>
                </a:lnTo>
                <a:lnTo>
                  <a:pt x="1343025" y="0"/>
                </a:lnTo>
                <a:lnTo>
                  <a:pt x="1705866" y="0"/>
                </a:lnTo>
                <a:lnTo>
                  <a:pt x="1866294" y="0"/>
                </a:lnTo>
                <a:lnTo>
                  <a:pt x="5225154" y="0"/>
                </a:lnTo>
                <a:lnTo>
                  <a:pt x="6568179" y="0"/>
                </a:lnTo>
                <a:lnTo>
                  <a:pt x="6568309" y="1"/>
                </a:lnTo>
                <a:lnTo>
                  <a:pt x="6562951" y="30700"/>
                </a:lnTo>
                <a:cubicBezTo>
                  <a:pt x="6559126" y="84364"/>
                  <a:pt x="6548218" y="241149"/>
                  <a:pt x="6547446" y="310025"/>
                </a:cubicBezTo>
                <a:cubicBezTo>
                  <a:pt x="6550151" y="367544"/>
                  <a:pt x="6557712" y="408251"/>
                  <a:pt x="6558316" y="443960"/>
                </a:cubicBezTo>
                <a:cubicBezTo>
                  <a:pt x="6555224" y="499397"/>
                  <a:pt x="6534767" y="604434"/>
                  <a:pt x="6528896" y="642659"/>
                </a:cubicBezTo>
                <a:cubicBezTo>
                  <a:pt x="6535204" y="657287"/>
                  <a:pt x="6515365" y="658191"/>
                  <a:pt x="6523095" y="673307"/>
                </a:cubicBezTo>
                <a:cubicBezTo>
                  <a:pt x="6523388" y="693769"/>
                  <a:pt x="6506868" y="797295"/>
                  <a:pt x="6496169" y="839641"/>
                </a:cubicBezTo>
                <a:cubicBezTo>
                  <a:pt x="6484119" y="887148"/>
                  <a:pt x="6457817" y="937731"/>
                  <a:pt x="6450789" y="958357"/>
                </a:cubicBezTo>
                <a:cubicBezTo>
                  <a:pt x="6443760" y="978983"/>
                  <a:pt x="6459217" y="936930"/>
                  <a:pt x="6453996" y="963398"/>
                </a:cubicBezTo>
                <a:cubicBezTo>
                  <a:pt x="6448777" y="989867"/>
                  <a:pt x="6425575" y="1087010"/>
                  <a:pt x="6419467" y="1117169"/>
                </a:cubicBezTo>
                <a:cubicBezTo>
                  <a:pt x="6431540" y="1118586"/>
                  <a:pt x="6409651" y="1135372"/>
                  <a:pt x="6417348" y="1144352"/>
                </a:cubicBezTo>
                <a:cubicBezTo>
                  <a:pt x="6424109" y="1150681"/>
                  <a:pt x="6419047" y="1157251"/>
                  <a:pt x="6418473" y="1164484"/>
                </a:cubicBezTo>
                <a:cubicBezTo>
                  <a:pt x="6423767" y="1173524"/>
                  <a:pt x="6413947" y="1205209"/>
                  <a:pt x="6406979" y="1213829"/>
                </a:cubicBezTo>
                <a:cubicBezTo>
                  <a:pt x="6382818" y="1235037"/>
                  <a:pt x="6400452" y="1277327"/>
                  <a:pt x="6381928" y="1294823"/>
                </a:cubicBezTo>
                <a:cubicBezTo>
                  <a:pt x="6379195" y="1300845"/>
                  <a:pt x="6378069" y="1306615"/>
                  <a:pt x="6377948" y="1312193"/>
                </a:cubicBezTo>
                <a:lnTo>
                  <a:pt x="6379894" y="1327626"/>
                </a:lnTo>
                <a:lnTo>
                  <a:pt x="6385024" y="1331644"/>
                </a:lnTo>
                <a:lnTo>
                  <a:pt x="6383696" y="1341276"/>
                </a:lnTo>
                <a:cubicBezTo>
                  <a:pt x="6383952" y="1342166"/>
                  <a:pt x="6384208" y="1343055"/>
                  <a:pt x="6384464" y="1343945"/>
                </a:cubicBezTo>
                <a:cubicBezTo>
                  <a:pt x="6385957" y="1349040"/>
                  <a:pt x="6387253" y="1354080"/>
                  <a:pt x="6387748" y="1359134"/>
                </a:cubicBezTo>
                <a:cubicBezTo>
                  <a:pt x="6384363" y="1373109"/>
                  <a:pt x="6372802" y="1397612"/>
                  <a:pt x="6364157" y="1427803"/>
                </a:cubicBezTo>
                <a:cubicBezTo>
                  <a:pt x="6348141" y="1460349"/>
                  <a:pt x="6348362" y="1505076"/>
                  <a:pt x="6335874" y="1540278"/>
                </a:cubicBezTo>
                <a:lnTo>
                  <a:pt x="6331892" y="1547262"/>
                </a:lnTo>
                <a:lnTo>
                  <a:pt x="6332744" y="1577056"/>
                </a:lnTo>
                <a:cubicBezTo>
                  <a:pt x="6335859" y="1582205"/>
                  <a:pt x="6336674" y="1589568"/>
                  <a:pt x="6333604" y="1595898"/>
                </a:cubicBezTo>
                <a:lnTo>
                  <a:pt x="6324749" y="1703726"/>
                </a:lnTo>
                <a:cubicBezTo>
                  <a:pt x="6324080" y="1739332"/>
                  <a:pt x="6318019" y="1754453"/>
                  <a:pt x="6329594" y="1809535"/>
                </a:cubicBezTo>
                <a:cubicBezTo>
                  <a:pt x="6344930" y="1868036"/>
                  <a:pt x="6323725" y="1952670"/>
                  <a:pt x="6329062" y="2018310"/>
                </a:cubicBezTo>
                <a:cubicBezTo>
                  <a:pt x="6308075" y="2053162"/>
                  <a:pt x="6326925" y="2034561"/>
                  <a:pt x="6321735" y="2071355"/>
                </a:cubicBezTo>
                <a:lnTo>
                  <a:pt x="6322678" y="2141166"/>
                </a:lnTo>
                <a:lnTo>
                  <a:pt x="6321340" y="2154548"/>
                </a:lnTo>
                <a:lnTo>
                  <a:pt x="6316582" y="2158153"/>
                </a:lnTo>
                <a:lnTo>
                  <a:pt x="6311428" y="2178174"/>
                </a:lnTo>
                <a:cubicBezTo>
                  <a:pt x="6310177" y="2185696"/>
                  <a:pt x="6309622" y="2193828"/>
                  <a:pt x="6310192" y="2202858"/>
                </a:cubicBezTo>
                <a:cubicBezTo>
                  <a:pt x="6319667" y="2232772"/>
                  <a:pt x="6296459" y="2283357"/>
                  <a:pt x="6309211" y="2320214"/>
                </a:cubicBezTo>
                <a:cubicBezTo>
                  <a:pt x="6307537" y="2355906"/>
                  <a:pt x="6302490" y="2394678"/>
                  <a:pt x="6300151" y="2417011"/>
                </a:cubicBezTo>
                <a:cubicBezTo>
                  <a:pt x="6292303" y="2426377"/>
                  <a:pt x="6304439" y="2456509"/>
                  <a:pt x="6295176" y="2454207"/>
                </a:cubicBezTo>
                <a:cubicBezTo>
                  <a:pt x="6299335" y="2464947"/>
                  <a:pt x="6297305" y="2476105"/>
                  <a:pt x="6293727" y="2487203"/>
                </a:cubicBezTo>
                <a:lnTo>
                  <a:pt x="6285477" y="2512282"/>
                </a:lnTo>
                <a:cubicBezTo>
                  <a:pt x="6285720" y="2512961"/>
                  <a:pt x="6285962" y="2513640"/>
                  <a:pt x="6286205" y="2514318"/>
                </a:cubicBezTo>
                <a:cubicBezTo>
                  <a:pt x="6292347" y="2534324"/>
                  <a:pt x="6298487" y="2554328"/>
                  <a:pt x="6304629" y="2574334"/>
                </a:cubicBezTo>
                <a:lnTo>
                  <a:pt x="6303842" y="2579877"/>
                </a:lnTo>
                <a:cubicBezTo>
                  <a:pt x="6303729" y="2585644"/>
                  <a:pt x="6304006" y="2603388"/>
                  <a:pt x="6303953" y="2608928"/>
                </a:cubicBezTo>
                <a:lnTo>
                  <a:pt x="6303530" y="2613111"/>
                </a:lnTo>
                <a:lnTo>
                  <a:pt x="6297474" y="2621996"/>
                </a:lnTo>
                <a:lnTo>
                  <a:pt x="6299263" y="2634265"/>
                </a:lnTo>
                <a:lnTo>
                  <a:pt x="6293065" y="2647237"/>
                </a:lnTo>
                <a:cubicBezTo>
                  <a:pt x="6294685" y="2648158"/>
                  <a:pt x="6296180" y="2649356"/>
                  <a:pt x="6297496" y="2650786"/>
                </a:cubicBezTo>
                <a:lnTo>
                  <a:pt x="6301708" y="2661993"/>
                </a:lnTo>
                <a:lnTo>
                  <a:pt x="6295884" y="2670949"/>
                </a:lnTo>
                <a:cubicBezTo>
                  <a:pt x="6304913" y="2672007"/>
                  <a:pt x="6294429" y="2681695"/>
                  <a:pt x="6291714" y="2690255"/>
                </a:cubicBezTo>
                <a:lnTo>
                  <a:pt x="6292327" y="2695683"/>
                </a:lnTo>
                <a:lnTo>
                  <a:pt x="6284410" y="2713964"/>
                </a:lnTo>
                <a:lnTo>
                  <a:pt x="6280410" y="2730175"/>
                </a:lnTo>
                <a:lnTo>
                  <a:pt x="6288082" y="2763497"/>
                </a:lnTo>
                <a:lnTo>
                  <a:pt x="6260924" y="3051539"/>
                </a:lnTo>
                <a:cubicBezTo>
                  <a:pt x="6251455" y="3165645"/>
                  <a:pt x="6222174" y="3216611"/>
                  <a:pt x="6210151" y="3335396"/>
                </a:cubicBezTo>
                <a:lnTo>
                  <a:pt x="6212034" y="3456509"/>
                </a:lnTo>
                <a:lnTo>
                  <a:pt x="6197490" y="3531827"/>
                </a:lnTo>
                <a:lnTo>
                  <a:pt x="6208018" y="3570877"/>
                </a:lnTo>
                <a:lnTo>
                  <a:pt x="6205920" y="3583849"/>
                </a:lnTo>
                <a:lnTo>
                  <a:pt x="6199616" y="3592763"/>
                </a:lnTo>
                <a:cubicBezTo>
                  <a:pt x="6191839" y="3613948"/>
                  <a:pt x="6196204" y="3641245"/>
                  <a:pt x="6181288" y="3653485"/>
                </a:cubicBezTo>
                <a:cubicBezTo>
                  <a:pt x="6178087" y="3659316"/>
                  <a:pt x="6176516" y="3664985"/>
                  <a:pt x="6175963" y="3670528"/>
                </a:cubicBezTo>
                <a:lnTo>
                  <a:pt x="6176722" y="3685990"/>
                </a:lnTo>
                <a:lnTo>
                  <a:pt x="6181549" y="3690283"/>
                </a:lnTo>
                <a:lnTo>
                  <a:pt x="6179476" y="3699787"/>
                </a:lnTo>
                <a:cubicBezTo>
                  <a:pt x="6179664" y="3700686"/>
                  <a:pt x="6179852" y="3701586"/>
                  <a:pt x="6180040" y="3702486"/>
                </a:cubicBezTo>
                <a:cubicBezTo>
                  <a:pt x="6181140" y="3707637"/>
                  <a:pt x="6182047" y="3712728"/>
                  <a:pt x="6182155" y="3717784"/>
                </a:cubicBezTo>
                <a:cubicBezTo>
                  <a:pt x="6156678" y="3711701"/>
                  <a:pt x="6178864" y="3759789"/>
                  <a:pt x="6158980" y="3746229"/>
                </a:cubicBezTo>
                <a:cubicBezTo>
                  <a:pt x="6144630" y="3780750"/>
                  <a:pt x="6117520" y="3867558"/>
                  <a:pt x="6096049" y="3924910"/>
                </a:cubicBezTo>
                <a:lnTo>
                  <a:pt x="6069712" y="3989353"/>
                </a:lnTo>
                <a:lnTo>
                  <a:pt x="6067330" y="4033899"/>
                </a:lnTo>
                <a:cubicBezTo>
                  <a:pt x="6065506" y="4070470"/>
                  <a:pt x="6063599" y="4110146"/>
                  <a:pt x="6061081" y="4142250"/>
                </a:cubicBezTo>
                <a:cubicBezTo>
                  <a:pt x="6055260" y="4200007"/>
                  <a:pt x="6045907" y="4278998"/>
                  <a:pt x="6042858" y="4329442"/>
                </a:cubicBezTo>
                <a:cubicBezTo>
                  <a:pt x="6038376" y="4381764"/>
                  <a:pt x="6036461" y="4433012"/>
                  <a:pt x="6034182" y="4456184"/>
                </a:cubicBezTo>
                <a:lnTo>
                  <a:pt x="6029178" y="4468478"/>
                </a:lnTo>
                <a:lnTo>
                  <a:pt x="6029974" y="4469862"/>
                </a:lnTo>
                <a:cubicBezTo>
                  <a:pt x="6031287" y="4476321"/>
                  <a:pt x="6030316" y="4480555"/>
                  <a:pt x="6028340" y="4483797"/>
                </a:cubicBezTo>
                <a:lnTo>
                  <a:pt x="6025168" y="4487091"/>
                </a:lnTo>
                <a:lnTo>
                  <a:pt x="6023164" y="4496728"/>
                </a:lnTo>
                <a:lnTo>
                  <a:pt x="6016839" y="4515918"/>
                </a:lnTo>
                <a:cubicBezTo>
                  <a:pt x="6017189" y="4517049"/>
                  <a:pt x="6017537" y="4518182"/>
                  <a:pt x="6017886" y="4519316"/>
                </a:cubicBezTo>
                <a:lnTo>
                  <a:pt x="6011819" y="4547957"/>
                </a:lnTo>
                <a:lnTo>
                  <a:pt x="6012791" y="4548262"/>
                </a:lnTo>
                <a:cubicBezTo>
                  <a:pt x="6014837" y="4549595"/>
                  <a:pt x="6016087" y="4551811"/>
                  <a:pt x="6015703" y="4555939"/>
                </a:cubicBezTo>
                <a:cubicBezTo>
                  <a:pt x="6031790" y="4548276"/>
                  <a:pt x="6021405" y="4557977"/>
                  <a:pt x="6018854" y="4570815"/>
                </a:cubicBezTo>
                <a:cubicBezTo>
                  <a:pt x="6021736" y="4583801"/>
                  <a:pt x="6030754" y="4622347"/>
                  <a:pt x="6033000" y="4633846"/>
                </a:cubicBezTo>
                <a:lnTo>
                  <a:pt x="6032325" y="4639816"/>
                </a:lnTo>
                <a:lnTo>
                  <a:pt x="6032549" y="4639923"/>
                </a:lnTo>
                <a:cubicBezTo>
                  <a:pt x="6032911" y="4641190"/>
                  <a:pt x="6032878" y="4643141"/>
                  <a:pt x="6032309" y="4646192"/>
                </a:cubicBezTo>
                <a:lnTo>
                  <a:pt x="6031095" y="4650706"/>
                </a:lnTo>
                <a:lnTo>
                  <a:pt x="6029786" y="4662290"/>
                </a:lnTo>
                <a:cubicBezTo>
                  <a:pt x="6030161" y="4663587"/>
                  <a:pt x="6030536" y="4664883"/>
                  <a:pt x="6030911" y="4666180"/>
                </a:cubicBezTo>
                <a:lnTo>
                  <a:pt x="6033630" y="4667585"/>
                </a:lnTo>
                <a:lnTo>
                  <a:pt x="6033189" y="4668660"/>
                </a:lnTo>
                <a:cubicBezTo>
                  <a:pt x="6027286" y="4676831"/>
                  <a:pt x="6019767" y="4679345"/>
                  <a:pt x="6038764" y="4689807"/>
                </a:cubicBezTo>
                <a:cubicBezTo>
                  <a:pt x="6028616" y="4708535"/>
                  <a:pt x="6040474" y="4712235"/>
                  <a:pt x="6042217" y="4737890"/>
                </a:cubicBezTo>
                <a:cubicBezTo>
                  <a:pt x="6033362" y="4748600"/>
                  <a:pt x="6035273" y="4757223"/>
                  <a:pt x="6040543" y="4765657"/>
                </a:cubicBezTo>
                <a:cubicBezTo>
                  <a:pt x="6034416" y="4790618"/>
                  <a:pt x="6040696" y="4813399"/>
                  <a:pt x="6039956" y="4841463"/>
                </a:cubicBezTo>
                <a:lnTo>
                  <a:pt x="6057123" y="4969863"/>
                </a:lnTo>
                <a:lnTo>
                  <a:pt x="6055039" y="4974028"/>
                </a:lnTo>
                <a:cubicBezTo>
                  <a:pt x="6053860" y="4976933"/>
                  <a:pt x="6053409" y="4978909"/>
                  <a:pt x="6053462" y="4980318"/>
                </a:cubicBezTo>
                <a:lnTo>
                  <a:pt x="6053643" y="4980501"/>
                </a:lnTo>
                <a:lnTo>
                  <a:pt x="6051733" y="4986338"/>
                </a:lnTo>
                <a:lnTo>
                  <a:pt x="6049602" y="4991296"/>
                </a:lnTo>
                <a:cubicBezTo>
                  <a:pt x="6058123" y="5019829"/>
                  <a:pt x="6066643" y="5048361"/>
                  <a:pt x="6075165" y="5076895"/>
                </a:cubicBezTo>
                <a:lnTo>
                  <a:pt x="6073751" y="5081568"/>
                </a:lnTo>
                <a:cubicBezTo>
                  <a:pt x="6073034" y="5084748"/>
                  <a:pt x="6072888" y="5086810"/>
                  <a:pt x="6073150" y="5088173"/>
                </a:cubicBezTo>
                <a:lnTo>
                  <a:pt x="6073355" y="5088300"/>
                </a:lnTo>
                <a:lnTo>
                  <a:pt x="6072362" y="5094558"/>
                </a:lnTo>
                <a:cubicBezTo>
                  <a:pt x="6070184" y="5105196"/>
                  <a:pt x="6067588" y="5115626"/>
                  <a:pt x="6064726" y="5125620"/>
                </a:cubicBezTo>
                <a:cubicBezTo>
                  <a:pt x="6063568" y="5154527"/>
                  <a:pt x="6065189" y="5244020"/>
                  <a:pt x="6065415" y="5268004"/>
                </a:cubicBezTo>
                <a:cubicBezTo>
                  <a:pt x="6065637" y="5268513"/>
                  <a:pt x="6065860" y="5269021"/>
                  <a:pt x="6066081" y="5269530"/>
                </a:cubicBezTo>
                <a:lnTo>
                  <a:pt x="6043407" y="5390941"/>
                </a:lnTo>
                <a:cubicBezTo>
                  <a:pt x="6032545" y="5438194"/>
                  <a:pt x="6020942" y="5465286"/>
                  <a:pt x="6025377" y="5539927"/>
                </a:cubicBezTo>
                <a:cubicBezTo>
                  <a:pt x="6019787" y="5610775"/>
                  <a:pt x="6013913" y="5740573"/>
                  <a:pt x="6010052" y="5791594"/>
                </a:cubicBezTo>
                <a:cubicBezTo>
                  <a:pt x="5989401" y="5787060"/>
                  <a:pt x="6018524" y="5849672"/>
                  <a:pt x="5994220" y="5855206"/>
                </a:cubicBezTo>
                <a:cubicBezTo>
                  <a:pt x="5995282" y="5860240"/>
                  <a:pt x="5980598" y="5868910"/>
                  <a:pt x="5982580" y="5873582"/>
                </a:cubicBezTo>
                <a:cubicBezTo>
                  <a:pt x="5982922" y="5874401"/>
                  <a:pt x="5983265" y="5875218"/>
                  <a:pt x="5983608" y="5876037"/>
                </a:cubicBezTo>
                <a:lnTo>
                  <a:pt x="5983535" y="5886534"/>
                </a:lnTo>
                <a:lnTo>
                  <a:pt x="5988737" y="5888644"/>
                </a:lnTo>
                <a:cubicBezTo>
                  <a:pt x="5989948" y="5893707"/>
                  <a:pt x="5991159" y="5898769"/>
                  <a:pt x="5992371" y="5903832"/>
                </a:cubicBezTo>
                <a:cubicBezTo>
                  <a:pt x="5992924" y="5909651"/>
                  <a:pt x="5992578" y="5916068"/>
                  <a:pt x="5990780" y="5923391"/>
                </a:cubicBezTo>
                <a:cubicBezTo>
                  <a:pt x="5975822" y="5948880"/>
                  <a:pt x="6013580" y="5981626"/>
                  <a:pt x="5993870" y="6013205"/>
                </a:cubicBezTo>
                <a:cubicBezTo>
                  <a:pt x="5988486" y="6024901"/>
                  <a:pt x="5991718" y="6066777"/>
                  <a:pt x="5997673" y="6074018"/>
                </a:cubicBezTo>
                <a:cubicBezTo>
                  <a:pt x="5998007" y="6081731"/>
                  <a:pt x="6007861" y="6126985"/>
                  <a:pt x="6014840" y="6130837"/>
                </a:cubicBezTo>
                <a:cubicBezTo>
                  <a:pt x="6022998" y="6137057"/>
                  <a:pt x="5999420" y="6156330"/>
                  <a:pt x="6010704" y="6152982"/>
                </a:cubicBezTo>
                <a:cubicBezTo>
                  <a:pt x="6008682" y="6186619"/>
                  <a:pt x="6039938" y="6191636"/>
                  <a:pt x="6038294" y="6221100"/>
                </a:cubicBezTo>
                <a:cubicBezTo>
                  <a:pt x="6039643" y="6222126"/>
                  <a:pt x="6046356" y="6257468"/>
                  <a:pt x="6052331" y="6287550"/>
                </a:cubicBezTo>
                <a:cubicBezTo>
                  <a:pt x="6058307" y="6317632"/>
                  <a:pt x="6082079" y="6391312"/>
                  <a:pt x="6074143" y="6401595"/>
                </a:cubicBezTo>
                <a:cubicBezTo>
                  <a:pt x="6074931" y="6423902"/>
                  <a:pt x="6059614" y="6432919"/>
                  <a:pt x="6060199" y="6487110"/>
                </a:cubicBezTo>
                <a:cubicBezTo>
                  <a:pt x="6075583" y="6574474"/>
                  <a:pt x="6076150" y="6553611"/>
                  <a:pt x="6081156" y="6588589"/>
                </a:cubicBezTo>
                <a:cubicBezTo>
                  <a:pt x="6102088" y="6637976"/>
                  <a:pt x="6067660" y="6687723"/>
                  <a:pt x="6114944" y="6769963"/>
                </a:cubicBezTo>
                <a:cubicBezTo>
                  <a:pt x="6130462" y="6819284"/>
                  <a:pt x="6119243" y="6817955"/>
                  <a:pt x="6128950" y="6835814"/>
                </a:cubicBezTo>
                <a:lnTo>
                  <a:pt x="6132536" y="6858000"/>
                </a:lnTo>
                <a:lnTo>
                  <a:pt x="4789511" y="6858000"/>
                </a:lnTo>
                <a:lnTo>
                  <a:pt x="1866294" y="6858000"/>
                </a:lnTo>
                <a:lnTo>
                  <a:pt x="1705866" y="6858000"/>
                </a:lnTo>
                <a:lnTo>
                  <a:pt x="1343025" y="6858000"/>
                </a:lnTo>
                <a:lnTo>
                  <a:pt x="523269" y="6858000"/>
                </a:lnTo>
                <a:lnTo>
                  <a:pt x="362841" y="6858000"/>
                </a:lnTo>
                <a:lnTo>
                  <a:pt x="0" y="685800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4000565-6634-4A2F-9840-CB02A317A9B0}"/>
              </a:ext>
            </a:extLst>
          </p:cNvPr>
          <p:cNvSpPr>
            <a:spLocks noGrp="1"/>
          </p:cNvSpPr>
          <p:nvPr>
            <p:ph type="title"/>
          </p:nvPr>
        </p:nvSpPr>
        <p:spPr>
          <a:xfrm>
            <a:off x="558809" y="280850"/>
            <a:ext cx="7623725" cy="1330840"/>
          </a:xfrm>
        </p:spPr>
        <p:txBody>
          <a:bodyPr>
            <a:normAutofit/>
          </a:bodyPr>
          <a:lstStyle/>
          <a:p>
            <a:r>
              <a:rPr lang="en-US" dirty="0"/>
              <a:t>Revenue Streams for Resilience</a:t>
            </a:r>
          </a:p>
        </p:txBody>
      </p:sp>
      <p:sp>
        <p:nvSpPr>
          <p:cNvPr id="3" name="Content Placeholder 2">
            <a:extLst>
              <a:ext uri="{FF2B5EF4-FFF2-40B4-BE49-F238E27FC236}">
                <a16:creationId xmlns:a16="http://schemas.microsoft.com/office/drawing/2014/main" id="{AFBC5FEA-18D3-4F2F-90ED-723FF5CA7FB5}"/>
              </a:ext>
            </a:extLst>
          </p:cNvPr>
          <p:cNvSpPr>
            <a:spLocks noGrp="1"/>
          </p:cNvSpPr>
          <p:nvPr>
            <p:ph idx="1"/>
          </p:nvPr>
        </p:nvSpPr>
        <p:spPr>
          <a:xfrm>
            <a:off x="504264" y="1344705"/>
            <a:ext cx="6237729" cy="5183841"/>
          </a:xfrm>
        </p:spPr>
        <p:txBody>
          <a:bodyPr>
            <a:normAutofit/>
          </a:bodyPr>
          <a:lstStyle/>
          <a:p>
            <a:pPr marL="0" indent="0">
              <a:buNone/>
            </a:pPr>
            <a:r>
              <a:rPr lang="en-US" sz="2000" dirty="0"/>
              <a:t>Taxes &amp; Fees</a:t>
            </a:r>
          </a:p>
          <a:p>
            <a:pPr lvl="1"/>
            <a:r>
              <a:rPr lang="en-US" sz="2000" dirty="0"/>
              <a:t>New taxes or special assessments</a:t>
            </a:r>
          </a:p>
          <a:p>
            <a:pPr lvl="1"/>
            <a:r>
              <a:rPr lang="en-US" sz="2000" dirty="0"/>
              <a:t>Enterprise funds</a:t>
            </a:r>
          </a:p>
          <a:p>
            <a:pPr lvl="1"/>
            <a:r>
              <a:rPr lang="en-US" sz="2000" dirty="0"/>
              <a:t>Special Improvement Districts</a:t>
            </a:r>
          </a:p>
          <a:p>
            <a:pPr lvl="1"/>
            <a:r>
              <a:rPr lang="en-US" sz="2000" dirty="0"/>
              <a:t>Utility fees</a:t>
            </a:r>
          </a:p>
          <a:p>
            <a:pPr marL="0" indent="0">
              <a:buNone/>
            </a:pPr>
            <a:r>
              <a:rPr lang="en-US" sz="2000" dirty="0"/>
              <a:t>Bonds</a:t>
            </a:r>
          </a:p>
          <a:p>
            <a:pPr lvl="1"/>
            <a:r>
              <a:rPr lang="en-US" sz="2000" dirty="0"/>
              <a:t>Municipal, Green, Impact</a:t>
            </a:r>
          </a:p>
          <a:p>
            <a:pPr marL="0" indent="0">
              <a:buNone/>
            </a:pPr>
            <a:r>
              <a:rPr lang="en-US" sz="2000" dirty="0"/>
              <a:t>Loan Programs</a:t>
            </a:r>
          </a:p>
          <a:p>
            <a:pPr lvl="1"/>
            <a:r>
              <a:rPr lang="en-US" sz="2000" dirty="0"/>
              <a:t>Clean Water SRF &amp; Drinking Water SRF</a:t>
            </a:r>
          </a:p>
          <a:p>
            <a:pPr lvl="1">
              <a:lnSpc>
                <a:spcPct val="120000"/>
              </a:lnSpc>
            </a:pPr>
            <a:r>
              <a:rPr lang="en-US" sz="2000" dirty="0"/>
              <a:t>New Resilience Revolving Loan Funds: Federal STORM Act &amp; Resilient Maryland Revolving Loan Fund</a:t>
            </a:r>
            <a:endParaRPr lang="en-US" sz="2000" dirty="0">
              <a:highlight>
                <a:srgbClr val="FFFF00"/>
              </a:highlight>
            </a:endParaRPr>
          </a:p>
        </p:txBody>
      </p:sp>
      <p:pic>
        <p:nvPicPr>
          <p:cNvPr id="7" name="Picture 6">
            <a:extLst>
              <a:ext uri="{FF2B5EF4-FFF2-40B4-BE49-F238E27FC236}">
                <a16:creationId xmlns:a16="http://schemas.microsoft.com/office/drawing/2014/main" id="{13BFCABD-7D4C-401E-9D7E-108DFFF4E1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58864" y="1626866"/>
            <a:ext cx="3810000" cy="3810000"/>
          </a:xfrm>
          <a:prstGeom prst="rect">
            <a:avLst/>
          </a:prstGeom>
        </p:spPr>
      </p:pic>
    </p:spTree>
    <p:extLst>
      <p:ext uri="{BB962C8B-B14F-4D97-AF65-F5344CB8AC3E}">
        <p14:creationId xmlns:p14="http://schemas.microsoft.com/office/powerpoint/2010/main" val="2969845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45751" y="629266"/>
            <a:ext cx="3667039" cy="1676603"/>
          </a:xfrm>
        </p:spPr>
        <p:txBody>
          <a:bodyPr vert="horz" lIns="91440" tIns="45720" rIns="91440" bIns="45720" rtlCol="0" anchor="ctr">
            <a:normAutofit/>
          </a:bodyPr>
          <a:lstStyle/>
          <a:p>
            <a:r>
              <a:rPr lang="en-US" sz="3100" kern="1200">
                <a:solidFill>
                  <a:schemeClr val="tx1"/>
                </a:solidFill>
                <a:latin typeface="+mj-lt"/>
                <a:ea typeface="+mj-ea"/>
                <a:cs typeface="+mj-cs"/>
              </a:rPr>
              <a:t>Federal Funding and Technical Assistance Programs</a:t>
            </a:r>
          </a:p>
        </p:txBody>
      </p:sp>
      <p:sp>
        <p:nvSpPr>
          <p:cNvPr id="14" name="Rectangle 13">
            <a:extLst>
              <a:ext uri="{FF2B5EF4-FFF2-40B4-BE49-F238E27FC236}">
                <a16:creationId xmlns:a16="http://schemas.microsoft.com/office/drawing/2014/main" id="{577D1452-F0B7-431E-9A24-D3F7103D8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52944"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ounded Rectangle 20">
            <a:extLst>
              <a:ext uri="{FF2B5EF4-FFF2-40B4-BE49-F238E27FC236}">
                <a16:creationId xmlns:a16="http://schemas.microsoft.com/office/drawing/2014/main" id="{A660F4F9-5DF5-4F15-BE6A-CD8648BB1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211" y="559407"/>
            <a:ext cx="6594522"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p:cNvPicPr>
            <a:picLocks noGrp="1" noChangeAspect="1"/>
          </p:cNvPicPr>
          <p:nvPr>
            <p:ph idx="1"/>
          </p:nvPr>
        </p:nvPicPr>
        <p:blipFill rotWithShape="1">
          <a:blip r:embed="rId3"/>
          <a:srcRect t="6418"/>
          <a:stretch/>
        </p:blipFill>
        <p:spPr>
          <a:xfrm>
            <a:off x="744142" y="988565"/>
            <a:ext cx="6064660" cy="4880869"/>
          </a:xfrm>
          <a:prstGeom prst="rect">
            <a:avLst/>
          </a:prstGeom>
          <a:effectLst/>
        </p:spPr>
      </p:pic>
      <p:sp>
        <p:nvSpPr>
          <p:cNvPr id="9" name="Rectangle 8"/>
          <p:cNvSpPr/>
          <p:nvPr/>
        </p:nvSpPr>
        <p:spPr>
          <a:xfrm>
            <a:off x="8045753" y="2438401"/>
            <a:ext cx="3667036" cy="3779520"/>
          </a:xfrm>
        </p:spPr>
        <p:txBody>
          <a:bodyPr vert="horz" lIns="91440" tIns="45720" rIns="91440" bIns="45720" rtlCol="0">
            <a:norm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0"/>
              </a:spcBef>
              <a:spcAft>
                <a:spcPts val="60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Note: FEMA Pre-Disaster Mitigation (PDM) Grant Program is now Building Resilient Infrastructure and Communities (BRIC)</a:t>
            </a:r>
          </a:p>
        </p:txBody>
      </p:sp>
      <p:sp>
        <p:nvSpPr>
          <p:cNvPr id="4" name="Slide Number Placeholder 3"/>
          <p:cNvSpPr>
            <a:spLocks noGrp="1"/>
          </p:cNvSpPr>
          <p:nvPr>
            <p:ph type="sldNum" sz="quarter" idx="12"/>
          </p:nvPr>
        </p:nvSpPr>
        <p:spPr>
          <a:xfrm>
            <a:off x="10853928" y="6356350"/>
            <a:ext cx="704088" cy="365125"/>
          </a:xfrm>
        </p:spPr>
        <p:txBody>
          <a:bodyPr vert="horz" lIns="91440" tIns="45720" rIns="91440" bIns="45720" rtlCol="0" anchor="ct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29AED5DE-81D5-403C-B66B-52F9EB8C0277}"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5853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D27073B-13C2-40C0-B8F2-7EC4DC80915E}"/>
              </a:ext>
            </a:extLst>
          </p:cNvPr>
          <p:cNvSpPr>
            <a:spLocks noGrp="1"/>
          </p:cNvSpPr>
          <p:nvPr>
            <p:ph type="title"/>
          </p:nvPr>
        </p:nvSpPr>
        <p:spPr>
          <a:xfrm>
            <a:off x="255494" y="434088"/>
            <a:ext cx="8424583" cy="1330841"/>
          </a:xfrm>
        </p:spPr>
        <p:txBody>
          <a:bodyPr>
            <a:normAutofit/>
          </a:bodyPr>
          <a:lstStyle/>
          <a:p>
            <a:r>
              <a:rPr lang="en-US" dirty="0"/>
              <a:t>New Funding to Incorporate </a:t>
            </a:r>
            <a:br>
              <a:rPr lang="en-US" dirty="0"/>
            </a:br>
            <a:r>
              <a:rPr lang="en-US" dirty="0"/>
              <a:t>                      into Resilience Efforts</a:t>
            </a:r>
          </a:p>
        </p:txBody>
      </p:sp>
      <p:sp>
        <p:nvSpPr>
          <p:cNvPr id="3" name="Content Placeholder 2">
            <a:extLst>
              <a:ext uri="{FF2B5EF4-FFF2-40B4-BE49-F238E27FC236}">
                <a16:creationId xmlns:a16="http://schemas.microsoft.com/office/drawing/2014/main" id="{27E780CE-2C48-4DD2-BEA6-2CED184619B1}"/>
              </a:ext>
            </a:extLst>
          </p:cNvPr>
          <p:cNvSpPr>
            <a:spLocks noGrp="1"/>
          </p:cNvSpPr>
          <p:nvPr>
            <p:ph idx="1"/>
          </p:nvPr>
        </p:nvSpPr>
        <p:spPr>
          <a:xfrm>
            <a:off x="716595" y="2082177"/>
            <a:ext cx="5993344" cy="4737460"/>
          </a:xfrm>
        </p:spPr>
        <p:txBody>
          <a:bodyPr>
            <a:normAutofit/>
          </a:bodyPr>
          <a:lstStyle/>
          <a:p>
            <a:r>
              <a:rPr lang="en-US" sz="2400" dirty="0"/>
              <a:t>FEMA Building Resilient Infrastructure and Communities (BRIC)</a:t>
            </a:r>
          </a:p>
          <a:p>
            <a:pPr lvl="1"/>
            <a:r>
              <a:rPr lang="en-US" sz="2000" dirty="0"/>
              <a:t>Formerly Pre-Disaster Mitigation (PDM) Grant Program; now with more flexibility and money</a:t>
            </a:r>
          </a:p>
          <a:p>
            <a:r>
              <a:rPr lang="en-US" sz="2400" dirty="0"/>
              <a:t>CARES Act</a:t>
            </a:r>
          </a:p>
          <a:p>
            <a:r>
              <a:rPr lang="en-US" sz="2400" dirty="0"/>
              <a:t>New Infrastructure Bill</a:t>
            </a:r>
          </a:p>
          <a:p>
            <a:endParaRPr lang="en-US" sz="2400" dirty="0"/>
          </a:p>
          <a:p>
            <a:endParaRPr lang="en-US" sz="2400" dirty="0"/>
          </a:p>
          <a:p>
            <a:endParaRPr lang="en-US" sz="2400" dirty="0"/>
          </a:p>
          <a:p>
            <a:endParaRPr lang="en-US" sz="2400" dirty="0"/>
          </a:p>
        </p:txBody>
      </p:sp>
      <p:pic>
        <p:nvPicPr>
          <p:cNvPr id="6" name="Picture 5" descr="A picture containing person, game&#10;&#10;Description automatically generated">
            <a:extLst>
              <a:ext uri="{FF2B5EF4-FFF2-40B4-BE49-F238E27FC236}">
                <a16:creationId xmlns:a16="http://schemas.microsoft.com/office/drawing/2014/main" id="{6EA74247-4338-423D-8B9D-8AEDC94A23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0234" y="2184914"/>
            <a:ext cx="3766770" cy="3755915"/>
          </a:xfrm>
          <a:prstGeom prst="rect">
            <a:avLst/>
          </a:prstGeom>
        </p:spPr>
      </p:pic>
      <p:sp>
        <p:nvSpPr>
          <p:cNvPr id="19" name="Freeform: Shape 18">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TextBox 13">
            <a:extLst>
              <a:ext uri="{FF2B5EF4-FFF2-40B4-BE49-F238E27FC236}">
                <a16:creationId xmlns:a16="http://schemas.microsoft.com/office/drawing/2014/main" id="{3929F89F-3705-41C0-B40D-D805D708E5AC}"/>
              </a:ext>
            </a:extLst>
          </p:cNvPr>
          <p:cNvSpPr txBox="1"/>
          <p:nvPr/>
        </p:nvSpPr>
        <p:spPr>
          <a:xfrm>
            <a:off x="566463" y="4636640"/>
            <a:ext cx="6093618" cy="1200329"/>
          </a:xfrm>
          <a:prstGeom prst="rect">
            <a:avLst/>
          </a:prstGeom>
          <a:ln w="28575">
            <a:solidFill>
              <a:srgbClr val="FF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t>Work on identifying potential projects and cost share sources now, so that you are ready to take advantage of these federal dollars!</a:t>
            </a:r>
          </a:p>
        </p:txBody>
      </p:sp>
    </p:spTree>
    <p:extLst>
      <p:ext uri="{BB962C8B-B14F-4D97-AF65-F5344CB8AC3E}">
        <p14:creationId xmlns:p14="http://schemas.microsoft.com/office/powerpoint/2010/main" val="3393933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AB402CA4-8D54-4A72-9E66-5E7968872B7C}"/>
              </a:ext>
            </a:extLst>
          </p:cNvPr>
          <p:cNvSpPr/>
          <p:nvPr/>
        </p:nvSpPr>
        <p:spPr>
          <a:xfrm>
            <a:off x="301752" y="265176"/>
            <a:ext cx="11603736" cy="6419088"/>
          </a:xfrm>
          <a:prstGeom prst="rect">
            <a:avLst/>
          </a:prstGeom>
          <a:ln>
            <a:no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2" name="Table 1">
            <a:extLst>
              <a:ext uri="{FF2B5EF4-FFF2-40B4-BE49-F238E27FC236}">
                <a16:creationId xmlns:a16="http://schemas.microsoft.com/office/drawing/2014/main" id="{432B1A33-F658-4B18-B08A-B27998011F01}"/>
              </a:ext>
            </a:extLst>
          </p:cNvPr>
          <p:cNvGraphicFramePr>
            <a:graphicFrameLocks noGrp="1"/>
          </p:cNvGraphicFramePr>
          <p:nvPr/>
        </p:nvGraphicFramePr>
        <p:xfrm>
          <a:off x="461718" y="465743"/>
          <a:ext cx="11283804" cy="5903655"/>
        </p:xfrm>
        <a:graphic>
          <a:graphicData uri="http://schemas.openxmlformats.org/drawingml/2006/table">
            <a:tbl>
              <a:tblPr firstRow="1" firstCol="1" bandRow="1"/>
              <a:tblGrid>
                <a:gridCol w="2147651">
                  <a:extLst>
                    <a:ext uri="{9D8B030D-6E8A-4147-A177-3AD203B41FA5}">
                      <a16:colId xmlns:a16="http://schemas.microsoft.com/office/drawing/2014/main" val="2354496316"/>
                    </a:ext>
                  </a:extLst>
                </a:gridCol>
                <a:gridCol w="3424361">
                  <a:extLst>
                    <a:ext uri="{9D8B030D-6E8A-4147-A177-3AD203B41FA5}">
                      <a16:colId xmlns:a16="http://schemas.microsoft.com/office/drawing/2014/main" val="3142712326"/>
                    </a:ext>
                  </a:extLst>
                </a:gridCol>
                <a:gridCol w="683711">
                  <a:extLst>
                    <a:ext uri="{9D8B030D-6E8A-4147-A177-3AD203B41FA5}">
                      <a16:colId xmlns:a16="http://schemas.microsoft.com/office/drawing/2014/main" val="2232916603"/>
                    </a:ext>
                  </a:extLst>
                </a:gridCol>
                <a:gridCol w="704693">
                  <a:extLst>
                    <a:ext uri="{9D8B030D-6E8A-4147-A177-3AD203B41FA5}">
                      <a16:colId xmlns:a16="http://schemas.microsoft.com/office/drawing/2014/main" val="2676075925"/>
                    </a:ext>
                  </a:extLst>
                </a:gridCol>
                <a:gridCol w="820905">
                  <a:extLst>
                    <a:ext uri="{9D8B030D-6E8A-4147-A177-3AD203B41FA5}">
                      <a16:colId xmlns:a16="http://schemas.microsoft.com/office/drawing/2014/main" val="2245984464"/>
                    </a:ext>
                  </a:extLst>
                </a:gridCol>
                <a:gridCol w="733747">
                  <a:extLst>
                    <a:ext uri="{9D8B030D-6E8A-4147-A177-3AD203B41FA5}">
                      <a16:colId xmlns:a16="http://schemas.microsoft.com/office/drawing/2014/main" val="3028375719"/>
                    </a:ext>
                  </a:extLst>
                </a:gridCol>
                <a:gridCol w="548131">
                  <a:extLst>
                    <a:ext uri="{9D8B030D-6E8A-4147-A177-3AD203B41FA5}">
                      <a16:colId xmlns:a16="http://schemas.microsoft.com/office/drawing/2014/main" val="3933995243"/>
                    </a:ext>
                  </a:extLst>
                </a:gridCol>
                <a:gridCol w="995222">
                  <a:extLst>
                    <a:ext uri="{9D8B030D-6E8A-4147-A177-3AD203B41FA5}">
                      <a16:colId xmlns:a16="http://schemas.microsoft.com/office/drawing/2014/main" val="1840144380"/>
                    </a:ext>
                  </a:extLst>
                </a:gridCol>
                <a:gridCol w="698236">
                  <a:extLst>
                    <a:ext uri="{9D8B030D-6E8A-4147-A177-3AD203B41FA5}">
                      <a16:colId xmlns:a16="http://schemas.microsoft.com/office/drawing/2014/main" val="2386173102"/>
                    </a:ext>
                  </a:extLst>
                </a:gridCol>
                <a:gridCol w="527147">
                  <a:extLst>
                    <a:ext uri="{9D8B030D-6E8A-4147-A177-3AD203B41FA5}">
                      <a16:colId xmlns:a16="http://schemas.microsoft.com/office/drawing/2014/main" val="3221040519"/>
                    </a:ext>
                  </a:extLst>
                </a:gridCol>
              </a:tblGrid>
              <a:tr h="425284">
                <a:tc>
                  <a:txBody>
                    <a:bodyPr/>
                    <a:lstStyle/>
                    <a:p>
                      <a:pPr marL="0" marR="0" algn="l"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marL="0" marR="0" algn="l"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algn="l" fontAlgn="ctr">
                        <a:spcBef>
                          <a:spcPts val="0"/>
                        </a:spcBef>
                        <a:spcAft>
                          <a:spcPts val="0"/>
                        </a:spcAft>
                      </a:pPr>
                      <a:endParaRPr lang="en-US" sz="12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algn="l" fontAlgn="ctr">
                        <a:spcBef>
                          <a:spcPts val="0"/>
                        </a:spcBef>
                        <a:spcAft>
                          <a:spcPts val="0"/>
                        </a:spcAft>
                      </a:pPr>
                      <a:endParaRPr lang="en-US" sz="12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gridSpan="3">
                  <a:txBody>
                    <a:bodyPr/>
                    <a:lstStyle/>
                    <a:p>
                      <a:pPr marL="0" marR="0" algn="ctr" fontAlgn="ctr">
                        <a:spcBef>
                          <a:spcPts val="0"/>
                        </a:spcBef>
                        <a:spcAft>
                          <a:spcPts val="0"/>
                        </a:spcAft>
                      </a:pPr>
                      <a:r>
                        <a:rPr lang="en-US" sz="12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Requires</a:t>
                      </a:r>
                      <a:endParaRPr lang="en-US" sz="1200" b="0" i="0" u="none" strike="noStrike">
                        <a:effectLst/>
                        <a:latin typeface="Arial" panose="020B0604020202020204" pitchFamily="34" charset="0"/>
                      </a:endParaRPr>
                    </a:p>
                  </a:txBody>
                  <a:tcPr marL="89849" marR="89849" marT="44924" marB="449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hMerge="1">
                  <a:txBody>
                    <a:bodyPr/>
                    <a:lstStyle/>
                    <a:p>
                      <a:endParaRPr lang="en-US"/>
                    </a:p>
                  </a:txBody>
                  <a:tcPr/>
                </a:tc>
                <a:tc hMerge="1">
                  <a:txBody>
                    <a:bodyPr/>
                    <a:lstStyle/>
                    <a:p>
                      <a:endParaRPr lang="en-US"/>
                    </a:p>
                  </a:txBody>
                  <a:tcPr/>
                </a:tc>
                <a:tc gridSpan="3">
                  <a:txBody>
                    <a:bodyPr/>
                    <a:lstStyle/>
                    <a:p>
                      <a:pPr marL="0" marR="0" algn="ctr" fontAlgn="ctr">
                        <a:spcBef>
                          <a:spcPts val="0"/>
                        </a:spcBef>
                        <a:spcAft>
                          <a:spcPts val="0"/>
                        </a:spcAft>
                      </a:pPr>
                      <a:r>
                        <a:rPr lang="en-US" sz="12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Consider using for Projects that are focused on </a:t>
                      </a:r>
                      <a:endParaRPr lang="en-US" sz="1200" b="0" i="0" u="none" strike="noStrike">
                        <a:effectLst/>
                        <a:latin typeface="Arial" panose="020B0604020202020204" pitchFamily="34" charset="0"/>
                      </a:endParaRPr>
                    </a:p>
                  </a:txBody>
                  <a:tcPr marL="89849" marR="89849" marT="44924" marB="449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84761199"/>
                  </a:ext>
                </a:extLst>
              </a:tr>
              <a:tr h="344795">
                <a:tc>
                  <a:txBody>
                    <a:bodyPr/>
                    <a:lstStyle/>
                    <a:p>
                      <a:pPr marL="0" marR="0" algn="l"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Financing Mechanisms</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marL="0" marR="0" algn="l"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Brief Description</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marL="0" marR="0" algn="ctr"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Cost Reducer</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marL="0" marR="0" algn="ctr"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Revenue Stream</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marL="0" marR="0" algn="ctr"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Enabling Legislation</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marL="0" marR="0" algn="ctr"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Access to Debt</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marL="0" marR="0" algn="ctr"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Cost Share</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marL="0" marR="0" algn="ctr"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Coordination/ Planning</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marL="0" marR="0" algn="ctr"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Small -Mid Size</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tc>
                  <a:txBody>
                    <a:bodyPr/>
                    <a:lstStyle/>
                    <a:p>
                      <a:pPr marL="0" marR="0" algn="ctr"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Large Size</a:t>
                      </a:r>
                      <a:endParaRPr lang="en-US" sz="12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A5A5"/>
                    </a:solidFill>
                  </a:tcPr>
                </a:tc>
                <a:extLst>
                  <a:ext uri="{0D108BD9-81ED-4DB2-BD59-A6C34878D82A}">
                    <a16:rowId xmlns:a16="http://schemas.microsoft.com/office/drawing/2014/main" val="3019074625"/>
                  </a:ext>
                </a:extLst>
              </a:tr>
              <a:tr h="314845">
                <a:tc>
                  <a:txBody>
                    <a:bodyPr/>
                    <a:lstStyle/>
                    <a:p>
                      <a:pPr marL="0" marR="0" algn="l"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Comprehensive Planning</a:t>
                      </a:r>
                      <a:endParaRPr lang="en-US" sz="28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Incorporate hazard mitigation and climate resilience solutions into integrated long-term plans.</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5831175"/>
                  </a:ext>
                </a:extLst>
              </a:tr>
              <a:tr h="314845">
                <a:tc>
                  <a:txBody>
                    <a:bodyPr/>
                    <a:lstStyle/>
                    <a:p>
                      <a:pPr marL="0" marR="0" algn="l" fontAlgn="ctr">
                        <a:spcBef>
                          <a:spcPts val="0"/>
                        </a:spcBef>
                        <a:spcAft>
                          <a:spcPts val="0"/>
                        </a:spcAft>
                      </a:pPr>
                      <a:r>
                        <a:rPr lang="en-US" sz="12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Capital Improvement Programs</a:t>
                      </a:r>
                      <a:endParaRPr lang="en-US" sz="28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Prioritize hazard mitigation and climate resilience needs in publicly financed infrastructure. </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3019682"/>
                  </a:ext>
                </a:extLst>
              </a:tr>
              <a:tr h="344795">
                <a:tc>
                  <a:txBody>
                    <a:bodyPr/>
                    <a:lstStyle/>
                    <a:p>
                      <a:pPr marL="0" marR="0" algn="l"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Cooperative Procurement and Inter-local Resource Sharing</a:t>
                      </a:r>
                      <a:endParaRPr lang="en-US" sz="28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Share hazard mitigation and climate resilience related procurement contracts and/or service responsibility with other jurisdictions. </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8640620"/>
                  </a:ext>
                </a:extLst>
              </a:tr>
              <a:tr h="314845">
                <a:tc>
                  <a:txBody>
                    <a:bodyPr/>
                    <a:lstStyle/>
                    <a:p>
                      <a:pPr marL="0" marR="0" algn="l" fontAlgn="ctr">
                        <a:spcBef>
                          <a:spcPts val="0"/>
                        </a:spcBef>
                        <a:spcAft>
                          <a:spcPts val="0"/>
                        </a:spcAft>
                      </a:pPr>
                      <a:r>
                        <a:rPr lang="en-US" sz="12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Public Private Partnerships</a:t>
                      </a:r>
                      <a:endParaRPr lang="en-US" sz="28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Contract with a private company for the implementation of public hazard mitigation and resilience infrastructure. </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9531341"/>
                  </a:ext>
                </a:extLst>
              </a:tr>
              <a:tr h="314845">
                <a:tc>
                  <a:txBody>
                    <a:bodyPr/>
                    <a:lstStyle/>
                    <a:p>
                      <a:pPr marL="0" marR="0" algn="l"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Rebates and Tax Credits</a:t>
                      </a:r>
                      <a:endParaRPr lang="en-US" sz="28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Offer a monetary concession to stimulate private investment in hazard mitigation and resilience projects. </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6236692"/>
                  </a:ext>
                </a:extLst>
              </a:tr>
              <a:tr h="314845">
                <a:tc>
                  <a:txBody>
                    <a:bodyPr/>
                    <a:lstStyle/>
                    <a:p>
                      <a:pPr marL="0" marR="0" algn="l" fontAlgn="ctr">
                        <a:spcBef>
                          <a:spcPts val="0"/>
                        </a:spcBef>
                        <a:spcAft>
                          <a:spcPts val="0"/>
                        </a:spcAft>
                      </a:pPr>
                      <a:r>
                        <a:rPr lang="en-US" sz="12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Regulations and Policy</a:t>
                      </a:r>
                      <a:endParaRPr lang="en-US" sz="28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Require specific hazard mitigation and resilience solutions for the public and private sector. </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0444126"/>
                  </a:ext>
                </a:extLst>
              </a:tr>
              <a:tr h="314845">
                <a:tc>
                  <a:txBody>
                    <a:bodyPr/>
                    <a:lstStyle/>
                    <a:p>
                      <a:pPr marL="0" marR="0" algn="l" fontAlgn="ctr">
                        <a:spcBef>
                          <a:spcPts val="0"/>
                        </a:spcBef>
                        <a:spcAft>
                          <a:spcPts val="0"/>
                        </a:spcAft>
                      </a:pPr>
                      <a:r>
                        <a:rPr lang="en-US" sz="12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Taxes </a:t>
                      </a:r>
                      <a:endParaRPr lang="en-US" sz="28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Use cash or other current assets to fund hazard mitigation and climate resilience projects.</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1840744"/>
                  </a:ext>
                </a:extLst>
              </a:tr>
              <a:tr h="314845">
                <a:tc>
                  <a:txBody>
                    <a:bodyPr/>
                    <a:lstStyle/>
                    <a:p>
                      <a:pPr marL="0" marR="0" algn="l" fontAlgn="ctr">
                        <a:spcBef>
                          <a:spcPts val="0"/>
                        </a:spcBef>
                        <a:spcAft>
                          <a:spcPts val="0"/>
                        </a:spcAft>
                      </a:pPr>
                      <a:r>
                        <a:rPr lang="en-US" sz="12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Fees </a:t>
                      </a:r>
                      <a:endParaRPr lang="en-US" sz="28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Impose the cost of providing a specific hazard mitigation and climate resilience service exclusively on the beneficiaries of that service. </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7227221"/>
                  </a:ext>
                </a:extLst>
              </a:tr>
              <a:tr h="314845">
                <a:tc>
                  <a:txBody>
                    <a:bodyPr/>
                    <a:lstStyle/>
                    <a:p>
                      <a:pPr marL="0" marR="0" algn="l" fontAlgn="ctr">
                        <a:spcBef>
                          <a:spcPts val="0"/>
                        </a:spcBef>
                        <a:spcAft>
                          <a:spcPts val="0"/>
                        </a:spcAft>
                      </a:pPr>
                      <a:r>
                        <a:rPr lang="en-US" sz="12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Bonds and Loans </a:t>
                      </a:r>
                      <a:endParaRPr lang="en-US" sz="28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Borrow money to pay for a specific hazard mitigation and climate resilience project and spread the repayment over time.</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8436049"/>
                  </a:ext>
                </a:extLst>
              </a:tr>
              <a:tr h="314845">
                <a:tc>
                  <a:txBody>
                    <a:bodyPr/>
                    <a:lstStyle/>
                    <a:p>
                      <a:pPr marL="0" marR="0" algn="l" fontAlgn="ctr">
                        <a:spcBef>
                          <a:spcPts val="0"/>
                        </a:spcBef>
                        <a:spcAft>
                          <a:spcPts val="0"/>
                        </a:spcAft>
                      </a:pPr>
                      <a:r>
                        <a:rPr lang="en-US" sz="1200" b="1"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Grants </a:t>
                      </a:r>
                      <a:endParaRPr lang="en-US" sz="28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Apply for funds that are disbursed or gifted by one party to another to support specific hazard mitigation and climate resilience projects. </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7404677"/>
                  </a:ext>
                </a:extLst>
              </a:tr>
              <a:tr h="314845">
                <a:tc>
                  <a:txBody>
                    <a:bodyPr/>
                    <a:lstStyle/>
                    <a:p>
                      <a:pPr marL="0" marR="0" algn="l"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Crowdfunding</a:t>
                      </a:r>
                      <a:endParaRPr lang="en-US" sz="28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Raise cash, awareness and public support for hazard mitigation and climate resilience projects. </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8778899"/>
                  </a:ext>
                </a:extLst>
              </a:tr>
              <a:tr h="449618">
                <a:tc>
                  <a:txBody>
                    <a:bodyPr/>
                    <a:lstStyle/>
                    <a:p>
                      <a:pPr marL="0" marR="0" algn="l" fontAlgn="ctr">
                        <a:spcBef>
                          <a:spcPts val="0"/>
                        </a:spcBef>
                        <a:spcAft>
                          <a:spcPts val="0"/>
                        </a:spcAft>
                      </a:pPr>
                      <a:r>
                        <a:rPr lang="en-US" sz="1200" b="1"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Offsite Crediting Programs</a:t>
                      </a:r>
                      <a:endParaRPr lang="en-US" sz="28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Develop and/or enhance natural habitat for the purpose of compensating for unavoidable resource losses in advance of development actions. </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spcBef>
                          <a:spcPts val="0"/>
                        </a:spcBef>
                        <a:spcAft>
                          <a:spcPts val="0"/>
                        </a:spcAft>
                      </a:pP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fontAlgn="ctr">
                        <a:spcBef>
                          <a:spcPts val="0"/>
                        </a:spcBef>
                        <a:spcAft>
                          <a:spcPts val="0"/>
                        </a:spcAft>
                      </a:pPr>
                      <a:r>
                        <a:rPr lang="en-US" sz="1050" b="0" i="0" u="none" strike="noStrik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x</a:t>
                      </a:r>
                      <a:endParaRPr lang="en-US" sz="2400" b="0" i="0" u="none" strike="noStrike" dirty="0">
                        <a:effectLst/>
                        <a:latin typeface="Arial" panose="020B0604020202020204" pitchFamily="34" charset="0"/>
                      </a:endParaRPr>
                    </a:p>
                  </a:txBody>
                  <a:tcPr marL="67386" marR="67386" marT="93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8347395"/>
                  </a:ext>
                </a:extLst>
              </a:tr>
            </a:tbl>
          </a:graphicData>
        </a:graphic>
      </p:graphicFrame>
    </p:spTree>
    <p:extLst>
      <p:ext uri="{BB962C8B-B14F-4D97-AF65-F5344CB8AC3E}">
        <p14:creationId xmlns:p14="http://schemas.microsoft.com/office/powerpoint/2010/main" val="2921177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2483</TotalTime>
  <Words>2370</Words>
  <Application>Microsoft Office PowerPoint</Application>
  <PresentationFormat>Widescreen</PresentationFormat>
  <Paragraphs>244</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CNN</vt:lpstr>
      <vt:lpstr>Office Theme</vt:lpstr>
      <vt:lpstr>Financing and Funding Resilience  New (and Old!)  Tools in Toolboxes </vt:lpstr>
      <vt:lpstr>What is in the toolbox?</vt:lpstr>
      <vt:lpstr>What is in the piggy bank?</vt:lpstr>
      <vt:lpstr>A comprehensive resilience financing strategy will use a combination of tools</vt:lpstr>
      <vt:lpstr>Cost Reducers for Resilience </vt:lpstr>
      <vt:lpstr>Revenue Streams for Resilience</vt:lpstr>
      <vt:lpstr>Federal Funding and Technical Assistance Programs</vt:lpstr>
      <vt:lpstr>New Funding to Incorporate                        into Resilience Efforts</vt:lpstr>
      <vt:lpstr>PowerPoint Presentation</vt:lpstr>
      <vt:lpstr>Big Takeaways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Resilience Funding and Financing  Strategies for Counties</dc:title>
  <dc:creator>Brandy Alexis Espinola</dc:creator>
  <cp:lastModifiedBy>Brandy Alexis Espinola</cp:lastModifiedBy>
  <cp:revision>51</cp:revision>
  <cp:lastPrinted>2021-08-20T13:25:24Z</cp:lastPrinted>
  <dcterms:created xsi:type="dcterms:W3CDTF">2021-08-17T18:04:43Z</dcterms:created>
  <dcterms:modified xsi:type="dcterms:W3CDTF">2021-08-23T16:58:38Z</dcterms:modified>
</cp:coreProperties>
</file>