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0" r:id="rId3"/>
    <p:sldId id="272" r:id="rId4"/>
    <p:sldId id="265" r:id="rId5"/>
    <p:sldId id="27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426" autoAdjust="0"/>
  </p:normalViewPr>
  <p:slideViewPr>
    <p:cSldViewPr snapToGrid="0">
      <p:cViewPr varScale="1">
        <p:scale>
          <a:sx n="61" d="100"/>
          <a:sy n="61" d="100"/>
        </p:scale>
        <p:origin x="8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195D1-63C3-4E6C-A63C-6AE0794293E5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F3A93-29C4-4548-8F36-DB59657C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75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EAF38-607B-4786-9770-A00BBB74CC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A707D-F511-4764-9CC3-FA467B700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8D96B-1F5D-462E-B643-0A376794F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BFE1E-D034-45D4-A83E-6CE139E0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ECE6C-5298-48F5-B048-DBA93B013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FEE9-DE83-4249-9658-70817628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CD8D30-4F27-4C05-B5A2-1AEEBC9D6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9B2BC-CE7D-4026-9A10-25A6228A2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92D05-07CC-426F-9266-32E66F8CC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9CCA3-818D-4BBC-A02C-D07922E9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BCB592-B23F-48D6-92FE-FF9FBF7E8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DDBC03-54A0-4E3C-97AB-98C18C186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64CE2-D452-4F70-B11F-9A9B038D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C3528-96A0-4E46-8D11-858DFFA5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8973A-68B6-4294-8E86-7B9D36C1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78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E9C2B-7E85-49F5-B7E9-75D6D7CA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AEA6F-9055-47B3-8ED6-AFFA21C48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4C782-D1AB-446D-B0F5-0DC8AED49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103E9-D0CD-4A57-9B5F-803754E2B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D1B7E-5884-456B-8095-CEBB06524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49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909A-A1CD-4661-8D64-DC0C8E21B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C8C170-E365-4F77-808C-2812EF2A7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CAD05-35BD-4ADD-B3E6-415E8C61D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80F95-0313-403E-9342-9A5221763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4DFB6-4ECC-49B8-850F-B7237AA75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34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240D-BECB-4939-9CFB-687F62C69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8561F-5BD6-4EF7-B95F-CCD9005FF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E80EB-3318-462F-A02F-6AA4E3E79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BB2F13-9459-4C76-BE2C-0F61226F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2E08C-CDE8-466F-89E7-BF3E47ED2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7CFCB-16DA-4804-94D0-4A6EB01D3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30504-776A-437E-ABD8-33432F00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A61C-5C6F-440F-93A1-05BF180A1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F6CA30-403E-4F8D-91CB-88B1CED55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CFAE42-77EC-40F7-9C9F-68C302DE66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D0649F-9A19-439B-89FF-AE9EB6B330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D214F-9070-48BF-88A2-32B79B31C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7E985B-4A4E-487F-84C6-D634B849A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922FF1-E85D-4775-8D45-AB8949E44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8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0D0ED-3557-4852-A30B-767330A2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50E9F3-9282-4E66-8CBC-A33B74B19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324B09-A5F6-4B73-90A4-6E0C44556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B77061-BC1F-427B-B559-CE512749B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87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B5E4D7-58F9-430C-B7B1-9ADA199BE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6DFAC4-669C-40E5-9F93-BD6EE793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202312-4C0D-4106-AD60-3018F493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7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A9AF4-57EE-4DA8-8CDA-378CE1072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CB695-CBB7-41FA-9086-99397595D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14F8A3-DA10-408C-A40F-946754E8E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2DB74F-B841-4BF1-9CCA-3CFAE0979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52BF5-871C-40A7-953A-E6D80070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A1BA2-6842-4BDD-B229-0DBE5494B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06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B027F-57DA-44EB-9E60-1A0F50971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87029D-EB19-4733-AB11-7B69F8E403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82375B-67C7-4A33-A8AE-D8A302357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A891C-96A6-4A79-94C3-F9E989575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482B66-0A4B-43D3-9081-5F53F8D68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C269E-814E-40D8-80AE-DEFAFC9FF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3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531B50-A29D-476C-AD85-2386B94EA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3EEEEC-6516-4EC8-914B-51213C200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592C8-642C-42E3-AF9A-928BD6B60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DA1E7-AB50-45C3-9A10-37E92BA64BE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E6487-F8FE-4B24-824A-C584A0682B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64BBB-28C1-4BFE-890D-C4AAD2544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31EA6-06DC-43F4-841E-A4C35CFBF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1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93C76-0D71-430F-9761-C961D5F63A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Local Leadership Workgroup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97AD4-1215-473A-B96A-9B31185D8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747837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(Lightening updates to keep you up to speed!)</a:t>
            </a:r>
          </a:p>
        </p:txBody>
      </p:sp>
    </p:spTree>
    <p:extLst>
      <p:ext uri="{BB962C8B-B14F-4D97-AF65-F5344CB8AC3E}">
        <p14:creationId xmlns:p14="http://schemas.microsoft.com/office/powerpoint/2010/main" val="251303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75EC2-2180-4CFF-BDE4-6FE1D4D34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Local Leadership Logic and 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189FA-7CA5-40C0-B564-262BDDB4E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71538" cy="4351338"/>
          </a:xfrm>
        </p:spPr>
        <p:txBody>
          <a:bodyPr/>
          <a:lstStyle/>
          <a:p>
            <a:r>
              <a:rPr lang="en-US" dirty="0"/>
              <a:t>On track or complete – 13 actions</a:t>
            </a:r>
          </a:p>
          <a:p>
            <a:endParaRPr lang="en-US" dirty="0"/>
          </a:p>
          <a:p>
            <a:r>
              <a:rPr lang="en-US" dirty="0"/>
              <a:t>Risk of Getting Off-Track – 2 actions</a:t>
            </a:r>
          </a:p>
          <a:p>
            <a:pPr lvl="1"/>
            <a:r>
              <a:rPr lang="en-US" dirty="0"/>
              <a:t>Local Leadership Baseline Survey – still waiting on OMB approval</a:t>
            </a:r>
          </a:p>
          <a:p>
            <a:pPr lvl="1"/>
            <a:r>
              <a:rPr lang="en-US" dirty="0"/>
              <a:t>Peer to peer learning exchange bus tours in MD and PA – planned for October 2021, but status in question due to COVID-19 global pandemic</a:t>
            </a:r>
          </a:p>
          <a:p>
            <a:pPr lvl="1"/>
            <a:endParaRPr lang="en-US" dirty="0"/>
          </a:p>
          <a:p>
            <a:r>
              <a:rPr lang="en-US" dirty="0"/>
              <a:t>Off Track – 0 actions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1ED666A-54CB-4A64-8DC6-7C170ECD435B}"/>
              </a:ext>
            </a:extLst>
          </p:cNvPr>
          <p:cNvSpPr/>
          <p:nvPr/>
        </p:nvSpPr>
        <p:spPr>
          <a:xfrm>
            <a:off x="6096000" y="1803015"/>
            <a:ext cx="546538" cy="549713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A208793-B98E-436F-B488-C27B5E1D6D9F}"/>
              </a:ext>
            </a:extLst>
          </p:cNvPr>
          <p:cNvSpPr/>
          <p:nvPr/>
        </p:nvSpPr>
        <p:spPr>
          <a:xfrm>
            <a:off x="10515600" y="3429000"/>
            <a:ext cx="546538" cy="5497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3E35045-624F-4797-84AE-430EB52A8660}"/>
              </a:ext>
            </a:extLst>
          </p:cNvPr>
          <p:cNvSpPr/>
          <p:nvPr/>
        </p:nvSpPr>
        <p:spPr>
          <a:xfrm>
            <a:off x="4204138" y="4811110"/>
            <a:ext cx="546538" cy="54971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83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47BD2-71BF-416F-8304-CCB908E74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214" y="365125"/>
            <a:ext cx="11035862" cy="199970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u="sng" dirty="0"/>
              <a:t>Webinar on American Rescue Plan: Opportunities to Fund Water Infrastructure Priorities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9D3E2-271F-46D0-B7A8-8EEBADE8F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0234"/>
            <a:ext cx="10515600" cy="3906729"/>
          </a:xfrm>
        </p:spPr>
        <p:txBody>
          <a:bodyPr/>
          <a:lstStyle/>
          <a:p>
            <a:r>
              <a:rPr lang="en-US" dirty="0"/>
              <a:t>September 14</a:t>
            </a:r>
            <a:r>
              <a:rPr lang="en-US" baseline="30000" dirty="0"/>
              <a:t>th</a:t>
            </a:r>
            <a:r>
              <a:rPr lang="en-US" dirty="0"/>
              <a:t> 10am – 11:30am</a:t>
            </a:r>
          </a:p>
          <a:p>
            <a:r>
              <a:rPr lang="en-US" dirty="0"/>
              <a:t>Invited Speakers:</a:t>
            </a:r>
          </a:p>
          <a:p>
            <a:pPr lvl="1"/>
            <a:r>
              <a:rPr lang="en-US" dirty="0"/>
              <a:t>Diana </a:t>
            </a:r>
            <a:r>
              <a:rPr lang="en-US" dirty="0" err="1"/>
              <a:t>Esher</a:t>
            </a:r>
            <a:r>
              <a:rPr lang="en-US" dirty="0"/>
              <a:t>, EPA Region 3 Acting Director</a:t>
            </a:r>
          </a:p>
          <a:p>
            <a:pPr lvl="1"/>
            <a:r>
              <a:rPr lang="en-US" dirty="0"/>
              <a:t>Adam Pugh, National Association of Counties</a:t>
            </a:r>
          </a:p>
          <a:p>
            <a:pPr lvl="1"/>
            <a:r>
              <a:rPr lang="en-US" dirty="0"/>
              <a:t>Jasmine Gore, Local Government Advisory Committee Chair</a:t>
            </a:r>
          </a:p>
          <a:p>
            <a:r>
              <a:rPr lang="en-US" dirty="0"/>
              <a:t>Agenda </a:t>
            </a:r>
            <a:r>
              <a:rPr lang="en-US" dirty="0">
                <a:sym typeface="Wingdings" panose="05000000000000000000" pitchFamily="2" charset="2"/>
              </a:rPr>
              <a:t> overview of ARP and water/sewer infrastructure eligible uses, case studies highlight local government use of funds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536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3FF1C-DFB3-4D53-8038-71172A28E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283" y="365125"/>
            <a:ext cx="11308359" cy="863863"/>
          </a:xfrm>
        </p:spPr>
        <p:txBody>
          <a:bodyPr/>
          <a:lstStyle/>
          <a:p>
            <a:r>
              <a:rPr lang="en-US" b="1" u="sng" dirty="0"/>
              <a:t>A Local Government Guide to the Chesapeake Bay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F731E213-2171-46D8-9541-47995AF3C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283" y="1384183"/>
            <a:ext cx="5701717" cy="5108692"/>
          </a:xfrm>
        </p:spPr>
        <p:txBody>
          <a:bodyPr>
            <a:normAutofit/>
          </a:bodyPr>
          <a:lstStyle/>
          <a:p>
            <a:r>
              <a:rPr lang="en-US" dirty="0"/>
              <a:t>Roll-out continues:</a:t>
            </a:r>
          </a:p>
          <a:p>
            <a:pPr lvl="1"/>
            <a:r>
              <a:rPr lang="en-US" sz="2800" dirty="0"/>
              <a:t>PA - Handouts for CCAP and PSATS conference panels – summer 2021</a:t>
            </a:r>
          </a:p>
          <a:p>
            <a:pPr lvl="1"/>
            <a:r>
              <a:rPr lang="en-US" sz="2800" dirty="0"/>
              <a:t>NY -Tailoring for webinar this fall</a:t>
            </a:r>
          </a:p>
          <a:p>
            <a:pPr lvl="1"/>
            <a:r>
              <a:rPr lang="en-US" sz="2800" dirty="0"/>
              <a:t>VA - Rappahannock Roundtable Sept 8</a:t>
            </a:r>
          </a:p>
          <a:p>
            <a:pPr lvl="1"/>
            <a:r>
              <a:rPr lang="en-US" sz="2800" dirty="0"/>
              <a:t>MD - MML/</a:t>
            </a:r>
            <a:r>
              <a:rPr lang="en-US" sz="2800" dirty="0" err="1"/>
              <a:t>MACo’s</a:t>
            </a:r>
            <a:r>
              <a:rPr lang="en-US" sz="2800" dirty="0"/>
              <a:t> Academy for Excellence in Local Governance – elective course this fall</a:t>
            </a:r>
          </a:p>
          <a:p>
            <a:r>
              <a:rPr lang="en-US" dirty="0"/>
              <a:t>We look forward to hearing how you use these materials!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E2DDD41-E109-4071-8EC8-D7488EE899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721" y="1384183"/>
            <a:ext cx="5193657" cy="450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520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A7F8D-5588-41D1-9B99-DFDF52CCC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A Local Government Guide 2.0?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8B105-D1E3-4A3B-A573-1B7A47D15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802187"/>
          </a:xfrm>
        </p:spPr>
        <p:txBody>
          <a:bodyPr>
            <a:noAutofit/>
          </a:bodyPr>
          <a:lstStyle/>
          <a:p>
            <a:r>
              <a:rPr lang="en-US" dirty="0"/>
              <a:t>Develop 3 - 4 additional educational modules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potential topics include: environmental/public health, flooding, outdoor recreation, agriculture etc.</a:t>
            </a:r>
          </a:p>
          <a:p>
            <a:endParaRPr lang="en-US" dirty="0"/>
          </a:p>
          <a:p>
            <a:r>
              <a:rPr lang="en-US" dirty="0"/>
              <a:t>Online database of educational materials and resources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including but not limited to: case studies, funding, technical assistance, educational materials, webinars, model ordinances etc. </a:t>
            </a:r>
          </a:p>
          <a:p>
            <a:endParaRPr lang="en-US" dirty="0"/>
          </a:p>
          <a:p>
            <a:r>
              <a:rPr lang="en-US" dirty="0"/>
              <a:t>Train the trainer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Half day training on resources available and how to use them</a:t>
            </a:r>
          </a:p>
        </p:txBody>
      </p:sp>
    </p:spTree>
    <p:extLst>
      <p:ext uri="{BB962C8B-B14F-4D97-AF65-F5344CB8AC3E}">
        <p14:creationId xmlns:p14="http://schemas.microsoft.com/office/powerpoint/2010/main" val="1217128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E29BE-389D-4AC1-9CF7-ED4E4F772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EF661-BAA9-4B9D-88E9-2DE2654532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2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282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Local Leadership Workgroup</vt:lpstr>
      <vt:lpstr>Local Leadership Logic and Action Plan</vt:lpstr>
      <vt:lpstr>Webinar on American Rescue Plan: Opportunities to Fund Water Infrastructure Priorities </vt:lpstr>
      <vt:lpstr>A Local Government Guide to the Chesapeake Bay</vt:lpstr>
      <vt:lpstr>A Local Government Guide 2.0?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Leadership Workgroup</dc:title>
  <dc:creator>Laura Cattell Noll</dc:creator>
  <cp:lastModifiedBy>Laura Cattell Noll</cp:lastModifiedBy>
  <cp:revision>25</cp:revision>
  <dcterms:created xsi:type="dcterms:W3CDTF">2021-05-13T16:56:25Z</dcterms:created>
  <dcterms:modified xsi:type="dcterms:W3CDTF">2021-08-16T19:43:18Z</dcterms:modified>
</cp:coreProperties>
</file>