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843" r:id="rId2"/>
    <p:sldId id="844"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D0E78A-DDD5-4786-8A43-5AFD1B61742E}" v="1" dt="2021-04-14T13:50:12.7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2" d="100"/>
          <a:sy n="62" d="100"/>
        </p:scale>
        <p:origin x="54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CA61D-CAED-47EA-9997-183E8BE802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5280DC-9836-40C5-B42E-FA65BA2AF1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44AE4E6-9203-46BC-967C-794DF4619073}"/>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5" name="Footer Placeholder 4">
            <a:extLst>
              <a:ext uri="{FF2B5EF4-FFF2-40B4-BE49-F238E27FC236}">
                <a16:creationId xmlns:a16="http://schemas.microsoft.com/office/drawing/2014/main" id="{C9FC44BE-1C44-488A-956B-E0B9F7C725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BA3B34-63F1-4890-814D-85C298616002}"/>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1871105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7862E-6E7A-443B-82D7-3604E244BE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2437B6-9CB6-4B3C-91E0-6AC1EF651C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E4B71F-8DB7-4F3B-881D-15285A998515}"/>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5" name="Footer Placeholder 4">
            <a:extLst>
              <a:ext uri="{FF2B5EF4-FFF2-40B4-BE49-F238E27FC236}">
                <a16:creationId xmlns:a16="http://schemas.microsoft.com/office/drawing/2014/main" id="{7EFFA9D8-76E2-4371-BAB9-AC2FF7DBC6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213B22-A7D0-493D-B484-B8692C3C24A7}"/>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2039625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F76EC1-6CBE-4B8D-A89D-76DC002D6E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A20CE91-3E30-4DCB-88A0-B8C83E2F65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1FF0FB-970A-49FB-A9C4-629BF7F9DB68}"/>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5" name="Footer Placeholder 4">
            <a:extLst>
              <a:ext uri="{FF2B5EF4-FFF2-40B4-BE49-F238E27FC236}">
                <a16:creationId xmlns:a16="http://schemas.microsoft.com/office/drawing/2014/main" id="{72EC9CB7-348D-4159-8DCC-B0B1587ED0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D3411E-60D6-4001-A501-8E29AD28D2B0}"/>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547650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BD815-A878-4B77-8105-6256288671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A55BEF-3C9F-4C37-B1C2-0377C97C5E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2C0D2F-9746-45F8-B453-77D73A90E93F}"/>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5" name="Footer Placeholder 4">
            <a:extLst>
              <a:ext uri="{FF2B5EF4-FFF2-40B4-BE49-F238E27FC236}">
                <a16:creationId xmlns:a16="http://schemas.microsoft.com/office/drawing/2014/main" id="{622607AF-81B4-4AC0-B545-3F9A8D19BF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EAB55E-71CD-4529-A33D-0D3F7F746830}"/>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437291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A8F28-CF66-4D5D-9426-63A89095BEF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2EBA23-0613-457E-8013-8164E2E592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DE2F5F-D198-4CA5-A0AA-E54D27B5DBD9}"/>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5" name="Footer Placeholder 4">
            <a:extLst>
              <a:ext uri="{FF2B5EF4-FFF2-40B4-BE49-F238E27FC236}">
                <a16:creationId xmlns:a16="http://schemas.microsoft.com/office/drawing/2014/main" id="{2F6B465B-D64F-4EC5-8C24-38B97CDC48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7E5266-0BA5-40D2-9C58-F7AF967706C5}"/>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3274366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43086-5C66-4F69-B0E5-0C74DD70B6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A54389-84D7-4BEC-8AC4-E499BA068E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5761A7-527B-4C48-95B8-F13242E223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931C46-AE58-4DF2-9D0B-A05ACF06D355}"/>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6" name="Footer Placeholder 5">
            <a:extLst>
              <a:ext uri="{FF2B5EF4-FFF2-40B4-BE49-F238E27FC236}">
                <a16:creationId xmlns:a16="http://schemas.microsoft.com/office/drawing/2014/main" id="{5AEF165E-C785-498B-B7A3-981E7116C1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378799-4D76-449C-A00B-E1B7A8DE9267}"/>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1434031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0C49E-E313-4161-AFB2-CEB4A0EDB53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2699A36-931E-4951-8476-F328103A9E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1977F6-23CE-4E4F-BF2F-D974C9F4AE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5CC77E-B001-492D-9DB2-5D424D78D4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9AC37A-85AE-461C-AF21-9E39BD0122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A7C347-0253-4E00-A55A-6240E96B28F4}"/>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8" name="Footer Placeholder 7">
            <a:extLst>
              <a:ext uri="{FF2B5EF4-FFF2-40B4-BE49-F238E27FC236}">
                <a16:creationId xmlns:a16="http://schemas.microsoft.com/office/drawing/2014/main" id="{085828DF-61DE-4BD6-ADA6-201C8F74B54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F39566-7C8C-4D3F-ADAA-0F31D34E3677}"/>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3834041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15178-A774-4FD1-B2A9-54488ACE234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C42E28-2B6E-4C7B-9C55-69FA683B9A23}"/>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4" name="Footer Placeholder 3">
            <a:extLst>
              <a:ext uri="{FF2B5EF4-FFF2-40B4-BE49-F238E27FC236}">
                <a16:creationId xmlns:a16="http://schemas.microsoft.com/office/drawing/2014/main" id="{36BCAB11-2336-457F-A150-ECC8B9B8C4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1A4E6B-850C-404F-AE5E-AC653DB521A7}"/>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2268422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F9689D-F2D1-4723-8881-24DE818160E6}"/>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3" name="Footer Placeholder 2">
            <a:extLst>
              <a:ext uri="{FF2B5EF4-FFF2-40B4-BE49-F238E27FC236}">
                <a16:creationId xmlns:a16="http://schemas.microsoft.com/office/drawing/2014/main" id="{94715575-361E-4603-82DC-C59817748F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FDA807-4A2B-4757-B6C9-F42F18EF1A96}"/>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4253188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851DE-6A22-4D0B-843E-15ED3B9312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EEE4F4F-F41B-4ECD-81C7-35A588D27C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6FD795-0313-4C87-B33E-D321BC82EC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A97714-1BFB-4D17-9701-7B6E948C3A88}"/>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6" name="Footer Placeholder 5">
            <a:extLst>
              <a:ext uri="{FF2B5EF4-FFF2-40B4-BE49-F238E27FC236}">
                <a16:creationId xmlns:a16="http://schemas.microsoft.com/office/drawing/2014/main" id="{0D93558E-DCEA-47F6-9B72-63A910069E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99E135-89DA-4ADF-B180-8E65CBD71BA1}"/>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3421998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B4F11-674C-44D2-A8B2-F35BB94DD5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54AC6B-91C3-4825-B4BD-D6C9405766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71E379-C5B2-4652-955C-4E9A1051C1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7733F9-E6BC-4376-A85E-0A618ECCDB83}"/>
              </a:ext>
            </a:extLst>
          </p:cNvPr>
          <p:cNvSpPr>
            <a:spLocks noGrp="1"/>
          </p:cNvSpPr>
          <p:nvPr>
            <p:ph type="dt" sz="half" idx="10"/>
          </p:nvPr>
        </p:nvSpPr>
        <p:spPr/>
        <p:txBody>
          <a:bodyPr/>
          <a:lstStyle/>
          <a:p>
            <a:fld id="{F876D9D0-3E11-459B-8644-B6A9F1A67B04}" type="datetimeFigureOut">
              <a:rPr lang="en-US" smtClean="0"/>
              <a:t>4/20/2021</a:t>
            </a:fld>
            <a:endParaRPr lang="en-US"/>
          </a:p>
        </p:txBody>
      </p:sp>
      <p:sp>
        <p:nvSpPr>
          <p:cNvPr id="6" name="Footer Placeholder 5">
            <a:extLst>
              <a:ext uri="{FF2B5EF4-FFF2-40B4-BE49-F238E27FC236}">
                <a16:creationId xmlns:a16="http://schemas.microsoft.com/office/drawing/2014/main" id="{46F038BB-2AF8-49CF-B8D0-6A5F9EA653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A99CDC-7D84-470B-94AD-F0077F152C36}"/>
              </a:ext>
            </a:extLst>
          </p:cNvPr>
          <p:cNvSpPr>
            <a:spLocks noGrp="1"/>
          </p:cNvSpPr>
          <p:nvPr>
            <p:ph type="sldNum" sz="quarter" idx="12"/>
          </p:nvPr>
        </p:nvSpPr>
        <p:spPr/>
        <p:txBody>
          <a:bodyPr/>
          <a:lstStyle/>
          <a:p>
            <a:fld id="{0B917D39-5645-4EA7-B19B-EA896F890A07}" type="slidenum">
              <a:rPr lang="en-US" smtClean="0"/>
              <a:t>‹#›</a:t>
            </a:fld>
            <a:endParaRPr lang="en-US"/>
          </a:p>
        </p:txBody>
      </p:sp>
    </p:spTree>
    <p:extLst>
      <p:ext uri="{BB962C8B-B14F-4D97-AF65-F5344CB8AC3E}">
        <p14:creationId xmlns:p14="http://schemas.microsoft.com/office/powerpoint/2010/main" val="3699361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CD47B0-616E-4CBC-83D2-1B87E1B9B9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C95A1-4927-4D89-AB46-12B39F701D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DB4A5D-E114-411E-BF55-9F6A5F52EC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76D9D0-3E11-459B-8644-B6A9F1A67B04}" type="datetimeFigureOut">
              <a:rPr lang="en-US" smtClean="0"/>
              <a:t>4/20/2021</a:t>
            </a:fld>
            <a:endParaRPr lang="en-US"/>
          </a:p>
        </p:txBody>
      </p:sp>
      <p:sp>
        <p:nvSpPr>
          <p:cNvPr id="5" name="Footer Placeholder 4">
            <a:extLst>
              <a:ext uri="{FF2B5EF4-FFF2-40B4-BE49-F238E27FC236}">
                <a16:creationId xmlns:a16="http://schemas.microsoft.com/office/drawing/2014/main" id="{CCEEAD09-0507-4929-8293-92254DAB3E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F17229-F817-40F1-A5A3-300D24AE69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917D39-5645-4EA7-B19B-EA896F890A07}" type="slidenum">
              <a:rPr lang="en-US" smtClean="0"/>
              <a:t>‹#›</a:t>
            </a:fld>
            <a:endParaRPr lang="en-US"/>
          </a:p>
        </p:txBody>
      </p:sp>
    </p:spTree>
    <p:extLst>
      <p:ext uri="{BB962C8B-B14F-4D97-AF65-F5344CB8AC3E}">
        <p14:creationId xmlns:p14="http://schemas.microsoft.com/office/powerpoint/2010/main" val="1663203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A3F3C1-065B-4CE3-9627-9C7B94DA0A3E}"/>
              </a:ext>
            </a:extLst>
          </p:cNvPr>
          <p:cNvSpPr txBox="1"/>
          <p:nvPr/>
        </p:nvSpPr>
        <p:spPr>
          <a:xfrm>
            <a:off x="1131989" y="191601"/>
            <a:ext cx="9668737" cy="830997"/>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alibri" panose="020F0502020204030204"/>
                <a:ea typeface="+mn-ea"/>
                <a:cs typeface="+mn-cs"/>
              </a:rPr>
              <a:t>Timeline for 2017 Land Cover and Land Use Review/Refinement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000"/>
                </a:solidFill>
                <a:effectLst/>
                <a:uLnTx/>
                <a:uFillTx/>
                <a:latin typeface="Calibri" panose="020F0502020204030204"/>
                <a:ea typeface="+mn-ea"/>
                <a:cs typeface="+mn-cs"/>
              </a:rPr>
              <a:t>April 2021 – February 2022</a:t>
            </a:r>
          </a:p>
        </p:txBody>
      </p:sp>
      <p:sp>
        <p:nvSpPr>
          <p:cNvPr id="6" name="TextBox 5">
            <a:extLst>
              <a:ext uri="{FF2B5EF4-FFF2-40B4-BE49-F238E27FC236}">
                <a16:creationId xmlns:a16="http://schemas.microsoft.com/office/drawing/2014/main" id="{BD66170B-22C4-42F4-8E86-CED203F11A64}"/>
              </a:ext>
            </a:extLst>
          </p:cNvPr>
          <p:cNvSpPr txBox="1"/>
          <p:nvPr/>
        </p:nvSpPr>
        <p:spPr>
          <a:xfrm flipH="1">
            <a:off x="717045" y="1270452"/>
            <a:ext cx="10757909" cy="5016758"/>
          </a:xfrm>
          <a:prstGeom prst="rect">
            <a:avLst/>
          </a:prstGeom>
          <a:noFill/>
        </p:spPr>
        <p:txBody>
          <a:bodyPr wrap="square" rtlCol="0">
            <a:spAutoFit/>
          </a:bodyPr>
          <a:lstStyle/>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Apr – Jun 2021:  Sector workgroups (AGWG, FWG, USWG, LUWG) review beta version of 2017 Land Use.  Local government review of 2017 land cover continues for outstanding counties.</a:t>
            </a:r>
          </a:p>
          <a:p>
            <a:pPr marL="1539875" marR="0" lvl="0" indent="-1539875"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Jul – Nov 2021: </a:t>
            </a:r>
          </a:p>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University of Vermont (UVM) corrects all land cover errors from local and expert review (e.g., over-classification of water, confusion between water and impervious) and produces land cover for counties adjacent to the Bay watershed.  </a:t>
            </a:r>
          </a:p>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UVM maps emergent tidal wetland land cover in Virginia and potential non-tidal wetlands in all jurisdictions outside PA (PA was done in 2016).</a:t>
            </a:r>
          </a:p>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Conservation Innovation Center (CIC) continually evaluates and refines land use model code.</a:t>
            </a:r>
          </a:p>
          <a:p>
            <a:pPr marL="1539875" marR="0" lvl="0" indent="-1539875" algn="l" defTabSz="914400" rtl="0" eaLnBrk="1" fontAlgn="auto" latinLnBrk="0" hangingPunct="1">
              <a:lnSpc>
                <a:spcPct val="100000"/>
              </a:lnSpc>
              <a:spcBef>
                <a:spcPts val="0"/>
              </a:spcBef>
              <a:spcAft>
                <a:spcPts val="0"/>
              </a:spcAft>
              <a:buClrTx/>
              <a:buSzTx/>
              <a:buFontTx/>
              <a:buNone/>
              <a:tabLst/>
              <a:defRPr/>
            </a:pPr>
            <a:r>
              <a:rPr lang="en-US" sz="2000" dirty="0">
                <a:solidFill>
                  <a:prstClr val="white"/>
                </a:solidFill>
                <a:latin typeface="Calibri" panose="020F0502020204030204"/>
              </a:rPr>
              <a:t>Dec</a:t>
            </a:r>
            <a:r>
              <a:rPr kumimoji="0" lang="en-US" sz="2000" b="0" i="0" u="none" strike="noStrike" kern="1200" cap="none" spc="0" normalizeH="0" baseline="0" noProof="0">
                <a:ln>
                  <a:noFill/>
                </a:ln>
                <a:solidFill>
                  <a:prstClr val="white"/>
                </a:solidFill>
                <a:effectLst/>
                <a:uLnTx/>
                <a:uFillTx/>
                <a:latin typeface="Calibri" panose="020F0502020204030204"/>
                <a:ea typeface="+mn-ea"/>
                <a:cs typeface="+mn-cs"/>
              </a:rPr>
              <a:t> 2021 – Jan 2022:</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CIC re-runs 2017 land use on revised land cover and produces comparable 2013 land use for all 206 counties.   </a:t>
            </a:r>
          </a:p>
          <a:p>
            <a:pPr marL="1539875" marR="0" lvl="0" indent="-1539875"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1539875" marR="0" lvl="0" indent="-1539875" algn="l" defTabSz="914400" rtl="0" eaLnBrk="1" fontAlgn="auto" latinLnBrk="0" hangingPunct="1">
              <a:lnSpc>
                <a:spcPct val="100000"/>
              </a:lnSpc>
              <a:spcBef>
                <a:spcPts val="0"/>
              </a:spcBef>
              <a:spcAft>
                <a:spcPts val="0"/>
              </a:spcAft>
              <a:buClrTx/>
              <a:buSzTx/>
              <a:buFontTx/>
              <a:buNone/>
              <a:tabLst/>
              <a:defRPr/>
            </a:pPr>
            <a:r>
              <a:rPr lang="en-US" sz="2000" dirty="0">
                <a:solidFill>
                  <a:prstClr val="white"/>
                </a:solidFill>
                <a:latin typeface="Calibri" panose="020F0502020204030204"/>
              </a:rPr>
              <a:t>Feb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2022: 	LUWG approves 2013 and 2017 land use.  	</a:t>
            </a:r>
          </a:p>
        </p:txBody>
      </p:sp>
    </p:spTree>
    <p:extLst>
      <p:ext uri="{BB962C8B-B14F-4D97-AF65-F5344CB8AC3E}">
        <p14:creationId xmlns:p14="http://schemas.microsoft.com/office/powerpoint/2010/main" val="366412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A3F3C1-065B-4CE3-9627-9C7B94DA0A3E}"/>
              </a:ext>
            </a:extLst>
          </p:cNvPr>
          <p:cNvSpPr txBox="1"/>
          <p:nvPr/>
        </p:nvSpPr>
        <p:spPr>
          <a:xfrm>
            <a:off x="1217008" y="128446"/>
            <a:ext cx="9405395" cy="830997"/>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alibri" panose="020F0502020204030204"/>
                <a:ea typeface="+mn-ea"/>
                <a:cs typeface="+mn-cs"/>
              </a:rPr>
              <a:t>Timeline for 2013 - 2017 Land Use Change Review for CAST-21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000"/>
                </a:solidFill>
                <a:effectLst/>
                <a:uLnTx/>
                <a:uFillTx/>
                <a:latin typeface="Calibri" panose="020F0502020204030204"/>
                <a:ea typeface="+mn-ea"/>
                <a:cs typeface="+mn-cs"/>
              </a:rPr>
              <a:t>April – </a:t>
            </a:r>
            <a:r>
              <a:rPr lang="en-US" sz="2000" b="1" dirty="0">
                <a:solidFill>
                  <a:srgbClr val="FFC000"/>
                </a:solidFill>
                <a:latin typeface="Calibri" panose="020F0502020204030204"/>
              </a:rPr>
              <a:t>June</a:t>
            </a:r>
            <a:r>
              <a:rPr kumimoji="0" lang="en-US" sz="2000" b="1" i="0" u="none" strike="noStrike" kern="1200" cap="none" spc="0" normalizeH="0" baseline="0" noProof="0" dirty="0">
                <a:ln>
                  <a:noFill/>
                </a:ln>
                <a:solidFill>
                  <a:srgbClr val="FFC000"/>
                </a:solidFill>
                <a:effectLst/>
                <a:uLnTx/>
                <a:uFillTx/>
                <a:latin typeface="Calibri" panose="020F0502020204030204"/>
                <a:ea typeface="+mn-ea"/>
                <a:cs typeface="+mn-cs"/>
              </a:rPr>
              <a:t> 2021</a:t>
            </a:r>
          </a:p>
        </p:txBody>
      </p:sp>
      <p:sp>
        <p:nvSpPr>
          <p:cNvPr id="5" name="TextBox 4">
            <a:extLst>
              <a:ext uri="{FF2B5EF4-FFF2-40B4-BE49-F238E27FC236}">
                <a16:creationId xmlns:a16="http://schemas.microsoft.com/office/drawing/2014/main" id="{30241077-FFA2-4428-96E6-D8B35EACC4C5}"/>
              </a:ext>
            </a:extLst>
          </p:cNvPr>
          <p:cNvSpPr txBox="1"/>
          <p:nvPr/>
        </p:nvSpPr>
        <p:spPr>
          <a:xfrm flipH="1">
            <a:off x="534955" y="959443"/>
            <a:ext cx="11122089" cy="6186309"/>
          </a:xfrm>
          <a:prstGeom prst="rect">
            <a:avLst/>
          </a:prstGeom>
          <a:noFill/>
        </p:spPr>
        <p:txBody>
          <a:bodyPr wrap="square" rtlCol="0">
            <a:spAutoFit/>
          </a:bodyPr>
          <a:lstStyle/>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Apr 26:	WQGIT presented with information on the 2013-2017 land use change product, how it can be incorporated into CAST, and an overview of the decision that will be requested of the WQGIT during their May 24 call.</a:t>
            </a:r>
          </a:p>
          <a:p>
            <a:pPr marL="1539875" marR="0" lvl="0" indent="-1539875"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1539875" marR="0" lvl="0" indent="-1539875"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latin typeface="Calibri" panose="020F0502020204030204"/>
              </a:rPr>
              <a:t>May 5</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 May 17: </a:t>
            </a:r>
          </a:p>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Sector workgroups (AGWG, USWG, FWG) review 2017 land use in prototype of CAST-21 </a:t>
            </a:r>
            <a:r>
              <a:rPr lang="en-US" dirty="0">
                <a:solidFill>
                  <a:prstClr val="white"/>
                </a:solidFill>
                <a:latin typeface="Calibri" panose="020F0502020204030204"/>
              </a:rPr>
              <a:t>with the 2017 land use currently in CAST-19 for the 14 test counties.  The 2013-2017 mapped changes in land use will be available to inspect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on Conservation Innovation Center’s (CIC) web application.</a:t>
            </a:r>
          </a:p>
          <a:p>
            <a:pPr marL="1539875" marR="0" lvl="0" indent="-1539875"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May 5: 	LUWG discusses 2013-2017 land use change data, methodology, and the comparison between CAST-19 and CAST-21.</a:t>
            </a:r>
          </a:p>
          <a:p>
            <a:pPr marL="1539875" marR="0" lvl="0" indent="-1539875"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May 20: 	LUWG meets to review comments from sector workgroups on the land use change data in CAST and on the CIC’s web application and makes recommendation to the WQGIT on use of the change data in CAST.</a:t>
            </a:r>
          </a:p>
          <a:p>
            <a:pPr marL="1539875" marR="0" lvl="0" indent="-1539875"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May 24:  	WQGIT decision: approval of method for using 2013 – 2017 land use change data in CAST as implemented in the 14 prototype counties.  </a:t>
            </a:r>
          </a:p>
          <a:p>
            <a:pPr marL="1539875" marR="0" lvl="0" indent="-1539875"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1539875" marR="0" lvl="0" indent="-1539875"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Jun 30:	CIC completes initial version of the 2013-2017 land use change dataset for all Bay watershed counties.</a:t>
            </a:r>
          </a:p>
          <a:p>
            <a:pPr marL="1539875" marR="0" lvl="0" indent="-1539875"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2550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331</TotalTime>
  <Words>414</Words>
  <Application>Microsoft Office PowerPoint</Application>
  <PresentationFormat>Widescreen</PresentationFormat>
  <Paragraphs>26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Claggett</dc:creator>
  <cp:lastModifiedBy>Jackie Pickford</cp:lastModifiedBy>
  <cp:revision>2</cp:revision>
  <dcterms:created xsi:type="dcterms:W3CDTF">2021-04-14T13:22:24Z</dcterms:created>
  <dcterms:modified xsi:type="dcterms:W3CDTF">2021-04-20T18:49:32Z</dcterms:modified>
</cp:coreProperties>
</file>