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57" r:id="rId2"/>
    <p:sldId id="572" r:id="rId3"/>
    <p:sldId id="577" r:id="rId4"/>
    <p:sldId id="574" r:id="rId5"/>
    <p:sldId id="573" r:id="rId6"/>
    <p:sldId id="578" r:id="rId7"/>
    <p:sldId id="579" r:id="rId8"/>
    <p:sldId id="580" r:id="rId9"/>
    <p:sldId id="581" r:id="rId1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00"/>
    <a:srgbClr val="DAE7F2"/>
    <a:srgbClr val="D3E2EF"/>
    <a:srgbClr val="663300"/>
    <a:srgbClr val="996600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66" tIns="48783" rIns="97566" bIns="48783" numCol="1" anchor="t" anchorCtr="0" compatLnSpc="1">
            <a:prstTxWarp prst="textNoShape">
              <a:avLst/>
            </a:prstTxWarp>
          </a:bodyPr>
          <a:lstStyle>
            <a:lvl1pPr defTabSz="976313" eaLnBrk="1" hangingPunct="1">
              <a:spcBef>
                <a:spcPct val="20000"/>
              </a:spcBef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66" tIns="48783" rIns="97566" bIns="48783" numCol="1" anchor="t" anchorCtr="0" compatLnSpc="1">
            <a:prstTxWarp prst="textNoShape">
              <a:avLst/>
            </a:prstTxWarp>
          </a:bodyPr>
          <a:lstStyle>
            <a:lvl1pPr algn="r" defTabSz="976313" eaLnBrk="1" hangingPunct="1">
              <a:spcBef>
                <a:spcPct val="20000"/>
              </a:spcBef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66" tIns="48783" rIns="97566" bIns="48783" numCol="1" anchor="b" anchorCtr="0" compatLnSpc="1">
            <a:prstTxWarp prst="textNoShape">
              <a:avLst/>
            </a:prstTxWarp>
          </a:bodyPr>
          <a:lstStyle>
            <a:lvl1pPr defTabSz="976313" eaLnBrk="1" hangingPunct="1">
              <a:spcBef>
                <a:spcPct val="20000"/>
              </a:spcBef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66" tIns="48783" rIns="97566" bIns="48783" numCol="1" anchor="b" anchorCtr="0" compatLnSpc="1">
            <a:prstTxWarp prst="textNoShape">
              <a:avLst/>
            </a:prstTxWarp>
          </a:bodyPr>
          <a:lstStyle>
            <a:lvl1pPr algn="r" defTabSz="976313" eaLnBrk="1" hangingPunct="1">
              <a:spcBef>
                <a:spcPct val="20000"/>
              </a:spcBef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197DAFD-FF5F-4866-9F3D-A554C1C80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20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 eaLnBrk="1" hangingPunct="1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 eaLnBrk="1" hangingPunct="1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9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EBED384-982C-4EA8-9E8E-6107A9D12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40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F19E4-4344-4ED8-9C41-754FAEBD587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4DF88-F8BB-44DB-B03D-85808A6C71E8}" type="slidenum">
              <a:rPr lang="en-US"/>
              <a:pPr/>
              <a:t>2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4DF88-F8BB-44DB-B03D-85808A6C71E8}" type="slidenum">
              <a:rPr lang="en-US"/>
              <a:pPr/>
              <a:t>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6164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4DF88-F8BB-44DB-B03D-85808A6C71E8}" type="slidenum">
              <a:rPr lang="en-US"/>
              <a:pPr/>
              <a:t>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4DF88-F8BB-44DB-B03D-85808A6C71E8}" type="slidenum">
              <a:rPr lang="en-US"/>
              <a:pPr/>
              <a:t>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33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330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9F607A-0668-4908-9C91-871E85863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3ADC5-7D0E-421B-A94E-643FDDEC3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309E-A1B9-47FC-B214-1227387A4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1C62A-318D-49D5-B98D-5B915AB30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0AE3-2E36-4939-ADC9-175056722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869F0-3A24-4295-A883-6D0F37127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AE5B1-0AB9-41B4-9BA6-40B0504E7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455B-0EE6-46CE-915D-8BE6D0574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D19F3-3BAD-4AF5-A75F-F272CEDBB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E9A63-333E-4CEF-A49B-7A8D5D02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9339E-1961-48C7-AEE3-E486B851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9ED65-7A70-4CF5-8FF4-43AE07F33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02835"/>
            </a:gs>
            <a:gs pos="100000">
              <a:srgbClr val="7B97C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E427F05-E00D-491A-8EE0-77C939B63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228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228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ADDE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ADDEC"/>
          </a:solidFill>
          <a:effectLst>
            <a:outerShdw blurRad="38100" dist="38100" dir="2700000" algn="tl">
              <a:srgbClr val="000000"/>
            </a:outerShdw>
          </a:effectLst>
          <a:latin typeface="Antique Olive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ADDEC"/>
          </a:solidFill>
          <a:effectLst>
            <a:outerShdw blurRad="38100" dist="38100" dir="2700000" algn="tl">
              <a:srgbClr val="000000"/>
            </a:outerShdw>
          </a:effectLst>
          <a:latin typeface="Antique Olive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ADDEC"/>
          </a:solidFill>
          <a:effectLst>
            <a:outerShdw blurRad="38100" dist="38100" dir="2700000" algn="tl">
              <a:srgbClr val="000000"/>
            </a:outerShdw>
          </a:effectLst>
          <a:latin typeface="Antique Olive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ADDEC"/>
          </a:solidFill>
          <a:effectLst>
            <a:outerShdw blurRad="38100" dist="38100" dir="2700000" algn="tl">
              <a:srgbClr val="000000"/>
            </a:outerShdw>
          </a:effectLst>
          <a:latin typeface="Antique Olive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CADDEC"/>
          </a:solidFill>
          <a:effectLst>
            <a:outerShdw blurRad="38100" dist="38100" dir="2700000" algn="tl">
              <a:srgbClr val="000000"/>
            </a:outerShdw>
          </a:effectLst>
          <a:latin typeface="Antique Olive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CADDEC"/>
          </a:solidFill>
          <a:effectLst>
            <a:outerShdw blurRad="38100" dist="38100" dir="2700000" algn="tl">
              <a:srgbClr val="000000"/>
            </a:outerShdw>
          </a:effectLst>
          <a:latin typeface="Antique Olive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CADDEC"/>
          </a:solidFill>
          <a:effectLst>
            <a:outerShdw blurRad="38100" dist="38100" dir="2700000" algn="tl">
              <a:srgbClr val="000000"/>
            </a:outerShdw>
          </a:effectLst>
          <a:latin typeface="Antique Olive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CADDEC"/>
          </a:solidFill>
          <a:effectLst>
            <a:outerShdw blurRad="38100" dist="38100" dir="2700000" algn="tl">
              <a:srgbClr val="000000"/>
            </a:outerShdw>
          </a:effectLst>
          <a:latin typeface="Antique Olive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33400" y="8382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ntique Olive Light" pitchFamily="34" charset="0"/>
              </a:rPr>
              <a:t>Fish Passage</a:t>
            </a:r>
          </a:p>
          <a:p>
            <a:pPr algn="ctr"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ntique Olive Light" pitchFamily="34" charset="0"/>
              </a:rPr>
              <a:t>Workgroup Updates</a:t>
            </a:r>
            <a:endParaRPr lang="en-US" sz="3200" b="1" dirty="0">
              <a:latin typeface="Footlight MT Light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90600" y="586740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tique Olive Light" pitchFamily="34" charset="0"/>
              </a:rPr>
              <a:t>Mary Andrews, P.E.</a:t>
            </a:r>
          </a:p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tique Olive Light" pitchFamily="34" charset="0"/>
              </a:rPr>
              <a:t>Chair, Fish Passage Workgroup</a:t>
            </a:r>
          </a:p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tique Olive Light" pitchFamily="34" charset="0"/>
              </a:rPr>
              <a:t>NOAA Restoration Center</a:t>
            </a:r>
          </a:p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tique Olive Light" pitchFamily="34" charset="0"/>
              </a:rPr>
              <a:t>Mary.andrews@noaa.gov</a:t>
            </a:r>
            <a:endParaRPr lang="en-US" sz="2800" b="1" dirty="0">
              <a:solidFill>
                <a:srgbClr val="003366"/>
              </a:solidFill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-76200"/>
            <a:ext cx="7696200" cy="8096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0" dirty="0" smtClean="0"/>
              <a:t>Agenda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84299"/>
            <a:ext cx="6754770" cy="6139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180975"/>
            <a:ext cx="7696200" cy="8096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0" dirty="0" smtClean="0"/>
              <a:t>Fish Passage Outcome Changes</a:t>
            </a:r>
          </a:p>
        </p:txBody>
      </p:sp>
      <p:sp>
        <p:nvSpPr>
          <p:cNvPr id="544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90600" y="685800"/>
            <a:ext cx="7620000" cy="5257800"/>
          </a:xfrm>
          <a:ln>
            <a:noFill/>
          </a:ln>
        </p:spPr>
        <p:txBody>
          <a:bodyPr/>
          <a:lstStyle/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sz="2000" b="1" dirty="0" smtClean="0"/>
              <a:t>PREVIOUS FISH PASSAGE OUTCOME: </a:t>
            </a:r>
            <a:r>
              <a:rPr lang="en-US" sz="2000" dirty="0" smtClean="0"/>
              <a:t>Restore historical fish migratory routes by opening 1,000 additional stream miles by 2025, with restoration success indicated by the presence of river herring, American shad, Hickory shad, Brook Trout and/or American eel.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NEW </a:t>
            </a:r>
            <a:r>
              <a:rPr lang="en-US" sz="2000" b="1" dirty="0"/>
              <a:t>FISH PASSAGE OUTCOME</a:t>
            </a:r>
            <a:r>
              <a:rPr lang="en-US" sz="2000" b="1" dirty="0" smtClean="0"/>
              <a:t>: </a:t>
            </a:r>
            <a:r>
              <a:rPr lang="en-US" sz="2000" dirty="0"/>
              <a:t>By 2025, restore historical fish migratory routes </a:t>
            </a:r>
            <a:r>
              <a:rPr lang="en-US" sz="2000" dirty="0">
                <a:solidFill>
                  <a:srgbClr val="00B0F0"/>
                </a:solidFill>
              </a:rPr>
              <a:t>at a rate of opening 132 miles every two years</a:t>
            </a:r>
            <a:r>
              <a:rPr lang="en-US" sz="2000" dirty="0"/>
              <a:t>, with restoration success indicated by the </a:t>
            </a:r>
            <a:r>
              <a:rPr lang="en-US" sz="2000" dirty="0">
                <a:solidFill>
                  <a:srgbClr val="FFFF00"/>
                </a:solidFill>
              </a:rPr>
              <a:t>presence of alewife, blueback herring, American shad, hickory shad, American eel and brook trout, </a:t>
            </a:r>
            <a:r>
              <a:rPr lang="en-US" sz="2000" dirty="0"/>
              <a:t>to be monitored in accordance with available agency resources and collaboratively developed methods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smtClean="0"/>
              <a:t>NOTE: All web site materials need to be updated with new outcomes.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 lvl="0">
              <a:buNone/>
            </a:pPr>
            <a:endParaRPr lang="en-US" sz="2000" dirty="0" smtClean="0"/>
          </a:p>
          <a:p>
            <a:pPr eaLnBrk="1" hangingPunct="1">
              <a:buClr>
                <a:srgbClr val="CADDEC"/>
              </a:buClr>
              <a:defRPr/>
            </a:pPr>
            <a:endParaRPr lang="en-US" sz="2800" dirty="0" smtClean="0">
              <a:solidFill>
                <a:srgbClr val="CADD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1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180975"/>
            <a:ext cx="7696200" cy="8096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0" dirty="0" smtClean="0"/>
              <a:t>Chesapeake Bay Fish Passage</a:t>
            </a:r>
          </a:p>
        </p:txBody>
      </p:sp>
      <p:sp>
        <p:nvSpPr>
          <p:cNvPr id="544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90600" y="609600"/>
            <a:ext cx="7620000" cy="5257800"/>
          </a:xfrm>
          <a:ln>
            <a:noFill/>
          </a:ln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pPr lvl="0"/>
            <a:r>
              <a:rPr lang="en-US" dirty="0" smtClean="0"/>
              <a:t>Future discussion on invasive species management at dams</a:t>
            </a:r>
          </a:p>
          <a:p>
            <a:pPr lvl="0"/>
            <a:r>
              <a:rPr lang="en-US" dirty="0" smtClean="0"/>
              <a:t>USFWS offering technical assistance on concept plans and design efforts.  Speak to Julie Devers if </a:t>
            </a:r>
            <a:r>
              <a:rPr lang="en-US" dirty="0" smtClean="0"/>
              <a:t>interested.</a:t>
            </a:r>
          </a:p>
          <a:p>
            <a:pPr lvl="0"/>
            <a:r>
              <a:rPr lang="en-US" dirty="0" smtClean="0"/>
              <a:t>American Rivers and NOAA planning  a Sedimentation Workshop</a:t>
            </a:r>
          </a:p>
          <a:p>
            <a:pPr lvl="0"/>
            <a:r>
              <a:rPr lang="en-US" dirty="0" smtClean="0"/>
              <a:t>Possible new funding – Stimulus? Infrastructure?</a:t>
            </a:r>
            <a:endParaRPr lang="en-US" dirty="0" smtClean="0"/>
          </a:p>
          <a:p>
            <a:pPr lvl="0"/>
            <a:r>
              <a:rPr lang="en-US" dirty="0" smtClean="0"/>
              <a:t>Survey results shown in 2</a:t>
            </a:r>
            <a:r>
              <a:rPr lang="en-US" baseline="30000" dirty="0" smtClean="0"/>
              <a:t>nd</a:t>
            </a:r>
            <a:r>
              <a:rPr lang="en-US" dirty="0"/>
              <a:t> </a:t>
            </a:r>
            <a:r>
              <a:rPr lang="en-US" dirty="0" smtClean="0"/>
              <a:t>half of this meeting</a:t>
            </a:r>
          </a:p>
        </p:txBody>
      </p:sp>
    </p:spTree>
    <p:extLst>
      <p:ext uri="{BB962C8B-B14F-4D97-AF65-F5344CB8AC3E}">
        <p14:creationId xmlns:p14="http://schemas.microsoft.com/office/powerpoint/2010/main" val="12903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-76200"/>
            <a:ext cx="7696200" cy="8096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0" dirty="0" smtClean="0"/>
              <a:t>Dam Removal Mitigation Calculator</a:t>
            </a:r>
          </a:p>
        </p:txBody>
      </p:sp>
      <p:sp>
        <p:nvSpPr>
          <p:cNvPr id="544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90600" y="609600"/>
            <a:ext cx="7620000" cy="5257800"/>
          </a:xfrm>
          <a:ln>
            <a:noFill/>
          </a:ln>
        </p:spPr>
        <p:txBody>
          <a:bodyPr/>
          <a:lstStyle/>
          <a:p>
            <a:pPr lvl="0"/>
            <a:r>
              <a:rPr lang="en-US" sz="2400" dirty="0" smtClean="0"/>
              <a:t>Intended to be a “carrot approach” to generate more dam removal projects</a:t>
            </a:r>
          </a:p>
          <a:p>
            <a:pPr lvl="0"/>
            <a:r>
              <a:rPr lang="en-US" sz="2400" dirty="0" smtClean="0"/>
              <a:t>Culverts are not included in the calculator at this time; however, future discussion on culverts is expected</a:t>
            </a:r>
          </a:p>
          <a:p>
            <a:pPr lvl="0"/>
            <a:r>
              <a:rPr lang="en-US" sz="2400" dirty="0" smtClean="0"/>
              <a:t>Jim Thompson proposed an approach similar to </a:t>
            </a:r>
            <a:r>
              <a:rPr lang="en-US" sz="2400" dirty="0" err="1" smtClean="0"/>
              <a:t>Bloede</a:t>
            </a:r>
            <a:r>
              <a:rPr lang="en-US" sz="2400" dirty="0" smtClean="0"/>
              <a:t> Dam Removal Crediting</a:t>
            </a:r>
          </a:p>
          <a:p>
            <a:pPr lvl="0"/>
            <a:r>
              <a:rPr lang="en-US" sz="2400" dirty="0" smtClean="0"/>
              <a:t>USACE insisted the calculator be tied to the stream mitigation calculator</a:t>
            </a:r>
          </a:p>
          <a:p>
            <a:pPr lvl="0"/>
            <a:r>
              <a:rPr lang="en-US" sz="2400" dirty="0" smtClean="0"/>
              <a:t>In the process of negotiating best metrics</a:t>
            </a:r>
          </a:p>
          <a:p>
            <a:pPr lvl="0"/>
            <a:r>
              <a:rPr lang="en-US" sz="2400" dirty="0" smtClean="0"/>
              <a:t>Metrics currently being evaluated:</a:t>
            </a:r>
          </a:p>
          <a:p>
            <a:pPr lvl="1"/>
            <a:r>
              <a:rPr lang="en-US" sz="1800" dirty="0" smtClean="0"/>
              <a:t>Upstream Functional Network from tool</a:t>
            </a:r>
          </a:p>
          <a:p>
            <a:pPr lvl="1"/>
            <a:r>
              <a:rPr lang="en-US" sz="1800" dirty="0" smtClean="0"/>
              <a:t>Dam Ranking in the tool (high priority versus low priority</a:t>
            </a:r>
          </a:p>
          <a:p>
            <a:pPr lvl="1"/>
            <a:r>
              <a:rPr lang="en-US" sz="1800" dirty="0" smtClean="0"/>
              <a:t>Priority species multipliers</a:t>
            </a:r>
          </a:p>
          <a:p>
            <a:pPr lvl="1"/>
            <a:r>
              <a:rPr lang="en-US" sz="1800" dirty="0" smtClean="0"/>
              <a:t>Impoundment length and quality (from stream calculator)</a:t>
            </a:r>
          </a:p>
        </p:txBody>
      </p:sp>
    </p:spTree>
    <p:extLst>
      <p:ext uri="{BB962C8B-B14F-4D97-AF65-F5344CB8AC3E}">
        <p14:creationId xmlns:p14="http://schemas.microsoft.com/office/powerpoint/2010/main" val="199303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746125"/>
          </a:xfrm>
        </p:spPr>
        <p:txBody>
          <a:bodyPr/>
          <a:lstStyle/>
          <a:p>
            <a:pPr algn="ctr"/>
            <a:r>
              <a:rPr lang="en-US" dirty="0" smtClean="0"/>
              <a:t>Survey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066800"/>
            <a:ext cx="800735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Impediments to Development of New Projects</a:t>
            </a:r>
          </a:p>
          <a:p>
            <a:pPr lvl="1"/>
            <a:r>
              <a:rPr lang="en-US" dirty="0" smtClean="0"/>
              <a:t>Dam owner willingness (stick and carrot approach)</a:t>
            </a:r>
          </a:p>
          <a:p>
            <a:pPr lvl="1"/>
            <a:r>
              <a:rPr lang="en-US" dirty="0" smtClean="0"/>
              <a:t>Funding</a:t>
            </a:r>
          </a:p>
          <a:p>
            <a:pPr lvl="2"/>
            <a:r>
              <a:rPr lang="en-US" dirty="0" smtClean="0"/>
              <a:t>Funding for salaries to develop new projects hard to find</a:t>
            </a:r>
          </a:p>
          <a:p>
            <a:pPr lvl="2"/>
            <a:r>
              <a:rPr lang="en-US" dirty="0" smtClean="0"/>
              <a:t>Funding for design is near impossible to get</a:t>
            </a:r>
          </a:p>
          <a:p>
            <a:pPr lvl="2"/>
            <a:r>
              <a:rPr lang="en-US" dirty="0" smtClean="0"/>
              <a:t>Piece meal funding is not optimal</a:t>
            </a:r>
          </a:p>
          <a:p>
            <a:pPr lvl="2"/>
            <a:r>
              <a:rPr lang="en-US" dirty="0" smtClean="0"/>
              <a:t>Lack of dam safety support (PA example)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0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746125"/>
          </a:xfrm>
        </p:spPr>
        <p:txBody>
          <a:bodyPr/>
          <a:lstStyle/>
          <a:p>
            <a:pPr algn="ctr"/>
            <a:r>
              <a:rPr lang="en-US" dirty="0" smtClean="0"/>
              <a:t>Survey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066800"/>
            <a:ext cx="800735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Suggestions to overcome limited projects</a:t>
            </a:r>
          </a:p>
          <a:p>
            <a:pPr lvl="1"/>
            <a:r>
              <a:rPr lang="en-US" dirty="0" smtClean="0"/>
              <a:t>Sedimentation Workshop (AR/NOAA lead)</a:t>
            </a:r>
          </a:p>
          <a:p>
            <a:pPr lvl="1"/>
            <a:r>
              <a:rPr lang="en-US" dirty="0" smtClean="0"/>
              <a:t>Need for better Federal Program on Dam Removals??  Coordinated Funding?</a:t>
            </a:r>
            <a:endParaRPr lang="en-US" dirty="0" smtClean="0"/>
          </a:p>
          <a:p>
            <a:pPr lvl="1"/>
            <a:r>
              <a:rPr lang="en-US" dirty="0" smtClean="0"/>
              <a:t>Mitigation Calculator and State Tax Credits (carrot approach)</a:t>
            </a:r>
            <a:endParaRPr lang="en-US" dirty="0" smtClean="0"/>
          </a:p>
          <a:p>
            <a:pPr lvl="1"/>
            <a:r>
              <a:rPr lang="en-US" dirty="0" smtClean="0"/>
              <a:t>Continued work with Dam Safety (stick approach)</a:t>
            </a:r>
          </a:p>
          <a:p>
            <a:pPr lvl="2"/>
            <a:r>
              <a:rPr lang="en-US" dirty="0" smtClean="0"/>
              <a:t>PA is fine here; need new fish passage coordinator</a:t>
            </a:r>
          </a:p>
          <a:p>
            <a:pPr lvl="2"/>
            <a:r>
              <a:rPr lang="en-US" dirty="0" smtClean="0"/>
              <a:t>MD needs a mind set change</a:t>
            </a:r>
          </a:p>
          <a:p>
            <a:pPr lvl="2"/>
            <a:r>
              <a:rPr lang="en-US" dirty="0" smtClean="0"/>
              <a:t>VA has ongoing efforts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5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746125"/>
          </a:xfrm>
        </p:spPr>
        <p:txBody>
          <a:bodyPr/>
          <a:lstStyle/>
          <a:p>
            <a:pPr algn="ctr"/>
            <a:r>
              <a:rPr lang="en-US" dirty="0" smtClean="0"/>
              <a:t>Survey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914400"/>
            <a:ext cx="800735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Culverts</a:t>
            </a:r>
          </a:p>
          <a:p>
            <a:pPr lvl="1"/>
            <a:r>
              <a:rPr lang="en-US" dirty="0" smtClean="0"/>
              <a:t>Federal agencies – absolutely yes spend more time on culverts</a:t>
            </a:r>
          </a:p>
          <a:p>
            <a:pPr lvl="1"/>
            <a:r>
              <a:rPr lang="en-US" dirty="0" smtClean="0"/>
              <a:t>State agencies – yes (and no) but not at the expense of dam removals; permit route seems to work</a:t>
            </a:r>
            <a:endParaRPr lang="en-US" dirty="0" smtClean="0"/>
          </a:p>
          <a:p>
            <a:pPr lvl="1"/>
            <a:r>
              <a:rPr lang="en-US" dirty="0" smtClean="0"/>
              <a:t>Non-profits – yes and no.  Adequate time already.</a:t>
            </a:r>
          </a:p>
          <a:p>
            <a:pPr lvl="1"/>
            <a:r>
              <a:rPr lang="en-US" dirty="0" smtClean="0"/>
              <a:t>State culvert guidance is needed (MD’s underway)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lots more – suggest hosting a workshop specific to culverts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4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746125"/>
          </a:xfrm>
        </p:spPr>
        <p:txBody>
          <a:bodyPr/>
          <a:lstStyle/>
          <a:p>
            <a:pPr algn="ctr"/>
            <a:r>
              <a:rPr lang="en-US" dirty="0" smtClean="0"/>
              <a:t>Topics for Future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143000"/>
            <a:ext cx="8007350" cy="502920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WORKSHOPS</a:t>
            </a:r>
          </a:p>
          <a:p>
            <a:pPr lvl="1"/>
            <a:r>
              <a:rPr lang="en-US" dirty="0" smtClean="0"/>
              <a:t>Sedimentation Workshop (AR/NOAA)</a:t>
            </a:r>
          </a:p>
          <a:p>
            <a:pPr lvl="1"/>
            <a:r>
              <a:rPr lang="en-US" dirty="0" smtClean="0"/>
              <a:t>Culvert Workshop (USFWS)</a:t>
            </a:r>
          </a:p>
          <a:p>
            <a:pPr lvl="1"/>
            <a:r>
              <a:rPr lang="en-US" dirty="0"/>
              <a:t>Facilitating NAACC </a:t>
            </a:r>
            <a:r>
              <a:rPr lang="en-US" dirty="0" smtClean="0"/>
              <a:t>Trainings (USFWS?)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DISCUSSIONS</a:t>
            </a:r>
            <a:endParaRPr lang="en-US" dirty="0"/>
          </a:p>
          <a:p>
            <a:pPr lvl="1"/>
            <a:r>
              <a:rPr lang="en-US" dirty="0" smtClean="0"/>
              <a:t>Monitoring at fish passage sites including </a:t>
            </a:r>
            <a:r>
              <a:rPr lang="en-US" dirty="0" err="1" smtClean="0"/>
              <a:t>eDNA</a:t>
            </a:r>
            <a:r>
              <a:rPr lang="en-US" dirty="0" smtClean="0"/>
              <a:t> (SERC?)</a:t>
            </a:r>
          </a:p>
          <a:p>
            <a:pPr lvl="1"/>
            <a:r>
              <a:rPr lang="en-US" dirty="0" smtClean="0"/>
              <a:t>Dam Removal Mitigation Bank (MD DNR)</a:t>
            </a:r>
          </a:p>
          <a:p>
            <a:pPr lvl="1"/>
            <a:r>
              <a:rPr lang="en-US" dirty="0" smtClean="0"/>
              <a:t>Invasive Species Discussion (USFWS?)</a:t>
            </a:r>
          </a:p>
          <a:p>
            <a:pPr lvl="1"/>
            <a:r>
              <a:rPr lang="en-US" dirty="0" smtClean="0"/>
              <a:t>PA Fish Passage and Dam Safety Coordination (on hold)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50422"/>
      </p:ext>
    </p:extLst>
  </p:cSld>
  <p:clrMapOvr>
    <a:masterClrMapping/>
  </p:clrMapOvr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ntique Olive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10371</TotalTime>
  <Words>538</Words>
  <Application>Microsoft Office PowerPoint</Application>
  <PresentationFormat>On-screen Show (4:3)</PresentationFormat>
  <Paragraphs>81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Antique Olive Light</vt:lpstr>
      <vt:lpstr>Arial</vt:lpstr>
      <vt:lpstr>Footlight MT Light</vt:lpstr>
      <vt:lpstr>Times New Roman</vt:lpstr>
      <vt:lpstr>Wingdings</vt:lpstr>
      <vt:lpstr>Glass Layers</vt:lpstr>
      <vt:lpstr>PowerPoint Presentation</vt:lpstr>
      <vt:lpstr>Agenda</vt:lpstr>
      <vt:lpstr>Fish Passage Outcome Changes</vt:lpstr>
      <vt:lpstr>Chesapeake Bay Fish Passage</vt:lpstr>
      <vt:lpstr>Dam Removal Mitigation Calculator</vt:lpstr>
      <vt:lpstr>Survey Results</vt:lpstr>
      <vt:lpstr>Survey Results</vt:lpstr>
      <vt:lpstr>Survey Results</vt:lpstr>
      <vt:lpstr>Topics for Future Meetings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Fluvial geomorphology in process-based channel design</dc:title>
  <dc:creator>Marty</dc:creator>
  <cp:lastModifiedBy>Mary_Andrews</cp:lastModifiedBy>
  <cp:revision>808</cp:revision>
  <dcterms:created xsi:type="dcterms:W3CDTF">2001-02-09T15:22:29Z</dcterms:created>
  <dcterms:modified xsi:type="dcterms:W3CDTF">2020-08-17T18:30:34Z</dcterms:modified>
</cp:coreProperties>
</file>