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8.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 id="2147483672" r:id="rId4"/>
    <p:sldMasterId id="2147483674" r:id="rId5"/>
    <p:sldMasterId id="2147483679" r:id="rId6"/>
    <p:sldMasterId id="2147483684" r:id="rId7"/>
    <p:sldMasterId id="2147483686" r:id="rId8"/>
    <p:sldMasterId id="2147483691" r:id="rId9"/>
  </p:sldMasterIdLst>
  <p:notesMasterIdLst>
    <p:notesMasterId r:id="rId22"/>
  </p:notesMasterIdLst>
  <p:sldIdLst>
    <p:sldId id="256" r:id="rId10"/>
    <p:sldId id="259" r:id="rId11"/>
    <p:sldId id="257" r:id="rId12"/>
    <p:sldId id="258" r:id="rId13"/>
    <p:sldId id="261" r:id="rId14"/>
    <p:sldId id="262" r:id="rId15"/>
    <p:sldId id="260" r:id="rId16"/>
    <p:sldId id="263" r:id="rId17"/>
    <p:sldId id="264" r:id="rId18"/>
    <p:sldId id="265" r:id="rId19"/>
    <p:sldId id="266" r:id="rId20"/>
    <p:sldId id="26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1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16E89F-6514-49AD-AC55-E327FBA42637}" type="datetimeFigureOut">
              <a:rPr lang="en-US" smtClean="0"/>
              <a:pPr/>
              <a:t>12/3/2013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868772-CA7E-4522-81BB-DA436C105A0C}" type="slidenum">
              <a:rPr lang="en-US" smtClean="0"/>
              <a:pPr/>
              <a:t>‹#›</a:t>
            </a:fld>
            <a:endParaRPr lang="en-US"/>
          </a:p>
        </p:txBody>
      </p:sp>
    </p:spTree>
    <p:extLst>
      <p:ext uri="{BB962C8B-B14F-4D97-AF65-F5344CB8AC3E}">
        <p14:creationId xmlns:p14="http://schemas.microsoft.com/office/powerpoint/2010/main" val="155225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868772-CA7E-4522-81BB-DA436C105A0C}" type="slidenum">
              <a:rPr lang="en-US" smtClean="0"/>
              <a:pPr/>
              <a:t>11</a:t>
            </a:fld>
            <a:endParaRPr lang="en-US"/>
          </a:p>
        </p:txBody>
      </p:sp>
    </p:spTree>
    <p:extLst>
      <p:ext uri="{BB962C8B-B14F-4D97-AF65-F5344CB8AC3E}">
        <p14:creationId xmlns:p14="http://schemas.microsoft.com/office/powerpoint/2010/main" val="2477993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2625"/>
            <a:ext cx="7772400" cy="1470025"/>
          </a:xfrm>
          <a:prstGeom prst="rect">
            <a:avLst/>
          </a:prstGeom>
        </p:spPr>
        <p:txBody>
          <a:bodyPr>
            <a:normAutofit/>
          </a:bodyPr>
          <a:lstStyle>
            <a:lvl1pPr>
              <a:defRPr sz="36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2438400"/>
            <a:ext cx="6400800" cy="1752600"/>
          </a:xfrm>
          <a:prstGeom prst="rect">
            <a:avLst/>
          </a:prstGeo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2625"/>
            <a:ext cx="7772400" cy="1470025"/>
          </a:xfrm>
          <a:prstGeom prst="rect">
            <a:avLst/>
          </a:prstGeom>
        </p:spPr>
        <p:txBody>
          <a:bodyPr>
            <a:normAutofit/>
          </a:bodyPr>
          <a:lstStyle>
            <a:lvl1pPr>
              <a:defRPr sz="36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2438400"/>
            <a:ext cx="6400800" cy="1752600"/>
          </a:xfrm>
          <a:prstGeom prst="rect">
            <a:avLst/>
          </a:prstGeo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CEC37F5-7165-435A-916A-811D7AEF04B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CEC37F5-7165-435A-916A-811D7AEF04B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CEC37F5-7165-435A-916A-811D7AEF04B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CEC37F5-7165-435A-916A-811D7AEF04B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CEC37F5-7165-435A-916A-811D7AEF04B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CEC37F5-7165-435A-916A-811D7AEF04B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2625"/>
            <a:ext cx="7772400" cy="1470025"/>
          </a:xfrm>
          <a:prstGeom prst="rect">
            <a:avLst/>
          </a:prstGeom>
        </p:spPr>
        <p:txBody>
          <a:bodyPr>
            <a:normAutofit/>
          </a:bodyPr>
          <a:lstStyle>
            <a:lvl1pPr>
              <a:defRPr sz="36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2438400"/>
            <a:ext cx="6400800" cy="1752600"/>
          </a:xfrm>
          <a:prstGeom prst="rect">
            <a:avLst/>
          </a:prstGeo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CEC37F5-7165-435A-916A-811D7AEF04B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CEC37F5-7165-435A-916A-811D7AEF04B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CEC37F5-7165-435A-916A-811D7AEF04B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CEC37F5-7165-435A-916A-811D7AEF04B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CEC37F5-7165-435A-916A-811D7AEF04B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CEC37F5-7165-435A-916A-811D7AEF04B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CEC37F5-7165-435A-916A-811D7AEF04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7CEC37F5-7165-435A-916A-811D7AEF04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CEC37F5-7165-435A-916A-811D7AEF04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CEC37F5-7165-435A-916A-811D7AEF04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CEC37F5-7165-435A-916A-811D7AEF04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7CEC37F5-7165-435A-916A-811D7AEF04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CEC37F5-7165-435A-916A-811D7AEF04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CEC37F5-7165-435A-916A-811D7AEF04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theme" Target="../theme/theme6.xml"/><Relationship Id="rId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theme" Target="../theme/theme8.xml"/><Relationship Id="rId4" Type="http://schemas.openxmlformats.org/officeDocument/2006/relationships/slideLayout" Target="../slideLayouts/slideLayout2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theme" Target="../theme/theme9.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PPT1_Dots-01.png"/>
          <p:cNvPicPr>
            <a:picLocks noChangeAspect="1"/>
          </p:cNvPicPr>
          <p:nvPr/>
        </p:nvPicPr>
        <p:blipFill>
          <a:blip r:embed="rId3" cstate="print"/>
          <a:stretch>
            <a:fillRect/>
          </a:stretch>
        </p:blipFill>
        <p:spPr>
          <a:xfrm>
            <a:off x="0" y="0"/>
            <a:ext cx="9144000" cy="6858000"/>
          </a:xfrm>
          <a:prstGeom prst="rect">
            <a:avLst/>
          </a:prstGeom>
        </p:spPr>
      </p:pic>
      <p:sp>
        <p:nvSpPr>
          <p:cNvPr id="9" name="Title Placeholder 8"/>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T1_Dots-02.png"/>
          <p:cNvPicPr>
            <a:picLocks noChangeAspect="1"/>
          </p:cNvPicPr>
          <p:nvPr/>
        </p:nvPicPr>
        <p:blipFill>
          <a:blip r:embed="rId6"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C37F5-7165-435A-916A-811D7AEF04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PPT1_Dots-03.png"/>
          <p:cNvPicPr>
            <a:picLocks noChangeAspect="1"/>
          </p:cNvPicPr>
          <p:nvPr/>
        </p:nvPicPr>
        <p:blipFill>
          <a:blip r:embed="rId6"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C37F5-7165-435A-916A-811D7AEF04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PPT1_Dots-04.png"/>
          <p:cNvPicPr>
            <a:picLocks noChangeAspect="1"/>
          </p:cNvPicPr>
          <p:nvPr/>
        </p:nvPicPr>
        <p:blipFill>
          <a:blip r:embed="rId3" cstate="print"/>
          <a:stretch>
            <a:fillRect/>
          </a:stretch>
        </p:blipFill>
        <p:spPr>
          <a:xfrm>
            <a:off x="0" y="0"/>
            <a:ext cx="9144000" cy="6858000"/>
          </a:xfrm>
          <a:prstGeom prst="rect">
            <a:avLst/>
          </a:prstGeom>
        </p:spPr>
      </p:pic>
      <p:sp>
        <p:nvSpPr>
          <p:cNvPr id="9" name="Title Placeholder 8"/>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PPT1_Green Dots_A-05-05.png"/>
          <p:cNvPicPr>
            <a:picLocks noChangeAspect="1"/>
          </p:cNvPicPr>
          <p:nvPr/>
        </p:nvPicPr>
        <p:blipFill>
          <a:blip r:embed="rId6"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C37F5-7165-435A-916A-811D7AEF04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T1_Dots-06.png"/>
          <p:cNvPicPr>
            <a:picLocks noChangeAspect="1"/>
          </p:cNvPicPr>
          <p:nvPr/>
        </p:nvPicPr>
        <p:blipFill>
          <a:blip r:embed="rId6"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C37F5-7165-435A-916A-811D7AEF04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PPT_Tan Dots_Title.png"/>
          <p:cNvPicPr>
            <a:picLocks noChangeAspect="1"/>
          </p:cNvPicPr>
          <p:nvPr/>
        </p:nvPicPr>
        <p:blipFill>
          <a:blip r:embed="rId3" cstate="print"/>
          <a:stretch>
            <a:fillRect/>
          </a:stretch>
        </p:blipFill>
        <p:spPr>
          <a:xfrm>
            <a:off x="0" y="0"/>
            <a:ext cx="9144000" cy="6858000"/>
          </a:xfrm>
          <a:prstGeom prst="rect">
            <a:avLst/>
          </a:prstGeom>
        </p:spPr>
      </p:pic>
      <p:sp>
        <p:nvSpPr>
          <p:cNvPr id="9" name="Title Placeholder 8"/>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PPT_Tan Dots_A.png"/>
          <p:cNvPicPr>
            <a:picLocks noChangeAspect="1"/>
          </p:cNvPicPr>
          <p:nvPr/>
        </p:nvPicPr>
        <p:blipFill>
          <a:blip r:embed="rId6"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C37F5-7165-435A-916A-811D7AEF04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T_Tan Dots_B.png"/>
          <p:cNvPicPr>
            <a:picLocks noChangeAspect="1"/>
          </p:cNvPicPr>
          <p:nvPr/>
        </p:nvPicPr>
        <p:blipFill>
          <a:blip r:embed="rId6"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C37F5-7165-435A-916A-811D7AEF04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Critical Issues in Implementing Trading Programs in the Chesapeake Bay Watershed </a:t>
            </a:r>
            <a:endParaRPr lang="en-US" dirty="0"/>
          </a:p>
        </p:txBody>
      </p:sp>
      <p:sp>
        <p:nvSpPr>
          <p:cNvPr id="3" name="Subtitle 2"/>
          <p:cNvSpPr>
            <a:spLocks noGrp="1"/>
          </p:cNvSpPr>
          <p:nvPr>
            <p:ph type="subTitle" idx="1"/>
          </p:nvPr>
        </p:nvSpPr>
        <p:spPr/>
        <p:txBody>
          <a:bodyPr/>
          <a:lstStyle/>
          <a:p>
            <a:r>
              <a:rPr lang="en-US" dirty="0" smtClean="0"/>
              <a:t>STAC Workshop</a:t>
            </a:r>
          </a:p>
          <a:p>
            <a:r>
              <a:rPr lang="en-US" dirty="0" smtClean="0"/>
              <a:t>May 14, 2013</a:t>
            </a:r>
          </a:p>
          <a:p>
            <a:r>
              <a:rPr lang="en-US" dirty="0" smtClean="0"/>
              <a:t>Annapolis, MD</a:t>
            </a:r>
            <a:endParaRPr lang="en-US" dirty="0"/>
          </a:p>
        </p:txBody>
      </p:sp>
    </p:spTree>
    <p:extLst>
      <p:ext uri="{BB962C8B-B14F-4D97-AF65-F5344CB8AC3E}">
        <p14:creationId xmlns:p14="http://schemas.microsoft.com/office/powerpoint/2010/main" val="3400424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Alternative approaches may have a better chance of success</a:t>
            </a:r>
            <a:endParaRPr lang="en-US" dirty="0"/>
          </a:p>
        </p:txBody>
      </p:sp>
      <p:sp>
        <p:nvSpPr>
          <p:cNvPr id="8" name="Content Placeholder 7"/>
          <p:cNvSpPr>
            <a:spLocks noGrp="1"/>
          </p:cNvSpPr>
          <p:nvPr>
            <p:ph idx="1"/>
          </p:nvPr>
        </p:nvSpPr>
        <p:spPr/>
        <p:txBody>
          <a:bodyPr>
            <a:normAutofit fontScale="92500"/>
          </a:bodyPr>
          <a:lstStyle/>
          <a:p>
            <a:pPr lvl="0"/>
            <a:r>
              <a:rPr lang="en-US" dirty="0"/>
              <a:t>Explore the use of alternative, performance-based policy approaches for addressing nonpoint source pollution</a:t>
            </a:r>
            <a:r>
              <a:rPr lang="en-US" dirty="0" smtClean="0"/>
              <a:t>.</a:t>
            </a:r>
          </a:p>
          <a:p>
            <a:pPr lvl="0"/>
            <a:r>
              <a:rPr lang="en-US" dirty="0" smtClean="0"/>
              <a:t>Voluntary </a:t>
            </a:r>
            <a:r>
              <a:rPr lang="en-US" dirty="0"/>
              <a:t>incentive programs may generate more reductions with the same budget through the use of </a:t>
            </a:r>
            <a:r>
              <a:rPr lang="en-US" dirty="0" smtClean="0"/>
              <a:t>auctions. </a:t>
            </a:r>
          </a:p>
          <a:p>
            <a:pPr lvl="0"/>
            <a:r>
              <a:rPr lang="en-US" dirty="0" smtClean="0"/>
              <a:t>Existing </a:t>
            </a:r>
            <a:r>
              <a:rPr lang="en-US" dirty="0"/>
              <a:t>tools for estimating nonpoint source abatement credits can be used to estimate field-level performance of management practices.  </a:t>
            </a:r>
          </a:p>
        </p:txBody>
      </p:sp>
    </p:spTree>
    <p:extLst>
      <p:ext uri="{BB962C8B-B14F-4D97-AF65-F5344CB8AC3E}">
        <p14:creationId xmlns:p14="http://schemas.microsoft.com/office/powerpoint/2010/main" val="1105004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Establishing trust with agricultural community is critical</a:t>
            </a:r>
            <a:endParaRPr lang="en-US" dirty="0"/>
          </a:p>
        </p:txBody>
      </p:sp>
      <p:sp>
        <p:nvSpPr>
          <p:cNvPr id="8" name="Content Placeholder 7"/>
          <p:cNvSpPr>
            <a:spLocks noGrp="1"/>
          </p:cNvSpPr>
          <p:nvPr>
            <p:ph idx="1"/>
          </p:nvPr>
        </p:nvSpPr>
        <p:spPr/>
        <p:txBody>
          <a:bodyPr/>
          <a:lstStyle/>
          <a:p>
            <a:r>
              <a:rPr lang="en-US" dirty="0" smtClean="0"/>
              <a:t>Making </a:t>
            </a:r>
            <a:r>
              <a:rPr lang="en-US" dirty="0"/>
              <a:t>use of existing agencies or institutions that have strong ties with farmers, such as soil and water conservation </a:t>
            </a:r>
            <a:r>
              <a:rPr lang="en-US" dirty="0" smtClean="0"/>
              <a:t>districts appears to key in successful programs.</a:t>
            </a:r>
          </a:p>
          <a:p>
            <a:r>
              <a:rPr lang="en-US" dirty="0" smtClean="0"/>
              <a:t>It </a:t>
            </a:r>
            <a:r>
              <a:rPr lang="en-US" dirty="0"/>
              <a:t>is important that adequate financial resources be available to support this </a:t>
            </a:r>
            <a:r>
              <a:rPr lang="en-US" dirty="0" smtClean="0"/>
              <a:t>relationship. </a:t>
            </a:r>
            <a:endParaRPr lang="en-US" dirty="0"/>
          </a:p>
        </p:txBody>
      </p:sp>
    </p:spTree>
    <p:extLst>
      <p:ext uri="{BB962C8B-B14F-4D97-AF65-F5344CB8AC3E}">
        <p14:creationId xmlns:p14="http://schemas.microsoft.com/office/powerpoint/2010/main" val="3972809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Final thoughts</a:t>
            </a:r>
            <a:endParaRPr lang="en-US" dirty="0"/>
          </a:p>
        </p:txBody>
      </p:sp>
      <p:sp>
        <p:nvSpPr>
          <p:cNvPr id="8" name="Content Placeholder 7"/>
          <p:cNvSpPr>
            <a:spLocks noGrp="1"/>
          </p:cNvSpPr>
          <p:nvPr>
            <p:ph idx="1"/>
          </p:nvPr>
        </p:nvSpPr>
        <p:spPr/>
        <p:txBody>
          <a:bodyPr>
            <a:normAutofit fontScale="77500" lnSpcReduction="20000"/>
          </a:bodyPr>
          <a:lstStyle/>
          <a:p>
            <a:r>
              <a:rPr lang="en-US" dirty="0"/>
              <a:t>The workshop succeeded in spurring discussions among its participants about some of the issues related to point-nonpoint trading </a:t>
            </a:r>
            <a:r>
              <a:rPr lang="en-US" dirty="0" smtClean="0"/>
              <a:t>programs</a:t>
            </a:r>
          </a:p>
          <a:p>
            <a:r>
              <a:rPr lang="en-US" dirty="0" smtClean="0"/>
              <a:t>Continued </a:t>
            </a:r>
            <a:r>
              <a:rPr lang="en-US" dirty="0"/>
              <a:t>dialog between the Bay partners would likely benefit by enabling the sharing of information on what works, what does not, and how understanding of market economics can be used to enhance success of programs.  </a:t>
            </a:r>
            <a:endParaRPr lang="en-US" dirty="0" smtClean="0"/>
          </a:p>
          <a:p>
            <a:r>
              <a:rPr lang="en-US" dirty="0" smtClean="0"/>
              <a:t>The </a:t>
            </a:r>
            <a:r>
              <a:rPr lang="en-US" dirty="0"/>
              <a:t>Trading and Offsets Workgroup was suggested as an appropriate forum for future exchanges.  </a:t>
            </a:r>
            <a:endParaRPr lang="en-US" dirty="0" smtClean="0"/>
          </a:p>
          <a:p>
            <a:r>
              <a:rPr lang="en-US" dirty="0" smtClean="0"/>
              <a:t>Future </a:t>
            </a:r>
            <a:r>
              <a:rPr lang="en-US" dirty="0"/>
              <a:t>workshops could bring in a wider audience of Bay stakeholders to present progress and continue to discuss issues related to trading and other policies for meeting the TMDL goals. </a:t>
            </a:r>
          </a:p>
          <a:p>
            <a:endParaRPr lang="en-US" dirty="0"/>
          </a:p>
        </p:txBody>
      </p:sp>
    </p:spTree>
    <p:extLst>
      <p:ext uri="{BB962C8B-B14F-4D97-AF65-F5344CB8AC3E}">
        <p14:creationId xmlns:p14="http://schemas.microsoft.com/office/powerpoint/2010/main" val="2332789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Steering committee</a:t>
            </a:r>
            <a:endParaRPr lang="en-US" dirty="0"/>
          </a:p>
        </p:txBody>
      </p:sp>
      <p:sp>
        <p:nvSpPr>
          <p:cNvPr id="3" name="Content Placeholder 2"/>
          <p:cNvSpPr>
            <a:spLocks noGrp="1"/>
          </p:cNvSpPr>
          <p:nvPr>
            <p:ph idx="1"/>
          </p:nvPr>
        </p:nvSpPr>
        <p:spPr/>
        <p:txBody>
          <a:bodyPr>
            <a:normAutofit lnSpcReduction="10000"/>
          </a:bodyPr>
          <a:lstStyle/>
          <a:p>
            <a:r>
              <a:rPr lang="en-US" dirty="0" smtClean="0"/>
              <a:t>Marc Ribaudo - chair</a:t>
            </a:r>
          </a:p>
          <a:p>
            <a:r>
              <a:rPr lang="en-US" dirty="0" smtClean="0"/>
              <a:t>Lisa Wainger</a:t>
            </a:r>
          </a:p>
          <a:p>
            <a:r>
              <a:rPr lang="en-US" dirty="0" smtClean="0"/>
              <a:t>Charles Abdalla</a:t>
            </a:r>
          </a:p>
          <a:p>
            <a:r>
              <a:rPr lang="en-US" dirty="0" smtClean="0"/>
              <a:t>Jim Pease</a:t>
            </a:r>
          </a:p>
          <a:p>
            <a:r>
              <a:rPr lang="en-US" dirty="0" smtClean="0"/>
              <a:t>Kurt Stephenson</a:t>
            </a:r>
          </a:p>
          <a:p>
            <a:r>
              <a:rPr lang="en-US" dirty="0" smtClean="0"/>
              <a:t>Chris Pyke</a:t>
            </a:r>
          </a:p>
          <a:p>
            <a:r>
              <a:rPr lang="en-US" dirty="0" smtClean="0"/>
              <a:t>Matt Ellis</a:t>
            </a:r>
          </a:p>
          <a:p>
            <a:r>
              <a:rPr lang="en-US" dirty="0" smtClean="0"/>
              <a:t>Natalie Gardner</a:t>
            </a:r>
            <a:endParaRPr lang="en-US" dirty="0"/>
          </a:p>
        </p:txBody>
      </p:sp>
    </p:spTree>
    <p:extLst>
      <p:ext uri="{BB962C8B-B14F-4D97-AF65-F5344CB8AC3E}">
        <p14:creationId xmlns:p14="http://schemas.microsoft.com/office/powerpoint/2010/main" val="434420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Major Issues</a:t>
            </a:r>
            <a:endParaRPr lang="en-US" dirty="0"/>
          </a:p>
        </p:txBody>
      </p:sp>
      <p:sp>
        <p:nvSpPr>
          <p:cNvPr id="6" name="Content Placeholder 5"/>
          <p:cNvSpPr>
            <a:spLocks noGrp="1"/>
          </p:cNvSpPr>
          <p:nvPr>
            <p:ph idx="1"/>
          </p:nvPr>
        </p:nvSpPr>
        <p:spPr/>
        <p:txBody>
          <a:bodyPr/>
          <a:lstStyle/>
          <a:p>
            <a:r>
              <a:rPr lang="en-US" dirty="0" smtClean="0"/>
              <a:t>How do we know that nonpoint source practices deliver as contracted and that water quality is being protected?</a:t>
            </a:r>
          </a:p>
          <a:p>
            <a:r>
              <a:rPr lang="en-US" dirty="0" smtClean="0"/>
              <a:t>How does baseline choice affect markets?</a:t>
            </a:r>
          </a:p>
          <a:p>
            <a:r>
              <a:rPr lang="en-US" dirty="0" smtClean="0"/>
              <a:t>What are alternatives or supplements</a:t>
            </a:r>
            <a:r>
              <a:rPr lang="en-US" dirty="0" smtClean="0">
                <a:solidFill>
                  <a:srgbClr val="FF0000"/>
                </a:solidFill>
              </a:rPr>
              <a:t> </a:t>
            </a:r>
            <a:r>
              <a:rPr lang="en-US" dirty="0" smtClean="0"/>
              <a:t>to trading?</a:t>
            </a:r>
            <a:endParaRPr lang="en-US" dirty="0"/>
          </a:p>
        </p:txBody>
      </p:sp>
    </p:spTree>
    <p:extLst>
      <p:ext uri="{BB962C8B-B14F-4D97-AF65-F5344CB8AC3E}">
        <p14:creationId xmlns:p14="http://schemas.microsoft.com/office/powerpoint/2010/main" val="3631074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Invitation only</a:t>
            </a:r>
            <a:endParaRPr lang="en-US" dirty="0"/>
          </a:p>
        </p:txBody>
      </p:sp>
      <p:sp>
        <p:nvSpPr>
          <p:cNvPr id="3" name="Content Placeholder 2"/>
          <p:cNvSpPr>
            <a:spLocks noGrp="1"/>
          </p:cNvSpPr>
          <p:nvPr>
            <p:ph idx="1"/>
          </p:nvPr>
        </p:nvSpPr>
        <p:spPr/>
        <p:txBody>
          <a:bodyPr>
            <a:normAutofit/>
          </a:bodyPr>
          <a:lstStyle/>
          <a:p>
            <a:r>
              <a:rPr lang="en-US" dirty="0" smtClean="0"/>
              <a:t>10 State agency representatives</a:t>
            </a:r>
          </a:p>
          <a:p>
            <a:r>
              <a:rPr lang="en-US" dirty="0" smtClean="0"/>
              <a:t>6 Federal representatives (EPA and USDA)</a:t>
            </a:r>
          </a:p>
          <a:p>
            <a:r>
              <a:rPr lang="en-US" dirty="0" smtClean="0"/>
              <a:t>11 NGO representatives</a:t>
            </a:r>
          </a:p>
          <a:p>
            <a:r>
              <a:rPr lang="en-US" dirty="0" smtClean="0"/>
              <a:t>5 Academic/NGO/Fed Presenters</a:t>
            </a:r>
          </a:p>
          <a:p>
            <a:r>
              <a:rPr lang="en-US" dirty="0" smtClean="0"/>
              <a:t>Presentations from 3 Bay states and 1 CBPO representative</a:t>
            </a:r>
          </a:p>
          <a:p>
            <a:r>
              <a:rPr lang="en-US" dirty="0" smtClean="0"/>
              <a:t>6 STAC members (including Steering Committee)</a:t>
            </a:r>
            <a:endParaRPr lang="en-US" dirty="0"/>
          </a:p>
        </p:txBody>
      </p:sp>
    </p:spTree>
    <p:extLst>
      <p:ext uri="{BB962C8B-B14F-4D97-AF65-F5344CB8AC3E}">
        <p14:creationId xmlns:p14="http://schemas.microsoft.com/office/powerpoint/2010/main" val="2748669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Presentations</a:t>
            </a:r>
            <a:endParaRPr lang="en-US" dirty="0"/>
          </a:p>
        </p:txBody>
      </p:sp>
      <p:sp>
        <p:nvSpPr>
          <p:cNvPr id="3" name="Content Placeholder 2"/>
          <p:cNvSpPr>
            <a:spLocks noGrp="1"/>
          </p:cNvSpPr>
          <p:nvPr>
            <p:ph idx="1"/>
          </p:nvPr>
        </p:nvSpPr>
        <p:spPr>
          <a:xfrm>
            <a:off x="457200" y="1295400"/>
            <a:ext cx="8229600" cy="4525963"/>
          </a:xfrm>
        </p:spPr>
        <p:txBody>
          <a:bodyPr>
            <a:normAutofit fontScale="85000" lnSpcReduction="20000"/>
          </a:bodyPr>
          <a:lstStyle/>
          <a:p>
            <a:r>
              <a:rPr lang="en-US" dirty="0" smtClean="0"/>
              <a:t>What have we learned from current trading programs? (Jim Shortle)</a:t>
            </a:r>
          </a:p>
          <a:p>
            <a:r>
              <a:rPr lang="en-US" dirty="0"/>
              <a:t>What have we learned from watershed-scale programs to protect water quality in agricultural watersheds</a:t>
            </a:r>
            <a:r>
              <a:rPr lang="en-US" dirty="0" smtClean="0"/>
              <a:t>? (Don Meals)</a:t>
            </a:r>
          </a:p>
          <a:p>
            <a:r>
              <a:rPr lang="en-US" dirty="0"/>
              <a:t>Measuring conservation practice implementation and </a:t>
            </a:r>
            <a:r>
              <a:rPr lang="en-US" dirty="0" smtClean="0"/>
              <a:t>maintenance (Doug Jackson-Smith)</a:t>
            </a:r>
          </a:p>
          <a:p>
            <a:r>
              <a:rPr lang="en-US" dirty="0"/>
              <a:t>Impact of baseline on trading markets and meeting nonpoint source abatement </a:t>
            </a:r>
            <a:r>
              <a:rPr lang="en-US" dirty="0" smtClean="0"/>
              <a:t>goals </a:t>
            </a:r>
            <a:r>
              <a:rPr lang="en-US" smtClean="0"/>
              <a:t>(Marc Ribaudo</a:t>
            </a:r>
            <a:r>
              <a:rPr lang="en-US" dirty="0" smtClean="0"/>
              <a:t>)</a:t>
            </a:r>
          </a:p>
          <a:p>
            <a:r>
              <a:rPr lang="en-US" dirty="0" smtClean="0"/>
              <a:t>Summaries of State trading program design (EPA, VA, PA, MD)</a:t>
            </a:r>
          </a:p>
          <a:p>
            <a:r>
              <a:rPr lang="en-US" dirty="0" smtClean="0"/>
              <a:t>What’s an alternative approach? (Dan </a:t>
            </a:r>
            <a:r>
              <a:rPr lang="en-US" dirty="0" err="1" smtClean="0"/>
              <a:t>Nees</a:t>
            </a:r>
            <a:r>
              <a:rPr lang="en-US" dirty="0" smtClean="0"/>
              <a:t>)</a:t>
            </a:r>
            <a:endParaRPr lang="en-US" dirty="0"/>
          </a:p>
        </p:txBody>
      </p:sp>
    </p:spTree>
    <p:extLst>
      <p:ext uri="{BB962C8B-B14F-4D97-AF65-F5344CB8AC3E}">
        <p14:creationId xmlns:p14="http://schemas.microsoft.com/office/powerpoint/2010/main" val="410407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Workshop summary</a:t>
            </a:r>
            <a:endParaRPr lang="en-US" sz="4000" dirty="0"/>
          </a:p>
        </p:txBody>
      </p:sp>
      <p:sp>
        <p:nvSpPr>
          <p:cNvPr id="3" name="Content Placeholder 2"/>
          <p:cNvSpPr>
            <a:spLocks noGrp="1"/>
          </p:cNvSpPr>
          <p:nvPr>
            <p:ph idx="1"/>
          </p:nvPr>
        </p:nvSpPr>
        <p:spPr/>
        <p:txBody>
          <a:bodyPr>
            <a:normAutofit/>
          </a:bodyPr>
          <a:lstStyle/>
          <a:p>
            <a:r>
              <a:rPr lang="en-US" dirty="0"/>
              <a:t>PS-NPS trading requires many conditions and much oversight to provide expected benefits</a:t>
            </a:r>
            <a:r>
              <a:rPr lang="en-US" dirty="0" smtClean="0"/>
              <a:t>.</a:t>
            </a:r>
          </a:p>
          <a:p>
            <a:r>
              <a:rPr lang="en-US" dirty="0" smtClean="0"/>
              <a:t> </a:t>
            </a:r>
            <a:r>
              <a:rPr lang="en-US" dirty="0"/>
              <a:t>Some recommendations to state agencies regarding PS-NPS trading in the context of all policy approaches for reducing NPS loadings to the Bay are:</a:t>
            </a:r>
          </a:p>
        </p:txBody>
      </p:sp>
    </p:spTree>
    <p:extLst>
      <p:ext uri="{BB962C8B-B14F-4D97-AF65-F5344CB8AC3E}">
        <p14:creationId xmlns:p14="http://schemas.microsoft.com/office/powerpoint/2010/main" val="3596838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Focus on the economic benefits of trading</a:t>
            </a:r>
            <a:endParaRPr lang="en-US" sz="3100" dirty="0"/>
          </a:p>
        </p:txBody>
      </p:sp>
      <p:sp>
        <p:nvSpPr>
          <p:cNvPr id="3" name="Content Placeholder 2"/>
          <p:cNvSpPr>
            <a:spLocks noGrp="1"/>
          </p:cNvSpPr>
          <p:nvPr>
            <p:ph idx="1"/>
          </p:nvPr>
        </p:nvSpPr>
        <p:spPr/>
        <p:txBody>
          <a:bodyPr>
            <a:normAutofit/>
          </a:bodyPr>
          <a:lstStyle/>
          <a:p>
            <a:r>
              <a:rPr lang="en-US" dirty="0"/>
              <a:t>Limit PS-NPS goals to reducing the costs to regulated sources of meeting their permit </a:t>
            </a:r>
            <a:r>
              <a:rPr lang="en-US" dirty="0" smtClean="0"/>
              <a:t>requirements or to offset future growth.</a:t>
            </a:r>
          </a:p>
          <a:p>
            <a:r>
              <a:rPr lang="en-US" dirty="0" smtClean="0"/>
              <a:t>Using </a:t>
            </a:r>
            <a:r>
              <a:rPr lang="en-US" dirty="0"/>
              <a:t>trading to encourage additional, voluntary nonpoint source abatement (i.e., via stringent </a:t>
            </a:r>
            <a:r>
              <a:rPr lang="en-US" dirty="0" smtClean="0"/>
              <a:t>eligibility baselines</a:t>
            </a:r>
            <a:r>
              <a:rPr lang="en-US" dirty="0"/>
              <a:t>) can be counterproductive to achieving environmental goals.</a:t>
            </a:r>
          </a:p>
          <a:p>
            <a:endParaRPr lang="en-US" dirty="0"/>
          </a:p>
        </p:txBody>
      </p:sp>
    </p:spTree>
    <p:extLst>
      <p:ext uri="{BB962C8B-B14F-4D97-AF65-F5344CB8AC3E}">
        <p14:creationId xmlns:p14="http://schemas.microsoft.com/office/powerpoint/2010/main" val="545610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 trading where conditions are right</a:t>
            </a:r>
            <a:endParaRPr lang="en-US" sz="3100" dirty="0"/>
          </a:p>
        </p:txBody>
      </p:sp>
      <p:sp>
        <p:nvSpPr>
          <p:cNvPr id="3" name="Content Placeholder 2"/>
          <p:cNvSpPr>
            <a:spLocks noGrp="1"/>
          </p:cNvSpPr>
          <p:nvPr>
            <p:ph idx="1"/>
          </p:nvPr>
        </p:nvSpPr>
        <p:spPr/>
        <p:txBody>
          <a:bodyPr>
            <a:normAutofit/>
          </a:bodyPr>
          <a:lstStyle/>
          <a:p>
            <a:pPr marL="0" lvl="0" indent="0">
              <a:buNone/>
            </a:pPr>
            <a:r>
              <a:rPr lang="en-US" dirty="0"/>
              <a:t>Limit the use of PS-NPS trading </a:t>
            </a:r>
            <a:r>
              <a:rPr lang="en-US" dirty="0" smtClean="0"/>
              <a:t>to situations </a:t>
            </a:r>
            <a:r>
              <a:rPr lang="en-US" dirty="0"/>
              <a:t>where adequate information and financial resources are available to minimize performance uncertainty and to support the administrative requirements for trading.</a:t>
            </a:r>
          </a:p>
          <a:p>
            <a:endParaRPr lang="en-US" dirty="0"/>
          </a:p>
        </p:txBody>
      </p:sp>
    </p:spTree>
    <p:extLst>
      <p:ext uri="{BB962C8B-B14F-4D97-AF65-F5344CB8AC3E}">
        <p14:creationId xmlns:p14="http://schemas.microsoft.com/office/powerpoint/2010/main" val="3961172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0"/>
            <a:ext cx="8229600" cy="1143000"/>
          </a:xfrm>
        </p:spPr>
        <p:txBody>
          <a:bodyPr>
            <a:normAutofit/>
          </a:bodyPr>
          <a:lstStyle/>
          <a:p>
            <a:r>
              <a:rPr lang="en-US" dirty="0" smtClean="0"/>
              <a:t>Validate, validate, validate</a:t>
            </a:r>
            <a:endParaRPr lang="en-US" dirty="0"/>
          </a:p>
        </p:txBody>
      </p:sp>
      <p:sp>
        <p:nvSpPr>
          <p:cNvPr id="8" name="Content Placeholder 7"/>
          <p:cNvSpPr>
            <a:spLocks noGrp="1"/>
          </p:cNvSpPr>
          <p:nvPr>
            <p:ph idx="1"/>
          </p:nvPr>
        </p:nvSpPr>
        <p:spPr/>
        <p:txBody>
          <a:bodyPr/>
          <a:lstStyle/>
          <a:p>
            <a:r>
              <a:rPr lang="en-US" dirty="0"/>
              <a:t>Validation </a:t>
            </a:r>
            <a:r>
              <a:rPr lang="en-US" dirty="0" smtClean="0"/>
              <a:t>is </a:t>
            </a:r>
            <a:r>
              <a:rPr lang="en-US" dirty="0"/>
              <a:t>a critical step in reducing uncertainty in both trading and traditional conservation programs.</a:t>
            </a:r>
          </a:p>
          <a:p>
            <a:r>
              <a:rPr lang="en-US" dirty="0" smtClean="0"/>
              <a:t>When </a:t>
            </a:r>
            <a:r>
              <a:rPr lang="en-US" dirty="0"/>
              <a:t>possible, incentivize on-site validation of nonpoint source practices, either through inspections or </a:t>
            </a:r>
            <a:r>
              <a:rPr lang="en-US" dirty="0" smtClean="0"/>
              <a:t>water quality monitoring </a:t>
            </a:r>
            <a:r>
              <a:rPr lang="en-US" dirty="0"/>
              <a:t>(depending on practice</a:t>
            </a:r>
            <a:r>
              <a:rPr lang="en-US" dirty="0" smtClean="0"/>
              <a:t>).</a:t>
            </a:r>
          </a:p>
          <a:p>
            <a:endParaRPr lang="en-US" dirty="0"/>
          </a:p>
        </p:txBody>
      </p:sp>
    </p:spTree>
    <p:extLst>
      <p:ext uri="{BB962C8B-B14F-4D97-AF65-F5344CB8AC3E}">
        <p14:creationId xmlns:p14="http://schemas.microsoft.com/office/powerpoint/2010/main" val="1811597651"/>
      </p:ext>
    </p:extLst>
  </p:cSld>
  <p:clrMapOvr>
    <a:masterClrMapping/>
  </p:clrMapOvr>
</p:sld>
</file>

<file path=ppt/theme/theme1.xml><?xml version="1.0" encoding="utf-8"?>
<a:theme xmlns:a="http://schemas.openxmlformats.org/drawingml/2006/main" name="Blue 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 Slides BG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ue Slides BG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reen 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een BG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reen BG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Green 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rown BG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rown BG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ERS PPT1_Dots</Template>
  <TotalTime>174</TotalTime>
  <Words>584</Words>
  <Application>Microsoft Office PowerPoint</Application>
  <PresentationFormat>On-screen Show (4:3)</PresentationFormat>
  <Paragraphs>55</Paragraphs>
  <Slides>12</Slides>
  <Notes>1</Notes>
  <HiddenSlides>0</HiddenSlides>
  <MMClips>0</MMClips>
  <ScaleCrop>false</ScaleCrop>
  <HeadingPairs>
    <vt:vector size="6" baseType="variant">
      <vt:variant>
        <vt:lpstr>Fonts Used</vt:lpstr>
      </vt:variant>
      <vt:variant>
        <vt:i4>2</vt:i4>
      </vt:variant>
      <vt:variant>
        <vt:lpstr>Theme</vt:lpstr>
      </vt:variant>
      <vt:variant>
        <vt:i4>9</vt:i4>
      </vt:variant>
      <vt:variant>
        <vt:lpstr>Slide Titles</vt:lpstr>
      </vt:variant>
      <vt:variant>
        <vt:i4>12</vt:i4>
      </vt:variant>
    </vt:vector>
  </HeadingPairs>
  <TitlesOfParts>
    <vt:vector size="23" baseType="lpstr">
      <vt:lpstr>Arial</vt:lpstr>
      <vt:lpstr>Calibri</vt:lpstr>
      <vt:lpstr>Blue Title Slides</vt:lpstr>
      <vt:lpstr>Blue Slides BG1</vt:lpstr>
      <vt:lpstr>2_Blue Slides BG2</vt:lpstr>
      <vt:lpstr>Green Title Slides</vt:lpstr>
      <vt:lpstr>Green BG1</vt:lpstr>
      <vt:lpstr>Green BG2</vt:lpstr>
      <vt:lpstr>1_Green Title Slides</vt:lpstr>
      <vt:lpstr>Brown BG1</vt:lpstr>
      <vt:lpstr>Brown BG2</vt:lpstr>
      <vt:lpstr>Critical Issues in Implementing Trading Programs in the Chesapeake Bay Watershed </vt:lpstr>
      <vt:lpstr>Steering committee</vt:lpstr>
      <vt:lpstr>Major Issues</vt:lpstr>
      <vt:lpstr>Invitation only</vt:lpstr>
      <vt:lpstr>Presentations</vt:lpstr>
      <vt:lpstr>Workshop summary</vt:lpstr>
      <vt:lpstr>Focus on the economic benefits of trading</vt:lpstr>
      <vt:lpstr>Implement trading where conditions are right</vt:lpstr>
      <vt:lpstr>Validate, validate, validate</vt:lpstr>
      <vt:lpstr>Alternative approaches may have a better chance of success</vt:lpstr>
      <vt:lpstr>Establishing trust with agricultural community is critical</vt:lpstr>
      <vt:lpstr>Final thoughts</vt:lpstr>
    </vt:vector>
  </TitlesOfParts>
  <Company>USDA-ERS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Issues in Implementing Trading Programs in the Chesapeake Bay Watershed</dc:title>
  <dc:creator>Lenovo User</dc:creator>
  <cp:lastModifiedBy>arobins</cp:lastModifiedBy>
  <cp:revision>32</cp:revision>
  <dcterms:created xsi:type="dcterms:W3CDTF">2013-06-05T17:27:52Z</dcterms:created>
  <dcterms:modified xsi:type="dcterms:W3CDTF">2013-12-03T19:54:46Z</dcterms:modified>
</cp:coreProperties>
</file>