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  <p:sldMasterId id="2147483720" r:id="rId7"/>
  </p:sldMasterIdLst>
  <p:notesMasterIdLst>
    <p:notesMasterId r:id="rId20"/>
  </p:notesMasterIdLst>
  <p:sldIdLst>
    <p:sldId id="4110" r:id="rId8"/>
    <p:sldId id="3354" r:id="rId9"/>
    <p:sldId id="4113" r:id="rId10"/>
    <p:sldId id="4182" r:id="rId11"/>
    <p:sldId id="4180" r:id="rId12"/>
    <p:sldId id="3311" r:id="rId13"/>
    <p:sldId id="4179" r:id="rId14"/>
    <p:sldId id="4172" r:id="rId15"/>
    <p:sldId id="4175" r:id="rId16"/>
    <p:sldId id="4173" r:id="rId17"/>
    <p:sldId id="4183" r:id="rId18"/>
    <p:sldId id="33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, Bo (James)" initials="WB(" lastIdx="60" clrIdx="0">
    <p:extLst>
      <p:ext uri="{19B8F6BF-5375-455C-9EA6-DF929625EA0E}">
        <p15:presenceInfo xmlns:p15="http://schemas.microsoft.com/office/powerpoint/2012/main" userId="S::Williams.James@epa.gov::8c7a218f-300f-42af-8371-8f9b350706f7" providerId="AD"/>
      </p:ext>
    </p:extLst>
  </p:cmAuthor>
  <p:cmAuthor id="2" name="Hindin, Rebecca" initials="HR" lastIdx="22" clrIdx="1">
    <p:extLst>
      <p:ext uri="{19B8F6BF-5375-455C-9EA6-DF929625EA0E}">
        <p15:presenceInfo xmlns:p15="http://schemas.microsoft.com/office/powerpoint/2012/main" userId="S::Hindin.Rebecca@epa.gov::3d79ac9f-3478-4aef-8809-b88c7bd763f5" providerId="AD"/>
      </p:ext>
    </p:extLst>
  </p:cmAuthor>
  <p:cmAuthor id="3" name="Guck, Michelle" initials="GM" lastIdx="24" clrIdx="2">
    <p:extLst>
      <p:ext uri="{19B8F6BF-5375-455C-9EA6-DF929625EA0E}">
        <p15:presenceInfo xmlns:p15="http://schemas.microsoft.com/office/powerpoint/2012/main" userId="S::Guck.Michelle@epa.gov::2c36d82f-6c0a-42dd-af5e-34e5e46b1b51" providerId="AD"/>
      </p:ext>
    </p:extLst>
  </p:cmAuthor>
  <p:cmAuthor id="4" name="White, Lisa" initials="WL" lastIdx="1" clrIdx="3">
    <p:extLst>
      <p:ext uri="{19B8F6BF-5375-455C-9EA6-DF929625EA0E}">
        <p15:presenceInfo xmlns:p15="http://schemas.microsoft.com/office/powerpoint/2012/main" userId="S::WHITE.LISA@EPA.GOV::2ab88971-016e-4f9d-9dd5-338e323b24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560"/>
    <a:srgbClr val="153789"/>
    <a:srgbClr val="A1CF2F"/>
    <a:srgbClr val="8FBD29"/>
    <a:srgbClr val="204F60"/>
    <a:srgbClr val="32616C"/>
    <a:srgbClr val="205560"/>
    <a:srgbClr val="1E505A"/>
    <a:srgbClr val="266470"/>
    <a:srgbClr val="1D3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6005" autoAdjust="0"/>
  </p:normalViewPr>
  <p:slideViewPr>
    <p:cSldViewPr snapToGrid="0">
      <p:cViewPr varScale="1">
        <p:scale>
          <a:sx n="34" d="100"/>
          <a:sy n="34" d="100"/>
        </p:scale>
        <p:origin x="18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E02CA-92D6-4B17-ACBA-6F2EAE15BEF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6BEE4-DFA1-49DC-9533-FB7115DB2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8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56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D8E11-6AD8-4B67-A127-1964938F64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44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9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33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3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45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78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20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6BEE4-DFA1-49DC-9533-FB7115DB21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14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6BEE4-DFA1-49DC-9533-FB7115DB21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5091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D8E11-6AD8-4B67-A127-1964938F64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9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D8E11-6AD8-4B67-A127-1964938F64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64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ADD14-3BC3-4FAE-B174-F08238D9A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EEAE4-4FCC-4D67-A96C-648409871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CE852-96BC-4F11-991A-FA68FC7CB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D8698-DDE2-422F-988A-C394F5EB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CE517-4D0A-4886-A3A2-B8E1D4DC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2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46204-0B52-446D-BF06-344D13BDD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54E1D9-BFDC-4E16-9D8E-DBAE99188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1036C-183E-4BDD-AD1C-7654C4EA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679E7-FB9C-4D9C-8DC9-C0FC8E4C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40B9B-3DF8-4FF6-9E1C-5024429B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8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06C63E-53B8-42EF-AD3A-9832DF2EEB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6EEFA-BFE9-4C81-B34E-00DF46CA4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7EEB-061D-4ED7-93AB-4EDDF2AC8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600BF-99E7-4EF8-8298-2C959839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20F-C09A-4A3B-B759-D0F63F4C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0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054072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3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96871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01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429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41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56702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7463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93498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18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7889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52B9C-CB94-46AA-A508-BEAE6F277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1B16D-8477-4A4D-A40F-778DF28B1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9DCA5-5385-40DD-8779-C793C797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77018-6B23-4F05-964F-3BE0AF88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2DEDA-24F7-4907-9CB2-8AD409747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46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17531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43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47911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2806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1515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67635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94511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86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299D-23B3-4346-8F57-DDB51219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A6AA7-1CF4-4DEA-B8BE-57083AB8A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D4F63-AE9E-4CF0-A04C-54186743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E0F13-3245-42B5-A5F9-BAA4F7028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38705-ED22-4631-8AC1-C0E107A4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7DA9D-59DB-4B84-AD2F-52D07839F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61EEE-8898-45E8-A1FD-533BC15D74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029C2-F27B-48EA-8244-34A048B8F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318AD-BF46-4498-8B6B-C3F33FFD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9A2E9-F413-4738-B2AA-6149B66C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16DDD-4CBD-442F-BC66-DE2A79BCD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3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BC804-2372-42E9-BFC3-E69BF855C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A13EF-59C5-49C9-A4ED-7CFACB0B0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72B5E-CFE3-46C8-8FA6-6F735F582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21666D-8D03-4480-8C4F-4A4F913D5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2A832-A06D-446A-9A91-79FEE6B394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5BB0FF-12AC-4BF5-8426-4819FE86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DDD8CE-3521-49CC-BF0D-D5A98987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068B9-6ECE-4232-A27C-5751431C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38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0EBD0-6482-4E69-8897-55CC389A8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EDC452-E8CD-463C-A6FC-D60AF1C4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E6314E-8056-48B9-B545-B883F605E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5F1B1-FF67-4485-A5FA-167FF2F7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5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390B7-967F-4F28-810B-36F745A30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DB188-4E08-419A-A319-6C46DEEF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A4BD1-CA37-4B8D-93CA-307416D7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2EAF9-8CB8-41F9-8F52-F109DCC68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8F0E1-C2F9-4880-8F2C-260DA86E3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78BD35-320B-4EAE-A7A1-1B472229D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95E4C-0EC9-4F32-B16F-13B20BD3F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29183-0F07-44E1-B740-86814221F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CA3E2B-A753-43CF-ABB0-264A32F3E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8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2313-07F6-4450-8E73-11E58179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79A4F6-122D-43B5-85C8-8E9E995D3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F77B3-118D-4FD3-BE76-897BFC57F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684E6-A2C5-4B1F-B06D-3F54EAAF8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1C3EA-F224-4B93-BF2B-06265E94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A8CDE-74C2-44CF-95AD-09C567575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0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8079D-5D6B-4EF2-B9BE-345A3EE6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6C20E-2CEB-4164-85E0-8E82C3569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CF2A0-2C8E-4FE0-9309-CA9EC1C443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1ACC8-8FB2-411B-8200-241274D9C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3AE60-AFC8-4AD0-BBA2-67FD8E298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BCCF403-77F5-E64B-B3A1-43CAED52C50B}"/>
              </a:ext>
            </a:extLst>
          </p:cNvPr>
          <p:cNvSpPr/>
          <p:nvPr userDrawn="1"/>
        </p:nvSpPr>
        <p:spPr>
          <a:xfrm>
            <a:off x="11154250" y="381000"/>
            <a:ext cx="277139" cy="277067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0" i="0">
              <a:latin typeface="Lato Light" panose="020F050202020403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11217478" y="442590"/>
            <a:ext cx="150683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fld id="{C2130A1F-96FE-9345-9E91-FD9BE4197128}" type="slidenum">
              <a:rPr lang="en-US" sz="1000" b="0" i="0" spc="0" smtClean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rPr>
              <a:pPr algn="ctr"/>
              <a:t>‹#›</a:t>
            </a:fld>
            <a:endParaRPr lang="en-US" sz="1400" b="0" i="0" spc="0">
              <a:solidFill>
                <a:schemeClr val="bg1"/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6648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A5E71F7-CCAC-4C39-8191-2914CE20AE6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A4DFE23-1393-4533-A212-AD88589D1F9C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11132053" y="385356"/>
            <a:ext cx="299336" cy="301008"/>
          </a:xfrm>
          <a:prstGeom prst="rect">
            <a:avLst/>
          </a:prstGeom>
          <a:ln w="25400">
            <a:solidFill>
              <a:schemeClr val="accent4"/>
            </a:solidFill>
            <a:miter lim="800000"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fld id="{DF33818B-4F67-2640-B051-39386572BB31}" type="slidenum">
              <a:rPr lang="en-US" sz="1100" b="0" i="0" spc="150" smtClean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pPr algn="ctr"/>
              <a:t>‹#›</a:t>
            </a:fld>
            <a:endParaRPr lang="en-US" sz="1100" b="0" i="0" spc="150">
              <a:solidFill>
                <a:schemeClr val="accent4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675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666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apeakebay.net/channel_files/43650/deij_strategy_implementation_plan_august_2021_final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C5A72-A4B3-4DBB-8D90-934391436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413" y="3558090"/>
            <a:ext cx="11081587" cy="2108576"/>
          </a:xfrm>
          <a:solidFill>
            <a:srgbClr val="1D385B"/>
          </a:solidFill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3200" dirty="0">
                <a:solidFill>
                  <a:schemeClr val="bg1"/>
                </a:solidFill>
              </a:rPr>
              <a:t>	</a:t>
            </a:r>
            <a:r>
              <a:rPr lang="en-US" sz="3000" dirty="0">
                <a:solidFill>
                  <a:schemeClr val="bg1"/>
                </a:solidFill>
                <a:latin typeface="Poppins"/>
              </a:rPr>
              <a:t>Chesapeake Bay Program Updates</a:t>
            </a:r>
            <a:br>
              <a:rPr lang="en-US" dirty="0"/>
            </a:br>
            <a:r>
              <a:rPr lang="en-US" dirty="0"/>
              <a:t>	</a:t>
            </a:r>
            <a:r>
              <a:rPr lang="en-US" sz="2000" i="1" dirty="0">
                <a:solidFill>
                  <a:schemeClr val="bg1"/>
                </a:solidFill>
                <a:latin typeface="Poppins"/>
              </a:rPr>
              <a:t>Citizens Advisory Committee Quarterly—September 2021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51D968-1F05-44D2-BFA1-5A9A02A5E740}"/>
              </a:ext>
            </a:extLst>
          </p:cNvPr>
          <p:cNvSpPr txBox="1"/>
          <p:nvPr/>
        </p:nvSpPr>
        <p:spPr>
          <a:xfrm>
            <a:off x="7095248" y="5657671"/>
            <a:ext cx="48622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  <a:latin typeface="Poppins"/>
              </a:rPr>
              <a:t>Martha Shimkin</a:t>
            </a:r>
          </a:p>
          <a:p>
            <a:r>
              <a:rPr lang="en-US" sz="2400" i="1" dirty="0">
                <a:solidFill>
                  <a:schemeClr val="bg1"/>
                </a:solidFill>
                <a:latin typeface="Poppins"/>
              </a:rPr>
              <a:t>Deputy Director, </a:t>
            </a:r>
          </a:p>
          <a:p>
            <a:r>
              <a:rPr lang="en-US" sz="2400" i="1" dirty="0">
                <a:solidFill>
                  <a:schemeClr val="bg1"/>
                </a:solidFill>
                <a:latin typeface="Poppins"/>
              </a:rPr>
              <a:t>EPA Chesapeake Bay Program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4439219-364D-47F9-945F-1F64ABEC9B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614" y="4094156"/>
            <a:ext cx="1236314" cy="1036443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680C50BE-0763-43B0-84E6-1D0325F31F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5451" y="4094156"/>
            <a:ext cx="9620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57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2931D3-E4F1-4A8E-8233-3D711F00B652}"/>
              </a:ext>
            </a:extLst>
          </p:cNvPr>
          <p:cNvCxnSpPr>
            <a:cxnSpLocks/>
          </p:cNvCxnSpPr>
          <p:nvPr/>
        </p:nvCxnSpPr>
        <p:spPr>
          <a:xfrm>
            <a:off x="1381447" y="1094874"/>
            <a:ext cx="0" cy="43877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oogle Shape;334;p39">
            <a:extLst>
              <a:ext uri="{FF2B5EF4-FFF2-40B4-BE49-F238E27FC236}">
                <a16:creationId xmlns:a16="http://schemas.microsoft.com/office/drawing/2014/main" id="{3EAD2007-0FF7-40C2-A25F-3CE56602A482}"/>
              </a:ext>
            </a:extLst>
          </p:cNvPr>
          <p:cNvSpPr txBox="1">
            <a:spLocks/>
          </p:cNvSpPr>
          <p:nvPr/>
        </p:nvSpPr>
        <p:spPr>
          <a:xfrm>
            <a:off x="1046944" y="2192979"/>
            <a:ext cx="10605719" cy="317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▸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>
              <a:spcAft>
                <a:spcPts val="1200"/>
              </a:spcAft>
              <a:buClr>
                <a:prstClr val="black"/>
              </a:buClr>
              <a:buNone/>
              <a:defRPr/>
            </a:pPr>
            <a:r>
              <a:rPr lang="en-US" sz="2000" i="1" kern="0" dirty="0">
                <a:solidFill>
                  <a:srgbClr val="92D050"/>
                </a:solidFill>
                <a:latin typeface="Calibri" panose="020F0502020204030204"/>
              </a:rPr>
              <a:t>How often information will be “reported” and by whom.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GITs and Workgroups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submit descriptions of efforts during </a:t>
            </a: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SRS Quarterly Progress Meetings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. 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Other Program bodies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report on efforts on </a:t>
            </a: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annual basis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.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Signatories update partnership on DEIJ efforts and outcomes annually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at Management Board Meeting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DEIJ Coordinator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develops </a:t>
            </a:r>
            <a:r>
              <a:rPr lang="en-US" sz="1800" b="1" kern="0" dirty="0">
                <a:solidFill>
                  <a:schemeClr val="tx2"/>
                </a:solidFill>
                <a:latin typeface="Calibri" panose="020F0502020204030204"/>
              </a:rPr>
              <a:t>annual report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summarizing partnership outcomes. </a:t>
            </a:r>
          </a:p>
          <a:p>
            <a:pPr marL="1294765" lvl="2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Could this be part of the </a:t>
            </a:r>
            <a:r>
              <a:rPr lang="en-US" sz="1800" i="1" kern="0" dirty="0">
                <a:solidFill>
                  <a:schemeClr val="tx2"/>
                </a:solidFill>
                <a:latin typeface="Calibri" panose="020F0502020204030204"/>
              </a:rPr>
              <a:t>State of the Program </a:t>
            </a:r>
            <a:r>
              <a:rPr lang="en-US" sz="1800" kern="0" dirty="0">
                <a:solidFill>
                  <a:schemeClr val="tx2"/>
                </a:solidFill>
                <a:latin typeface="Calibri" panose="020F0502020204030204"/>
              </a:rPr>
              <a:t>report presented to the EC?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endParaRPr lang="en-US" sz="2000" kern="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D9E0E6">
                  <a:lumMod val="50000"/>
                </a:srgbClr>
              </a:solidFill>
              <a:effectLst/>
              <a:uLnTx/>
              <a:uFillTx/>
              <a:latin typeface="Karla"/>
              <a:sym typeface="Karla"/>
            </a:endParaRPr>
          </a:p>
        </p:txBody>
      </p:sp>
      <p:pic>
        <p:nvPicPr>
          <p:cNvPr id="27" name="Graphic 26" descr="Hierarchy">
            <a:extLst>
              <a:ext uri="{FF2B5EF4-FFF2-40B4-BE49-F238E27FC236}">
                <a16:creationId xmlns:a16="http://schemas.microsoft.com/office/drawing/2014/main" id="{BE959A73-9714-43BE-B7D3-087356BCCB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6608" y="857063"/>
            <a:ext cx="781000" cy="781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98448-F247-4140-823E-7C9E9810FA06}"/>
              </a:ext>
            </a:extLst>
          </p:cNvPr>
          <p:cNvSpPr txBox="1">
            <a:spLocks/>
          </p:cNvSpPr>
          <p:nvPr/>
        </p:nvSpPr>
        <p:spPr>
          <a:xfrm>
            <a:off x="1605287" y="990463"/>
            <a:ext cx="8650571" cy="64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tx2">
                    <a:lumMod val="75000"/>
                  </a:schemeClr>
                </a:solidFill>
              </a:rPr>
              <a:t>Frequency of DEIJ Reporting</a:t>
            </a:r>
          </a:p>
        </p:txBody>
      </p:sp>
    </p:spTree>
    <p:extLst>
      <p:ext uri="{BB962C8B-B14F-4D97-AF65-F5344CB8AC3E}">
        <p14:creationId xmlns:p14="http://schemas.microsoft.com/office/powerpoint/2010/main" val="3798295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B5B77-FFEC-4761-ABC0-34B472CBC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 and Other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882D2-3BC6-4EAD-A3CC-E488ECCD3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5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C5A72-A4B3-4DBB-8D90-934391436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190" y="2290763"/>
            <a:ext cx="9828808" cy="2276474"/>
          </a:xfrm>
          <a:solidFill>
            <a:srgbClr val="1D385B"/>
          </a:solidFill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3200">
                <a:solidFill>
                  <a:schemeClr val="bg1"/>
                </a:solidFill>
              </a:rPr>
              <a:t>	</a:t>
            </a:r>
            <a:r>
              <a:rPr lang="en-US" sz="3200">
                <a:solidFill>
                  <a:schemeClr val="bg1"/>
                </a:solidFill>
                <a:latin typeface="Poppins"/>
              </a:rPr>
              <a:t>Questions?</a:t>
            </a:r>
            <a:br>
              <a:rPr lang="en-US"/>
            </a:br>
            <a:r>
              <a:rPr lang="en-US"/>
              <a:t>	</a:t>
            </a:r>
            <a:r>
              <a:rPr lang="en-US" sz="2100" i="1">
                <a:solidFill>
                  <a:schemeClr val="bg1"/>
                </a:solidFill>
                <a:latin typeface="Poppins"/>
              </a:rPr>
              <a:t>Martha Shimkin, shimkin.martha@epa.gov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4439219-364D-47F9-945F-1F64ABEC9B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551" y="2853200"/>
            <a:ext cx="1373676" cy="1151598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308774A-B539-4EEF-939E-F22130E937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7100" y="2853200"/>
            <a:ext cx="9620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8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 descr="A large body of water&#10;&#10;Description automatically generated">
            <a:extLst>
              <a:ext uri="{FF2B5EF4-FFF2-40B4-BE49-F238E27FC236}">
                <a16:creationId xmlns:a16="http://schemas.microsoft.com/office/drawing/2014/main" id="{8EEA77DB-40B4-4898-B82E-9E0D39B80DA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93" r="30293"/>
          <a:stretch>
            <a:fillRect/>
          </a:stretch>
        </p:blipFill>
        <p:spPr>
          <a:xfrm>
            <a:off x="-1" y="0"/>
            <a:ext cx="4850635" cy="6858000"/>
          </a:xfr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5E6BD02-ADAF-634B-8F36-58770B3B1D53}"/>
              </a:ext>
            </a:extLst>
          </p:cNvPr>
          <p:cNvSpPr/>
          <p:nvPr/>
        </p:nvSpPr>
        <p:spPr>
          <a:xfrm>
            <a:off x="10484" y="0"/>
            <a:ext cx="4812044" cy="6858000"/>
          </a:xfrm>
          <a:prstGeom prst="rect">
            <a:avLst/>
          </a:prstGeom>
          <a:solidFill>
            <a:schemeClr val="accent6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B06ED2E-2986-4F8F-8CB5-7CCB9FFF6419}"/>
              </a:ext>
            </a:extLst>
          </p:cNvPr>
          <p:cNvSpPr txBox="1"/>
          <p:nvPr/>
        </p:nvSpPr>
        <p:spPr>
          <a:xfrm>
            <a:off x="6611228" y="5927204"/>
            <a:ext cx="184731" cy="477054"/>
          </a:xfrm>
          <a:prstGeom prst="rect">
            <a:avLst/>
          </a:prstGeom>
          <a:noFill/>
        </p:spPr>
        <p:txBody>
          <a:bodyPr wrap="none" lIns="91440" tIns="45720" rIns="91440" bIns="45720" rtlCol="0" anchor="b" anchorCtr="0">
            <a:spAutoFit/>
          </a:bodyPr>
          <a:lstStyle/>
          <a:p>
            <a:pPr defTabSz="914217"/>
            <a:endParaRPr lang="en-US" sz="2500">
              <a:solidFill>
                <a:srgbClr val="272829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719C442-7782-4018-934A-0A9F56404D38}"/>
              </a:ext>
            </a:extLst>
          </p:cNvPr>
          <p:cNvSpPr txBox="1"/>
          <p:nvPr/>
        </p:nvSpPr>
        <p:spPr>
          <a:xfrm>
            <a:off x="-642693" y="2934882"/>
            <a:ext cx="6031250" cy="9387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AGENDA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893B62-BF53-47D0-B2F7-54913DE313EA}"/>
              </a:ext>
            </a:extLst>
          </p:cNvPr>
          <p:cNvSpPr txBox="1"/>
          <p:nvPr/>
        </p:nvSpPr>
        <p:spPr>
          <a:xfrm>
            <a:off x="6744912" y="4515537"/>
            <a:ext cx="184731" cy="477054"/>
          </a:xfrm>
          <a:prstGeom prst="rect">
            <a:avLst/>
          </a:prstGeom>
          <a:noFill/>
        </p:spPr>
        <p:txBody>
          <a:bodyPr wrap="none" lIns="91440" tIns="45720" rIns="91440" bIns="45720" rtlCol="0" anchor="b" anchorCtr="0">
            <a:spAutoFit/>
          </a:bodyPr>
          <a:lstStyle/>
          <a:p>
            <a:pPr defTabSz="914217"/>
            <a:endParaRPr lang="en-US" sz="2500">
              <a:solidFill>
                <a:srgbClr val="272829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CC27B5-F558-434C-9257-C64E8B0386B8}"/>
              </a:ext>
            </a:extLst>
          </p:cNvPr>
          <p:cNvSpPr txBox="1"/>
          <p:nvPr/>
        </p:nvSpPr>
        <p:spPr>
          <a:xfrm>
            <a:off x="5493326" y="1634526"/>
            <a:ext cx="6316153" cy="3539430"/>
          </a:xfrm>
          <a:prstGeom prst="rect">
            <a:avLst/>
          </a:prstGeom>
          <a:noFill/>
        </p:spPr>
        <p:txBody>
          <a:bodyPr wrap="none" lIns="91440" tIns="45720" rIns="91440" bIns="45720" rtlCol="0" anchor="b" anchorCtr="0">
            <a:spAutoFit/>
          </a:bodyPr>
          <a:lstStyle/>
          <a:p>
            <a:pPr defTabSz="914217"/>
            <a:r>
              <a:rPr lang="en-US" sz="3200" dirty="0">
                <a:solidFill>
                  <a:srgbClr val="272829"/>
                </a:solidFill>
                <a:latin typeface="Poppins"/>
                <a:cs typeface="Poppins"/>
              </a:rPr>
              <a:t>PSC Highlights</a:t>
            </a:r>
          </a:p>
          <a:p>
            <a:pPr defTabSz="914217"/>
            <a:endParaRPr lang="en-US" sz="3200" dirty="0">
              <a:solidFill>
                <a:srgbClr val="272829"/>
              </a:solidFill>
              <a:latin typeface="Poppins"/>
              <a:cs typeface="Poppins"/>
            </a:endParaRPr>
          </a:p>
          <a:p>
            <a:pPr defTabSz="914217"/>
            <a:r>
              <a:rPr lang="en-US" sz="3200" dirty="0">
                <a:solidFill>
                  <a:srgbClr val="272829"/>
                </a:solidFill>
                <a:latin typeface="Poppins"/>
                <a:cs typeface="Poppins"/>
              </a:rPr>
              <a:t>CBP DEIJ Implementation Plan</a:t>
            </a:r>
          </a:p>
          <a:p>
            <a:pPr defTabSz="914217"/>
            <a:endParaRPr lang="en-US" sz="3200" dirty="0">
              <a:solidFill>
                <a:srgbClr val="272829"/>
              </a:solidFill>
              <a:latin typeface="Poppins"/>
              <a:cs typeface="Poppins"/>
            </a:endParaRPr>
          </a:p>
          <a:p>
            <a:pPr defTabSz="914217"/>
            <a:r>
              <a:rPr lang="en-US" sz="3200" dirty="0">
                <a:solidFill>
                  <a:srgbClr val="272829"/>
                </a:solidFill>
                <a:latin typeface="Poppins"/>
                <a:cs typeface="Poppins"/>
              </a:rPr>
              <a:t>Infrastructure Investment and</a:t>
            </a:r>
          </a:p>
          <a:p>
            <a:pPr defTabSz="914217"/>
            <a:r>
              <a:rPr lang="en-US" sz="3200" dirty="0">
                <a:solidFill>
                  <a:srgbClr val="272829"/>
                </a:solidFill>
                <a:latin typeface="Poppins"/>
                <a:cs typeface="Poppins"/>
              </a:rPr>
              <a:t>Jobs Act</a:t>
            </a:r>
          </a:p>
          <a:p>
            <a:pPr defTabSz="914217"/>
            <a:endParaRPr lang="en-US" sz="3200" dirty="0">
              <a:solidFill>
                <a:srgbClr val="272829"/>
              </a:solidFill>
              <a:latin typeface="Poppins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01093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809A9-E20D-4B66-A8D7-29E9D8114E91}"/>
              </a:ext>
            </a:extLst>
          </p:cNvPr>
          <p:cNvSpPr txBox="1">
            <a:spLocks/>
          </p:cNvSpPr>
          <p:nvPr/>
        </p:nvSpPr>
        <p:spPr>
          <a:xfrm>
            <a:off x="1054768" y="470618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Principals’ Staff Committee Meeting – </a:t>
            </a:r>
          </a:p>
          <a:p>
            <a:r>
              <a:rPr lang="en-US" sz="4000" dirty="0"/>
              <a:t>November 23rd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78BA1-0D18-4769-99FA-AF7BEA671FAC}"/>
              </a:ext>
            </a:extLst>
          </p:cNvPr>
          <p:cNvSpPr txBox="1">
            <a:spLocks/>
          </p:cNvSpPr>
          <p:nvPr/>
        </p:nvSpPr>
        <p:spPr>
          <a:xfrm>
            <a:off x="946485" y="2036044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DEIJ Implementation Plan Acceptance and Support</a:t>
            </a:r>
          </a:p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EC Meeting Planning – EC Chair Announcement</a:t>
            </a:r>
          </a:p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Conowingo WIP Milestone Updates</a:t>
            </a:r>
          </a:p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Outcome Attainability Progress Update</a:t>
            </a:r>
          </a:p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Monitoring Fund Needs</a:t>
            </a:r>
          </a:p>
          <a:p>
            <a:pPr marL="457200" indent="-457200">
              <a:buFont typeface="Courier New" panose="02070309020205020404" pitchFamily="49" charset="0"/>
              <a:buChar char="o"/>
              <a:tabLst>
                <a:tab pos="349250" algn="l"/>
              </a:tabLst>
            </a:pPr>
            <a:r>
              <a:rPr lang="en-US" sz="2400" dirty="0"/>
              <a:t>Bay Program Budget</a:t>
            </a:r>
          </a:p>
        </p:txBody>
      </p:sp>
    </p:spTree>
    <p:extLst>
      <p:ext uri="{BB962C8B-B14F-4D97-AF65-F5344CB8AC3E}">
        <p14:creationId xmlns:p14="http://schemas.microsoft.com/office/powerpoint/2010/main" val="187406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EB0C3-D039-4A3E-9C1E-71F8A79F1E23}"/>
              </a:ext>
            </a:extLst>
          </p:cNvPr>
          <p:cNvSpPr txBox="1">
            <a:spLocks/>
          </p:cNvSpPr>
          <p:nvPr/>
        </p:nvSpPr>
        <p:spPr>
          <a:xfrm>
            <a:off x="1114926" y="819534"/>
            <a:ext cx="10515600" cy="68977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DEIJ Implementation Plan   </a:t>
            </a:r>
            <a:r>
              <a:rPr lang="en-US" sz="2000" i="1" dirty="0">
                <a:solidFill>
                  <a:srgbClr val="0070C0"/>
                </a:solidFill>
                <a:hlinkClick r:id="rId3"/>
              </a:rPr>
              <a:t>see the link</a:t>
            </a:r>
            <a:endParaRPr lang="en-US" sz="4000" i="1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578679-FE34-403E-9756-EC1719080FD3}"/>
              </a:ext>
            </a:extLst>
          </p:cNvPr>
          <p:cNvSpPr txBox="1"/>
          <p:nvPr/>
        </p:nvSpPr>
        <p:spPr>
          <a:xfrm>
            <a:off x="816406" y="1729649"/>
            <a:ext cx="10735457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Focus Area 1: Strengthening the CBP’s authorizing environment for DEIJ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	- updating governance documents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- updating management strategies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Focus Area 2: Advancing DEIJ internally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-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staff, appointees, volunteer bodies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	- building understanding and capacity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Focus Area 3: Advance DEIJ through mission-related work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	- building relationships with underrepresented communities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- Advancing DEIJ in management strategies and workplans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Focus Area 4: Advance DEIJ performance of partners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- training, capacity-building, outreach, guidance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-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accountability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8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98BAE-B182-4382-83EC-FC5D1CD7A3ED}"/>
              </a:ext>
            </a:extLst>
          </p:cNvPr>
          <p:cNvSpPr txBox="1">
            <a:spLocks/>
          </p:cNvSpPr>
          <p:nvPr/>
        </p:nvSpPr>
        <p:spPr>
          <a:xfrm>
            <a:off x="1713378" y="752393"/>
            <a:ext cx="8650571" cy="647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DEIJ Implementation Plan Public Comment Period </a:t>
            </a:r>
          </a:p>
        </p:txBody>
      </p:sp>
      <p:pic>
        <p:nvPicPr>
          <p:cNvPr id="3" name="Graphic 2" descr="Social distancing with solid fill">
            <a:extLst>
              <a:ext uri="{FF2B5EF4-FFF2-40B4-BE49-F238E27FC236}">
                <a16:creationId xmlns:a16="http://schemas.microsoft.com/office/drawing/2014/main" id="{C82AA7C6-EB2C-4091-B7A0-E07214216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818" y="727183"/>
            <a:ext cx="672810" cy="672810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7D7E100-B593-4B11-85DF-3F26DD99F7DA}"/>
              </a:ext>
            </a:extLst>
          </p:cNvPr>
          <p:cNvSpPr txBox="1">
            <a:spLocks/>
          </p:cNvSpPr>
          <p:nvPr/>
        </p:nvSpPr>
        <p:spPr>
          <a:xfrm>
            <a:off x="969485" y="1815551"/>
            <a:ext cx="5126516" cy="378565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546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None/>
            </a:pPr>
            <a:r>
              <a:rPr lang="en-US" i="1" dirty="0">
                <a:solidFill>
                  <a:srgbClr val="A1CF2F"/>
                </a:solidFill>
              </a:rPr>
              <a:t>Public Comment Period (Aug. 23-Sept. 27)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None/>
            </a:pPr>
            <a:endParaRPr lang="en-US" i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Featured Story on Chesapeakebay.net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Social media announcements (Twitter, Facebook)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Email to MB, PSC, Diversity Workgroup, Action Team distribution 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DEIJ Action Team webpage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CBP DEIJ Implementation Plan Backgrounder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Action Team member outreach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Support student-led efforts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700E08-78C2-4026-9492-674D2B97F169}"/>
              </a:ext>
            </a:extLst>
          </p:cNvPr>
          <p:cNvSpPr txBox="1"/>
          <p:nvPr/>
        </p:nvSpPr>
        <p:spPr>
          <a:xfrm>
            <a:off x="6290631" y="1815551"/>
            <a:ext cx="532114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64">
              <a:buClr>
                <a:schemeClr val="accent1"/>
              </a:buClr>
              <a:buSzPct val="100000"/>
            </a:pPr>
            <a:r>
              <a:rPr lang="en-US" sz="2000" i="1" dirty="0">
                <a:solidFill>
                  <a:srgbClr val="A1CF2F"/>
                </a:solidFill>
              </a:rPr>
              <a:t>Who provided comments?</a:t>
            </a:r>
          </a:p>
          <a:p>
            <a:pPr marL="135464">
              <a:buClr>
                <a:schemeClr val="accent1"/>
              </a:buClr>
              <a:buSzPct val="100000"/>
            </a:pPr>
            <a:endParaRPr lang="en-US" sz="2000" i="1" dirty="0">
              <a:solidFill>
                <a:srgbClr val="A1CF2F"/>
              </a:solidFill>
            </a:endParaRP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State of Maryland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Delaware DNREC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NOAA (NCBO)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Choose Clean Water Coalition 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Center for Community Engagement, Environmental Justice and Health 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Residents (2)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Karla"/>
              </a:rPr>
              <a:t>CBP partnership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Local Leadership Workgroup</a:t>
            </a:r>
          </a:p>
          <a:p>
            <a:pPr marL="384048" lvl="1" indent="-182880"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 responses to internal feedback form</a:t>
            </a:r>
          </a:p>
        </p:txBody>
      </p:sp>
    </p:spTree>
    <p:extLst>
      <p:ext uri="{BB962C8B-B14F-4D97-AF65-F5344CB8AC3E}">
        <p14:creationId xmlns:p14="http://schemas.microsoft.com/office/powerpoint/2010/main" val="2379443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5B12D08-A232-1645-A105-2BC5ED0B58EB}"/>
              </a:ext>
            </a:extLst>
          </p:cNvPr>
          <p:cNvCxnSpPr>
            <a:cxnSpLocks/>
          </p:cNvCxnSpPr>
          <p:nvPr/>
        </p:nvCxnSpPr>
        <p:spPr>
          <a:xfrm flipH="1">
            <a:off x="1193074" y="1733550"/>
            <a:ext cx="431401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0D95A8B-ED8B-ED4B-B38D-A8C8F01AB926}"/>
              </a:ext>
            </a:extLst>
          </p:cNvPr>
          <p:cNvCxnSpPr>
            <a:cxnSpLocks/>
          </p:cNvCxnSpPr>
          <p:nvPr/>
        </p:nvCxnSpPr>
        <p:spPr>
          <a:xfrm flipH="1">
            <a:off x="6684916" y="1733550"/>
            <a:ext cx="431401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hevron 21">
            <a:extLst>
              <a:ext uri="{FF2B5EF4-FFF2-40B4-BE49-F238E27FC236}">
                <a16:creationId xmlns:a16="http://schemas.microsoft.com/office/drawing/2014/main" id="{78BAEA5B-153C-AD4A-ADAD-46DC67630261}"/>
              </a:ext>
            </a:extLst>
          </p:cNvPr>
          <p:cNvSpPr/>
          <p:nvPr/>
        </p:nvSpPr>
        <p:spPr>
          <a:xfrm>
            <a:off x="2048740" y="1494408"/>
            <a:ext cx="2602679" cy="48409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Lato Light" panose="020F0502020204030203" pitchFamily="34" charset="0"/>
            </a:endParaRPr>
          </a:p>
        </p:txBody>
      </p:sp>
      <p:sp>
        <p:nvSpPr>
          <p:cNvPr id="23" name="Chevron 22">
            <a:extLst>
              <a:ext uri="{FF2B5EF4-FFF2-40B4-BE49-F238E27FC236}">
                <a16:creationId xmlns:a16="http://schemas.microsoft.com/office/drawing/2014/main" id="{729A5A60-6423-0F4E-B487-91401DB41310}"/>
              </a:ext>
            </a:extLst>
          </p:cNvPr>
          <p:cNvSpPr/>
          <p:nvPr/>
        </p:nvSpPr>
        <p:spPr>
          <a:xfrm flipH="1">
            <a:off x="7541792" y="1494408"/>
            <a:ext cx="2601468" cy="48409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Lato Light" panose="020F0502020204030203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2277C497-87F2-A641-BC52-14D950F2715E}"/>
              </a:ext>
            </a:extLst>
          </p:cNvPr>
          <p:cNvSpPr/>
          <p:nvPr/>
        </p:nvSpPr>
        <p:spPr>
          <a:xfrm>
            <a:off x="5673040" y="1305209"/>
            <a:ext cx="422961" cy="858550"/>
          </a:xfrm>
          <a:custGeom>
            <a:avLst/>
            <a:gdLst>
              <a:gd name="connsiteX0" fmla="*/ 845921 w 845921"/>
              <a:gd name="connsiteY0" fmla="*/ 0 h 1717099"/>
              <a:gd name="connsiteX1" fmla="*/ 845921 w 845921"/>
              <a:gd name="connsiteY1" fmla="*/ 1717099 h 1717099"/>
              <a:gd name="connsiteX2" fmla="*/ 771371 w 845921"/>
              <a:gd name="connsiteY2" fmla="*/ 1713334 h 1717099"/>
              <a:gd name="connsiteX3" fmla="*/ 0 w 845921"/>
              <a:gd name="connsiteY3" fmla="*/ 858549 h 1717099"/>
              <a:gd name="connsiteX4" fmla="*/ 771371 w 845921"/>
              <a:gd name="connsiteY4" fmla="*/ 3764 h 171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5921" h="1717099">
                <a:moveTo>
                  <a:pt x="845921" y="0"/>
                </a:moveTo>
                <a:lnTo>
                  <a:pt x="845921" y="1717099"/>
                </a:lnTo>
                <a:lnTo>
                  <a:pt x="771371" y="1713334"/>
                </a:lnTo>
                <a:cubicBezTo>
                  <a:pt x="338103" y="1669333"/>
                  <a:pt x="0" y="1303426"/>
                  <a:pt x="0" y="858549"/>
                </a:cubicBezTo>
                <a:cubicBezTo>
                  <a:pt x="0" y="413673"/>
                  <a:pt x="338103" y="47765"/>
                  <a:pt x="771371" y="3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5B513782-EF45-1D4F-8B5B-EE5D50DD5412}"/>
              </a:ext>
            </a:extLst>
          </p:cNvPr>
          <p:cNvSpPr/>
          <p:nvPr/>
        </p:nvSpPr>
        <p:spPr>
          <a:xfrm rot="10800000">
            <a:off x="6096001" y="1305209"/>
            <a:ext cx="422961" cy="858550"/>
          </a:xfrm>
          <a:custGeom>
            <a:avLst/>
            <a:gdLst>
              <a:gd name="connsiteX0" fmla="*/ 845921 w 845921"/>
              <a:gd name="connsiteY0" fmla="*/ 0 h 1717099"/>
              <a:gd name="connsiteX1" fmla="*/ 845921 w 845921"/>
              <a:gd name="connsiteY1" fmla="*/ 1717099 h 1717099"/>
              <a:gd name="connsiteX2" fmla="*/ 771371 w 845921"/>
              <a:gd name="connsiteY2" fmla="*/ 1713334 h 1717099"/>
              <a:gd name="connsiteX3" fmla="*/ 0 w 845921"/>
              <a:gd name="connsiteY3" fmla="*/ 858549 h 1717099"/>
              <a:gd name="connsiteX4" fmla="*/ 771371 w 845921"/>
              <a:gd name="connsiteY4" fmla="*/ 3764 h 171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5921" h="1717099">
                <a:moveTo>
                  <a:pt x="845921" y="0"/>
                </a:moveTo>
                <a:lnTo>
                  <a:pt x="845921" y="1717099"/>
                </a:lnTo>
                <a:lnTo>
                  <a:pt x="771371" y="1713334"/>
                </a:lnTo>
                <a:cubicBezTo>
                  <a:pt x="338103" y="1669333"/>
                  <a:pt x="0" y="1303426"/>
                  <a:pt x="0" y="858549"/>
                </a:cubicBezTo>
                <a:cubicBezTo>
                  <a:pt x="0" y="413673"/>
                  <a:pt x="338103" y="47765"/>
                  <a:pt x="771371" y="376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4CD9035-784F-724E-8B63-0B36B9F21497}"/>
              </a:ext>
            </a:extLst>
          </p:cNvPr>
          <p:cNvCxnSpPr>
            <a:cxnSpLocks/>
          </p:cNvCxnSpPr>
          <p:nvPr/>
        </p:nvCxnSpPr>
        <p:spPr>
          <a:xfrm>
            <a:off x="6096000" y="2326822"/>
            <a:ext cx="0" cy="379784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4CBF6C0E-7DE5-FC41-8940-644E34B76DE8}"/>
              </a:ext>
            </a:extLst>
          </p:cNvPr>
          <p:cNvSpPr txBox="1"/>
          <p:nvPr/>
        </p:nvSpPr>
        <p:spPr>
          <a:xfrm>
            <a:off x="2803006" y="1553133"/>
            <a:ext cx="109414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a typeface="League Spartan" charset="0"/>
                <a:cs typeface="Poppins" pitchFamily="2" charset="77"/>
              </a:rPr>
              <a:t>Strengths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725B544-4E10-B54E-822C-7EEA5EF1AADA}"/>
              </a:ext>
            </a:extLst>
          </p:cNvPr>
          <p:cNvSpPr txBox="1"/>
          <p:nvPr/>
        </p:nvSpPr>
        <p:spPr>
          <a:xfrm>
            <a:off x="8164590" y="1553133"/>
            <a:ext cx="135466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a typeface="League Spartan" charset="0"/>
                <a:cs typeface="Poppins" pitchFamily="2" charset="77"/>
              </a:rPr>
              <a:t>Weaknesses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7558040-E877-874F-A5E1-3C6AD1CE5F53}"/>
              </a:ext>
            </a:extLst>
          </p:cNvPr>
          <p:cNvSpPr txBox="1"/>
          <p:nvPr/>
        </p:nvSpPr>
        <p:spPr>
          <a:xfrm>
            <a:off x="3859311" y="306186"/>
            <a:ext cx="44734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pc="-5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Public Comments Received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FD41C03-6C50-3848-A334-2CCC55D683F6}"/>
              </a:ext>
            </a:extLst>
          </p:cNvPr>
          <p:cNvSpPr txBox="1"/>
          <p:nvPr/>
        </p:nvSpPr>
        <p:spPr>
          <a:xfrm>
            <a:off x="4537728" y="787593"/>
            <a:ext cx="3116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*some comments paraphrased</a:t>
            </a:r>
          </a:p>
        </p:txBody>
      </p:sp>
      <p:sp>
        <p:nvSpPr>
          <p:cNvPr id="64" name="Freeform 1">
            <a:extLst>
              <a:ext uri="{FF2B5EF4-FFF2-40B4-BE49-F238E27FC236}">
                <a16:creationId xmlns:a16="http://schemas.microsoft.com/office/drawing/2014/main" id="{1AB44BE5-FF17-471E-93C9-92622192C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469" y="4735391"/>
            <a:ext cx="272181" cy="233624"/>
          </a:xfrm>
          <a:custGeom>
            <a:avLst/>
            <a:gdLst>
              <a:gd name="T0" fmla="*/ 1845 w 5250"/>
              <a:gd name="T1" fmla="*/ 4112 h 4113"/>
              <a:gd name="T2" fmla="*/ 205 w 5250"/>
              <a:gd name="T3" fmla="*/ 2473 h 4113"/>
              <a:gd name="T4" fmla="*/ 205 w 5250"/>
              <a:gd name="T5" fmla="*/ 2473 h 4113"/>
              <a:gd name="T6" fmla="*/ 205 w 5250"/>
              <a:gd name="T7" fmla="*/ 1730 h 4113"/>
              <a:gd name="T8" fmla="*/ 205 w 5250"/>
              <a:gd name="T9" fmla="*/ 1730 h 4113"/>
              <a:gd name="T10" fmla="*/ 948 w 5250"/>
              <a:gd name="T11" fmla="*/ 1730 h 4113"/>
              <a:gd name="T12" fmla="*/ 1849 w 5250"/>
              <a:gd name="T13" fmla="*/ 2630 h 4113"/>
              <a:gd name="T14" fmla="*/ 4302 w 5250"/>
              <a:gd name="T15" fmla="*/ 205 h 4113"/>
              <a:gd name="T16" fmla="*/ 4302 w 5250"/>
              <a:gd name="T17" fmla="*/ 205 h 4113"/>
              <a:gd name="T18" fmla="*/ 5045 w 5250"/>
              <a:gd name="T19" fmla="*/ 209 h 4113"/>
              <a:gd name="T20" fmla="*/ 5045 w 5250"/>
              <a:gd name="T21" fmla="*/ 209 h 4113"/>
              <a:gd name="T22" fmla="*/ 5041 w 5250"/>
              <a:gd name="T23" fmla="*/ 952 h 4113"/>
              <a:gd name="T24" fmla="*/ 1845 w 5250"/>
              <a:gd name="T25" fmla="*/ 4112 h 4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50" h="4113">
                <a:moveTo>
                  <a:pt x="1845" y="4112"/>
                </a:moveTo>
                <a:lnTo>
                  <a:pt x="205" y="2473"/>
                </a:lnTo>
                <a:lnTo>
                  <a:pt x="205" y="2473"/>
                </a:lnTo>
                <a:cubicBezTo>
                  <a:pt x="0" y="2267"/>
                  <a:pt x="0" y="1935"/>
                  <a:pt x="205" y="1730"/>
                </a:cubicBezTo>
                <a:lnTo>
                  <a:pt x="205" y="1730"/>
                </a:lnTo>
                <a:cubicBezTo>
                  <a:pt x="410" y="1524"/>
                  <a:pt x="743" y="1524"/>
                  <a:pt x="948" y="1730"/>
                </a:cubicBezTo>
                <a:lnTo>
                  <a:pt x="1849" y="2630"/>
                </a:lnTo>
                <a:lnTo>
                  <a:pt x="4302" y="205"/>
                </a:lnTo>
                <a:lnTo>
                  <a:pt x="4302" y="205"/>
                </a:lnTo>
                <a:cubicBezTo>
                  <a:pt x="4508" y="0"/>
                  <a:pt x="4841" y="2"/>
                  <a:pt x="5045" y="209"/>
                </a:cubicBezTo>
                <a:lnTo>
                  <a:pt x="5045" y="209"/>
                </a:lnTo>
                <a:cubicBezTo>
                  <a:pt x="5249" y="415"/>
                  <a:pt x="5247" y="748"/>
                  <a:pt x="5041" y="952"/>
                </a:cubicBezTo>
                <a:lnTo>
                  <a:pt x="1845" y="411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E75A8E18-581F-4CBE-B6D2-698E7F015D18}"/>
              </a:ext>
            </a:extLst>
          </p:cNvPr>
          <p:cNvGrpSpPr/>
          <p:nvPr/>
        </p:nvGrpSpPr>
        <p:grpSpPr>
          <a:xfrm>
            <a:off x="1221079" y="3726671"/>
            <a:ext cx="4663441" cy="754024"/>
            <a:chOff x="1193073" y="2946931"/>
            <a:chExt cx="4314011" cy="593090"/>
          </a:xfrm>
        </p:grpSpPr>
        <p:sp>
          <p:nvSpPr>
            <p:cNvPr id="66" name="Rounded Rectangle 2">
              <a:extLst>
                <a:ext uri="{FF2B5EF4-FFF2-40B4-BE49-F238E27FC236}">
                  <a16:creationId xmlns:a16="http://schemas.microsoft.com/office/drawing/2014/main" id="{77B6347C-5D9A-465A-9D74-018703E5B088}"/>
                </a:ext>
              </a:extLst>
            </p:cNvPr>
            <p:cNvSpPr/>
            <p:nvPr/>
          </p:nvSpPr>
          <p:spPr>
            <a:xfrm>
              <a:off x="1193075" y="2946931"/>
              <a:ext cx="4314009" cy="59309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0A979F7-5468-4A77-ABD3-9242528512D8}"/>
                </a:ext>
              </a:extLst>
            </p:cNvPr>
            <p:cNvSpPr/>
            <p:nvPr/>
          </p:nvSpPr>
          <p:spPr>
            <a:xfrm>
              <a:off x="1193073" y="2946931"/>
              <a:ext cx="678430" cy="59246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68" name="Subtitle 2">
              <a:extLst>
                <a:ext uri="{FF2B5EF4-FFF2-40B4-BE49-F238E27FC236}">
                  <a16:creationId xmlns:a16="http://schemas.microsoft.com/office/drawing/2014/main" id="{A8D0384B-0BBB-48A8-89E7-E64E58A53FDF}"/>
                </a:ext>
              </a:extLst>
            </p:cNvPr>
            <p:cNvSpPr txBox="1">
              <a:spLocks/>
            </p:cNvSpPr>
            <p:nvPr/>
          </p:nvSpPr>
          <p:spPr>
            <a:xfrm>
              <a:off x="1897816" y="2963128"/>
              <a:ext cx="3495076" cy="565676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750"/>
                </a:lnSpc>
              </a:pPr>
              <a:r>
                <a:rPr lang="en-US" sz="1300" b="1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Comprehensive in scope </a:t>
              </a:r>
              <a:r>
                <a:rPr lang="en-US" sz="13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and represents a first step toward creating a more diverse, equitable, inclusive, and just restoration effort.</a:t>
              </a:r>
            </a:p>
          </p:txBody>
        </p:sp>
        <p:sp>
          <p:nvSpPr>
            <p:cNvPr id="69" name="Freeform 1">
              <a:extLst>
                <a:ext uri="{FF2B5EF4-FFF2-40B4-BE49-F238E27FC236}">
                  <a16:creationId xmlns:a16="http://schemas.microsoft.com/office/drawing/2014/main" id="{A7B6567A-AAF4-4685-B48C-282D7AEA29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195" y="3126349"/>
              <a:ext cx="272181" cy="233624"/>
            </a:xfrm>
            <a:custGeom>
              <a:avLst/>
              <a:gdLst>
                <a:gd name="T0" fmla="*/ 1845 w 5250"/>
                <a:gd name="T1" fmla="*/ 4112 h 4113"/>
                <a:gd name="T2" fmla="*/ 205 w 5250"/>
                <a:gd name="T3" fmla="*/ 2473 h 4113"/>
                <a:gd name="T4" fmla="*/ 205 w 5250"/>
                <a:gd name="T5" fmla="*/ 2473 h 4113"/>
                <a:gd name="T6" fmla="*/ 205 w 5250"/>
                <a:gd name="T7" fmla="*/ 1730 h 4113"/>
                <a:gd name="T8" fmla="*/ 205 w 5250"/>
                <a:gd name="T9" fmla="*/ 1730 h 4113"/>
                <a:gd name="T10" fmla="*/ 948 w 5250"/>
                <a:gd name="T11" fmla="*/ 1730 h 4113"/>
                <a:gd name="T12" fmla="*/ 1849 w 5250"/>
                <a:gd name="T13" fmla="*/ 2630 h 4113"/>
                <a:gd name="T14" fmla="*/ 4302 w 5250"/>
                <a:gd name="T15" fmla="*/ 205 h 4113"/>
                <a:gd name="T16" fmla="*/ 4302 w 5250"/>
                <a:gd name="T17" fmla="*/ 205 h 4113"/>
                <a:gd name="T18" fmla="*/ 5045 w 5250"/>
                <a:gd name="T19" fmla="*/ 209 h 4113"/>
                <a:gd name="T20" fmla="*/ 5045 w 5250"/>
                <a:gd name="T21" fmla="*/ 209 h 4113"/>
                <a:gd name="T22" fmla="*/ 5041 w 5250"/>
                <a:gd name="T23" fmla="*/ 952 h 4113"/>
                <a:gd name="T24" fmla="*/ 1845 w 5250"/>
                <a:gd name="T25" fmla="*/ 4112 h 4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50" h="4113">
                  <a:moveTo>
                    <a:pt x="1845" y="4112"/>
                  </a:moveTo>
                  <a:lnTo>
                    <a:pt x="205" y="2473"/>
                  </a:lnTo>
                  <a:lnTo>
                    <a:pt x="205" y="2473"/>
                  </a:lnTo>
                  <a:cubicBezTo>
                    <a:pt x="0" y="2267"/>
                    <a:pt x="0" y="1935"/>
                    <a:pt x="205" y="1730"/>
                  </a:cubicBezTo>
                  <a:lnTo>
                    <a:pt x="205" y="1730"/>
                  </a:lnTo>
                  <a:cubicBezTo>
                    <a:pt x="410" y="1524"/>
                    <a:pt x="743" y="1524"/>
                    <a:pt x="948" y="1730"/>
                  </a:cubicBezTo>
                  <a:lnTo>
                    <a:pt x="1849" y="2630"/>
                  </a:lnTo>
                  <a:lnTo>
                    <a:pt x="4302" y="205"/>
                  </a:lnTo>
                  <a:lnTo>
                    <a:pt x="4302" y="205"/>
                  </a:lnTo>
                  <a:cubicBezTo>
                    <a:pt x="4508" y="0"/>
                    <a:pt x="4841" y="2"/>
                    <a:pt x="5045" y="209"/>
                  </a:cubicBezTo>
                  <a:lnTo>
                    <a:pt x="5045" y="209"/>
                  </a:lnTo>
                  <a:cubicBezTo>
                    <a:pt x="5249" y="415"/>
                    <a:pt x="5247" y="748"/>
                    <a:pt x="5041" y="952"/>
                  </a:cubicBezTo>
                  <a:lnTo>
                    <a:pt x="1845" y="411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E157891-D2B0-442C-A849-AB8EE8C92CA6}"/>
              </a:ext>
            </a:extLst>
          </p:cNvPr>
          <p:cNvGrpSpPr/>
          <p:nvPr/>
        </p:nvGrpSpPr>
        <p:grpSpPr>
          <a:xfrm>
            <a:off x="1221079" y="4770761"/>
            <a:ext cx="4663441" cy="759385"/>
            <a:chOff x="1193073" y="2946931"/>
            <a:chExt cx="4314011" cy="597307"/>
          </a:xfrm>
        </p:grpSpPr>
        <p:sp>
          <p:nvSpPr>
            <p:cNvPr id="71" name="Rounded Rectangle 2">
              <a:extLst>
                <a:ext uri="{FF2B5EF4-FFF2-40B4-BE49-F238E27FC236}">
                  <a16:creationId xmlns:a16="http://schemas.microsoft.com/office/drawing/2014/main" id="{30727131-5752-40A5-975A-F4EED99601FE}"/>
                </a:ext>
              </a:extLst>
            </p:cNvPr>
            <p:cNvSpPr/>
            <p:nvPr/>
          </p:nvSpPr>
          <p:spPr>
            <a:xfrm>
              <a:off x="1193075" y="2946931"/>
              <a:ext cx="4314009" cy="59309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393259DD-9D21-4A96-A7A7-CC927EA0DB4B}"/>
                </a:ext>
              </a:extLst>
            </p:cNvPr>
            <p:cNvSpPr/>
            <p:nvPr/>
          </p:nvSpPr>
          <p:spPr>
            <a:xfrm>
              <a:off x="1193073" y="2946931"/>
              <a:ext cx="678430" cy="59246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EB4F4ADA-2A2D-4C56-A130-92B4C2FB7EE4}"/>
                </a:ext>
              </a:extLst>
            </p:cNvPr>
            <p:cNvSpPr txBox="1">
              <a:spLocks/>
            </p:cNvSpPr>
            <p:nvPr/>
          </p:nvSpPr>
          <p:spPr>
            <a:xfrm>
              <a:off x="1897816" y="2947695"/>
              <a:ext cx="3495076" cy="596543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Aft>
                  <a:spcPts val="600"/>
                </a:spcAft>
              </a:pPr>
              <a:r>
                <a:rPr lang="en-US" sz="13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 </a:t>
              </a:r>
              <a:r>
                <a:rPr lang="en-US" sz="1300" b="1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valuable tracking tool </a:t>
              </a:r>
              <a:r>
                <a:rPr lang="en-US" sz="13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to hold the CBP accountable to its intention of effecting meaningful change</a:t>
              </a:r>
              <a:r>
                <a:rPr lang="en-US" sz="14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.</a:t>
              </a:r>
            </a:p>
          </p:txBody>
        </p:sp>
        <p:sp>
          <p:nvSpPr>
            <p:cNvPr id="74" name="Freeform 1">
              <a:extLst>
                <a:ext uri="{FF2B5EF4-FFF2-40B4-BE49-F238E27FC236}">
                  <a16:creationId xmlns:a16="http://schemas.microsoft.com/office/drawing/2014/main" id="{E090B3DB-9DD6-4AE5-941C-7C2E4625F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195" y="3126349"/>
              <a:ext cx="272181" cy="233624"/>
            </a:xfrm>
            <a:custGeom>
              <a:avLst/>
              <a:gdLst>
                <a:gd name="T0" fmla="*/ 1845 w 5250"/>
                <a:gd name="T1" fmla="*/ 4112 h 4113"/>
                <a:gd name="T2" fmla="*/ 205 w 5250"/>
                <a:gd name="T3" fmla="*/ 2473 h 4113"/>
                <a:gd name="T4" fmla="*/ 205 w 5250"/>
                <a:gd name="T5" fmla="*/ 2473 h 4113"/>
                <a:gd name="T6" fmla="*/ 205 w 5250"/>
                <a:gd name="T7" fmla="*/ 1730 h 4113"/>
                <a:gd name="T8" fmla="*/ 205 w 5250"/>
                <a:gd name="T9" fmla="*/ 1730 h 4113"/>
                <a:gd name="T10" fmla="*/ 948 w 5250"/>
                <a:gd name="T11" fmla="*/ 1730 h 4113"/>
                <a:gd name="T12" fmla="*/ 1849 w 5250"/>
                <a:gd name="T13" fmla="*/ 2630 h 4113"/>
                <a:gd name="T14" fmla="*/ 4302 w 5250"/>
                <a:gd name="T15" fmla="*/ 205 h 4113"/>
                <a:gd name="T16" fmla="*/ 4302 w 5250"/>
                <a:gd name="T17" fmla="*/ 205 h 4113"/>
                <a:gd name="T18" fmla="*/ 5045 w 5250"/>
                <a:gd name="T19" fmla="*/ 209 h 4113"/>
                <a:gd name="T20" fmla="*/ 5045 w 5250"/>
                <a:gd name="T21" fmla="*/ 209 h 4113"/>
                <a:gd name="T22" fmla="*/ 5041 w 5250"/>
                <a:gd name="T23" fmla="*/ 952 h 4113"/>
                <a:gd name="T24" fmla="*/ 1845 w 5250"/>
                <a:gd name="T25" fmla="*/ 4112 h 4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50" h="4113">
                  <a:moveTo>
                    <a:pt x="1845" y="4112"/>
                  </a:moveTo>
                  <a:lnTo>
                    <a:pt x="205" y="2473"/>
                  </a:lnTo>
                  <a:lnTo>
                    <a:pt x="205" y="2473"/>
                  </a:lnTo>
                  <a:cubicBezTo>
                    <a:pt x="0" y="2267"/>
                    <a:pt x="0" y="1935"/>
                    <a:pt x="205" y="1730"/>
                  </a:cubicBezTo>
                  <a:lnTo>
                    <a:pt x="205" y="1730"/>
                  </a:lnTo>
                  <a:cubicBezTo>
                    <a:pt x="410" y="1524"/>
                    <a:pt x="743" y="1524"/>
                    <a:pt x="948" y="1730"/>
                  </a:cubicBezTo>
                  <a:lnTo>
                    <a:pt x="1849" y="2630"/>
                  </a:lnTo>
                  <a:lnTo>
                    <a:pt x="4302" y="205"/>
                  </a:lnTo>
                  <a:lnTo>
                    <a:pt x="4302" y="205"/>
                  </a:lnTo>
                  <a:cubicBezTo>
                    <a:pt x="4508" y="0"/>
                    <a:pt x="4841" y="2"/>
                    <a:pt x="5045" y="209"/>
                  </a:cubicBezTo>
                  <a:lnTo>
                    <a:pt x="5045" y="209"/>
                  </a:lnTo>
                  <a:cubicBezTo>
                    <a:pt x="5249" y="415"/>
                    <a:pt x="5247" y="748"/>
                    <a:pt x="5041" y="952"/>
                  </a:cubicBezTo>
                  <a:lnTo>
                    <a:pt x="1845" y="411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257318D-D052-4CDC-9E9B-F6EA564A6517}"/>
              </a:ext>
            </a:extLst>
          </p:cNvPr>
          <p:cNvGrpSpPr/>
          <p:nvPr/>
        </p:nvGrpSpPr>
        <p:grpSpPr>
          <a:xfrm>
            <a:off x="1184516" y="2730511"/>
            <a:ext cx="4663441" cy="754024"/>
            <a:chOff x="1193073" y="2946931"/>
            <a:chExt cx="4314011" cy="593090"/>
          </a:xfrm>
        </p:grpSpPr>
        <p:sp>
          <p:nvSpPr>
            <p:cNvPr id="76" name="Rounded Rectangle 2">
              <a:extLst>
                <a:ext uri="{FF2B5EF4-FFF2-40B4-BE49-F238E27FC236}">
                  <a16:creationId xmlns:a16="http://schemas.microsoft.com/office/drawing/2014/main" id="{D0A5A648-9A21-4288-9984-B9EC83DDD00E}"/>
                </a:ext>
              </a:extLst>
            </p:cNvPr>
            <p:cNvSpPr/>
            <p:nvPr/>
          </p:nvSpPr>
          <p:spPr>
            <a:xfrm>
              <a:off x="1193075" y="2946931"/>
              <a:ext cx="4314009" cy="59309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A898C633-CE56-4EDF-8EEF-2E4FE744F901}"/>
                </a:ext>
              </a:extLst>
            </p:cNvPr>
            <p:cNvSpPr/>
            <p:nvPr/>
          </p:nvSpPr>
          <p:spPr>
            <a:xfrm>
              <a:off x="1193073" y="2946931"/>
              <a:ext cx="678430" cy="59246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Lato Light" panose="020F0502020204030203" pitchFamily="34" charset="0"/>
              </a:endParaRP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E0ABCE20-9284-44EE-994D-B754D92C4043}"/>
                </a:ext>
              </a:extLst>
            </p:cNvPr>
            <p:cNvSpPr txBox="1">
              <a:spLocks/>
            </p:cNvSpPr>
            <p:nvPr/>
          </p:nvSpPr>
          <p:spPr>
            <a:xfrm>
              <a:off x="1897816" y="2963128"/>
              <a:ext cx="3495076" cy="565675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750"/>
                </a:lnSpc>
              </a:pPr>
              <a:r>
                <a:rPr lang="en-US" sz="1300" b="1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Communicates the commitment of CBP </a:t>
              </a:r>
              <a:r>
                <a:rPr lang="en-US" sz="13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leadership to bring meaningful change in the regular business of the CBP</a:t>
              </a:r>
              <a:r>
                <a:rPr lang="en-US" sz="1200" dirty="0">
                  <a:solidFill>
                    <a:schemeClr val="tx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.</a:t>
              </a:r>
            </a:p>
          </p:txBody>
        </p:sp>
        <p:sp>
          <p:nvSpPr>
            <p:cNvPr id="79" name="Freeform 1">
              <a:extLst>
                <a:ext uri="{FF2B5EF4-FFF2-40B4-BE49-F238E27FC236}">
                  <a16:creationId xmlns:a16="http://schemas.microsoft.com/office/drawing/2014/main" id="{98CC7093-A5B1-456B-BE6C-38F8EF579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195" y="3126349"/>
              <a:ext cx="272181" cy="233624"/>
            </a:xfrm>
            <a:custGeom>
              <a:avLst/>
              <a:gdLst>
                <a:gd name="T0" fmla="*/ 1845 w 5250"/>
                <a:gd name="T1" fmla="*/ 4112 h 4113"/>
                <a:gd name="T2" fmla="*/ 205 w 5250"/>
                <a:gd name="T3" fmla="*/ 2473 h 4113"/>
                <a:gd name="T4" fmla="*/ 205 w 5250"/>
                <a:gd name="T5" fmla="*/ 2473 h 4113"/>
                <a:gd name="T6" fmla="*/ 205 w 5250"/>
                <a:gd name="T7" fmla="*/ 1730 h 4113"/>
                <a:gd name="T8" fmla="*/ 205 w 5250"/>
                <a:gd name="T9" fmla="*/ 1730 h 4113"/>
                <a:gd name="T10" fmla="*/ 948 w 5250"/>
                <a:gd name="T11" fmla="*/ 1730 h 4113"/>
                <a:gd name="T12" fmla="*/ 1849 w 5250"/>
                <a:gd name="T13" fmla="*/ 2630 h 4113"/>
                <a:gd name="T14" fmla="*/ 4302 w 5250"/>
                <a:gd name="T15" fmla="*/ 205 h 4113"/>
                <a:gd name="T16" fmla="*/ 4302 w 5250"/>
                <a:gd name="T17" fmla="*/ 205 h 4113"/>
                <a:gd name="T18" fmla="*/ 5045 w 5250"/>
                <a:gd name="T19" fmla="*/ 209 h 4113"/>
                <a:gd name="T20" fmla="*/ 5045 w 5250"/>
                <a:gd name="T21" fmla="*/ 209 h 4113"/>
                <a:gd name="T22" fmla="*/ 5041 w 5250"/>
                <a:gd name="T23" fmla="*/ 952 h 4113"/>
                <a:gd name="T24" fmla="*/ 1845 w 5250"/>
                <a:gd name="T25" fmla="*/ 4112 h 4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50" h="4113">
                  <a:moveTo>
                    <a:pt x="1845" y="4112"/>
                  </a:moveTo>
                  <a:lnTo>
                    <a:pt x="205" y="2473"/>
                  </a:lnTo>
                  <a:lnTo>
                    <a:pt x="205" y="2473"/>
                  </a:lnTo>
                  <a:cubicBezTo>
                    <a:pt x="0" y="2267"/>
                    <a:pt x="0" y="1935"/>
                    <a:pt x="205" y="1730"/>
                  </a:cubicBezTo>
                  <a:lnTo>
                    <a:pt x="205" y="1730"/>
                  </a:lnTo>
                  <a:cubicBezTo>
                    <a:pt x="410" y="1524"/>
                    <a:pt x="743" y="1524"/>
                    <a:pt x="948" y="1730"/>
                  </a:cubicBezTo>
                  <a:lnTo>
                    <a:pt x="1849" y="2630"/>
                  </a:lnTo>
                  <a:lnTo>
                    <a:pt x="4302" y="205"/>
                  </a:lnTo>
                  <a:lnTo>
                    <a:pt x="4302" y="205"/>
                  </a:lnTo>
                  <a:cubicBezTo>
                    <a:pt x="4508" y="0"/>
                    <a:pt x="4841" y="2"/>
                    <a:pt x="5045" y="209"/>
                  </a:cubicBezTo>
                  <a:lnTo>
                    <a:pt x="5045" y="209"/>
                  </a:lnTo>
                  <a:cubicBezTo>
                    <a:pt x="5249" y="415"/>
                    <a:pt x="5247" y="748"/>
                    <a:pt x="5041" y="952"/>
                  </a:cubicBezTo>
                  <a:lnTo>
                    <a:pt x="1845" y="411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C203BB-4054-4C80-8621-9C5C1F1B37B0}"/>
              </a:ext>
            </a:extLst>
          </p:cNvPr>
          <p:cNvGrpSpPr/>
          <p:nvPr/>
        </p:nvGrpSpPr>
        <p:grpSpPr>
          <a:xfrm>
            <a:off x="6684916" y="2674971"/>
            <a:ext cx="4663441" cy="754023"/>
            <a:chOff x="6684916" y="2674971"/>
            <a:chExt cx="4663441" cy="754023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0B29B97-5BFF-40A5-9532-7218F82B640B}"/>
                </a:ext>
              </a:extLst>
            </p:cNvPr>
            <p:cNvGrpSpPr/>
            <p:nvPr/>
          </p:nvGrpSpPr>
          <p:grpSpPr>
            <a:xfrm>
              <a:off x="6684916" y="2674971"/>
              <a:ext cx="4663441" cy="754023"/>
              <a:chOff x="1193073" y="2946931"/>
              <a:chExt cx="4314011" cy="593090"/>
            </a:xfrm>
          </p:grpSpPr>
          <p:sp>
            <p:nvSpPr>
              <p:cNvPr id="3" name="Rounded Rectangle 2">
                <a:extLst>
                  <a:ext uri="{FF2B5EF4-FFF2-40B4-BE49-F238E27FC236}">
                    <a16:creationId xmlns:a16="http://schemas.microsoft.com/office/drawing/2014/main" id="{C7A5BB8C-8510-1344-81BB-835C0BCD9B7F}"/>
                  </a:ext>
                </a:extLst>
              </p:cNvPr>
              <p:cNvSpPr/>
              <p:nvPr/>
            </p:nvSpPr>
            <p:spPr>
              <a:xfrm>
                <a:off x="1193075" y="2946931"/>
                <a:ext cx="4314009" cy="59309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7CBC00E3-1825-374A-86B8-61E465BBAFF4}"/>
                  </a:ext>
                </a:extLst>
              </p:cNvPr>
              <p:cNvSpPr/>
              <p:nvPr/>
            </p:nvSpPr>
            <p:spPr>
              <a:xfrm>
                <a:off x="1193073" y="2946931"/>
                <a:ext cx="678430" cy="592461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46" name="Subtitle 2">
                <a:extLst>
                  <a:ext uri="{FF2B5EF4-FFF2-40B4-BE49-F238E27FC236}">
                    <a16:creationId xmlns:a16="http://schemas.microsoft.com/office/drawing/2014/main" id="{CBF749C7-3947-124A-8E78-FCF5767165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7816" y="2964185"/>
                <a:ext cx="3495076" cy="563558"/>
              </a:xfrm>
              <a:prstGeom prst="rect">
                <a:avLst/>
              </a:prstGeom>
            </p:spPr>
            <p:txBody>
              <a:bodyPr vert="horz" wrap="square" lIns="45720" tIns="22860" rIns="45720" bIns="22860" rtlCol="0" anchor="ctr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750"/>
                  </a:lnSpc>
                </a:pPr>
                <a:r>
                  <a:rPr lang="en-US" sz="1300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Concerned that there is </a:t>
                </a:r>
                <a:r>
                  <a:rPr lang="en-US" sz="1300" b="1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not enough existing capacity</a:t>
                </a:r>
                <a:r>
                  <a:rPr lang="en-US" sz="1300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 to complete this work…Most action falls on Diversity Workgroup.</a:t>
                </a:r>
              </a:p>
            </p:txBody>
          </p:sp>
        </p:grpSp>
        <p:sp>
          <p:nvSpPr>
            <p:cNvPr id="85" name="Freeform 21">
              <a:extLst>
                <a:ext uri="{FF2B5EF4-FFF2-40B4-BE49-F238E27FC236}">
                  <a16:creationId xmlns:a16="http://schemas.microsoft.com/office/drawing/2014/main" id="{BBC7FF63-9709-412C-A1CB-AF8822000D0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6918959" y="2903393"/>
              <a:ext cx="265295" cy="296378"/>
            </a:xfrm>
            <a:custGeom>
              <a:avLst/>
              <a:gdLst>
                <a:gd name="connsiteX0" fmla="*/ 92404 w 672526"/>
                <a:gd name="connsiteY0" fmla="*/ 0 h 671763"/>
                <a:gd name="connsiteX1" fmla="*/ 157940 w 672526"/>
                <a:gd name="connsiteY1" fmla="*/ 26977 h 671763"/>
                <a:gd name="connsiteX2" fmla="*/ 336263 w 672526"/>
                <a:gd name="connsiteY2" fmla="*/ 205079 h 671763"/>
                <a:gd name="connsiteX3" fmla="*/ 514585 w 672526"/>
                <a:gd name="connsiteY3" fmla="*/ 26977 h 671763"/>
                <a:gd name="connsiteX4" fmla="*/ 645526 w 672526"/>
                <a:gd name="connsiteY4" fmla="*/ 26977 h 671763"/>
                <a:gd name="connsiteX5" fmla="*/ 645526 w 672526"/>
                <a:gd name="connsiteY5" fmla="*/ 157803 h 671763"/>
                <a:gd name="connsiteX6" fmla="*/ 467227 w 672526"/>
                <a:gd name="connsiteY6" fmla="*/ 335882 h 671763"/>
                <a:gd name="connsiteX7" fmla="*/ 645526 w 672526"/>
                <a:gd name="connsiteY7" fmla="*/ 513961 h 671763"/>
                <a:gd name="connsiteX8" fmla="*/ 645526 w 672526"/>
                <a:gd name="connsiteY8" fmla="*/ 644787 h 671763"/>
                <a:gd name="connsiteX9" fmla="*/ 514585 w 672526"/>
                <a:gd name="connsiteY9" fmla="*/ 644787 h 671763"/>
                <a:gd name="connsiteX10" fmla="*/ 336263 w 672526"/>
                <a:gd name="connsiteY10" fmla="*/ 466685 h 671763"/>
                <a:gd name="connsiteX11" fmla="*/ 157940 w 672526"/>
                <a:gd name="connsiteY11" fmla="*/ 644787 h 671763"/>
                <a:gd name="connsiteX12" fmla="*/ 27000 w 672526"/>
                <a:gd name="connsiteY12" fmla="*/ 644787 h 671763"/>
                <a:gd name="connsiteX13" fmla="*/ 27000 w 672526"/>
                <a:gd name="connsiteY13" fmla="*/ 513961 h 671763"/>
                <a:gd name="connsiteX14" fmla="*/ 205299 w 672526"/>
                <a:gd name="connsiteY14" fmla="*/ 335882 h 671763"/>
                <a:gd name="connsiteX15" fmla="*/ 27000 w 672526"/>
                <a:gd name="connsiteY15" fmla="*/ 157803 h 671763"/>
                <a:gd name="connsiteX16" fmla="*/ 27000 w 672526"/>
                <a:gd name="connsiteY16" fmla="*/ 26977 h 671763"/>
                <a:gd name="connsiteX17" fmla="*/ 92404 w 672526"/>
                <a:gd name="connsiteY17" fmla="*/ 0 h 671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72526" h="671763">
                  <a:moveTo>
                    <a:pt x="92404" y="0"/>
                  </a:moveTo>
                  <a:cubicBezTo>
                    <a:pt x="116117" y="0"/>
                    <a:pt x="139852" y="8993"/>
                    <a:pt x="157940" y="26977"/>
                  </a:cubicBezTo>
                  <a:lnTo>
                    <a:pt x="336263" y="205079"/>
                  </a:lnTo>
                  <a:lnTo>
                    <a:pt x="514585" y="26977"/>
                  </a:lnTo>
                  <a:cubicBezTo>
                    <a:pt x="550585" y="-8992"/>
                    <a:pt x="609526" y="-8992"/>
                    <a:pt x="645526" y="26977"/>
                  </a:cubicBezTo>
                  <a:cubicBezTo>
                    <a:pt x="681526" y="62945"/>
                    <a:pt x="681526" y="121658"/>
                    <a:pt x="645526" y="157803"/>
                  </a:cubicBezTo>
                  <a:lnTo>
                    <a:pt x="467227" y="335882"/>
                  </a:lnTo>
                  <a:lnTo>
                    <a:pt x="645526" y="513961"/>
                  </a:lnTo>
                  <a:cubicBezTo>
                    <a:pt x="681526" y="549930"/>
                    <a:pt x="681526" y="608819"/>
                    <a:pt x="645526" y="644787"/>
                  </a:cubicBezTo>
                  <a:cubicBezTo>
                    <a:pt x="609526" y="680756"/>
                    <a:pt x="550585" y="680756"/>
                    <a:pt x="514585" y="644787"/>
                  </a:cubicBezTo>
                  <a:lnTo>
                    <a:pt x="336263" y="466685"/>
                  </a:lnTo>
                  <a:lnTo>
                    <a:pt x="157940" y="644787"/>
                  </a:lnTo>
                  <a:cubicBezTo>
                    <a:pt x="121764" y="680756"/>
                    <a:pt x="63000" y="680756"/>
                    <a:pt x="27000" y="644787"/>
                  </a:cubicBezTo>
                  <a:cubicBezTo>
                    <a:pt x="-9000" y="608819"/>
                    <a:pt x="-9000" y="549930"/>
                    <a:pt x="27000" y="513961"/>
                  </a:cubicBezTo>
                  <a:lnTo>
                    <a:pt x="205299" y="335882"/>
                  </a:lnTo>
                  <a:lnTo>
                    <a:pt x="27000" y="157803"/>
                  </a:lnTo>
                  <a:cubicBezTo>
                    <a:pt x="-9000" y="121658"/>
                    <a:pt x="-9000" y="62945"/>
                    <a:pt x="27000" y="26977"/>
                  </a:cubicBezTo>
                  <a:cubicBezTo>
                    <a:pt x="45000" y="8993"/>
                    <a:pt x="68691" y="0"/>
                    <a:pt x="924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D110AD2-781D-4B88-B55D-2C45E606FEFA}"/>
              </a:ext>
            </a:extLst>
          </p:cNvPr>
          <p:cNvGrpSpPr/>
          <p:nvPr/>
        </p:nvGrpSpPr>
        <p:grpSpPr>
          <a:xfrm>
            <a:off x="6684916" y="3664519"/>
            <a:ext cx="4663441" cy="754023"/>
            <a:chOff x="6684916" y="2674971"/>
            <a:chExt cx="4663441" cy="754023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392493D6-04DC-435A-BC36-63662D551E89}"/>
                </a:ext>
              </a:extLst>
            </p:cNvPr>
            <p:cNvGrpSpPr/>
            <p:nvPr/>
          </p:nvGrpSpPr>
          <p:grpSpPr>
            <a:xfrm>
              <a:off x="6684916" y="2674971"/>
              <a:ext cx="4663441" cy="754023"/>
              <a:chOff x="1193073" y="2946931"/>
              <a:chExt cx="4314011" cy="593090"/>
            </a:xfrm>
          </p:grpSpPr>
          <p:sp>
            <p:nvSpPr>
              <p:cNvPr id="89" name="Rounded Rectangle 2">
                <a:extLst>
                  <a:ext uri="{FF2B5EF4-FFF2-40B4-BE49-F238E27FC236}">
                    <a16:creationId xmlns:a16="http://schemas.microsoft.com/office/drawing/2014/main" id="{1E94BB4C-7970-4C0A-A8D6-A9BCBBE067BD}"/>
                  </a:ext>
                </a:extLst>
              </p:cNvPr>
              <p:cNvSpPr/>
              <p:nvPr/>
            </p:nvSpPr>
            <p:spPr>
              <a:xfrm>
                <a:off x="1193075" y="2946931"/>
                <a:ext cx="4314009" cy="59309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3361EC74-D957-413E-9ACA-A68EDF894D87}"/>
                  </a:ext>
                </a:extLst>
              </p:cNvPr>
              <p:cNvSpPr/>
              <p:nvPr/>
            </p:nvSpPr>
            <p:spPr>
              <a:xfrm>
                <a:off x="1193073" y="2946931"/>
                <a:ext cx="678430" cy="592461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91" name="Subtitle 2">
                <a:extLst>
                  <a:ext uri="{FF2B5EF4-FFF2-40B4-BE49-F238E27FC236}">
                    <a16:creationId xmlns:a16="http://schemas.microsoft.com/office/drawing/2014/main" id="{4A676E65-DB38-4366-BEE1-BC3A2C5781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7816" y="3051361"/>
                <a:ext cx="3495076" cy="389205"/>
              </a:xfrm>
              <a:prstGeom prst="rect">
                <a:avLst/>
              </a:prstGeom>
            </p:spPr>
            <p:txBody>
              <a:bodyPr vert="horz" wrap="square" lIns="45720" tIns="22860" rIns="45720" bIns="22860" rtlCol="0" anchor="ctr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750"/>
                  </a:lnSpc>
                </a:pPr>
                <a:r>
                  <a:rPr lang="en-US" sz="1300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Goals and actions are voluntary… </a:t>
                </a:r>
                <a:r>
                  <a:rPr lang="en-US" sz="1300" b="1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the plan lacks clear system of accountability</a:t>
                </a:r>
                <a:r>
                  <a:rPr lang="en-US" sz="1300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.</a:t>
                </a:r>
              </a:p>
            </p:txBody>
          </p:sp>
        </p:grp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973E58E6-ECB8-49FB-9161-D4E943A84C3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6918959" y="2903393"/>
              <a:ext cx="265295" cy="296378"/>
            </a:xfrm>
            <a:custGeom>
              <a:avLst/>
              <a:gdLst>
                <a:gd name="connsiteX0" fmla="*/ 92404 w 672526"/>
                <a:gd name="connsiteY0" fmla="*/ 0 h 671763"/>
                <a:gd name="connsiteX1" fmla="*/ 157940 w 672526"/>
                <a:gd name="connsiteY1" fmla="*/ 26977 h 671763"/>
                <a:gd name="connsiteX2" fmla="*/ 336263 w 672526"/>
                <a:gd name="connsiteY2" fmla="*/ 205079 h 671763"/>
                <a:gd name="connsiteX3" fmla="*/ 514585 w 672526"/>
                <a:gd name="connsiteY3" fmla="*/ 26977 h 671763"/>
                <a:gd name="connsiteX4" fmla="*/ 645526 w 672526"/>
                <a:gd name="connsiteY4" fmla="*/ 26977 h 671763"/>
                <a:gd name="connsiteX5" fmla="*/ 645526 w 672526"/>
                <a:gd name="connsiteY5" fmla="*/ 157803 h 671763"/>
                <a:gd name="connsiteX6" fmla="*/ 467227 w 672526"/>
                <a:gd name="connsiteY6" fmla="*/ 335882 h 671763"/>
                <a:gd name="connsiteX7" fmla="*/ 645526 w 672526"/>
                <a:gd name="connsiteY7" fmla="*/ 513961 h 671763"/>
                <a:gd name="connsiteX8" fmla="*/ 645526 w 672526"/>
                <a:gd name="connsiteY8" fmla="*/ 644787 h 671763"/>
                <a:gd name="connsiteX9" fmla="*/ 514585 w 672526"/>
                <a:gd name="connsiteY9" fmla="*/ 644787 h 671763"/>
                <a:gd name="connsiteX10" fmla="*/ 336263 w 672526"/>
                <a:gd name="connsiteY10" fmla="*/ 466685 h 671763"/>
                <a:gd name="connsiteX11" fmla="*/ 157940 w 672526"/>
                <a:gd name="connsiteY11" fmla="*/ 644787 h 671763"/>
                <a:gd name="connsiteX12" fmla="*/ 27000 w 672526"/>
                <a:gd name="connsiteY12" fmla="*/ 644787 h 671763"/>
                <a:gd name="connsiteX13" fmla="*/ 27000 w 672526"/>
                <a:gd name="connsiteY13" fmla="*/ 513961 h 671763"/>
                <a:gd name="connsiteX14" fmla="*/ 205299 w 672526"/>
                <a:gd name="connsiteY14" fmla="*/ 335882 h 671763"/>
                <a:gd name="connsiteX15" fmla="*/ 27000 w 672526"/>
                <a:gd name="connsiteY15" fmla="*/ 157803 h 671763"/>
                <a:gd name="connsiteX16" fmla="*/ 27000 w 672526"/>
                <a:gd name="connsiteY16" fmla="*/ 26977 h 671763"/>
                <a:gd name="connsiteX17" fmla="*/ 92404 w 672526"/>
                <a:gd name="connsiteY17" fmla="*/ 0 h 671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72526" h="671763">
                  <a:moveTo>
                    <a:pt x="92404" y="0"/>
                  </a:moveTo>
                  <a:cubicBezTo>
                    <a:pt x="116117" y="0"/>
                    <a:pt x="139852" y="8993"/>
                    <a:pt x="157940" y="26977"/>
                  </a:cubicBezTo>
                  <a:lnTo>
                    <a:pt x="336263" y="205079"/>
                  </a:lnTo>
                  <a:lnTo>
                    <a:pt x="514585" y="26977"/>
                  </a:lnTo>
                  <a:cubicBezTo>
                    <a:pt x="550585" y="-8992"/>
                    <a:pt x="609526" y="-8992"/>
                    <a:pt x="645526" y="26977"/>
                  </a:cubicBezTo>
                  <a:cubicBezTo>
                    <a:pt x="681526" y="62945"/>
                    <a:pt x="681526" y="121658"/>
                    <a:pt x="645526" y="157803"/>
                  </a:cubicBezTo>
                  <a:lnTo>
                    <a:pt x="467227" y="335882"/>
                  </a:lnTo>
                  <a:lnTo>
                    <a:pt x="645526" y="513961"/>
                  </a:lnTo>
                  <a:cubicBezTo>
                    <a:pt x="681526" y="549930"/>
                    <a:pt x="681526" y="608819"/>
                    <a:pt x="645526" y="644787"/>
                  </a:cubicBezTo>
                  <a:cubicBezTo>
                    <a:pt x="609526" y="680756"/>
                    <a:pt x="550585" y="680756"/>
                    <a:pt x="514585" y="644787"/>
                  </a:cubicBezTo>
                  <a:lnTo>
                    <a:pt x="336263" y="466685"/>
                  </a:lnTo>
                  <a:lnTo>
                    <a:pt x="157940" y="644787"/>
                  </a:lnTo>
                  <a:cubicBezTo>
                    <a:pt x="121764" y="680756"/>
                    <a:pt x="63000" y="680756"/>
                    <a:pt x="27000" y="644787"/>
                  </a:cubicBezTo>
                  <a:cubicBezTo>
                    <a:pt x="-9000" y="608819"/>
                    <a:pt x="-9000" y="549930"/>
                    <a:pt x="27000" y="513961"/>
                  </a:cubicBezTo>
                  <a:lnTo>
                    <a:pt x="205299" y="335882"/>
                  </a:lnTo>
                  <a:lnTo>
                    <a:pt x="27000" y="157803"/>
                  </a:lnTo>
                  <a:cubicBezTo>
                    <a:pt x="-9000" y="121658"/>
                    <a:pt x="-9000" y="62945"/>
                    <a:pt x="27000" y="26977"/>
                  </a:cubicBezTo>
                  <a:cubicBezTo>
                    <a:pt x="45000" y="8993"/>
                    <a:pt x="68691" y="0"/>
                    <a:pt x="924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FD1562AC-89CE-4D75-A22F-4763634446CE}"/>
              </a:ext>
            </a:extLst>
          </p:cNvPr>
          <p:cNvGrpSpPr/>
          <p:nvPr/>
        </p:nvGrpSpPr>
        <p:grpSpPr>
          <a:xfrm>
            <a:off x="6684916" y="4735391"/>
            <a:ext cx="4663441" cy="754023"/>
            <a:chOff x="6684916" y="2674971"/>
            <a:chExt cx="4663441" cy="754023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19B7A76E-EC36-4BE6-BC76-AF14970AB3A1}"/>
                </a:ext>
              </a:extLst>
            </p:cNvPr>
            <p:cNvGrpSpPr/>
            <p:nvPr/>
          </p:nvGrpSpPr>
          <p:grpSpPr>
            <a:xfrm>
              <a:off x="6684916" y="2674971"/>
              <a:ext cx="4663441" cy="754023"/>
              <a:chOff x="1193073" y="2946931"/>
              <a:chExt cx="4314011" cy="593090"/>
            </a:xfrm>
          </p:grpSpPr>
          <p:sp>
            <p:nvSpPr>
              <p:cNvPr id="95" name="Rounded Rectangle 2">
                <a:extLst>
                  <a:ext uri="{FF2B5EF4-FFF2-40B4-BE49-F238E27FC236}">
                    <a16:creationId xmlns:a16="http://schemas.microsoft.com/office/drawing/2014/main" id="{1A6B3F7A-6B8E-43C0-A634-EBC44ED6A6C9}"/>
                  </a:ext>
                </a:extLst>
              </p:cNvPr>
              <p:cNvSpPr/>
              <p:nvPr/>
            </p:nvSpPr>
            <p:spPr>
              <a:xfrm>
                <a:off x="1193075" y="2946931"/>
                <a:ext cx="4314009" cy="59309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3BD90C2C-A806-4255-9272-CAB1FA1145A4}"/>
                  </a:ext>
                </a:extLst>
              </p:cNvPr>
              <p:cNvSpPr/>
              <p:nvPr/>
            </p:nvSpPr>
            <p:spPr>
              <a:xfrm>
                <a:off x="1193073" y="2946931"/>
                <a:ext cx="678430" cy="592461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97" name="Subtitle 2">
                <a:extLst>
                  <a:ext uri="{FF2B5EF4-FFF2-40B4-BE49-F238E27FC236}">
                    <a16:creationId xmlns:a16="http://schemas.microsoft.com/office/drawing/2014/main" id="{87D9E764-2EB8-498E-A195-BA7919B70A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7816" y="2964184"/>
                <a:ext cx="3495076" cy="563558"/>
              </a:xfrm>
              <a:prstGeom prst="rect">
                <a:avLst/>
              </a:prstGeom>
            </p:spPr>
            <p:txBody>
              <a:bodyPr vert="horz" wrap="square" lIns="45720" tIns="22860" rIns="45720" bIns="22860" rtlCol="0" anchor="ctr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750"/>
                  </a:lnSpc>
                </a:pPr>
                <a:r>
                  <a:rPr lang="en-US" sz="1300" dirty="0">
                    <a:solidFill>
                      <a:schemeClr val="tx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CBP should take meaningful action to identify internal DEIJ issues [within the partnership organization] before rushing into external projects.</a:t>
                </a:r>
              </a:p>
            </p:txBody>
          </p:sp>
        </p:grpSp>
        <p:sp>
          <p:nvSpPr>
            <p:cNvPr id="94" name="Freeform 21">
              <a:extLst>
                <a:ext uri="{FF2B5EF4-FFF2-40B4-BE49-F238E27FC236}">
                  <a16:creationId xmlns:a16="http://schemas.microsoft.com/office/drawing/2014/main" id="{490083B2-45B6-4BF2-9FAF-45C07AAB1E2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6918959" y="2903393"/>
              <a:ext cx="265295" cy="296378"/>
            </a:xfrm>
            <a:custGeom>
              <a:avLst/>
              <a:gdLst>
                <a:gd name="connsiteX0" fmla="*/ 92404 w 672526"/>
                <a:gd name="connsiteY0" fmla="*/ 0 h 671763"/>
                <a:gd name="connsiteX1" fmla="*/ 157940 w 672526"/>
                <a:gd name="connsiteY1" fmla="*/ 26977 h 671763"/>
                <a:gd name="connsiteX2" fmla="*/ 336263 w 672526"/>
                <a:gd name="connsiteY2" fmla="*/ 205079 h 671763"/>
                <a:gd name="connsiteX3" fmla="*/ 514585 w 672526"/>
                <a:gd name="connsiteY3" fmla="*/ 26977 h 671763"/>
                <a:gd name="connsiteX4" fmla="*/ 645526 w 672526"/>
                <a:gd name="connsiteY4" fmla="*/ 26977 h 671763"/>
                <a:gd name="connsiteX5" fmla="*/ 645526 w 672526"/>
                <a:gd name="connsiteY5" fmla="*/ 157803 h 671763"/>
                <a:gd name="connsiteX6" fmla="*/ 467227 w 672526"/>
                <a:gd name="connsiteY6" fmla="*/ 335882 h 671763"/>
                <a:gd name="connsiteX7" fmla="*/ 645526 w 672526"/>
                <a:gd name="connsiteY7" fmla="*/ 513961 h 671763"/>
                <a:gd name="connsiteX8" fmla="*/ 645526 w 672526"/>
                <a:gd name="connsiteY8" fmla="*/ 644787 h 671763"/>
                <a:gd name="connsiteX9" fmla="*/ 514585 w 672526"/>
                <a:gd name="connsiteY9" fmla="*/ 644787 h 671763"/>
                <a:gd name="connsiteX10" fmla="*/ 336263 w 672526"/>
                <a:gd name="connsiteY10" fmla="*/ 466685 h 671763"/>
                <a:gd name="connsiteX11" fmla="*/ 157940 w 672526"/>
                <a:gd name="connsiteY11" fmla="*/ 644787 h 671763"/>
                <a:gd name="connsiteX12" fmla="*/ 27000 w 672526"/>
                <a:gd name="connsiteY12" fmla="*/ 644787 h 671763"/>
                <a:gd name="connsiteX13" fmla="*/ 27000 w 672526"/>
                <a:gd name="connsiteY13" fmla="*/ 513961 h 671763"/>
                <a:gd name="connsiteX14" fmla="*/ 205299 w 672526"/>
                <a:gd name="connsiteY14" fmla="*/ 335882 h 671763"/>
                <a:gd name="connsiteX15" fmla="*/ 27000 w 672526"/>
                <a:gd name="connsiteY15" fmla="*/ 157803 h 671763"/>
                <a:gd name="connsiteX16" fmla="*/ 27000 w 672526"/>
                <a:gd name="connsiteY16" fmla="*/ 26977 h 671763"/>
                <a:gd name="connsiteX17" fmla="*/ 92404 w 672526"/>
                <a:gd name="connsiteY17" fmla="*/ 0 h 671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72526" h="671763">
                  <a:moveTo>
                    <a:pt x="92404" y="0"/>
                  </a:moveTo>
                  <a:cubicBezTo>
                    <a:pt x="116117" y="0"/>
                    <a:pt x="139852" y="8993"/>
                    <a:pt x="157940" y="26977"/>
                  </a:cubicBezTo>
                  <a:lnTo>
                    <a:pt x="336263" y="205079"/>
                  </a:lnTo>
                  <a:lnTo>
                    <a:pt x="514585" y="26977"/>
                  </a:lnTo>
                  <a:cubicBezTo>
                    <a:pt x="550585" y="-8992"/>
                    <a:pt x="609526" y="-8992"/>
                    <a:pt x="645526" y="26977"/>
                  </a:cubicBezTo>
                  <a:cubicBezTo>
                    <a:pt x="681526" y="62945"/>
                    <a:pt x="681526" y="121658"/>
                    <a:pt x="645526" y="157803"/>
                  </a:cubicBezTo>
                  <a:lnTo>
                    <a:pt x="467227" y="335882"/>
                  </a:lnTo>
                  <a:lnTo>
                    <a:pt x="645526" y="513961"/>
                  </a:lnTo>
                  <a:cubicBezTo>
                    <a:pt x="681526" y="549930"/>
                    <a:pt x="681526" y="608819"/>
                    <a:pt x="645526" y="644787"/>
                  </a:cubicBezTo>
                  <a:cubicBezTo>
                    <a:pt x="609526" y="680756"/>
                    <a:pt x="550585" y="680756"/>
                    <a:pt x="514585" y="644787"/>
                  </a:cubicBezTo>
                  <a:lnTo>
                    <a:pt x="336263" y="466685"/>
                  </a:lnTo>
                  <a:lnTo>
                    <a:pt x="157940" y="644787"/>
                  </a:lnTo>
                  <a:cubicBezTo>
                    <a:pt x="121764" y="680756"/>
                    <a:pt x="63000" y="680756"/>
                    <a:pt x="27000" y="644787"/>
                  </a:cubicBezTo>
                  <a:cubicBezTo>
                    <a:pt x="-9000" y="608819"/>
                    <a:pt x="-9000" y="549930"/>
                    <a:pt x="27000" y="513961"/>
                  </a:cubicBezTo>
                  <a:lnTo>
                    <a:pt x="205299" y="335882"/>
                  </a:lnTo>
                  <a:lnTo>
                    <a:pt x="27000" y="157803"/>
                  </a:lnTo>
                  <a:cubicBezTo>
                    <a:pt x="-9000" y="121658"/>
                    <a:pt x="-9000" y="62945"/>
                    <a:pt x="27000" y="26977"/>
                  </a:cubicBezTo>
                  <a:cubicBezTo>
                    <a:pt x="45000" y="8993"/>
                    <a:pt x="68691" y="0"/>
                    <a:pt x="924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098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E89F02-7BB2-7B44-8CD1-4BBF75927C3A}"/>
              </a:ext>
            </a:extLst>
          </p:cNvPr>
          <p:cNvSpPr txBox="1"/>
          <p:nvPr/>
        </p:nvSpPr>
        <p:spPr>
          <a:xfrm>
            <a:off x="762001" y="283413"/>
            <a:ext cx="1066800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45" normalizeH="0" baseline="0" noProof="0" dirty="0">
                <a:ln>
                  <a:noFill/>
                </a:ln>
                <a:solidFill>
                  <a:srgbClr val="344068"/>
                </a:solidFill>
                <a:effectLst/>
                <a:uLnTx/>
                <a:uFillTx/>
                <a:latin typeface="Calibri" panose="020F0502020204030204"/>
                <a:ea typeface="+mn-ea"/>
                <a:cs typeface="Poppins" pitchFamily="2" charset="77"/>
              </a:rPr>
              <a:t>Addressing Challenges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84A4BB-9327-4016-8768-BAFF761B8B2D}"/>
              </a:ext>
            </a:extLst>
          </p:cNvPr>
          <p:cNvGrpSpPr/>
          <p:nvPr/>
        </p:nvGrpSpPr>
        <p:grpSpPr>
          <a:xfrm>
            <a:off x="781477" y="1500670"/>
            <a:ext cx="10629046" cy="4691062"/>
            <a:chOff x="781477" y="1712425"/>
            <a:chExt cx="10629046" cy="4691062"/>
          </a:xfrm>
        </p:grpSpPr>
        <p:sp>
          <p:nvSpPr>
            <p:cNvPr id="28" name="Freeform 65">
              <a:extLst>
                <a:ext uri="{FF2B5EF4-FFF2-40B4-BE49-F238E27FC236}">
                  <a16:creationId xmlns:a16="http://schemas.microsoft.com/office/drawing/2014/main" id="{A65F002D-F9EE-9B4B-AFC1-4724A4387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477" y="1954119"/>
              <a:ext cx="5050856" cy="4449368"/>
            </a:xfrm>
            <a:prstGeom prst="roundRect">
              <a:avLst>
                <a:gd name="adj" fmla="val 4247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4718FFD7-A5E1-8741-B058-001D38122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7823" y="1712425"/>
              <a:ext cx="4020911" cy="51360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67">
              <a:extLst>
                <a:ext uri="{FF2B5EF4-FFF2-40B4-BE49-F238E27FC236}">
                  <a16:creationId xmlns:a16="http://schemas.microsoft.com/office/drawing/2014/main" id="{207C6A41-B61E-D446-AD5A-02467F512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6011" y="1712425"/>
              <a:ext cx="4020911" cy="51360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68">
              <a:extLst>
                <a:ext uri="{FF2B5EF4-FFF2-40B4-BE49-F238E27FC236}">
                  <a16:creationId xmlns:a16="http://schemas.microsoft.com/office/drawing/2014/main" id="{7B55F442-414B-A048-8A9E-286F71303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9665" y="1954119"/>
              <a:ext cx="5050858" cy="4449368"/>
            </a:xfrm>
            <a:prstGeom prst="roundRect">
              <a:avLst>
                <a:gd name="adj" fmla="val 4247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88">
              <a:extLst>
                <a:ext uri="{FF2B5EF4-FFF2-40B4-BE49-F238E27FC236}">
                  <a16:creationId xmlns:a16="http://schemas.microsoft.com/office/drawing/2014/main" id="{63C4329A-54DE-FD44-A033-07BE1F36C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472" y="2514409"/>
              <a:ext cx="4254365" cy="977763"/>
            </a:xfrm>
            <a:prstGeom prst="roundRect">
              <a:avLst>
                <a:gd name="adj" fmla="val 7722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 89">
              <a:extLst>
                <a:ext uri="{FF2B5EF4-FFF2-40B4-BE49-F238E27FC236}">
                  <a16:creationId xmlns:a16="http://schemas.microsoft.com/office/drawing/2014/main" id="{5CD1E3A1-4151-E040-999C-2935329D3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973" y="2607793"/>
              <a:ext cx="793746" cy="793744"/>
            </a:xfrm>
            <a:custGeom>
              <a:avLst/>
              <a:gdLst>
                <a:gd name="T0" fmla="*/ 1273 w 1274"/>
                <a:gd name="T1" fmla="*/ 636 h 1274"/>
                <a:gd name="T2" fmla="*/ 1273 w 1274"/>
                <a:gd name="T3" fmla="*/ 636 h 1274"/>
                <a:gd name="T4" fmla="*/ 636 w 1274"/>
                <a:gd name="T5" fmla="*/ 1273 h 1274"/>
                <a:gd name="T6" fmla="*/ 636 w 1274"/>
                <a:gd name="T7" fmla="*/ 1273 h 1274"/>
                <a:gd name="T8" fmla="*/ 0 w 1274"/>
                <a:gd name="T9" fmla="*/ 636 h 1274"/>
                <a:gd name="T10" fmla="*/ 0 w 1274"/>
                <a:gd name="T11" fmla="*/ 636 h 1274"/>
                <a:gd name="T12" fmla="*/ 636 w 1274"/>
                <a:gd name="T13" fmla="*/ 0 h 1274"/>
                <a:gd name="T14" fmla="*/ 636 w 1274"/>
                <a:gd name="T15" fmla="*/ 0 h 1274"/>
                <a:gd name="T16" fmla="*/ 1273 w 1274"/>
                <a:gd name="T17" fmla="*/ 636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4" h="1274">
                  <a:moveTo>
                    <a:pt x="1273" y="636"/>
                  </a:moveTo>
                  <a:lnTo>
                    <a:pt x="1273" y="636"/>
                  </a:lnTo>
                  <a:cubicBezTo>
                    <a:pt x="1273" y="988"/>
                    <a:pt x="988" y="1273"/>
                    <a:pt x="636" y="1273"/>
                  </a:cubicBezTo>
                  <a:lnTo>
                    <a:pt x="636" y="1273"/>
                  </a:lnTo>
                  <a:cubicBezTo>
                    <a:pt x="284" y="1273"/>
                    <a:pt x="0" y="988"/>
                    <a:pt x="0" y="636"/>
                  </a:cubicBezTo>
                  <a:lnTo>
                    <a:pt x="0" y="636"/>
                  </a:lnTo>
                  <a:cubicBezTo>
                    <a:pt x="0" y="285"/>
                    <a:pt x="284" y="0"/>
                    <a:pt x="636" y="0"/>
                  </a:cubicBezTo>
                  <a:lnTo>
                    <a:pt x="636" y="0"/>
                  </a:lnTo>
                  <a:cubicBezTo>
                    <a:pt x="988" y="0"/>
                    <a:pt x="1273" y="285"/>
                    <a:pt x="1273" y="63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 163">
              <a:extLst>
                <a:ext uri="{FF2B5EF4-FFF2-40B4-BE49-F238E27FC236}">
                  <a16:creationId xmlns:a16="http://schemas.microsoft.com/office/drawing/2014/main" id="{4CDA69BE-F630-A74B-9159-4DAB5331E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472" y="3835486"/>
              <a:ext cx="4254365" cy="977763"/>
            </a:xfrm>
            <a:prstGeom prst="roundRect">
              <a:avLst>
                <a:gd name="adj" fmla="val 7722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 164">
              <a:extLst>
                <a:ext uri="{FF2B5EF4-FFF2-40B4-BE49-F238E27FC236}">
                  <a16:creationId xmlns:a16="http://schemas.microsoft.com/office/drawing/2014/main" id="{493765AD-01AE-1F49-93DE-542C4209D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973" y="3926124"/>
              <a:ext cx="793746" cy="793744"/>
            </a:xfrm>
            <a:custGeom>
              <a:avLst/>
              <a:gdLst>
                <a:gd name="T0" fmla="*/ 1273 w 1274"/>
                <a:gd name="T1" fmla="*/ 637 h 1275"/>
                <a:gd name="T2" fmla="*/ 1273 w 1274"/>
                <a:gd name="T3" fmla="*/ 637 h 1275"/>
                <a:gd name="T4" fmla="*/ 636 w 1274"/>
                <a:gd name="T5" fmla="*/ 1274 h 1275"/>
                <a:gd name="T6" fmla="*/ 636 w 1274"/>
                <a:gd name="T7" fmla="*/ 1274 h 1275"/>
                <a:gd name="T8" fmla="*/ 0 w 1274"/>
                <a:gd name="T9" fmla="*/ 637 h 1275"/>
                <a:gd name="T10" fmla="*/ 0 w 1274"/>
                <a:gd name="T11" fmla="*/ 637 h 1275"/>
                <a:gd name="T12" fmla="*/ 636 w 1274"/>
                <a:gd name="T13" fmla="*/ 0 h 1275"/>
                <a:gd name="T14" fmla="*/ 636 w 1274"/>
                <a:gd name="T15" fmla="*/ 0 h 1275"/>
                <a:gd name="T16" fmla="*/ 1273 w 1274"/>
                <a:gd name="T1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4" h="1275">
                  <a:moveTo>
                    <a:pt x="1273" y="637"/>
                  </a:moveTo>
                  <a:lnTo>
                    <a:pt x="1273" y="637"/>
                  </a:lnTo>
                  <a:cubicBezTo>
                    <a:pt x="1273" y="989"/>
                    <a:pt x="988" y="1274"/>
                    <a:pt x="636" y="1274"/>
                  </a:cubicBezTo>
                  <a:lnTo>
                    <a:pt x="636" y="1274"/>
                  </a:lnTo>
                  <a:cubicBezTo>
                    <a:pt x="284" y="1274"/>
                    <a:pt x="0" y="989"/>
                    <a:pt x="0" y="637"/>
                  </a:cubicBezTo>
                  <a:lnTo>
                    <a:pt x="0" y="637"/>
                  </a:lnTo>
                  <a:cubicBezTo>
                    <a:pt x="0" y="285"/>
                    <a:pt x="284" y="0"/>
                    <a:pt x="636" y="0"/>
                  </a:cubicBezTo>
                  <a:lnTo>
                    <a:pt x="636" y="0"/>
                  </a:lnTo>
                  <a:cubicBezTo>
                    <a:pt x="988" y="0"/>
                    <a:pt x="1273" y="285"/>
                    <a:pt x="1273" y="63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 238">
              <a:extLst>
                <a:ext uri="{FF2B5EF4-FFF2-40B4-BE49-F238E27FC236}">
                  <a16:creationId xmlns:a16="http://schemas.microsoft.com/office/drawing/2014/main" id="{A99C0103-F0CB-8A45-81FE-7B9B5B706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472" y="5153817"/>
              <a:ext cx="4254365" cy="977763"/>
            </a:xfrm>
            <a:prstGeom prst="roundRect">
              <a:avLst>
                <a:gd name="adj" fmla="val 7722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 239">
              <a:extLst>
                <a:ext uri="{FF2B5EF4-FFF2-40B4-BE49-F238E27FC236}">
                  <a16:creationId xmlns:a16="http://schemas.microsoft.com/office/drawing/2014/main" id="{1C407BF4-08A8-2246-A76C-BDAE43F6F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973" y="5247199"/>
              <a:ext cx="793746" cy="793746"/>
            </a:xfrm>
            <a:custGeom>
              <a:avLst/>
              <a:gdLst>
                <a:gd name="T0" fmla="*/ 1273 w 1274"/>
                <a:gd name="T1" fmla="*/ 637 h 1275"/>
                <a:gd name="T2" fmla="*/ 1273 w 1274"/>
                <a:gd name="T3" fmla="*/ 637 h 1275"/>
                <a:gd name="T4" fmla="*/ 636 w 1274"/>
                <a:gd name="T5" fmla="*/ 1274 h 1275"/>
                <a:gd name="T6" fmla="*/ 636 w 1274"/>
                <a:gd name="T7" fmla="*/ 1274 h 1275"/>
                <a:gd name="T8" fmla="*/ 0 w 1274"/>
                <a:gd name="T9" fmla="*/ 637 h 1275"/>
                <a:gd name="T10" fmla="*/ 0 w 1274"/>
                <a:gd name="T11" fmla="*/ 637 h 1275"/>
                <a:gd name="T12" fmla="*/ 636 w 1274"/>
                <a:gd name="T13" fmla="*/ 0 h 1275"/>
                <a:gd name="T14" fmla="*/ 636 w 1274"/>
                <a:gd name="T15" fmla="*/ 0 h 1275"/>
                <a:gd name="T16" fmla="*/ 1273 w 1274"/>
                <a:gd name="T1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4" h="1275">
                  <a:moveTo>
                    <a:pt x="1273" y="637"/>
                  </a:moveTo>
                  <a:lnTo>
                    <a:pt x="1273" y="637"/>
                  </a:lnTo>
                  <a:cubicBezTo>
                    <a:pt x="1273" y="988"/>
                    <a:pt x="988" y="1274"/>
                    <a:pt x="636" y="1274"/>
                  </a:cubicBezTo>
                  <a:lnTo>
                    <a:pt x="636" y="1274"/>
                  </a:lnTo>
                  <a:cubicBezTo>
                    <a:pt x="284" y="1274"/>
                    <a:pt x="0" y="988"/>
                    <a:pt x="0" y="637"/>
                  </a:cubicBezTo>
                  <a:lnTo>
                    <a:pt x="0" y="637"/>
                  </a:lnTo>
                  <a:cubicBezTo>
                    <a:pt x="0" y="285"/>
                    <a:pt x="284" y="0"/>
                    <a:pt x="636" y="0"/>
                  </a:cubicBezTo>
                  <a:lnTo>
                    <a:pt x="636" y="0"/>
                  </a:lnTo>
                  <a:cubicBezTo>
                    <a:pt x="988" y="0"/>
                    <a:pt x="1273" y="285"/>
                    <a:pt x="1273" y="637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Freeform 313">
              <a:extLst>
                <a:ext uri="{FF2B5EF4-FFF2-40B4-BE49-F238E27FC236}">
                  <a16:creationId xmlns:a16="http://schemas.microsoft.com/office/drawing/2014/main" id="{5D238A8B-8792-964C-B19B-AC309DC53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162" y="2514409"/>
              <a:ext cx="4254364" cy="977763"/>
            </a:xfrm>
            <a:prstGeom prst="roundRect">
              <a:avLst>
                <a:gd name="adj" fmla="val 7722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Freeform 314">
              <a:extLst>
                <a:ext uri="{FF2B5EF4-FFF2-40B4-BE49-F238E27FC236}">
                  <a16:creationId xmlns:a16="http://schemas.microsoft.com/office/drawing/2014/main" id="{4F93FF44-C1A2-1348-BEA5-9C1209CD26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6282" y="2607793"/>
              <a:ext cx="793744" cy="793744"/>
            </a:xfrm>
            <a:custGeom>
              <a:avLst/>
              <a:gdLst>
                <a:gd name="T0" fmla="*/ 0 w 1275"/>
                <a:gd name="T1" fmla="*/ 636 h 1274"/>
                <a:gd name="T2" fmla="*/ 0 w 1275"/>
                <a:gd name="T3" fmla="*/ 636 h 1274"/>
                <a:gd name="T4" fmla="*/ 637 w 1275"/>
                <a:gd name="T5" fmla="*/ 1273 h 1274"/>
                <a:gd name="T6" fmla="*/ 637 w 1275"/>
                <a:gd name="T7" fmla="*/ 1273 h 1274"/>
                <a:gd name="T8" fmla="*/ 1274 w 1275"/>
                <a:gd name="T9" fmla="*/ 636 h 1274"/>
                <a:gd name="T10" fmla="*/ 1274 w 1275"/>
                <a:gd name="T11" fmla="*/ 636 h 1274"/>
                <a:gd name="T12" fmla="*/ 637 w 1275"/>
                <a:gd name="T13" fmla="*/ 0 h 1274"/>
                <a:gd name="T14" fmla="*/ 637 w 1275"/>
                <a:gd name="T15" fmla="*/ 0 h 1274"/>
                <a:gd name="T16" fmla="*/ 0 w 1275"/>
                <a:gd name="T17" fmla="*/ 636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5" h="1274">
                  <a:moveTo>
                    <a:pt x="0" y="636"/>
                  </a:moveTo>
                  <a:lnTo>
                    <a:pt x="0" y="636"/>
                  </a:lnTo>
                  <a:cubicBezTo>
                    <a:pt x="0" y="988"/>
                    <a:pt x="285" y="1273"/>
                    <a:pt x="637" y="1273"/>
                  </a:cubicBezTo>
                  <a:lnTo>
                    <a:pt x="637" y="1273"/>
                  </a:lnTo>
                  <a:cubicBezTo>
                    <a:pt x="989" y="1273"/>
                    <a:pt x="1274" y="988"/>
                    <a:pt x="1274" y="636"/>
                  </a:cubicBezTo>
                  <a:lnTo>
                    <a:pt x="1274" y="636"/>
                  </a:lnTo>
                  <a:cubicBezTo>
                    <a:pt x="1274" y="285"/>
                    <a:pt x="989" y="0"/>
                    <a:pt x="637" y="0"/>
                  </a:cubicBezTo>
                  <a:lnTo>
                    <a:pt x="637" y="0"/>
                  </a:lnTo>
                  <a:cubicBezTo>
                    <a:pt x="285" y="0"/>
                    <a:pt x="0" y="285"/>
                    <a:pt x="0" y="63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 388">
              <a:extLst>
                <a:ext uri="{FF2B5EF4-FFF2-40B4-BE49-F238E27FC236}">
                  <a16:creationId xmlns:a16="http://schemas.microsoft.com/office/drawing/2014/main" id="{4DD8EB61-EBF0-1C45-B8CF-B72852631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162" y="3835486"/>
              <a:ext cx="4254364" cy="977763"/>
            </a:xfrm>
            <a:prstGeom prst="roundRect">
              <a:avLst>
                <a:gd name="adj" fmla="val 8128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 389">
              <a:extLst>
                <a:ext uri="{FF2B5EF4-FFF2-40B4-BE49-F238E27FC236}">
                  <a16:creationId xmlns:a16="http://schemas.microsoft.com/office/drawing/2014/main" id="{182C0A8D-C53F-8D47-8027-EC1E0DFDB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6282" y="3926124"/>
              <a:ext cx="793744" cy="793744"/>
            </a:xfrm>
            <a:custGeom>
              <a:avLst/>
              <a:gdLst>
                <a:gd name="T0" fmla="*/ 0 w 1275"/>
                <a:gd name="T1" fmla="*/ 637 h 1275"/>
                <a:gd name="T2" fmla="*/ 0 w 1275"/>
                <a:gd name="T3" fmla="*/ 637 h 1275"/>
                <a:gd name="T4" fmla="*/ 637 w 1275"/>
                <a:gd name="T5" fmla="*/ 1274 h 1275"/>
                <a:gd name="T6" fmla="*/ 637 w 1275"/>
                <a:gd name="T7" fmla="*/ 1274 h 1275"/>
                <a:gd name="T8" fmla="*/ 1274 w 1275"/>
                <a:gd name="T9" fmla="*/ 637 h 1275"/>
                <a:gd name="T10" fmla="*/ 1274 w 1275"/>
                <a:gd name="T11" fmla="*/ 637 h 1275"/>
                <a:gd name="T12" fmla="*/ 637 w 1275"/>
                <a:gd name="T13" fmla="*/ 0 h 1275"/>
                <a:gd name="T14" fmla="*/ 637 w 1275"/>
                <a:gd name="T15" fmla="*/ 0 h 1275"/>
                <a:gd name="T16" fmla="*/ 0 w 1275"/>
                <a:gd name="T1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5" h="1275">
                  <a:moveTo>
                    <a:pt x="0" y="637"/>
                  </a:moveTo>
                  <a:lnTo>
                    <a:pt x="0" y="637"/>
                  </a:lnTo>
                  <a:cubicBezTo>
                    <a:pt x="0" y="989"/>
                    <a:pt x="285" y="1274"/>
                    <a:pt x="637" y="1274"/>
                  </a:cubicBezTo>
                  <a:lnTo>
                    <a:pt x="637" y="1274"/>
                  </a:lnTo>
                  <a:cubicBezTo>
                    <a:pt x="989" y="1274"/>
                    <a:pt x="1274" y="989"/>
                    <a:pt x="1274" y="637"/>
                  </a:cubicBezTo>
                  <a:lnTo>
                    <a:pt x="1274" y="637"/>
                  </a:lnTo>
                  <a:cubicBezTo>
                    <a:pt x="1274" y="285"/>
                    <a:pt x="989" y="0"/>
                    <a:pt x="637" y="0"/>
                  </a:cubicBezTo>
                  <a:lnTo>
                    <a:pt x="637" y="0"/>
                  </a:lnTo>
                  <a:cubicBezTo>
                    <a:pt x="285" y="0"/>
                    <a:pt x="0" y="285"/>
                    <a:pt x="0" y="63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 463">
              <a:extLst>
                <a:ext uri="{FF2B5EF4-FFF2-40B4-BE49-F238E27FC236}">
                  <a16:creationId xmlns:a16="http://schemas.microsoft.com/office/drawing/2014/main" id="{3699EB7B-D907-7B4C-AD54-7DB5C447F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162" y="5153817"/>
              <a:ext cx="4254364" cy="977763"/>
            </a:xfrm>
            <a:prstGeom prst="roundRect">
              <a:avLst>
                <a:gd name="adj" fmla="val 7722"/>
              </a:avLst>
            </a:prstGeom>
            <a:noFill/>
            <a:ln w="254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Freeform 464">
              <a:extLst>
                <a:ext uri="{FF2B5EF4-FFF2-40B4-BE49-F238E27FC236}">
                  <a16:creationId xmlns:a16="http://schemas.microsoft.com/office/drawing/2014/main" id="{B6743DC2-D4F7-1C44-A7BA-BAF9187E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6282" y="5247199"/>
              <a:ext cx="793744" cy="793746"/>
            </a:xfrm>
            <a:custGeom>
              <a:avLst/>
              <a:gdLst>
                <a:gd name="T0" fmla="*/ 0 w 1275"/>
                <a:gd name="T1" fmla="*/ 637 h 1275"/>
                <a:gd name="T2" fmla="*/ 0 w 1275"/>
                <a:gd name="T3" fmla="*/ 637 h 1275"/>
                <a:gd name="T4" fmla="*/ 637 w 1275"/>
                <a:gd name="T5" fmla="*/ 1274 h 1275"/>
                <a:gd name="T6" fmla="*/ 637 w 1275"/>
                <a:gd name="T7" fmla="*/ 1274 h 1275"/>
                <a:gd name="T8" fmla="*/ 1274 w 1275"/>
                <a:gd name="T9" fmla="*/ 637 h 1275"/>
                <a:gd name="T10" fmla="*/ 1274 w 1275"/>
                <a:gd name="T11" fmla="*/ 637 h 1275"/>
                <a:gd name="T12" fmla="*/ 637 w 1275"/>
                <a:gd name="T13" fmla="*/ 0 h 1275"/>
                <a:gd name="T14" fmla="*/ 637 w 1275"/>
                <a:gd name="T15" fmla="*/ 0 h 1275"/>
                <a:gd name="T16" fmla="*/ 0 w 1275"/>
                <a:gd name="T1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5" h="1275">
                  <a:moveTo>
                    <a:pt x="0" y="637"/>
                  </a:moveTo>
                  <a:lnTo>
                    <a:pt x="0" y="637"/>
                  </a:lnTo>
                  <a:cubicBezTo>
                    <a:pt x="0" y="988"/>
                    <a:pt x="285" y="1274"/>
                    <a:pt x="637" y="1274"/>
                  </a:cubicBezTo>
                  <a:lnTo>
                    <a:pt x="637" y="1274"/>
                  </a:lnTo>
                  <a:cubicBezTo>
                    <a:pt x="989" y="1274"/>
                    <a:pt x="1274" y="988"/>
                    <a:pt x="1274" y="637"/>
                  </a:cubicBezTo>
                  <a:lnTo>
                    <a:pt x="1274" y="637"/>
                  </a:lnTo>
                  <a:cubicBezTo>
                    <a:pt x="1274" y="285"/>
                    <a:pt x="989" y="0"/>
                    <a:pt x="637" y="0"/>
                  </a:cubicBezTo>
                  <a:lnTo>
                    <a:pt x="637" y="0"/>
                  </a:lnTo>
                  <a:cubicBezTo>
                    <a:pt x="285" y="0"/>
                    <a:pt x="0" y="285"/>
                    <a:pt x="0" y="637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BEEDD1-A2CE-A043-BE1E-02D531F7AACD}"/>
                </a:ext>
              </a:extLst>
            </p:cNvPr>
            <p:cNvSpPr txBox="1"/>
            <p:nvPr/>
          </p:nvSpPr>
          <p:spPr>
            <a:xfrm>
              <a:off x="2033965" y="2530130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344068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Capacity and equity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CC4BEAD-7F4C-7C47-8944-0860E6BD2185}"/>
                </a:ext>
              </a:extLst>
            </p:cNvPr>
            <p:cNvSpPr txBox="1"/>
            <p:nvPr/>
          </p:nvSpPr>
          <p:spPr>
            <a:xfrm>
              <a:off x="2033966" y="2911706"/>
              <a:ext cx="331114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Not enough capacity. Most actions fall on Diversity Workgroup.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59726AE-2684-9B48-9926-471DEE170A9D}"/>
                </a:ext>
              </a:extLst>
            </p:cNvPr>
            <p:cNvSpPr txBox="1"/>
            <p:nvPr/>
          </p:nvSpPr>
          <p:spPr>
            <a:xfrm>
              <a:off x="2033965" y="3861390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32616C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Accountability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3E4F8A6-322C-7B46-850B-1F5B3D5D74CA}"/>
                </a:ext>
              </a:extLst>
            </p:cNvPr>
            <p:cNvSpPr txBox="1"/>
            <p:nvPr/>
          </p:nvSpPr>
          <p:spPr>
            <a:xfrm>
              <a:off x="2033966" y="4242966"/>
              <a:ext cx="331114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Lacking performance measures and a system for ensuring implementation.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59E88CB-7CC9-834A-A185-7BE4A7F93DC6}"/>
                </a:ext>
              </a:extLst>
            </p:cNvPr>
            <p:cNvSpPr txBox="1"/>
            <p:nvPr/>
          </p:nvSpPr>
          <p:spPr>
            <a:xfrm>
              <a:off x="2048204" y="5184719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CBP Scope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ED29422-4BED-CA41-8537-E9BE8F3C91E4}"/>
                </a:ext>
              </a:extLst>
            </p:cNvPr>
            <p:cNvSpPr txBox="1"/>
            <p:nvPr/>
          </p:nvSpPr>
          <p:spPr>
            <a:xfrm>
              <a:off x="2033966" y="5556158"/>
              <a:ext cx="3311147" cy="543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What is “internal” and what can CBP ask of partner organizations, each other?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8223752-D372-5E4E-8F1B-12DCB482B29A}"/>
                </a:ext>
              </a:extLst>
            </p:cNvPr>
            <p:cNvSpPr txBox="1"/>
            <p:nvPr/>
          </p:nvSpPr>
          <p:spPr>
            <a:xfrm>
              <a:off x="1459347" y="1796521"/>
              <a:ext cx="369071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D9E0E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CHALLENGES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998C316-737E-D447-9CFA-D21E1F110E03}"/>
                </a:ext>
              </a:extLst>
            </p:cNvPr>
            <p:cNvSpPr txBox="1"/>
            <p:nvPr/>
          </p:nvSpPr>
          <p:spPr>
            <a:xfrm>
              <a:off x="1064320" y="2821907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7638CFA-4082-B34E-8508-7B9E679C168D}"/>
                </a:ext>
              </a:extLst>
            </p:cNvPr>
            <p:cNvSpPr txBox="1"/>
            <p:nvPr/>
          </p:nvSpPr>
          <p:spPr>
            <a:xfrm>
              <a:off x="1064320" y="4141192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E90116C-CFA0-C845-A748-717B67479019}"/>
                </a:ext>
              </a:extLst>
            </p:cNvPr>
            <p:cNvSpPr txBox="1"/>
            <p:nvPr/>
          </p:nvSpPr>
          <p:spPr>
            <a:xfrm>
              <a:off x="1064320" y="5460035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0C5D848-DEE7-5A41-8DC6-725A81EEFBB3}"/>
                </a:ext>
              </a:extLst>
            </p:cNvPr>
            <p:cNvSpPr txBox="1"/>
            <p:nvPr/>
          </p:nvSpPr>
          <p:spPr>
            <a:xfrm>
              <a:off x="10504487" y="2821907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342A52A-8C15-3349-B722-E9249893C848}"/>
                </a:ext>
              </a:extLst>
            </p:cNvPr>
            <p:cNvSpPr txBox="1"/>
            <p:nvPr/>
          </p:nvSpPr>
          <p:spPr>
            <a:xfrm>
              <a:off x="10504487" y="4141192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02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16AB64A-6123-B34B-B7AE-A4578EDF8192}"/>
                </a:ext>
              </a:extLst>
            </p:cNvPr>
            <p:cNvSpPr txBox="1"/>
            <p:nvPr/>
          </p:nvSpPr>
          <p:spPr>
            <a:xfrm>
              <a:off x="10504487" y="5460035"/>
              <a:ext cx="62319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03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99AE342-9D63-0441-889F-5FF6DF97524A}"/>
                </a:ext>
              </a:extLst>
            </p:cNvPr>
            <p:cNvSpPr txBox="1"/>
            <p:nvPr/>
          </p:nvSpPr>
          <p:spPr>
            <a:xfrm>
              <a:off x="6876011" y="2616940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344068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Priorities and Sequencing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E3A7FA1-1E61-F54F-808F-11C89821D825}"/>
                </a:ext>
              </a:extLst>
            </p:cNvPr>
            <p:cNvSpPr txBox="1"/>
            <p:nvPr/>
          </p:nvSpPr>
          <p:spPr>
            <a:xfrm>
              <a:off x="6888452" y="3861390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32616C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Accountability Framework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4651F85-C1F2-ED41-91E4-FF7A0A26D4F9}"/>
                </a:ext>
              </a:extLst>
            </p:cNvPr>
            <p:cNvSpPr txBox="1"/>
            <p:nvPr/>
          </p:nvSpPr>
          <p:spPr>
            <a:xfrm>
              <a:off x="6636471" y="4242966"/>
              <a:ext cx="3563130" cy="543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Management Board “Champions”. Reporting frequencies. Performance metrics.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B1E0D5A-0F3D-4F4D-A2BB-4874D280C9F4}"/>
                </a:ext>
              </a:extLst>
            </p:cNvPr>
            <p:cNvSpPr txBox="1"/>
            <p:nvPr/>
          </p:nvSpPr>
          <p:spPr>
            <a:xfrm>
              <a:off x="6888452" y="5174582"/>
              <a:ext cx="3311147" cy="369332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Right-sizing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71E16D5-5DF6-FF4E-A57C-EA8F13CA306C}"/>
                </a:ext>
              </a:extLst>
            </p:cNvPr>
            <p:cNvSpPr txBox="1"/>
            <p:nvPr/>
          </p:nvSpPr>
          <p:spPr>
            <a:xfrm>
              <a:off x="6636471" y="5536861"/>
              <a:ext cx="363943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Reflect authorities, organizational scope, and role of CBP. 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541621F-6786-E34C-BB33-106ACA5649F8}"/>
                </a:ext>
              </a:extLst>
            </p:cNvPr>
            <p:cNvSpPr txBox="1"/>
            <p:nvPr/>
          </p:nvSpPr>
          <p:spPr>
            <a:xfrm>
              <a:off x="7041944" y="1796521"/>
              <a:ext cx="369071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-15" normalizeH="0" baseline="0" noProof="0" dirty="0">
                  <a:ln>
                    <a:noFill/>
                  </a:ln>
                  <a:solidFill>
                    <a:srgbClr val="D9E0E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SOLUTIONS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7BA51C0-22E6-453B-A432-341C956F4D84}"/>
                </a:ext>
              </a:extLst>
            </p:cNvPr>
            <p:cNvSpPr txBox="1"/>
            <p:nvPr/>
          </p:nvSpPr>
          <p:spPr>
            <a:xfrm>
              <a:off x="6776844" y="2944417"/>
              <a:ext cx="3639438" cy="543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" pitchFamily="2" charset="77"/>
                </a:rPr>
                <a:t>Foundational actions that will help advance other tasks and organizational “readiness”.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1307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2931D3-E4F1-4A8E-8233-3D711F00B652}"/>
              </a:ext>
            </a:extLst>
          </p:cNvPr>
          <p:cNvCxnSpPr>
            <a:cxnSpLocks/>
          </p:cNvCxnSpPr>
          <p:nvPr/>
        </p:nvCxnSpPr>
        <p:spPr>
          <a:xfrm>
            <a:off x="1381447" y="1094874"/>
            <a:ext cx="0" cy="43877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oogle Shape;334;p39">
            <a:extLst>
              <a:ext uri="{FF2B5EF4-FFF2-40B4-BE49-F238E27FC236}">
                <a16:creationId xmlns:a16="http://schemas.microsoft.com/office/drawing/2014/main" id="{3EAD2007-0FF7-40C2-A25F-3CE56602A482}"/>
              </a:ext>
            </a:extLst>
          </p:cNvPr>
          <p:cNvSpPr txBox="1">
            <a:spLocks/>
          </p:cNvSpPr>
          <p:nvPr/>
        </p:nvSpPr>
        <p:spPr>
          <a:xfrm>
            <a:off x="928808" y="1963382"/>
            <a:ext cx="10605719" cy="39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▸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>
                <a:prstClr val="black"/>
              </a:buClr>
              <a:buNone/>
              <a:defRPr/>
            </a:pPr>
            <a:r>
              <a:rPr lang="en-US" sz="2000" i="1" kern="0" dirty="0">
                <a:solidFill>
                  <a:srgbClr val="92D050"/>
                </a:solidFill>
                <a:latin typeface="Calibri" panose="020F0502020204030204"/>
              </a:rPr>
              <a:t>Collecting and organizing tracking information, leading implementation</a:t>
            </a:r>
          </a:p>
          <a:p>
            <a:pPr marL="837565" lvl="1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DEIJ Coordinator/Contractor/Consultant </a:t>
            </a:r>
          </a:p>
          <a:p>
            <a:pPr marL="1294765" lvl="2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i="1" kern="0" dirty="0">
                <a:solidFill>
                  <a:schemeClr val="tx2"/>
                </a:solidFill>
                <a:latin typeface="Calibri" panose="020F0502020204030204"/>
              </a:rPr>
              <a:t>partnership-wide</a:t>
            </a: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 implementation</a:t>
            </a:r>
          </a:p>
          <a:p>
            <a:pPr marL="1294765" lvl="2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collaboration with the Diversity Workgroup</a:t>
            </a:r>
          </a:p>
          <a:p>
            <a:pPr marL="837565" lvl="1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Management Board “Champions” </a:t>
            </a:r>
          </a:p>
          <a:p>
            <a:pPr marL="1294765" lvl="2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leadership accountability for implementation and support for DEIJ Coordinator</a:t>
            </a:r>
          </a:p>
          <a:p>
            <a:pPr marL="837565" lvl="1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Cross organization collaboration </a:t>
            </a:r>
          </a:p>
          <a:p>
            <a:pPr marL="1294765" lvl="2" indent="-380365">
              <a:spcAft>
                <a:spcPts val="3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regular meetings with representatives from partnership entities (Goal Teams, workgroups, advisory committees)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D9E0E6">
                  <a:lumMod val="50000"/>
                </a:srgbClr>
              </a:solidFill>
              <a:effectLst/>
              <a:uLnTx/>
              <a:uFillTx/>
              <a:latin typeface="Karla"/>
              <a:sym typeface="Karla"/>
            </a:endParaRPr>
          </a:p>
        </p:txBody>
      </p:sp>
      <p:pic>
        <p:nvPicPr>
          <p:cNvPr id="27" name="Graphic 26" descr="Hierarchy">
            <a:extLst>
              <a:ext uri="{FF2B5EF4-FFF2-40B4-BE49-F238E27FC236}">
                <a16:creationId xmlns:a16="http://schemas.microsoft.com/office/drawing/2014/main" id="{BE959A73-9714-43BE-B7D3-087356BCCB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6607" y="857064"/>
            <a:ext cx="781000" cy="781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98448-F247-4140-823E-7C9E9810FA06}"/>
              </a:ext>
            </a:extLst>
          </p:cNvPr>
          <p:cNvSpPr txBox="1">
            <a:spLocks/>
          </p:cNvSpPr>
          <p:nvPr/>
        </p:nvSpPr>
        <p:spPr>
          <a:xfrm>
            <a:off x="1605287" y="990463"/>
            <a:ext cx="8650571" cy="64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Tracking and Implementation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427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2931D3-E4F1-4A8E-8233-3D711F00B652}"/>
              </a:ext>
            </a:extLst>
          </p:cNvPr>
          <p:cNvCxnSpPr>
            <a:cxnSpLocks/>
          </p:cNvCxnSpPr>
          <p:nvPr/>
        </p:nvCxnSpPr>
        <p:spPr>
          <a:xfrm>
            <a:off x="1381447" y="1094874"/>
            <a:ext cx="0" cy="43877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oogle Shape;334;p39">
            <a:extLst>
              <a:ext uri="{FF2B5EF4-FFF2-40B4-BE49-F238E27FC236}">
                <a16:creationId xmlns:a16="http://schemas.microsoft.com/office/drawing/2014/main" id="{3EAD2007-0FF7-40C2-A25F-3CE56602A482}"/>
              </a:ext>
            </a:extLst>
          </p:cNvPr>
          <p:cNvSpPr txBox="1">
            <a:spLocks/>
          </p:cNvSpPr>
          <p:nvPr/>
        </p:nvSpPr>
        <p:spPr>
          <a:xfrm>
            <a:off x="1015413" y="2024814"/>
            <a:ext cx="10605719" cy="373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▸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>
                <a:prstClr val="black"/>
              </a:buClr>
              <a:buNone/>
              <a:defRPr/>
            </a:pPr>
            <a:r>
              <a:rPr lang="en-US" sz="2000" i="1" kern="0" dirty="0">
                <a:solidFill>
                  <a:srgbClr val="92D050"/>
                </a:solidFill>
                <a:latin typeface="Calibri" panose="020F0502020204030204"/>
              </a:rPr>
              <a:t>The information and targets upon which progress will be measured</a:t>
            </a:r>
            <a:r>
              <a:rPr lang="en-US" sz="2000" kern="0" dirty="0">
                <a:solidFill>
                  <a:srgbClr val="92D050"/>
                </a:solidFill>
                <a:latin typeface="Calibri" panose="020F0502020204030204"/>
              </a:rPr>
              <a:t>.</a:t>
            </a:r>
          </a:p>
          <a:p>
            <a:pPr marL="837565" lvl="1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Track implementation actions </a:t>
            </a:r>
            <a:endParaRPr lang="en-US" sz="2000" kern="0" dirty="0">
              <a:solidFill>
                <a:schemeClr val="tx2"/>
              </a:solidFill>
              <a:latin typeface="Calibri" panose="020F0502020204030204"/>
            </a:endParaRPr>
          </a:p>
          <a:p>
            <a:pPr marL="1294765" lvl="2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performance targets identified in the plan</a:t>
            </a:r>
          </a:p>
          <a:p>
            <a:pPr marL="1294765" lvl="2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DEIJ Readiness Assessment baseline and scoring system</a:t>
            </a:r>
          </a:p>
          <a:p>
            <a:pPr marL="914400" lvl="2" indent="0">
              <a:buClr>
                <a:srgbClr val="000000"/>
              </a:buClr>
              <a:buNone/>
              <a:defRPr/>
            </a:pPr>
            <a:endParaRPr lang="en-US" sz="2000" kern="0" dirty="0">
              <a:solidFill>
                <a:schemeClr val="tx2"/>
              </a:solidFill>
              <a:latin typeface="Calibri" panose="020F0502020204030204"/>
            </a:endParaRPr>
          </a:p>
          <a:p>
            <a:pPr marL="837565" lvl="1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Track progress towards quantifiable long-term targets</a:t>
            </a:r>
          </a:p>
          <a:p>
            <a:pPr marL="1294765" lvl="2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Includes Diversity Goal</a:t>
            </a:r>
          </a:p>
          <a:p>
            <a:pPr marL="914400" lvl="2" indent="0">
              <a:buClr>
                <a:srgbClr val="000000"/>
              </a:buClr>
              <a:buNone/>
              <a:defRPr/>
            </a:pPr>
            <a:endParaRPr lang="en-US" sz="2000" kern="0" dirty="0">
              <a:solidFill>
                <a:schemeClr val="tx2"/>
              </a:solidFill>
              <a:latin typeface="Calibri" panose="020F0502020204030204"/>
            </a:endParaRPr>
          </a:p>
          <a:p>
            <a:pPr marL="837565" lvl="1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2"/>
                </a:solidFill>
                <a:latin typeface="Calibri" panose="020F0502020204030204"/>
              </a:rPr>
              <a:t>Develop additional quantifiable impact metrics/targets </a:t>
            </a:r>
          </a:p>
          <a:p>
            <a:pPr marL="1294765" lvl="2" indent="-380365"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moving forward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None/>
              <a:defRPr/>
            </a:pPr>
            <a:endParaRPr lang="en-US" sz="2000" kern="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endParaRPr lang="en-US" sz="2000" kern="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D9E0E6">
                  <a:lumMod val="50000"/>
                </a:srgbClr>
              </a:solidFill>
              <a:effectLst/>
              <a:uLnTx/>
              <a:uFillTx/>
              <a:latin typeface="Karla"/>
              <a:sym typeface="Karla"/>
            </a:endParaRPr>
          </a:p>
        </p:txBody>
      </p:sp>
      <p:pic>
        <p:nvPicPr>
          <p:cNvPr id="27" name="Graphic 26" descr="Hierarchy">
            <a:extLst>
              <a:ext uri="{FF2B5EF4-FFF2-40B4-BE49-F238E27FC236}">
                <a16:creationId xmlns:a16="http://schemas.microsoft.com/office/drawing/2014/main" id="{BE959A73-9714-43BE-B7D3-087356BCCB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6198" y="857063"/>
            <a:ext cx="801409" cy="80140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98448-F247-4140-823E-7C9E9810FA06}"/>
              </a:ext>
            </a:extLst>
          </p:cNvPr>
          <p:cNvSpPr txBox="1">
            <a:spLocks/>
          </p:cNvSpPr>
          <p:nvPr/>
        </p:nvSpPr>
        <p:spPr>
          <a:xfrm>
            <a:off x="1605287" y="990463"/>
            <a:ext cx="8650571" cy="64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tx2">
                    <a:lumMod val="75000"/>
                  </a:schemeClr>
                </a:solidFill>
              </a:rPr>
              <a:t>Performance Measures</a:t>
            </a:r>
          </a:p>
        </p:txBody>
      </p:sp>
    </p:spTree>
    <p:extLst>
      <p:ext uri="{BB962C8B-B14F-4D97-AF65-F5344CB8AC3E}">
        <p14:creationId xmlns:p14="http://schemas.microsoft.com/office/powerpoint/2010/main" val="3816434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Retrospect">
  <a:themeElements>
    <a:clrScheme name="Custom 5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344068"/>
      </a:accent1>
      <a:accent2>
        <a:srgbClr val="32616C"/>
      </a:accent2>
      <a:accent3>
        <a:srgbClr val="595959"/>
      </a:accent3>
      <a:accent4>
        <a:srgbClr val="595959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7AE4184E88514BBDD320BFFFE90DE4" ma:contentTypeVersion="6" ma:contentTypeDescription="Create a new document." ma:contentTypeScope="" ma:versionID="e9ac8bf3f071cbc6de4c0b06f329067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098a6926-8f38-43c1-9fc4-741587df910b" xmlns:ns6="fd90c4ed-3fbb-4f75-9b15-00060eb5a58c" targetNamespace="http://schemas.microsoft.com/office/2006/metadata/properties" ma:root="true" ma:fieldsID="b4bd646d545f9a08e8821f8021b23367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098a6926-8f38-43c1-9fc4-741587df910b"/>
    <xsd:import namespace="fd90c4ed-3fbb-4f75-9b15-00060eb5a58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cf0119da-c5ad-4e13-98ae-766acf893510}" ma:internalName="TaxCatchAllLabel" ma:readOnly="true" ma:showField="CatchAllDataLabel" ma:web="fd90c4ed-3fbb-4f75-9b15-00060eb5a5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cf0119da-c5ad-4e13-98ae-766acf893510}" ma:internalName="TaxCatchAll" ma:showField="CatchAllData" ma:web="fd90c4ed-3fbb-4f75-9b15-00060eb5a5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a6926-8f38-43c1-9fc4-741587df91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90c4ed-3fbb-4f75-9b15-00060eb5a58c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2020-09-04T18:01:08+00:00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B46BAB7D-9CCA-4594-9A50-F5C9112B195B}">
  <ds:schemaRefs>
    <ds:schemaRef ds:uri="098a6926-8f38-43c1-9fc4-741587df910b"/>
    <ds:schemaRef ds:uri="4ffa91fb-a0ff-4ac5-b2db-65c790d184a4"/>
    <ds:schemaRef ds:uri="fd90c4ed-3fbb-4f75-9b15-00060eb5a5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2106EF0-F96F-43DD-B249-CD3DDD792A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95E960-3E06-49E2-8EE1-D41FB5F9AEDD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D36E9C0-8935-48C7-BDD7-5B2FA17AE5F4}">
  <ds:schemaRefs>
    <ds:schemaRef ds:uri="098a6926-8f38-43c1-9fc4-741587df910b"/>
    <ds:schemaRef ds:uri="4ffa91fb-a0ff-4ac5-b2db-65c790d184a4"/>
    <ds:schemaRef ds:uri="fd90c4ed-3fbb-4f75-9b15-00060eb5a5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469</TotalTime>
  <Words>694</Words>
  <Application>Microsoft Office PowerPoint</Application>
  <PresentationFormat>Widescreen</PresentationFormat>
  <Paragraphs>135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Karla</vt:lpstr>
      <vt:lpstr>Lato Light</vt:lpstr>
      <vt:lpstr>Poppins</vt:lpstr>
      <vt:lpstr>Poppins Light</vt:lpstr>
      <vt:lpstr>Poppins Medium</vt:lpstr>
      <vt:lpstr>Office Theme</vt:lpstr>
      <vt:lpstr>1_Office Theme</vt:lpstr>
      <vt:lpstr>Retrospect</vt:lpstr>
      <vt:lpstr> Chesapeake Bay Program Updates  Citizens Advisory Committee Quarterly—September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Infrastructure and Other</vt:lpstr>
      <vt:lpstr> Questions?  Martha Shimkin, shimkin.martha@epa.gov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Bo (James)</dc:creator>
  <cp:lastModifiedBy>Handen, Amy</cp:lastModifiedBy>
  <cp:revision>25</cp:revision>
  <dcterms:created xsi:type="dcterms:W3CDTF">2020-09-04T14:25:48Z</dcterms:created>
  <dcterms:modified xsi:type="dcterms:W3CDTF">2021-11-30T22:12:54Z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0x010100AE7AE4184E88514BBDD320BFFFE90DE4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3f09c3df709400db2417a7161762d62">
    <vt:lpwstr/>
  </property>
  <property fmtid="{D5CDD505-2E9C-101B-9397-08002B2CF9AE}" pid="6" name="EPA_x0020_Subject">
    <vt:lpwstr/>
  </property>
  <property fmtid="{D5CDD505-2E9C-101B-9397-08002B2CF9AE}" pid="7" name="EPA Subject">
    <vt:lpwstr/>
  </property>
</Properties>
</file>