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6" r:id="rId2"/>
    <p:sldId id="256" r:id="rId3"/>
    <p:sldId id="263" r:id="rId4"/>
    <p:sldId id="268" r:id="rId5"/>
    <p:sldId id="269" r:id="rId6"/>
    <p:sldId id="270" r:id="rId7"/>
    <p:sldId id="258" r:id="rId8"/>
    <p:sldId id="264" r:id="rId9"/>
    <p:sldId id="271" r:id="rId10"/>
    <p:sldId id="265" r:id="rId11"/>
    <p:sldId id="259" r:id="rId12"/>
    <p:sldId id="257" r:id="rId13"/>
    <p:sldId id="262" r:id="rId14"/>
    <p:sldId id="26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0B5663-9BEC-4535-9115-DFB223DAED4B}" type="datetimeFigureOut">
              <a:rPr lang="en-US" smtClean="0"/>
              <a:t>12/4/2014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7F9DBB-A52A-4555-9524-E63F6AB8015D}" type="slidenum">
              <a:rPr lang="en-US" smtClean="0"/>
              <a:t>‹#›</a:t>
            </a:fld>
            <a:endParaRPr lang="en-US"/>
          </a:p>
        </p:txBody>
      </p:sp>
    </p:spTree>
    <p:extLst>
      <p:ext uri="{BB962C8B-B14F-4D97-AF65-F5344CB8AC3E}">
        <p14:creationId xmlns:p14="http://schemas.microsoft.com/office/powerpoint/2010/main" val="194270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7F9DBB-A52A-4555-9524-E63F6AB8015D}" type="slidenum">
              <a:rPr lang="en-US" smtClean="0"/>
              <a:t>2</a:t>
            </a:fld>
            <a:endParaRPr lang="en-US"/>
          </a:p>
        </p:txBody>
      </p:sp>
    </p:spTree>
    <p:extLst>
      <p:ext uri="{BB962C8B-B14F-4D97-AF65-F5344CB8AC3E}">
        <p14:creationId xmlns:p14="http://schemas.microsoft.com/office/powerpoint/2010/main" val="3684894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A55CF7-5817-4C5C-9ABA-65B433648E94}"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0BE94-04CA-402F-8DBC-BA7A8174C05D}" type="slidenum">
              <a:rPr lang="en-US" smtClean="0"/>
              <a:t>‹#›</a:t>
            </a:fld>
            <a:endParaRPr lang="en-US"/>
          </a:p>
        </p:txBody>
      </p:sp>
    </p:spTree>
    <p:extLst>
      <p:ext uri="{BB962C8B-B14F-4D97-AF65-F5344CB8AC3E}">
        <p14:creationId xmlns:p14="http://schemas.microsoft.com/office/powerpoint/2010/main" val="378592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A55CF7-5817-4C5C-9ABA-65B433648E94}"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0BE94-04CA-402F-8DBC-BA7A8174C05D}" type="slidenum">
              <a:rPr lang="en-US" smtClean="0"/>
              <a:t>‹#›</a:t>
            </a:fld>
            <a:endParaRPr lang="en-US"/>
          </a:p>
        </p:txBody>
      </p:sp>
    </p:spTree>
    <p:extLst>
      <p:ext uri="{BB962C8B-B14F-4D97-AF65-F5344CB8AC3E}">
        <p14:creationId xmlns:p14="http://schemas.microsoft.com/office/powerpoint/2010/main" val="2291992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A55CF7-5817-4C5C-9ABA-65B433648E94}"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0BE94-04CA-402F-8DBC-BA7A8174C05D}" type="slidenum">
              <a:rPr lang="en-US" smtClean="0"/>
              <a:t>‹#›</a:t>
            </a:fld>
            <a:endParaRPr lang="en-US"/>
          </a:p>
        </p:txBody>
      </p:sp>
    </p:spTree>
    <p:extLst>
      <p:ext uri="{BB962C8B-B14F-4D97-AF65-F5344CB8AC3E}">
        <p14:creationId xmlns:p14="http://schemas.microsoft.com/office/powerpoint/2010/main" val="3127429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A55CF7-5817-4C5C-9ABA-65B433648E94}"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0BE94-04CA-402F-8DBC-BA7A8174C05D}" type="slidenum">
              <a:rPr lang="en-US" smtClean="0"/>
              <a:t>‹#›</a:t>
            </a:fld>
            <a:endParaRPr lang="en-US"/>
          </a:p>
        </p:txBody>
      </p:sp>
    </p:spTree>
    <p:extLst>
      <p:ext uri="{BB962C8B-B14F-4D97-AF65-F5344CB8AC3E}">
        <p14:creationId xmlns:p14="http://schemas.microsoft.com/office/powerpoint/2010/main" val="782391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A55CF7-5817-4C5C-9ABA-65B433648E94}" type="datetimeFigureOut">
              <a:rPr lang="en-US" smtClean="0"/>
              <a:t>12/4/2014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0BE94-04CA-402F-8DBC-BA7A8174C05D}" type="slidenum">
              <a:rPr lang="en-US" smtClean="0"/>
              <a:t>‹#›</a:t>
            </a:fld>
            <a:endParaRPr lang="en-US"/>
          </a:p>
        </p:txBody>
      </p:sp>
    </p:spTree>
    <p:extLst>
      <p:ext uri="{BB962C8B-B14F-4D97-AF65-F5344CB8AC3E}">
        <p14:creationId xmlns:p14="http://schemas.microsoft.com/office/powerpoint/2010/main" val="4052296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A55CF7-5817-4C5C-9ABA-65B433648E94}"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B0BE94-04CA-402F-8DBC-BA7A8174C05D}" type="slidenum">
              <a:rPr lang="en-US" smtClean="0"/>
              <a:t>‹#›</a:t>
            </a:fld>
            <a:endParaRPr lang="en-US"/>
          </a:p>
        </p:txBody>
      </p:sp>
    </p:spTree>
    <p:extLst>
      <p:ext uri="{BB962C8B-B14F-4D97-AF65-F5344CB8AC3E}">
        <p14:creationId xmlns:p14="http://schemas.microsoft.com/office/powerpoint/2010/main" val="3010234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A55CF7-5817-4C5C-9ABA-65B433648E94}" type="datetimeFigureOut">
              <a:rPr lang="en-US" smtClean="0"/>
              <a:t>12/4/2014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B0BE94-04CA-402F-8DBC-BA7A8174C05D}" type="slidenum">
              <a:rPr lang="en-US" smtClean="0"/>
              <a:t>‹#›</a:t>
            </a:fld>
            <a:endParaRPr lang="en-US"/>
          </a:p>
        </p:txBody>
      </p:sp>
    </p:spTree>
    <p:extLst>
      <p:ext uri="{BB962C8B-B14F-4D97-AF65-F5344CB8AC3E}">
        <p14:creationId xmlns:p14="http://schemas.microsoft.com/office/powerpoint/2010/main" val="674071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A55CF7-5817-4C5C-9ABA-65B433648E94}" type="datetimeFigureOut">
              <a:rPr lang="en-US" smtClean="0"/>
              <a:t>12/4/2014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B0BE94-04CA-402F-8DBC-BA7A8174C05D}" type="slidenum">
              <a:rPr lang="en-US" smtClean="0"/>
              <a:t>‹#›</a:t>
            </a:fld>
            <a:endParaRPr lang="en-US"/>
          </a:p>
        </p:txBody>
      </p:sp>
    </p:spTree>
    <p:extLst>
      <p:ext uri="{BB962C8B-B14F-4D97-AF65-F5344CB8AC3E}">
        <p14:creationId xmlns:p14="http://schemas.microsoft.com/office/powerpoint/2010/main" val="2013189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A55CF7-5817-4C5C-9ABA-65B433648E94}" type="datetimeFigureOut">
              <a:rPr lang="en-US" smtClean="0"/>
              <a:t>12/4/2014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B0BE94-04CA-402F-8DBC-BA7A8174C05D}" type="slidenum">
              <a:rPr lang="en-US" smtClean="0"/>
              <a:t>‹#›</a:t>
            </a:fld>
            <a:endParaRPr lang="en-US"/>
          </a:p>
        </p:txBody>
      </p:sp>
    </p:spTree>
    <p:extLst>
      <p:ext uri="{BB962C8B-B14F-4D97-AF65-F5344CB8AC3E}">
        <p14:creationId xmlns:p14="http://schemas.microsoft.com/office/powerpoint/2010/main" val="2571189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A55CF7-5817-4C5C-9ABA-65B433648E94}"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B0BE94-04CA-402F-8DBC-BA7A8174C05D}" type="slidenum">
              <a:rPr lang="en-US" smtClean="0"/>
              <a:t>‹#›</a:t>
            </a:fld>
            <a:endParaRPr lang="en-US"/>
          </a:p>
        </p:txBody>
      </p:sp>
    </p:spTree>
    <p:extLst>
      <p:ext uri="{BB962C8B-B14F-4D97-AF65-F5344CB8AC3E}">
        <p14:creationId xmlns:p14="http://schemas.microsoft.com/office/powerpoint/2010/main" val="988961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A55CF7-5817-4C5C-9ABA-65B433648E94}" type="datetimeFigureOut">
              <a:rPr lang="en-US" smtClean="0"/>
              <a:t>12/4/2014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B0BE94-04CA-402F-8DBC-BA7A8174C05D}" type="slidenum">
              <a:rPr lang="en-US" smtClean="0"/>
              <a:t>‹#›</a:t>
            </a:fld>
            <a:endParaRPr lang="en-US"/>
          </a:p>
        </p:txBody>
      </p:sp>
    </p:spTree>
    <p:extLst>
      <p:ext uri="{BB962C8B-B14F-4D97-AF65-F5344CB8AC3E}">
        <p14:creationId xmlns:p14="http://schemas.microsoft.com/office/powerpoint/2010/main" val="1279957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A55CF7-5817-4C5C-9ABA-65B433648E94}" type="datetimeFigureOut">
              <a:rPr lang="en-US" smtClean="0"/>
              <a:t>12/4/2014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0BE94-04CA-402F-8DBC-BA7A8174C05D}" type="slidenum">
              <a:rPr lang="en-US" smtClean="0"/>
              <a:t>‹#›</a:t>
            </a:fld>
            <a:endParaRPr lang="en-US"/>
          </a:p>
        </p:txBody>
      </p:sp>
    </p:spTree>
    <p:extLst>
      <p:ext uri="{BB962C8B-B14F-4D97-AF65-F5344CB8AC3E}">
        <p14:creationId xmlns:p14="http://schemas.microsoft.com/office/powerpoint/2010/main" val="1772407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solidFill>
              </a:rPr>
              <a:t>LGAC Input on Outcomes</a:t>
            </a:r>
            <a:endParaRPr lang="en-US" dirty="0">
              <a:solidFill>
                <a:schemeClr val="bg1"/>
              </a:solidFill>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4975531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1972" y="180304"/>
            <a:ext cx="11449318" cy="5996659"/>
          </a:xfrm>
        </p:spPr>
        <p:txBody>
          <a:bodyPr>
            <a:noAutofit/>
          </a:bodyPr>
          <a:lstStyle/>
          <a:p>
            <a:pPr marL="0" indent="0" algn="ctr">
              <a:lnSpc>
                <a:spcPct val="160000"/>
              </a:lnSpc>
              <a:spcBef>
                <a:spcPts val="0"/>
              </a:spcBef>
              <a:buNone/>
            </a:pPr>
            <a:r>
              <a:rPr lang="en-US" sz="2000" b="1" dirty="0" smtClean="0">
                <a:solidFill>
                  <a:schemeClr val="bg1"/>
                </a:solidFill>
              </a:rPr>
              <a:t>Land Conservation Goal</a:t>
            </a:r>
          </a:p>
          <a:p>
            <a:pPr marL="0" indent="0">
              <a:lnSpc>
                <a:spcPct val="160000"/>
              </a:lnSpc>
              <a:spcBef>
                <a:spcPts val="0"/>
              </a:spcBef>
              <a:buNone/>
            </a:pPr>
            <a:r>
              <a:rPr lang="en-US" sz="2000" dirty="0" smtClean="0">
                <a:solidFill>
                  <a:schemeClr val="bg1"/>
                </a:solidFill>
              </a:rPr>
              <a:t>Conserve landscapes treasured by citizens in order to maintain water quality and habitat; sustain working forests, farms and maritime communities; and conserve lands of cultural, indigenous and community value.</a:t>
            </a:r>
          </a:p>
          <a:p>
            <a:pPr marL="0" indent="0">
              <a:lnSpc>
                <a:spcPct val="160000"/>
              </a:lnSpc>
              <a:spcBef>
                <a:spcPts val="0"/>
              </a:spcBef>
              <a:buNone/>
            </a:pPr>
            <a:endParaRPr lang="en-US" sz="2000" dirty="0">
              <a:solidFill>
                <a:schemeClr val="bg1"/>
              </a:solidFill>
            </a:endParaRPr>
          </a:p>
          <a:p>
            <a:pPr marL="0" lvl="0" indent="0" algn="ctr">
              <a:lnSpc>
                <a:spcPct val="160000"/>
              </a:lnSpc>
              <a:spcBef>
                <a:spcPts val="0"/>
              </a:spcBef>
              <a:buNone/>
            </a:pPr>
            <a:r>
              <a:rPr lang="en-US" sz="2000" b="1" dirty="0" smtClean="0">
                <a:solidFill>
                  <a:schemeClr val="bg1"/>
                </a:solidFill>
              </a:rPr>
              <a:t>Land </a:t>
            </a:r>
            <a:r>
              <a:rPr lang="en-US" sz="2000" b="1" dirty="0">
                <a:solidFill>
                  <a:schemeClr val="bg1"/>
                </a:solidFill>
              </a:rPr>
              <a:t>Use Options Evaluation </a:t>
            </a:r>
            <a:r>
              <a:rPr lang="en-US" sz="2000" b="1" dirty="0" smtClean="0">
                <a:solidFill>
                  <a:schemeClr val="bg1"/>
                </a:solidFill>
              </a:rPr>
              <a:t>Outcome</a:t>
            </a:r>
          </a:p>
          <a:p>
            <a:pPr marL="0" lvl="0" indent="0">
              <a:lnSpc>
                <a:spcPct val="160000"/>
              </a:lnSpc>
              <a:spcBef>
                <a:spcPts val="0"/>
              </a:spcBef>
              <a:buNone/>
            </a:pPr>
            <a:r>
              <a:rPr lang="en-US" sz="2000" dirty="0" smtClean="0">
                <a:solidFill>
                  <a:schemeClr val="bg1"/>
                </a:solidFill>
              </a:rPr>
              <a:t>By </a:t>
            </a:r>
            <a:r>
              <a:rPr lang="en-US" sz="2000" dirty="0">
                <a:solidFill>
                  <a:schemeClr val="bg1"/>
                </a:solidFill>
              </a:rPr>
              <a:t>the end of 2017, </a:t>
            </a:r>
            <a:r>
              <a:rPr lang="en-US" sz="2000" b="1" dirty="0">
                <a:solidFill>
                  <a:schemeClr val="bg1"/>
                </a:solidFill>
              </a:rPr>
              <a:t>with the direct involvement of local governments or their representatives, evaluate policy options, incentives and planning tools </a:t>
            </a:r>
            <a:r>
              <a:rPr lang="en-US" sz="2000" dirty="0">
                <a:solidFill>
                  <a:schemeClr val="bg1"/>
                </a:solidFill>
              </a:rPr>
              <a:t>that could assist them in continually improving their capacity to reduce the rate of conversion of agricultural lands, forests and wetlands as well as the rate of changing landscapes from more natural lands that soak up pollutants to those that are paved over, </a:t>
            </a:r>
            <a:r>
              <a:rPr lang="en-US" sz="2000" dirty="0" err="1">
                <a:solidFill>
                  <a:schemeClr val="bg1"/>
                </a:solidFill>
              </a:rPr>
              <a:t>hardscaped</a:t>
            </a:r>
            <a:r>
              <a:rPr lang="en-US" sz="2000" dirty="0">
                <a:solidFill>
                  <a:schemeClr val="bg1"/>
                </a:solidFill>
              </a:rPr>
              <a:t> or otherwise impervious. </a:t>
            </a:r>
            <a:r>
              <a:rPr lang="en-US" sz="2000" b="1" dirty="0">
                <a:solidFill>
                  <a:schemeClr val="bg1"/>
                </a:solidFill>
              </a:rPr>
              <a:t>Strategies should be developed </a:t>
            </a:r>
            <a:r>
              <a:rPr lang="en-US" sz="2000" dirty="0">
                <a:solidFill>
                  <a:schemeClr val="bg1"/>
                </a:solidFill>
              </a:rPr>
              <a:t>for supporting local governments’ and others’ efforts in reducing these rates by 2025 and beyond</a:t>
            </a:r>
            <a:r>
              <a:rPr lang="en-US" sz="2000" dirty="0" smtClean="0">
                <a:solidFill>
                  <a:schemeClr val="bg1"/>
                </a:solidFill>
              </a:rPr>
              <a:t>.</a:t>
            </a:r>
            <a:endParaRPr lang="en-US" sz="2000" dirty="0">
              <a:solidFill>
                <a:schemeClr val="bg1"/>
              </a:solidFill>
            </a:endParaRPr>
          </a:p>
        </p:txBody>
      </p:sp>
    </p:spTree>
    <p:extLst>
      <p:ext uri="{BB962C8B-B14F-4D97-AF65-F5344CB8AC3E}">
        <p14:creationId xmlns:p14="http://schemas.microsoft.com/office/powerpoint/2010/main" val="3807553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07583" y="643944"/>
            <a:ext cx="9646276" cy="5632311"/>
          </a:xfrm>
          <a:prstGeom prst="rect">
            <a:avLst/>
          </a:prstGeom>
        </p:spPr>
        <p:txBody>
          <a:bodyPr wrap="square">
            <a:spAutoFit/>
          </a:bodyPr>
          <a:lstStyle/>
          <a:p>
            <a:r>
              <a:rPr lang="en-US" sz="2400" dirty="0" smtClean="0">
                <a:solidFill>
                  <a:schemeClr val="bg1"/>
                </a:solidFill>
              </a:rPr>
              <a:t>Key components:</a:t>
            </a:r>
          </a:p>
          <a:p>
            <a:pPr marL="457200" indent="-457200">
              <a:buFont typeface="+mj-lt"/>
              <a:buAutoNum type="arabicPeriod"/>
            </a:pPr>
            <a:r>
              <a:rPr lang="en-US" sz="2400" dirty="0" smtClean="0">
                <a:solidFill>
                  <a:schemeClr val="bg1"/>
                </a:solidFill>
              </a:rPr>
              <a:t>Evaluate policy options, incentives and planning tools </a:t>
            </a:r>
            <a:r>
              <a:rPr lang="en-US" sz="2400" i="1" dirty="0" smtClean="0">
                <a:solidFill>
                  <a:schemeClr val="bg1"/>
                </a:solidFill>
              </a:rPr>
              <a:t>with the direct involvement of local governments</a:t>
            </a:r>
          </a:p>
          <a:p>
            <a:pPr marL="457200" indent="-457200">
              <a:buFont typeface="+mj-lt"/>
              <a:buAutoNum type="arabicPeriod"/>
            </a:pPr>
            <a:r>
              <a:rPr lang="en-US" sz="2400" dirty="0" smtClean="0">
                <a:solidFill>
                  <a:schemeClr val="bg1"/>
                </a:solidFill>
              </a:rPr>
              <a:t>Develop strategies to support local governments' and others' efforts</a:t>
            </a:r>
          </a:p>
          <a:p>
            <a:pPr marL="457200" indent="-457200">
              <a:buFont typeface="+mj-lt"/>
              <a:buAutoNum type="arabicPeriod"/>
            </a:pPr>
            <a:endParaRPr lang="en-US" sz="2400" dirty="0">
              <a:solidFill>
                <a:schemeClr val="bg1"/>
              </a:solidFill>
            </a:endParaRPr>
          </a:p>
          <a:p>
            <a:r>
              <a:rPr lang="en-US" sz="2400" dirty="0" smtClean="0">
                <a:solidFill>
                  <a:schemeClr val="bg1"/>
                </a:solidFill>
              </a:rPr>
              <a:t>Questions for Discussion:</a:t>
            </a:r>
          </a:p>
          <a:p>
            <a:pPr marL="457200" indent="-457200">
              <a:buFont typeface="+mj-lt"/>
              <a:buAutoNum type="arabicPeriod"/>
            </a:pPr>
            <a:r>
              <a:rPr lang="en-US" altLang="en-US" sz="2400" dirty="0" smtClean="0">
                <a:solidFill>
                  <a:schemeClr val="bg1"/>
                </a:solidFill>
              </a:rPr>
              <a:t>What does an evaluation of policy options, incentives and planning tools look like to you? </a:t>
            </a:r>
          </a:p>
          <a:p>
            <a:pPr marL="457200" indent="-457200">
              <a:buFont typeface="+mj-lt"/>
              <a:buAutoNum type="arabicPeriod"/>
            </a:pPr>
            <a:r>
              <a:rPr lang="en-US" altLang="en-US" sz="2400" dirty="0" smtClean="0">
                <a:solidFill>
                  <a:schemeClr val="bg1"/>
                </a:solidFill>
              </a:rPr>
              <a:t>What types of policy options, incentives and planning tools should be evaluated?</a:t>
            </a:r>
          </a:p>
          <a:p>
            <a:pPr marL="457200" indent="-457200">
              <a:buFont typeface="+mj-lt"/>
              <a:buAutoNum type="arabicPeriod"/>
            </a:pPr>
            <a:r>
              <a:rPr lang="en-US" altLang="en-US" sz="2400" dirty="0" smtClean="0">
                <a:solidFill>
                  <a:schemeClr val="bg1"/>
                </a:solidFill>
              </a:rPr>
              <a:t>Are you aware of similar efforts?</a:t>
            </a:r>
          </a:p>
          <a:p>
            <a:pPr marL="457200" indent="-457200">
              <a:buFont typeface="+mj-lt"/>
              <a:buAutoNum type="arabicPeriod"/>
            </a:pPr>
            <a:r>
              <a:rPr lang="en-US" altLang="en-US" sz="2400" dirty="0" smtClean="0">
                <a:solidFill>
                  <a:schemeClr val="bg1"/>
                </a:solidFill>
              </a:rPr>
              <a:t>How do we ensure direct involvement of local governments in the evaluation, e.g. surveys, steering committee, focus groups?</a:t>
            </a:r>
          </a:p>
          <a:p>
            <a:endParaRPr lang="en-US" sz="2400" dirty="0" smtClean="0">
              <a:solidFill>
                <a:schemeClr val="bg1"/>
              </a:solidFill>
            </a:endParaRPr>
          </a:p>
          <a:p>
            <a:pPr marL="457200" indent="-457200">
              <a:buFont typeface="+mj-lt"/>
              <a:buAutoNum type="arabicPeriod"/>
            </a:pPr>
            <a:endParaRPr lang="en-US" sz="2400" dirty="0">
              <a:solidFill>
                <a:schemeClr val="bg1"/>
              </a:solidFill>
            </a:endParaRPr>
          </a:p>
        </p:txBody>
      </p:sp>
    </p:spTree>
    <p:extLst>
      <p:ext uri="{BB962C8B-B14F-4D97-AF65-F5344CB8AC3E}">
        <p14:creationId xmlns:p14="http://schemas.microsoft.com/office/powerpoint/2010/main" val="9335882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1972" y="180304"/>
            <a:ext cx="11449318" cy="5996659"/>
          </a:xfrm>
        </p:spPr>
        <p:txBody>
          <a:bodyPr>
            <a:noAutofit/>
          </a:bodyPr>
          <a:lstStyle/>
          <a:p>
            <a:pPr marL="0" indent="0" algn="ctr">
              <a:lnSpc>
                <a:spcPct val="160000"/>
              </a:lnSpc>
              <a:spcBef>
                <a:spcPts val="0"/>
              </a:spcBef>
              <a:buNone/>
            </a:pPr>
            <a:r>
              <a:rPr lang="en-US" sz="2400" b="1" dirty="0" smtClean="0">
                <a:solidFill>
                  <a:schemeClr val="bg1"/>
                </a:solidFill>
              </a:rPr>
              <a:t>Land Conservation Goal</a:t>
            </a:r>
          </a:p>
          <a:p>
            <a:pPr marL="0" indent="0" algn="just">
              <a:lnSpc>
                <a:spcPct val="160000"/>
              </a:lnSpc>
              <a:spcBef>
                <a:spcPts val="0"/>
              </a:spcBef>
              <a:buNone/>
            </a:pPr>
            <a:r>
              <a:rPr lang="en-US" sz="2000" dirty="0" smtClean="0">
                <a:solidFill>
                  <a:schemeClr val="bg1"/>
                </a:solidFill>
              </a:rPr>
              <a:t>Conserve landscapes treasured by citizens in order to maintain water quality and habitat; sustain working forests, farms and maritime communities; and conserve lands of cultural, indigenous and community value.</a:t>
            </a:r>
          </a:p>
          <a:p>
            <a:pPr marL="0" indent="0" algn="just">
              <a:lnSpc>
                <a:spcPct val="160000"/>
              </a:lnSpc>
              <a:spcBef>
                <a:spcPts val="0"/>
              </a:spcBef>
              <a:buNone/>
            </a:pPr>
            <a:endParaRPr lang="en-US" sz="2000" dirty="0">
              <a:solidFill>
                <a:schemeClr val="bg1"/>
              </a:solidFill>
            </a:endParaRPr>
          </a:p>
          <a:p>
            <a:pPr marL="0" lvl="0" indent="0" algn="ctr">
              <a:lnSpc>
                <a:spcPct val="160000"/>
              </a:lnSpc>
              <a:spcBef>
                <a:spcPts val="0"/>
              </a:spcBef>
              <a:buNone/>
            </a:pPr>
            <a:r>
              <a:rPr lang="en-US" sz="2400" b="1" i="1" dirty="0" smtClean="0">
                <a:solidFill>
                  <a:schemeClr val="bg1"/>
                </a:solidFill>
              </a:rPr>
              <a:t>Land </a:t>
            </a:r>
            <a:r>
              <a:rPr lang="en-US" sz="2400" b="1" i="1" dirty="0">
                <a:solidFill>
                  <a:schemeClr val="bg1"/>
                </a:solidFill>
              </a:rPr>
              <a:t>Use </a:t>
            </a:r>
            <a:r>
              <a:rPr lang="en-US" sz="2400" b="1" i="1" dirty="0" smtClean="0">
                <a:solidFill>
                  <a:schemeClr val="bg1"/>
                </a:solidFill>
              </a:rPr>
              <a:t>Methods and Metrics Development Outcome</a:t>
            </a:r>
          </a:p>
          <a:p>
            <a:pPr marL="0" lvl="0" indent="0" algn="just">
              <a:lnSpc>
                <a:spcPct val="160000"/>
              </a:lnSpc>
              <a:spcBef>
                <a:spcPts val="0"/>
              </a:spcBef>
              <a:buNone/>
            </a:pPr>
            <a:r>
              <a:rPr lang="en-US" sz="2000" dirty="0" smtClean="0">
                <a:solidFill>
                  <a:schemeClr val="bg1"/>
                </a:solidFill>
              </a:rPr>
              <a:t>Continually </a:t>
            </a:r>
            <a:r>
              <a:rPr lang="en-US" sz="2000" dirty="0">
                <a:solidFill>
                  <a:schemeClr val="bg1"/>
                </a:solidFill>
              </a:rPr>
              <a:t>improve the knowledge of land conversion and the associated impacts throughout the watershed. By 2016, develop a Chesapeake Bay watershed-wide methodology and local level metrics for characterizing the rate of farmland, forest and wetland conversion, measuring the extent and rate of change in impervious surface coverage and quantifying the potential impacts of land conversion to water quality, healthy watersheds and communities. Launch a public awareness campaign to share this information with citizens, local governments, elected officials and stakeholders.</a:t>
            </a:r>
          </a:p>
        </p:txBody>
      </p:sp>
    </p:spTree>
    <p:extLst>
      <p:ext uri="{BB962C8B-B14F-4D97-AF65-F5344CB8AC3E}">
        <p14:creationId xmlns:p14="http://schemas.microsoft.com/office/powerpoint/2010/main" val="36127471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07583" y="643944"/>
            <a:ext cx="9646276" cy="4524315"/>
          </a:xfrm>
          <a:prstGeom prst="rect">
            <a:avLst/>
          </a:prstGeom>
        </p:spPr>
        <p:txBody>
          <a:bodyPr wrap="square">
            <a:spAutoFit/>
          </a:bodyPr>
          <a:lstStyle/>
          <a:p>
            <a:r>
              <a:rPr lang="en-US" sz="2400" dirty="0" smtClean="0">
                <a:solidFill>
                  <a:schemeClr val="bg1"/>
                </a:solidFill>
              </a:rPr>
              <a:t>Key components:</a:t>
            </a:r>
          </a:p>
          <a:p>
            <a:pPr marL="457200" indent="-457200">
              <a:buFont typeface="+mj-lt"/>
              <a:buAutoNum type="arabicPeriod"/>
            </a:pPr>
            <a:r>
              <a:rPr lang="en-US" sz="2400" dirty="0">
                <a:solidFill>
                  <a:schemeClr val="bg1"/>
                </a:solidFill>
              </a:rPr>
              <a:t>D</a:t>
            </a:r>
            <a:r>
              <a:rPr lang="en-US" sz="2400" dirty="0" smtClean="0">
                <a:solidFill>
                  <a:schemeClr val="bg1"/>
                </a:solidFill>
              </a:rPr>
              <a:t>evelop a watershed-wide methodology and local level metrics for characterizing the rate of farmland, forest and wetland conversion </a:t>
            </a:r>
          </a:p>
          <a:p>
            <a:pPr marL="457200" indent="-457200">
              <a:buFont typeface="+mj-lt"/>
              <a:buAutoNum type="arabicPeriod"/>
            </a:pPr>
            <a:r>
              <a:rPr lang="en-US" sz="2400" dirty="0" smtClean="0">
                <a:solidFill>
                  <a:schemeClr val="bg1"/>
                </a:solidFill>
              </a:rPr>
              <a:t>Quantify the potential impacts of land conversion to water quality, healthy watersheds and communities.</a:t>
            </a:r>
          </a:p>
          <a:p>
            <a:pPr marL="457200" indent="-457200">
              <a:buFont typeface="+mj-lt"/>
              <a:buAutoNum type="arabicPeriod"/>
            </a:pPr>
            <a:r>
              <a:rPr lang="en-US" sz="2400" dirty="0" smtClean="0">
                <a:solidFill>
                  <a:schemeClr val="bg1"/>
                </a:solidFill>
              </a:rPr>
              <a:t>Launch a public awareness campaign to share this information.</a:t>
            </a:r>
          </a:p>
          <a:p>
            <a:pPr marL="457200" indent="-457200">
              <a:buFont typeface="+mj-lt"/>
              <a:buAutoNum type="arabicPeriod"/>
            </a:pPr>
            <a:endParaRPr lang="en-US" sz="2400" dirty="0">
              <a:solidFill>
                <a:schemeClr val="bg1"/>
              </a:solidFill>
            </a:endParaRPr>
          </a:p>
          <a:p>
            <a:r>
              <a:rPr lang="en-US" sz="2400" dirty="0" smtClean="0">
                <a:solidFill>
                  <a:schemeClr val="bg1"/>
                </a:solidFill>
              </a:rPr>
              <a:t>Questions for Discussion:</a:t>
            </a:r>
          </a:p>
          <a:p>
            <a:pPr marL="457200" indent="-457200">
              <a:buFont typeface="+mj-lt"/>
              <a:buAutoNum type="arabicPeriod"/>
            </a:pPr>
            <a:r>
              <a:rPr lang="en-US" altLang="en-US" sz="2400" dirty="0" smtClean="0">
                <a:solidFill>
                  <a:schemeClr val="bg1"/>
                </a:solidFill>
              </a:rPr>
              <a:t>How well do you understand </a:t>
            </a:r>
            <a:r>
              <a:rPr lang="en-US" sz="2400" dirty="0" smtClean="0">
                <a:solidFill>
                  <a:schemeClr val="bg1"/>
                </a:solidFill>
              </a:rPr>
              <a:t>land conversion and the associated impacts throughout the watershed</a:t>
            </a:r>
            <a:r>
              <a:rPr lang="en-US" altLang="en-US" sz="2400" dirty="0" smtClean="0">
                <a:solidFill>
                  <a:schemeClr val="bg1"/>
                </a:solidFill>
              </a:rPr>
              <a:t>? </a:t>
            </a:r>
          </a:p>
          <a:p>
            <a:endParaRPr lang="en-US" sz="2400" dirty="0" smtClean="0">
              <a:solidFill>
                <a:schemeClr val="bg1"/>
              </a:solidFill>
            </a:endParaRPr>
          </a:p>
          <a:p>
            <a:pPr marL="457200" indent="-457200">
              <a:buFont typeface="+mj-lt"/>
              <a:buAutoNum type="arabicPeriod"/>
            </a:pPr>
            <a:endParaRPr lang="en-US" sz="2400" dirty="0">
              <a:solidFill>
                <a:schemeClr val="bg1"/>
              </a:solidFill>
            </a:endParaRPr>
          </a:p>
        </p:txBody>
      </p:sp>
    </p:spTree>
    <p:extLst>
      <p:ext uri="{BB962C8B-B14F-4D97-AF65-F5344CB8AC3E}">
        <p14:creationId xmlns:p14="http://schemas.microsoft.com/office/powerpoint/2010/main" val="2333447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493553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solidFill>
                  <a:schemeClr val="bg1"/>
                </a:solidFill>
              </a:rPr>
              <a:t>Key Elements of Management Strategies	</a:t>
            </a:r>
            <a:endParaRPr lang="en-US" dirty="0">
              <a:solidFill>
                <a:schemeClr val="bg1"/>
              </a:solidFill>
            </a:endParaRPr>
          </a:p>
        </p:txBody>
      </p:sp>
      <p:sp>
        <p:nvSpPr>
          <p:cNvPr id="5" name="Content Placeholder 4"/>
          <p:cNvSpPr>
            <a:spLocks noGrp="1"/>
          </p:cNvSpPr>
          <p:nvPr>
            <p:ph idx="1"/>
          </p:nvPr>
        </p:nvSpPr>
        <p:spPr>
          <a:xfrm>
            <a:off x="540913" y="1416676"/>
            <a:ext cx="11127345" cy="4760287"/>
          </a:xfrm>
        </p:spPr>
        <p:txBody>
          <a:bodyPr>
            <a:noAutofit/>
          </a:bodyPr>
          <a:lstStyle/>
          <a:p>
            <a:pPr marL="342900" lvl="1" indent="-342900">
              <a:lnSpc>
                <a:spcPct val="100000"/>
              </a:lnSpc>
              <a:spcBef>
                <a:spcPts val="1000"/>
              </a:spcBef>
              <a:spcAft>
                <a:spcPts val="1200"/>
              </a:spcAft>
            </a:pPr>
            <a:r>
              <a:rPr lang="en-US" dirty="0" smtClean="0">
                <a:solidFill>
                  <a:schemeClr val="bg1"/>
                </a:solidFill>
              </a:rPr>
              <a:t>Include </a:t>
            </a:r>
            <a:r>
              <a:rPr lang="en-US" dirty="0">
                <a:solidFill>
                  <a:schemeClr val="bg1"/>
                </a:solidFill>
              </a:rPr>
              <a:t>a statement about whether there is a </a:t>
            </a:r>
            <a:r>
              <a:rPr lang="en-US" u="sng" dirty="0">
                <a:solidFill>
                  <a:schemeClr val="bg1"/>
                </a:solidFill>
              </a:rPr>
              <a:t>general or specific role for local governments</a:t>
            </a:r>
            <a:r>
              <a:rPr lang="en-US" dirty="0">
                <a:solidFill>
                  <a:schemeClr val="bg1"/>
                </a:solidFill>
              </a:rPr>
              <a:t>, watershed associations, nonprofits, the private sector or others in achieving the outcome.  When relevant, </a:t>
            </a:r>
            <a:r>
              <a:rPr lang="en-US" u="sng" dirty="0">
                <a:solidFill>
                  <a:schemeClr val="bg1"/>
                </a:solidFill>
              </a:rPr>
              <a:t>include a brief description of the role and level of participation of each </a:t>
            </a:r>
            <a:r>
              <a:rPr lang="en-US" u="sng" dirty="0" smtClean="0">
                <a:solidFill>
                  <a:schemeClr val="bg1"/>
                </a:solidFill>
              </a:rPr>
              <a:t>entity</a:t>
            </a:r>
            <a:r>
              <a:rPr lang="en-US" dirty="0" smtClean="0">
                <a:solidFill>
                  <a:schemeClr val="bg1"/>
                </a:solidFill>
              </a:rPr>
              <a:t> (</a:t>
            </a:r>
            <a:r>
              <a:rPr lang="en-US" i="1" dirty="0" smtClean="0">
                <a:solidFill>
                  <a:schemeClr val="bg1"/>
                </a:solidFill>
              </a:rPr>
              <a:t>3.a</a:t>
            </a:r>
            <a:r>
              <a:rPr lang="en-US" dirty="0" smtClean="0">
                <a:solidFill>
                  <a:schemeClr val="bg1"/>
                </a:solidFill>
              </a:rPr>
              <a:t>).    </a:t>
            </a:r>
          </a:p>
          <a:p>
            <a:pPr marL="342900" lvl="1" indent="-342900">
              <a:lnSpc>
                <a:spcPct val="100000"/>
              </a:lnSpc>
              <a:spcBef>
                <a:spcPts val="1000"/>
              </a:spcBef>
              <a:spcAft>
                <a:spcPts val="1200"/>
              </a:spcAft>
            </a:pPr>
            <a:r>
              <a:rPr lang="en-US" u="sng" dirty="0" smtClean="0">
                <a:solidFill>
                  <a:schemeClr val="bg1"/>
                </a:solidFill>
              </a:rPr>
              <a:t>Identify </a:t>
            </a:r>
            <a:r>
              <a:rPr lang="en-US" u="sng" dirty="0">
                <a:solidFill>
                  <a:schemeClr val="bg1"/>
                </a:solidFill>
              </a:rPr>
              <a:t>specific actions, tools or technical support needed </a:t>
            </a:r>
            <a:r>
              <a:rPr lang="en-US" dirty="0">
                <a:solidFill>
                  <a:schemeClr val="bg1"/>
                </a:solidFill>
              </a:rPr>
              <a:t>at the local </a:t>
            </a:r>
            <a:r>
              <a:rPr lang="en-US" dirty="0" smtClean="0">
                <a:solidFill>
                  <a:schemeClr val="bg1"/>
                </a:solidFill>
              </a:rPr>
              <a:t>level (</a:t>
            </a:r>
            <a:r>
              <a:rPr lang="en-US" i="1" dirty="0" smtClean="0">
                <a:solidFill>
                  <a:schemeClr val="bg1"/>
                </a:solidFill>
              </a:rPr>
              <a:t>4.a)</a:t>
            </a:r>
            <a:r>
              <a:rPr lang="en-US" dirty="0" smtClean="0">
                <a:solidFill>
                  <a:schemeClr val="bg1"/>
                </a:solidFill>
              </a:rPr>
              <a:t>.  </a:t>
            </a:r>
            <a:endParaRPr lang="en-US" dirty="0">
              <a:solidFill>
                <a:schemeClr val="bg1"/>
              </a:solidFill>
            </a:endParaRPr>
          </a:p>
          <a:p>
            <a:pPr marL="342900" lvl="1" indent="-342900">
              <a:lnSpc>
                <a:spcPct val="100000"/>
              </a:lnSpc>
              <a:spcBef>
                <a:spcPts val="1000"/>
              </a:spcBef>
              <a:spcAft>
                <a:spcPts val="1200"/>
              </a:spcAft>
            </a:pPr>
            <a:r>
              <a:rPr lang="en-US" dirty="0" smtClean="0">
                <a:solidFill>
                  <a:schemeClr val="bg1"/>
                </a:solidFill>
              </a:rPr>
              <a:t>If </a:t>
            </a:r>
            <a:r>
              <a:rPr lang="en-US" dirty="0">
                <a:solidFill>
                  <a:schemeClr val="bg1"/>
                </a:solidFill>
              </a:rPr>
              <a:t>relevant, </a:t>
            </a:r>
            <a:r>
              <a:rPr lang="en-US" u="sng" dirty="0">
                <a:solidFill>
                  <a:schemeClr val="bg1"/>
                </a:solidFill>
              </a:rPr>
              <a:t>describe what steps will be taken to facilitate greater local participation</a:t>
            </a:r>
            <a:r>
              <a:rPr lang="en-US" dirty="0">
                <a:solidFill>
                  <a:schemeClr val="bg1"/>
                </a:solidFill>
              </a:rPr>
              <a:t>, including underserved and underrepresented communities as a way to include more diverse participation, in achieving the outcome, including </a:t>
            </a:r>
            <a:r>
              <a:rPr lang="en-US" u="sng" dirty="0">
                <a:solidFill>
                  <a:schemeClr val="bg1"/>
                </a:solidFill>
              </a:rPr>
              <a:t>what actions, tools or technical support will be provided to empower local </a:t>
            </a:r>
            <a:r>
              <a:rPr lang="en-US" u="sng" dirty="0" smtClean="0">
                <a:solidFill>
                  <a:schemeClr val="bg1"/>
                </a:solidFill>
              </a:rPr>
              <a:t>governments </a:t>
            </a:r>
            <a:r>
              <a:rPr lang="en-US" dirty="0">
                <a:solidFill>
                  <a:schemeClr val="bg1"/>
                </a:solidFill>
              </a:rPr>
              <a:t>and others to do their </a:t>
            </a:r>
            <a:r>
              <a:rPr lang="en-US" dirty="0" smtClean="0">
                <a:solidFill>
                  <a:schemeClr val="bg1"/>
                </a:solidFill>
              </a:rPr>
              <a:t>part</a:t>
            </a:r>
            <a:r>
              <a:rPr lang="en-US" dirty="0">
                <a:solidFill>
                  <a:schemeClr val="bg1"/>
                </a:solidFill>
              </a:rPr>
              <a:t> </a:t>
            </a:r>
            <a:r>
              <a:rPr lang="en-US" dirty="0" smtClean="0">
                <a:solidFill>
                  <a:schemeClr val="bg1"/>
                </a:solidFill>
              </a:rPr>
              <a:t>(</a:t>
            </a:r>
            <a:r>
              <a:rPr lang="en-US" i="1" dirty="0" smtClean="0">
                <a:solidFill>
                  <a:schemeClr val="bg1"/>
                </a:solidFill>
              </a:rPr>
              <a:t>5.a</a:t>
            </a:r>
            <a:r>
              <a:rPr lang="en-US" dirty="0" smtClean="0">
                <a:solidFill>
                  <a:schemeClr val="bg1"/>
                </a:solidFill>
              </a:rPr>
              <a:t>). </a:t>
            </a:r>
            <a:endParaRPr lang="en-US" dirty="0">
              <a:solidFill>
                <a:schemeClr val="bg1"/>
              </a:solidFill>
            </a:endParaRPr>
          </a:p>
        </p:txBody>
      </p:sp>
    </p:spTree>
    <p:extLst>
      <p:ext uri="{BB962C8B-B14F-4D97-AF65-F5344CB8AC3E}">
        <p14:creationId xmlns:p14="http://schemas.microsoft.com/office/powerpoint/2010/main" val="20575037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Outcomes to be Discussed</a:t>
            </a:r>
            <a:endParaRPr lang="en-US" dirty="0">
              <a:solidFill>
                <a:schemeClr val="bg1"/>
              </a:solidFill>
            </a:endParaRPr>
          </a:p>
        </p:txBody>
      </p:sp>
      <p:sp>
        <p:nvSpPr>
          <p:cNvPr id="3" name="Content Placeholder 2"/>
          <p:cNvSpPr>
            <a:spLocks noGrp="1"/>
          </p:cNvSpPr>
          <p:nvPr>
            <p:ph idx="1"/>
          </p:nvPr>
        </p:nvSpPr>
        <p:spPr/>
        <p:txBody>
          <a:bodyPr/>
          <a:lstStyle/>
          <a:p>
            <a:r>
              <a:rPr lang="en-US" dirty="0" smtClean="0">
                <a:solidFill>
                  <a:schemeClr val="bg1"/>
                </a:solidFill>
              </a:rPr>
              <a:t>Local Leadership</a:t>
            </a:r>
          </a:p>
          <a:p>
            <a:r>
              <a:rPr lang="en-US" dirty="0" smtClean="0">
                <a:solidFill>
                  <a:schemeClr val="bg1"/>
                </a:solidFill>
              </a:rPr>
              <a:t>Citizen Stewardship</a:t>
            </a:r>
          </a:p>
          <a:p>
            <a:r>
              <a:rPr lang="en-US" dirty="0" smtClean="0">
                <a:solidFill>
                  <a:schemeClr val="bg1"/>
                </a:solidFill>
              </a:rPr>
              <a:t>Diversity</a:t>
            </a:r>
          </a:p>
          <a:p>
            <a:r>
              <a:rPr lang="en-US" dirty="0" smtClean="0">
                <a:solidFill>
                  <a:schemeClr val="bg1"/>
                </a:solidFill>
              </a:rPr>
              <a:t>Healthy Watersheds</a:t>
            </a:r>
          </a:p>
          <a:p>
            <a:r>
              <a:rPr lang="en-US" dirty="0" smtClean="0">
                <a:solidFill>
                  <a:schemeClr val="bg1"/>
                </a:solidFill>
              </a:rPr>
              <a:t>Land Use Metrics and Methods</a:t>
            </a:r>
          </a:p>
          <a:p>
            <a:r>
              <a:rPr lang="en-US" dirty="0" smtClean="0">
                <a:solidFill>
                  <a:schemeClr val="bg1"/>
                </a:solidFill>
              </a:rPr>
              <a:t>Land Use Options</a:t>
            </a:r>
          </a:p>
          <a:p>
            <a:r>
              <a:rPr lang="en-US" dirty="0" smtClean="0">
                <a:solidFill>
                  <a:schemeClr val="bg1"/>
                </a:solidFill>
              </a:rPr>
              <a:t>SAV (Underwater Grasses</a:t>
            </a:r>
            <a:r>
              <a:rPr lang="en-US" dirty="0" smtClean="0">
                <a:solidFill>
                  <a:schemeClr val="bg1"/>
                </a:solidFill>
              </a:rPr>
              <a:t>)</a:t>
            </a:r>
          </a:p>
          <a:p>
            <a:r>
              <a:rPr lang="en-US" dirty="0" smtClean="0">
                <a:solidFill>
                  <a:schemeClr val="bg1"/>
                </a:solidFill>
              </a:rPr>
              <a:t>Others???</a:t>
            </a:r>
            <a:endParaRPr lang="en-US" dirty="0">
              <a:solidFill>
                <a:schemeClr val="bg1"/>
              </a:solidFill>
            </a:endParaRPr>
          </a:p>
        </p:txBody>
      </p:sp>
    </p:spTree>
    <p:extLst>
      <p:ext uri="{BB962C8B-B14F-4D97-AF65-F5344CB8AC3E}">
        <p14:creationId xmlns:p14="http://schemas.microsoft.com/office/powerpoint/2010/main" val="7212696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chemeClr val="bg1"/>
                </a:solidFill>
              </a:rPr>
              <a:t>Local Leadership</a:t>
            </a:r>
            <a:endParaRPr lang="en-US" dirty="0">
              <a:solidFill>
                <a:schemeClr val="bg1"/>
              </a:solidFill>
            </a:endParaRPr>
          </a:p>
        </p:txBody>
      </p:sp>
    </p:spTree>
    <p:extLst>
      <p:ext uri="{BB962C8B-B14F-4D97-AF65-F5344CB8AC3E}">
        <p14:creationId xmlns:p14="http://schemas.microsoft.com/office/powerpoint/2010/main" val="20105434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2550020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chemeClr val="bg1"/>
                </a:solidFill>
              </a:rPr>
              <a:t>Stewardship</a:t>
            </a:r>
            <a:endParaRPr lang="en-US" dirty="0">
              <a:solidFill>
                <a:schemeClr val="bg1"/>
              </a:solidFill>
            </a:endParaRPr>
          </a:p>
        </p:txBody>
      </p:sp>
    </p:spTree>
    <p:extLst>
      <p:ext uri="{BB962C8B-B14F-4D97-AF65-F5344CB8AC3E}">
        <p14:creationId xmlns:p14="http://schemas.microsoft.com/office/powerpoint/2010/main" val="509616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21972" y="180304"/>
            <a:ext cx="11449318" cy="5996659"/>
          </a:xfrm>
        </p:spPr>
        <p:txBody>
          <a:bodyPr>
            <a:noAutofit/>
          </a:bodyPr>
          <a:lstStyle/>
          <a:p>
            <a:pPr marL="0" indent="0" algn="ctr">
              <a:lnSpc>
                <a:spcPct val="160000"/>
              </a:lnSpc>
              <a:spcBef>
                <a:spcPts val="0"/>
              </a:spcBef>
              <a:buNone/>
            </a:pPr>
            <a:r>
              <a:rPr lang="en-US" sz="2400" b="1" dirty="0" smtClean="0">
                <a:solidFill>
                  <a:schemeClr val="bg1"/>
                </a:solidFill>
              </a:rPr>
              <a:t>Stewardship Goal</a:t>
            </a:r>
          </a:p>
          <a:p>
            <a:pPr marL="0" indent="0">
              <a:lnSpc>
                <a:spcPct val="160000"/>
              </a:lnSpc>
              <a:spcBef>
                <a:spcPts val="0"/>
              </a:spcBef>
              <a:buNone/>
            </a:pPr>
            <a:r>
              <a:rPr lang="en-US" sz="2400" dirty="0" smtClean="0">
                <a:solidFill>
                  <a:schemeClr val="bg1"/>
                </a:solidFill>
              </a:rPr>
              <a:t>Increase the number and diversity of local citizen stewards and local governments that actively support and carry out the conservation and restoration activities that achieve healthy local streams, rivers and a vibrant Chesapeake Bay.</a:t>
            </a:r>
          </a:p>
          <a:p>
            <a:pPr marL="0" indent="0">
              <a:lnSpc>
                <a:spcPct val="160000"/>
              </a:lnSpc>
              <a:spcBef>
                <a:spcPts val="0"/>
              </a:spcBef>
              <a:buNone/>
            </a:pPr>
            <a:endParaRPr lang="en-US" sz="2400" dirty="0">
              <a:solidFill>
                <a:schemeClr val="bg1"/>
              </a:solidFill>
            </a:endParaRPr>
          </a:p>
          <a:p>
            <a:pPr marL="0" lvl="0" indent="0" algn="ctr">
              <a:lnSpc>
                <a:spcPct val="160000"/>
              </a:lnSpc>
              <a:spcBef>
                <a:spcPts val="0"/>
              </a:spcBef>
              <a:buNone/>
            </a:pPr>
            <a:r>
              <a:rPr lang="en-US" sz="3200" b="1" dirty="0" smtClean="0">
                <a:solidFill>
                  <a:schemeClr val="bg1"/>
                </a:solidFill>
              </a:rPr>
              <a:t>Diversity Outcome</a:t>
            </a:r>
          </a:p>
          <a:p>
            <a:pPr marL="0" lvl="0" indent="0">
              <a:lnSpc>
                <a:spcPct val="160000"/>
              </a:lnSpc>
              <a:spcBef>
                <a:spcPts val="0"/>
              </a:spcBef>
              <a:buNone/>
            </a:pPr>
            <a:r>
              <a:rPr lang="en-US" sz="2400" dirty="0" smtClean="0">
                <a:solidFill>
                  <a:schemeClr val="bg1"/>
                </a:solidFill>
              </a:rPr>
              <a:t>Identify minority stakeholder groups that are not currently represented in the leadership, decision making and implementation of conservation and restoration activities and create meaningful opportunities and programs to recruit and engage them in the Partnership’s efforts.  </a:t>
            </a:r>
            <a:endParaRPr lang="en-US" sz="2400" dirty="0">
              <a:solidFill>
                <a:schemeClr val="bg1"/>
              </a:solidFill>
            </a:endParaRPr>
          </a:p>
        </p:txBody>
      </p:sp>
    </p:spTree>
    <p:extLst>
      <p:ext uri="{BB962C8B-B14F-4D97-AF65-F5344CB8AC3E}">
        <p14:creationId xmlns:p14="http://schemas.microsoft.com/office/powerpoint/2010/main" val="12952679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Land Use Methods and Metrics</a:t>
            </a:r>
            <a:endParaRPr lang="en-US" dirty="0">
              <a:solidFill>
                <a:schemeClr val="bg1"/>
              </a:solidFill>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185133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Land Use Methods and Metrics</a:t>
            </a:r>
            <a:endParaRPr lang="en-US" dirty="0">
              <a:solidFill>
                <a:schemeClr val="bg1"/>
              </a:solidFill>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610654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2705</TotalTime>
  <Words>684</Words>
  <Application>Microsoft Office PowerPoint</Application>
  <PresentationFormat>Widescreen</PresentationFormat>
  <Paragraphs>50</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LGAC Input on Outcomes</vt:lpstr>
      <vt:lpstr>Key Elements of Management Strategies </vt:lpstr>
      <vt:lpstr>Outcomes to be Discussed</vt:lpstr>
      <vt:lpstr>Local Leadership</vt:lpstr>
      <vt:lpstr>PowerPoint Presentation</vt:lpstr>
      <vt:lpstr>Stewardship</vt:lpstr>
      <vt:lpstr>PowerPoint Presentation</vt:lpstr>
      <vt:lpstr>Land Use Methods and Metrics</vt:lpstr>
      <vt:lpstr>Land Use Methods and Metrics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Elements of Management Strategies</dc:title>
  <dc:creator>mgattis</dc:creator>
  <cp:lastModifiedBy>mgattis</cp:lastModifiedBy>
  <cp:revision>27</cp:revision>
  <dcterms:created xsi:type="dcterms:W3CDTF">2014-12-01T16:12:50Z</dcterms:created>
  <dcterms:modified xsi:type="dcterms:W3CDTF">2014-12-04T16:21:04Z</dcterms:modified>
</cp:coreProperties>
</file>