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3"/>
  </p:notesMasterIdLst>
  <p:sldIdLst>
    <p:sldId id="256" r:id="rId2"/>
    <p:sldId id="313" r:id="rId3"/>
    <p:sldId id="317" r:id="rId4"/>
    <p:sldId id="319" r:id="rId5"/>
    <p:sldId id="320" r:id="rId6"/>
    <p:sldId id="321" r:id="rId7"/>
    <p:sldId id="322" r:id="rId8"/>
    <p:sldId id="325" r:id="rId9"/>
    <p:sldId id="327" r:id="rId10"/>
    <p:sldId id="328" r:id="rId11"/>
    <p:sldId id="330" r:id="rId12"/>
    <p:sldId id="355" r:id="rId13"/>
    <p:sldId id="358" r:id="rId14"/>
    <p:sldId id="359" r:id="rId15"/>
    <p:sldId id="360" r:id="rId16"/>
    <p:sldId id="332" r:id="rId17"/>
    <p:sldId id="298" r:id="rId18"/>
    <p:sldId id="352" r:id="rId19"/>
    <p:sldId id="300" r:id="rId20"/>
    <p:sldId id="309" r:id="rId21"/>
    <p:sldId id="346" r:id="rId22"/>
    <p:sldId id="344" r:id="rId23"/>
    <p:sldId id="308" r:id="rId24"/>
    <p:sldId id="345" r:id="rId25"/>
    <p:sldId id="348" r:id="rId26"/>
    <p:sldId id="310" r:id="rId27"/>
    <p:sldId id="350" r:id="rId28"/>
    <p:sldId id="312" r:id="rId29"/>
    <p:sldId id="339" r:id="rId30"/>
    <p:sldId id="351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7583-7D74-4D0F-8D3C-C41F56E5518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A238-5413-484A-9778-4FE47FB5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A238-5413-484A-9778-4FE47FB5D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B1855-81D3-436F-B569-998AAD1B18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6B0AA2-A3EC-4E3E-9A87-0E36B6EE0A57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CAC2B0-6179-409E-BB55-EEF57C569C1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hesapeakebay.net/calendar/event/2346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sapeakebay.net/managementstrategies/strategy/tree_canop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orests.allianceforthebay.org/what-were-doing/forest-restoration/urban-tree-canopy-summit-proceeding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781800" cy="914400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Julie </a:t>
            </a:r>
            <a:r>
              <a:rPr lang="en-US" sz="11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Mawhorter</a:t>
            </a: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Mid-Atlantic Urban &amp; Community Forestry Coordinator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jmawhorter@fs.fed.us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6629400" cy="10934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Chesapeake Tree Canopy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UPDATE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Citizen’s Advisory Committee, February 17, 2016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05854" y="76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5425" y="3048000"/>
            <a:ext cx="139899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651879"/>
            <a:ext cx="931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" t="11454" r="61509" b="23640"/>
          <a:stretch>
            <a:fillRect/>
          </a:stretch>
        </p:blipFill>
        <p:spPr bwMode="auto">
          <a:xfrm>
            <a:off x="7425425" y="5641540"/>
            <a:ext cx="1285655" cy="1038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Canopy Outcome-</a:t>
            </a:r>
            <a:br>
              <a:rPr lang="en-US" dirty="0" smtClean="0"/>
            </a:br>
            <a:r>
              <a:rPr lang="en-US" dirty="0" smtClean="0"/>
              <a:t>State Targets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84223"/>
              </p:ext>
            </p:extLst>
          </p:nvPr>
        </p:nvGraphicFramePr>
        <p:xfrm>
          <a:off x="1524000" y="1905000"/>
          <a:ext cx="5586710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7704"/>
                <a:gridCol w="1810206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Target</a:t>
                      </a:r>
                    </a:p>
                    <a:p>
                      <a:pPr algn="ctr"/>
                      <a:r>
                        <a:rPr lang="en-US" dirty="0" smtClean="0"/>
                        <a:t>(New Acres)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2025</a:t>
                      </a:r>
                      <a:r>
                        <a:rPr lang="en-US" baseline="0" dirty="0" smtClean="0"/>
                        <a:t> Target</a:t>
                      </a:r>
                    </a:p>
                    <a:p>
                      <a:pPr algn="ctr"/>
                      <a:r>
                        <a:rPr lang="en-US" baseline="0" dirty="0" smtClean="0"/>
                        <a:t>(New Acres)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Delaware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Maryland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Pennsylvania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</a:t>
                      </a:r>
                      <a:r>
                        <a:rPr lang="en-US" baseline="0" dirty="0" smtClean="0"/>
                        <a:t> Virginia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2460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5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Chesapeake TMDL – Credit for Trees?</a:t>
            </a:r>
            <a:br>
              <a:rPr lang="en-US" sz="31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08410"/>
            <a:ext cx="80010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 Approach: </a:t>
            </a:r>
            <a:r>
              <a:rPr lang="en-US" dirty="0" smtClean="0"/>
              <a:t>Urban Tree Planting is a credited BMP for TMDL</a:t>
            </a:r>
          </a:p>
          <a:p>
            <a:pPr lvl="1"/>
            <a:r>
              <a:rPr lang="en-US" dirty="0" smtClean="0"/>
              <a:t>Expert Panel is reviewing this credit and will issue recommendations in April; credit likely to be reduced from current “Forest” credit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93" y="5911634"/>
            <a:ext cx="9157186" cy="9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Chesapeake TMDL – Credit for Trees?</a:t>
            </a:r>
            <a:br>
              <a:rPr lang="en-US" sz="31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New Approach: </a:t>
            </a:r>
            <a:r>
              <a:rPr lang="en-US" dirty="0" smtClean="0"/>
              <a:t>Capturing </a:t>
            </a:r>
            <a:r>
              <a:rPr lang="en-US" u="sng" dirty="0" smtClean="0"/>
              <a:t>existing</a:t>
            </a:r>
            <a:r>
              <a:rPr lang="en-US" dirty="0" smtClean="0"/>
              <a:t> Tree Canopy as new land uses in the Chesapeake Bay model, to account for water quality benefits and incentivize protection</a:t>
            </a:r>
          </a:p>
          <a:p>
            <a:pPr lvl="1"/>
            <a:r>
              <a:rPr lang="en-US" dirty="0" smtClean="0"/>
              <a:t>Must quantify pollutant loading rate reflecting benefit of tree canopy over turf and impervious surfaces</a:t>
            </a:r>
          </a:p>
          <a:p>
            <a:pPr lvl="1"/>
            <a:r>
              <a:rPr lang="en-US" dirty="0" smtClean="0"/>
              <a:t>Aim for Water Quality Goal Team approval on 3/14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93" y="5911634"/>
            <a:ext cx="9157186" cy="9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7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Expert Panel Science Review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organized by type of benefit:</a:t>
            </a:r>
          </a:p>
          <a:p>
            <a:pPr lvl="1"/>
            <a:r>
              <a:rPr lang="en-US" dirty="0" smtClean="0"/>
              <a:t>Hydrologic</a:t>
            </a:r>
          </a:p>
          <a:p>
            <a:pPr lvl="2"/>
            <a:r>
              <a:rPr lang="en-US" dirty="0" smtClean="0"/>
              <a:t>Interception</a:t>
            </a:r>
          </a:p>
          <a:p>
            <a:pPr lvl="2"/>
            <a:r>
              <a:rPr lang="en-US" dirty="0" smtClean="0"/>
              <a:t>Evapotranspiration</a:t>
            </a:r>
          </a:p>
          <a:p>
            <a:pPr lvl="2"/>
            <a:r>
              <a:rPr lang="en-US" dirty="0" smtClean="0"/>
              <a:t>Infiltration</a:t>
            </a:r>
          </a:p>
          <a:p>
            <a:pPr lvl="2"/>
            <a:r>
              <a:rPr lang="en-US" dirty="0" smtClean="0"/>
              <a:t>Runoff reduction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2"/>
            <a:r>
              <a:rPr lang="en-US" dirty="0" smtClean="0"/>
              <a:t>Pollutant uptake &amp; removal</a:t>
            </a:r>
          </a:p>
          <a:p>
            <a:pPr lvl="2"/>
            <a:r>
              <a:rPr lang="en-US" dirty="0" smtClean="0"/>
              <a:t>Leaf litter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88868"/>
            <a:ext cx="2529840" cy="5124546"/>
          </a:xfrm>
        </p:spPr>
      </p:pic>
      <p:sp>
        <p:nvSpPr>
          <p:cNvPr id="9" name="Down Arrow 8"/>
          <p:cNvSpPr/>
          <p:nvPr/>
        </p:nvSpPr>
        <p:spPr>
          <a:xfrm>
            <a:off x="5998464" y="4903412"/>
            <a:ext cx="310896" cy="49043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795" y="3720286"/>
            <a:ext cx="142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Interception</a:t>
            </a: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4942350" y="3249598"/>
            <a:ext cx="333738" cy="490437"/>
          </a:xfrm>
          <a:prstGeom prst="downArrow">
            <a:avLst/>
          </a:prstGeom>
          <a:gradFill>
            <a:gsLst>
              <a:gs pos="76676">
                <a:srgbClr val="C6DBF9"/>
              </a:gs>
              <a:gs pos="0">
                <a:srgbClr val="00CC0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7065" y="5193792"/>
            <a:ext cx="1246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 Light" panose="020F0302020204030204"/>
              </a:rPr>
              <a:t>Infiltration</a:t>
            </a:r>
            <a:endParaRPr lang="en-US" b="1" dirty="0" smtClean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BA06-8848-4C05-8F5B-54DF7B6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98904"/>
            <a:ext cx="774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Tree Canopy Expert Panel, Center for Watershed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Tree Canopy Loading Rate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Canopy Loading Rate Webinar on 2/11</a:t>
            </a:r>
          </a:p>
          <a:p>
            <a:pPr lvl="1"/>
            <a:r>
              <a:rPr lang="en-US" dirty="0" smtClean="0"/>
              <a:t>Recording, slides, literature synthesis and methodology posted at </a:t>
            </a:r>
            <a:r>
              <a:rPr lang="en-US" u="sng" dirty="0">
                <a:hlinkClick r:id="rId2"/>
              </a:rPr>
              <a:t>http://www.chesapeakebay.net/calendar/event/23466/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Taking comments, briefing workgroups, finalizing recommendations for approval by Water Quality Goal Implementation Team on 3/14</a:t>
            </a:r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93" y="5911634"/>
            <a:ext cx="9157186" cy="9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56449"/>
              </p:ext>
            </p:extLst>
          </p:nvPr>
        </p:nvGraphicFramePr>
        <p:xfrm>
          <a:off x="2971800" y="4572000"/>
          <a:ext cx="2971800" cy="19697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85900"/>
                <a:gridCol w="1485900"/>
              </a:tblGrid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 Use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Pollution Reduction (%)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DRAFT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Canopy over </a:t>
                      </a:r>
                      <a:r>
                        <a:rPr kumimoji="0" lang="en-US" alt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Turfgrass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26.0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Canopy over Impervious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7.1, TBD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5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Tree Canopy and TMDL – NEXT STEPS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states to develop tracking systems to capture local tree planting efforts for annual BMP reporting (2016)</a:t>
            </a:r>
          </a:p>
          <a:p>
            <a:r>
              <a:rPr lang="en-US" dirty="0" smtClean="0"/>
              <a:t>Include tree canopy targets in 2017 Milestones and Phase 3 Watershed Implementation Plans</a:t>
            </a:r>
          </a:p>
          <a:p>
            <a:r>
              <a:rPr lang="en-US" dirty="0" smtClean="0"/>
              <a:t>When credits are finalized, work with state and local </a:t>
            </a:r>
            <a:r>
              <a:rPr lang="en-US" dirty="0" err="1" smtClean="0"/>
              <a:t>stormwater</a:t>
            </a:r>
            <a:r>
              <a:rPr lang="en-US" dirty="0" smtClean="0"/>
              <a:t> programs to better integrate tree canopy into WIP goals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593" y="5911634"/>
            <a:ext cx="9157186" cy="9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188"/>
            <a:ext cx="8641672" cy="10394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But, Beyond the </a:t>
            </a:r>
            <a:r>
              <a:rPr lang="en-US" sz="2800" dirty="0" err="1" smtClean="0"/>
              <a:t>tmdl</a:t>
            </a:r>
            <a:r>
              <a:rPr lang="en-US" sz="2800" dirty="0" smtClean="0"/>
              <a:t>…</a:t>
            </a:r>
            <a:br>
              <a:rPr lang="en-US" sz="2800" dirty="0" smtClean="0"/>
            </a:br>
            <a:r>
              <a:rPr lang="en-US" sz="2800" dirty="0" smtClean="0"/>
              <a:t>trees are the ultimate multi-tasker</a:t>
            </a:r>
            <a:endParaRPr lang="en-US" sz="2800" dirty="0"/>
          </a:p>
        </p:txBody>
      </p:sp>
      <p:pic>
        <p:nvPicPr>
          <p:cNvPr id="5" name="Picture 2" descr="http://media.navigatored.com/images/tree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926265" cy="53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599" y="6444734"/>
            <a:ext cx="611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iTree</a:t>
            </a:r>
            <a:r>
              <a:rPr lang="en-US" dirty="0" smtClean="0"/>
              <a:t> Analysis, Fond du Lac, </a:t>
            </a:r>
            <a:r>
              <a:rPr lang="en-US" dirty="0" err="1" smtClean="0"/>
              <a:t>Wisconson</a:t>
            </a:r>
            <a:r>
              <a:rPr lang="en-US" dirty="0" smtClean="0"/>
              <a:t>, itreetools.org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59" y="381000"/>
            <a:ext cx="8733641" cy="59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Chesapeake TREE </a:t>
            </a:r>
            <a:r>
              <a:rPr lang="en-US" dirty="0" err="1" smtClean="0"/>
              <a:t>cANOPY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STRATEGY &amp; WORKPLAN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Tree Canopy 2-Year </a:t>
            </a:r>
            <a:r>
              <a:rPr lang="en-US" dirty="0" err="1" smtClean="0"/>
              <a:t>Workplan</a:t>
            </a:r>
            <a:r>
              <a:rPr lang="en-US" dirty="0" smtClean="0"/>
              <a:t> out for public input through March 7  (view </a:t>
            </a:r>
            <a:r>
              <a:rPr lang="en-US" u="sng" dirty="0" smtClean="0"/>
              <a:t>full draft </a:t>
            </a:r>
            <a:r>
              <a:rPr lang="en-US" dirty="0" err="1" smtClean="0"/>
              <a:t>workplan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www.chesapeakebay.net/managementstrategies/strategy/tree_canopy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Actions organized by:</a:t>
            </a:r>
          </a:p>
          <a:p>
            <a:pPr lvl="1"/>
            <a:r>
              <a:rPr lang="en-US" dirty="0" smtClean="0"/>
              <a:t>Funding &amp; Partnerships</a:t>
            </a:r>
          </a:p>
          <a:p>
            <a:pPr lvl="1"/>
            <a:r>
              <a:rPr lang="en-US" dirty="0" smtClean="0"/>
              <a:t>Policy &amp; Ordinances</a:t>
            </a:r>
          </a:p>
          <a:p>
            <a:pPr lvl="1"/>
            <a:r>
              <a:rPr lang="en-US" dirty="0" smtClean="0"/>
              <a:t>Technical Capacity &amp; Knowledge</a:t>
            </a:r>
          </a:p>
          <a:p>
            <a:pPr lvl="1"/>
            <a:r>
              <a:rPr lang="en-US" dirty="0" smtClean="0"/>
              <a:t>Community Outreach &amp; Education</a:t>
            </a:r>
          </a:p>
          <a:p>
            <a:pPr lvl="1"/>
            <a:r>
              <a:rPr lang="en-US" dirty="0" smtClean="0"/>
              <a:t>Appendix of Additional State Actions provides full detail on state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Chesapeake Urban Tree Canopy Summit </a:t>
            </a:r>
            <a:r>
              <a:rPr lang="en-US" sz="2200" dirty="0" smtClean="0"/>
              <a:t>October 14-15, 2014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1"/>
            <a:ext cx="441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80+ local, state, federal, and nongovernmental participants from across watershed</a:t>
            </a:r>
          </a:p>
          <a:p>
            <a:r>
              <a:rPr lang="en-US" dirty="0" smtClean="0"/>
              <a:t>Meeting summary report and recorded presentations are posted online: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1524000"/>
            <a:ext cx="3520295" cy="4583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4244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://forests.allianceforthebay.org/what-were-doing/forest-restoration</a:t>
            </a:r>
            <a:r>
              <a:rPr lang="en-US" sz="1600" dirty="0" smtClean="0">
                <a:hlinkClick r:id="rId3"/>
              </a:rPr>
              <a:t>/ urban-tree-canopy-summit-proceedings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3800" y="28194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Background on Urban Tree Canopy goals and progress </a:t>
            </a:r>
          </a:p>
          <a:p>
            <a:pPr lvl="1"/>
            <a:r>
              <a:rPr lang="en-US" sz="2400" dirty="0" smtClean="0"/>
              <a:t>Tree Canopy “credit” in the TMDL context</a:t>
            </a:r>
          </a:p>
          <a:p>
            <a:pPr lvl="1"/>
            <a:r>
              <a:rPr lang="en-US" sz="2400" dirty="0" smtClean="0"/>
              <a:t>Chesapeake Tree Canopy Management Strategy &amp; 2 Year </a:t>
            </a:r>
            <a:r>
              <a:rPr lang="en-US" sz="2400" dirty="0" err="1" smtClean="0"/>
              <a:t>Workplan</a:t>
            </a:r>
            <a:endParaRPr lang="en-US" sz="2400" dirty="0" smtClean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mawhorter\Documents\Restoration Strategy\DRAFT\5 urban and community trees\Kids tree planting p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290" y="3869219"/>
            <a:ext cx="2905125" cy="21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15" y="2133600"/>
            <a:ext cx="7543800" cy="1981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Key Issues:  </a:t>
            </a:r>
            <a:r>
              <a:rPr lang="en-US" sz="3200" b="1" dirty="0" smtClean="0"/>
              <a:t>Funding &amp; Partnerships</a:t>
            </a:r>
          </a:p>
          <a:p>
            <a:pPr marL="114300" indent="0">
              <a:buNone/>
            </a:pPr>
            <a:r>
              <a:rPr lang="en-US" sz="2800" i="1" dirty="0" smtClean="0"/>
              <a:t>What are the best local funding strategies to pursue for planting and maintenance?</a:t>
            </a:r>
          </a:p>
          <a:p>
            <a:pPr marL="114300" indent="0">
              <a:buNone/>
            </a:pPr>
            <a:endParaRPr lang="en-US" sz="2800" i="1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2843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73"/>
            <a:ext cx="8260672" cy="1039427"/>
          </a:xfrm>
        </p:spPr>
        <p:txBody>
          <a:bodyPr/>
          <a:lstStyle/>
          <a:p>
            <a:r>
              <a:rPr lang="en-US" dirty="0" smtClean="0"/>
              <a:t>partnerships: </a:t>
            </a:r>
            <a:r>
              <a:rPr lang="en-US" dirty="0" err="1" smtClean="0"/>
              <a:t>treebaltimore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4068" r="20856" b="12307"/>
          <a:stretch/>
        </p:blipFill>
        <p:spPr bwMode="auto">
          <a:xfrm>
            <a:off x="152401" y="1407994"/>
            <a:ext cx="7022354" cy="445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23" r="19559" b="10075"/>
          <a:stretch/>
        </p:blipFill>
        <p:spPr bwMode="auto">
          <a:xfrm>
            <a:off x="5323334" y="1143000"/>
            <a:ext cx="3848801" cy="536698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9446"/>
            <a:ext cx="38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Credit: Charlie Murphy, </a:t>
            </a:r>
            <a:r>
              <a:rPr lang="en-US" sz="1600" dirty="0" err="1" smtClean="0">
                <a:solidFill>
                  <a:schemeClr val="tx2"/>
                </a:solidFill>
              </a:rPr>
              <a:t>TreeBaltimore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0672" cy="1039427"/>
          </a:xfrm>
        </p:spPr>
        <p:txBody>
          <a:bodyPr/>
          <a:lstStyle/>
          <a:p>
            <a:r>
              <a:rPr lang="en-US" dirty="0" smtClean="0"/>
              <a:t>partnerships: </a:t>
            </a:r>
            <a:r>
              <a:rPr lang="en-US" dirty="0" err="1" smtClean="0"/>
              <a:t>Treebaltimore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18847" r="19992" b="8955"/>
          <a:stretch/>
        </p:blipFill>
        <p:spPr bwMode="auto">
          <a:xfrm>
            <a:off x="609600" y="1066800"/>
            <a:ext cx="7554350" cy="528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9446"/>
            <a:ext cx="3890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Credit: Charlie Murphy, </a:t>
            </a:r>
            <a:r>
              <a:rPr lang="en-US" sz="1600" dirty="0" err="1" smtClean="0">
                <a:solidFill>
                  <a:schemeClr val="tx2"/>
                </a:solidFill>
              </a:rPr>
              <a:t>TreeBaltimore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22" y="2438400"/>
            <a:ext cx="7482385" cy="16553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Key Issues:  </a:t>
            </a:r>
            <a:r>
              <a:rPr lang="en-US" sz="3200" b="1" dirty="0" err="1" smtClean="0"/>
              <a:t>Stormwater</a:t>
            </a:r>
            <a:endParaRPr lang="en-US" sz="3200" b="1" dirty="0" smtClean="0"/>
          </a:p>
          <a:p>
            <a:pPr marL="114300" indent="0">
              <a:buNone/>
            </a:pPr>
            <a:r>
              <a:rPr lang="en-US" sz="2800" i="1" dirty="0" smtClean="0"/>
              <a:t>How to make tree canopy a priority in TMDL &amp; </a:t>
            </a:r>
            <a:r>
              <a:rPr lang="en-US" sz="2800" i="1" dirty="0" err="1" smtClean="0"/>
              <a:t>stormwater</a:t>
            </a:r>
            <a:r>
              <a:rPr lang="en-US" sz="2800" i="1" dirty="0" smtClean="0"/>
              <a:t> programs?</a:t>
            </a:r>
          </a:p>
          <a:p>
            <a:pPr marL="114300" indent="0">
              <a:buNone/>
            </a:pPr>
            <a:endParaRPr lang="en-US" sz="2800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2843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: Baltimore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13847" r="27992" b="9701"/>
          <a:stretch/>
        </p:blipFill>
        <p:spPr bwMode="auto">
          <a:xfrm>
            <a:off x="762000" y="1323349"/>
            <a:ext cx="7219925" cy="51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384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Credit: Don Outen, Baltimore County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: </a:t>
            </a:r>
            <a:r>
              <a:rPr lang="en-US" dirty="0"/>
              <a:t>Baltimore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84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Credit: Don Outen, Baltimore County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3076" r="28533" b="8564"/>
          <a:stretch/>
        </p:blipFill>
        <p:spPr bwMode="auto">
          <a:xfrm>
            <a:off x="1031543" y="1231057"/>
            <a:ext cx="7073387" cy="528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54640"/>
            <a:ext cx="7848600" cy="19601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Key Issues:  </a:t>
            </a:r>
            <a:r>
              <a:rPr lang="en-US" sz="3200" b="1" dirty="0" smtClean="0"/>
              <a:t>Tree Canopy Protection</a:t>
            </a:r>
          </a:p>
          <a:p>
            <a:pPr marL="114300" indent="0">
              <a:buNone/>
            </a:pPr>
            <a:r>
              <a:rPr lang="en-US" sz="2800" i="1" dirty="0" smtClean="0"/>
              <a:t>What are the best options for protecting tree canopy? (policy, ordinances, etc.)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2843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canopy protection: state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and Mitigate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14231" r="40642" b="10635"/>
          <a:stretch/>
        </p:blipFill>
        <p:spPr bwMode="auto">
          <a:xfrm rot="960000">
            <a:off x="3847936" y="2037453"/>
            <a:ext cx="4729303" cy="590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54640"/>
            <a:ext cx="8443414" cy="15791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Key Issues:  </a:t>
            </a:r>
            <a:r>
              <a:rPr lang="en-US" sz="3200" b="1" dirty="0" smtClean="0"/>
              <a:t>Outreach &amp; Engagement</a:t>
            </a:r>
          </a:p>
          <a:p>
            <a:pPr marL="114300" indent="0">
              <a:buNone/>
            </a:pPr>
            <a:r>
              <a:rPr lang="en-US" sz="2800" i="1" dirty="0" smtClean="0"/>
              <a:t>How to effectively engage communities in low canopy areas?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2843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 Loc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58353"/>
            <a:ext cx="7924800" cy="3379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01488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Trees Virginia Model</a:t>
            </a:r>
          </a:p>
          <a:p>
            <a:r>
              <a:rPr lang="en-US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Master Gardener Model</a:t>
            </a:r>
            <a:endParaRPr lang="en-US" dirty="0">
              <a:solidFill>
                <a:srgbClr val="FF6600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Engagement: Virginia Tree Stewards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6200" y="6403242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200" y="6096000"/>
            <a:ext cx="228600" cy="2286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mawhorter\Desktop\mac isa\tree stewards 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2009775" cy="14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mawhorter\Desktop\mac isa\front royal tree steward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r="28938" b="7865"/>
          <a:stretch/>
        </p:blipFill>
        <p:spPr bwMode="auto">
          <a:xfrm>
            <a:off x="304800" y="1524000"/>
            <a:ext cx="3120789" cy="16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2971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u="sng" dirty="0">
                <a:cs typeface="Arial" panose="020B0604020202020204" pitchFamily="34" charset="0"/>
              </a:rPr>
              <a:t>2003 Chesapeake Executive Council </a:t>
            </a:r>
            <a:r>
              <a:rPr lang="en-US" sz="7400" b="1" u="sng" dirty="0" smtClean="0">
                <a:cs typeface="Arial" panose="020B0604020202020204" pitchFamily="34" charset="0"/>
              </a:rPr>
              <a:t>Directive </a:t>
            </a:r>
            <a:endParaRPr lang="en-US" sz="74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200" dirty="0" smtClean="0">
                <a:cs typeface="Arial" panose="020B0604020202020204" pitchFamily="34" charset="0"/>
              </a:rPr>
              <a:t>…WE </a:t>
            </a:r>
            <a:r>
              <a:rPr lang="en-US" sz="6200" dirty="0">
                <a:cs typeface="Arial" panose="020B0604020202020204" pitchFamily="34" charset="0"/>
              </a:rPr>
              <a:t>FURTHER RECOGNIZE THAT URBAN TREE CANOPY COVER offers stormwater control </a:t>
            </a:r>
            <a:r>
              <a:rPr lang="en-US" sz="6200" dirty="0" smtClean="0">
                <a:cs typeface="Arial" panose="020B0604020202020204" pitchFamily="34" charset="0"/>
              </a:rPr>
              <a:t>and water </a:t>
            </a:r>
            <a:r>
              <a:rPr lang="en-US" sz="6200" dirty="0">
                <a:cs typeface="Arial" panose="020B0604020202020204" pitchFamily="34" charset="0"/>
              </a:rPr>
              <a:t>quality benefits for municipalities in the Chesapeake Bay watershed…</a:t>
            </a:r>
          </a:p>
          <a:p>
            <a:pPr marL="0" indent="0">
              <a:buNone/>
            </a:pPr>
            <a:r>
              <a:rPr lang="en-US" sz="6200" dirty="0">
                <a:cs typeface="Arial" panose="020B0604020202020204" pitchFamily="34" charset="0"/>
              </a:rPr>
              <a:t> 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6200" b="1" dirty="0" smtClean="0">
                <a:cs typeface="Arial" panose="020B0604020202020204" pitchFamily="34" charset="0"/>
              </a:rPr>
              <a:t>By </a:t>
            </a:r>
            <a:r>
              <a:rPr lang="en-US" sz="6200" b="1" dirty="0">
                <a:cs typeface="Arial" panose="020B0604020202020204" pitchFamily="34" charset="0"/>
              </a:rPr>
              <a:t>2010,</a:t>
            </a:r>
            <a:r>
              <a:rPr lang="en-US" sz="6200" dirty="0">
                <a:cs typeface="Arial" panose="020B0604020202020204" pitchFamily="34" charset="0"/>
              </a:rPr>
              <a:t> work with </a:t>
            </a:r>
            <a:r>
              <a:rPr lang="en-US" sz="6200" u="sng" dirty="0">
                <a:cs typeface="Arial" panose="020B0604020202020204" pitchFamily="34" charset="0"/>
              </a:rPr>
              <a:t>at least 5 local jurisdictions </a:t>
            </a:r>
            <a:r>
              <a:rPr lang="en-US" sz="6200" u="sng" dirty="0" smtClean="0">
                <a:cs typeface="Arial" panose="020B0604020202020204" pitchFamily="34" charset="0"/>
              </a:rPr>
              <a:t>in </a:t>
            </a:r>
            <a:r>
              <a:rPr lang="en-US" sz="6200" u="sng" dirty="0">
                <a:cs typeface="Arial" panose="020B0604020202020204" pitchFamily="34" charset="0"/>
              </a:rPr>
              <a:t>each state </a:t>
            </a:r>
            <a:r>
              <a:rPr lang="en-US" sz="6200" dirty="0">
                <a:cs typeface="Arial" panose="020B0604020202020204" pitchFamily="34" charset="0"/>
              </a:rPr>
              <a:t>to complete an </a:t>
            </a:r>
            <a:r>
              <a:rPr lang="en-US" sz="6200" dirty="0" smtClean="0">
                <a:cs typeface="Arial" panose="020B0604020202020204" pitchFamily="34" charset="0"/>
              </a:rPr>
              <a:t>assessment of </a:t>
            </a:r>
            <a:r>
              <a:rPr lang="en-US" sz="6200" dirty="0">
                <a:cs typeface="Arial" panose="020B0604020202020204" pitchFamily="34" charset="0"/>
              </a:rPr>
              <a:t>urban forests, adopt a local goal to increase urban tree canopy cover and encourage measures to attain the established goals…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572000"/>
            <a:ext cx="7924800" cy="16002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b="1" dirty="0" smtClean="0">
                <a:cs typeface="Arial" panose="020B0604020202020204" pitchFamily="34" charset="0"/>
              </a:rPr>
              <a:t>And in </a:t>
            </a:r>
            <a:r>
              <a:rPr lang="en-US" sz="5000" b="1" u="sng" dirty="0" smtClean="0">
                <a:cs typeface="Arial" panose="020B0604020202020204" pitchFamily="34" charset="0"/>
              </a:rPr>
              <a:t>2007 Forest Conservation Directive</a:t>
            </a:r>
            <a:r>
              <a:rPr lang="en-US" sz="5000" b="1" dirty="0" smtClean="0">
                <a:cs typeface="Arial" panose="020B0604020202020204" pitchFamily="34" charset="0"/>
              </a:rPr>
              <a:t>…</a:t>
            </a:r>
            <a:r>
              <a:rPr lang="en-US" sz="6200" dirty="0" smtClean="0">
                <a:cs typeface="Arial" panose="020B0604020202020204" pitchFamily="34" charset="0"/>
              </a:rPr>
              <a:t> 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4200" b="1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By 2020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, accelerate reforestation and conservation in </a:t>
            </a:r>
            <a:r>
              <a:rPr lang="en-US" sz="4200" i="1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urban and suburban areas, 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by increasing the number of communities with commitments to </a:t>
            </a:r>
            <a:r>
              <a:rPr lang="en-US" sz="4200" u="sng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tree canopy expansion goals to 120</a:t>
            </a:r>
            <a:r>
              <a:rPr lang="en-US" sz="4200" dirty="0" smtClean="0">
                <a:solidFill>
                  <a:srgbClr val="231F20"/>
                </a:solidFill>
                <a:effectLst/>
                <a:ea typeface="ZapfDingbats"/>
                <a:cs typeface="Arial" panose="020B0604020202020204" pitchFamily="34" charset="0"/>
              </a:rPr>
              <a:t>.</a:t>
            </a:r>
            <a:endParaRPr lang="en-US" sz="4200" dirty="0">
              <a:ea typeface="Calibri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" r="1223" b="2707"/>
          <a:stretch/>
        </p:blipFill>
        <p:spPr bwMode="auto">
          <a:xfrm>
            <a:off x="651017" y="436182"/>
            <a:ext cx="7783299" cy="53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59" y="3581400"/>
            <a:ext cx="126829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018" y="5971701"/>
            <a:ext cx="14029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CHURCHES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543" y="4648200"/>
            <a:ext cx="10358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2714" y="6134847"/>
            <a:ext cx="199605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167113"/>
            <a:ext cx="34499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HOMEOWNER ASSOCIATIONS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7406" y="3212068"/>
            <a:ext cx="17027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STORMWATER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4706" y="5410200"/>
            <a:ext cx="2321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LOCAL LEADERSHIP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278" y="32983"/>
            <a:ext cx="9079837" cy="171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 smtClean="0">
                <a:latin typeface="+mj-lt"/>
              </a:rPr>
              <a:t>NEW: CHESAPEAKE TREE CANOPY NETWORK</a:t>
            </a:r>
          </a:p>
          <a:p>
            <a:r>
              <a:rPr lang="en-US" sz="2800" dirty="0" smtClean="0">
                <a:latin typeface="+mj-lt"/>
              </a:rPr>
              <a:t>One stop website resource with funding information, best practices, tools, case studies, etc. – spring 2016</a:t>
            </a:r>
          </a:p>
          <a:p>
            <a:pPr marL="114300" indent="0">
              <a:buNone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0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781800" cy="91440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Julie </a:t>
            </a:r>
            <a:r>
              <a:rPr 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Mawhorter</a:t>
            </a:r>
            <a:endParaRPr lang="en-US" sz="14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jmawhorter@fs.fed.us, 410-267-5708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6629400" cy="10934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 involved: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05854" y="76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8"/>
          <a:stretch/>
        </p:blipFill>
        <p:spPr bwMode="auto">
          <a:xfrm>
            <a:off x="213815" y="5410200"/>
            <a:ext cx="8610600" cy="13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5425" y="3048000"/>
            <a:ext cx="139899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509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Progress: Urban Tree Canopy Assessments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31987"/>
            <a:ext cx="441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"/>
            <a:ext cx="3809999" cy="251835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2385335"/>
            <a:ext cx="3810000" cy="226286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602364"/>
            <a:ext cx="3810000" cy="225563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7059168" y="21336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86600" y="4343400"/>
            <a:ext cx="4846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519443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(Cumberland, MD, </a:t>
            </a:r>
            <a:r>
              <a:rPr lang="en-US" dirty="0"/>
              <a:t>J. </a:t>
            </a:r>
            <a:r>
              <a:rPr lang="en-US" dirty="0" smtClean="0"/>
              <a:t>O’Neil-Dunne)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1109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UTC Assessments in the Chesapeake Bay Watershed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65304"/>
            <a:ext cx="4343400" cy="26971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~ 70 cities/towns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   9 counties</a:t>
            </a:r>
          </a:p>
          <a:p>
            <a:pPr marL="114300" indent="0">
              <a:buNone/>
            </a:pP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* Watershed-wide high resolution data in 2016!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65304"/>
            <a:ext cx="3962400" cy="51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" y="4279978"/>
            <a:ext cx="3919750" cy="25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Progress: UTC Goals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" t="1568" r="7818" b="3990"/>
          <a:stretch>
            <a:fillRect/>
          </a:stretch>
        </p:blipFill>
        <p:spPr bwMode="auto">
          <a:xfrm>
            <a:off x="1600200" y="1884463"/>
            <a:ext cx="6400800" cy="48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" y="1169383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5 Counties and ~40 Cities/Towns have set UTC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126461"/>
            <a:ext cx="615553" cy="45791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– UTC GOALS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Progress: Implementation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1188"/>
            <a:ext cx="3581400" cy="3614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Over 20 UTC Implementation Plans completed, more in progress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4698766" y="1558064"/>
            <a:ext cx="3865403" cy="4998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4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On the 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				     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  <a:p>
            <a:pPr marL="114300" indent="0">
              <a:buNone/>
            </a:pPr>
            <a:r>
              <a:rPr lang="en-US" dirty="0" smtClean="0"/>
              <a:t>    Assess </a:t>
            </a:r>
            <a:r>
              <a:rPr lang="en-US" dirty="0" smtClean="0">
                <a:sym typeface="Wingdings" panose="05000000000000000000" pitchFamily="2" charset="2"/>
              </a:rPr>
              <a:t>Set Goal  Plan  Implement  Monitor</a:t>
            </a:r>
          </a:p>
          <a:p>
            <a:pPr marL="11430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We don’t have good information on actions taken and progress made in protecting and expanding urban tree canopy. 		</a:t>
            </a:r>
            <a:endParaRPr lang="en-US" dirty="0"/>
          </a:p>
        </p:txBody>
      </p:sp>
      <p:sp>
        <p:nvSpPr>
          <p:cNvPr id="10" name="Curved Up Arrow 9"/>
          <p:cNvSpPr/>
          <p:nvPr/>
        </p:nvSpPr>
        <p:spPr>
          <a:xfrm flipH="1">
            <a:off x="1447800" y="3505200"/>
            <a:ext cx="5611504" cy="8632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CHESAPEAKE BAY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38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TREE CANOPY OUTCOME </a:t>
            </a:r>
          </a:p>
          <a:p>
            <a:pPr marL="114300" indent="0">
              <a:buNone/>
            </a:pPr>
            <a:r>
              <a:rPr lang="en-US" dirty="0" smtClean="0"/>
              <a:t>Continually </a:t>
            </a:r>
            <a:r>
              <a:rPr lang="en-US" dirty="0"/>
              <a:t>increase urban tree canopy capacity to provide </a:t>
            </a:r>
            <a:r>
              <a:rPr lang="en-US" dirty="0" smtClean="0"/>
              <a:t>air quality</a:t>
            </a:r>
            <a:r>
              <a:rPr lang="en-US" dirty="0"/>
              <a:t>, water quality and habitat benefits throughout the watershed.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Expand urban tree canopy by </a:t>
            </a:r>
            <a:r>
              <a:rPr lang="en-US" b="1" dirty="0"/>
              <a:t>2,400</a:t>
            </a:r>
            <a:r>
              <a:rPr lang="en-US" dirty="0"/>
              <a:t> acres by </a:t>
            </a:r>
            <a:r>
              <a:rPr lang="en-US" b="1" dirty="0"/>
              <a:t>2025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38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Must be 2,400 acres </a:t>
            </a:r>
            <a:r>
              <a:rPr lang="en-US" u="sng" dirty="0" smtClean="0"/>
              <a:t>net gain</a:t>
            </a:r>
            <a:r>
              <a:rPr lang="en-US" dirty="0" smtClean="0"/>
              <a:t>, after accounting for canopy losses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reporting, 1 acre = 100 trees planted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Tracked using tree planting data submitted to Chesapeake Bay model, cross-checked with periodic canopy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4592</TotalTime>
  <Words>818</Words>
  <Application>Microsoft Office PowerPoint</Application>
  <PresentationFormat>On-screen Show (4:3)</PresentationFormat>
  <Paragraphs>162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Book Antiqua</vt:lpstr>
      <vt:lpstr>Calibri</vt:lpstr>
      <vt:lpstr>Calibri Light</vt:lpstr>
      <vt:lpstr>Century Gothic</vt:lpstr>
      <vt:lpstr>Wingdings</vt:lpstr>
      <vt:lpstr>ZapfDingbats</vt:lpstr>
      <vt:lpstr>Apothecary</vt:lpstr>
      <vt:lpstr>Chesapeake Tree Canopy  Strategy &amp; workPLAN UPDATE Citizen’s Advisory Committee, February 17, 2016</vt:lpstr>
      <vt:lpstr>Overview</vt:lpstr>
      <vt:lpstr>Where we’ve been…</vt:lpstr>
      <vt:lpstr>Progress: Urban Tree Canopy Assessments  </vt:lpstr>
      <vt:lpstr>UTC Assessments in the Chesapeake Bay Watershed </vt:lpstr>
      <vt:lpstr>Progress: UTC Goals</vt:lpstr>
      <vt:lpstr>Progress: Implementation Plans</vt:lpstr>
      <vt:lpstr>Progress: On the ground?</vt:lpstr>
      <vt:lpstr>2014 CHESAPEAKE BAY AGREEMENT</vt:lpstr>
      <vt:lpstr>Tree Canopy Outcome- State Targets</vt:lpstr>
      <vt:lpstr>Chesapeake TMDL – Credit for Trees? </vt:lpstr>
      <vt:lpstr>Chesapeake TMDL – Credit for Trees? </vt:lpstr>
      <vt:lpstr>Expert Panel Science Review</vt:lpstr>
      <vt:lpstr>Tree Canopy Loading Rate</vt:lpstr>
      <vt:lpstr>Tree Canopy and TMDL – NEXT STEPS</vt:lpstr>
      <vt:lpstr>But, Beyond the tmdl… trees are the ultimate multi-tasker</vt:lpstr>
      <vt:lpstr>PowerPoint Presentation</vt:lpstr>
      <vt:lpstr>Chesapeake TREE cANOPY  STRATEGY &amp; WORKPLAN</vt:lpstr>
      <vt:lpstr>Chesapeake Urban Tree Canopy Summit October 14-15, 2014</vt:lpstr>
      <vt:lpstr>PowerPoint Presentation</vt:lpstr>
      <vt:lpstr>partnerships: treebaltimore</vt:lpstr>
      <vt:lpstr>partnerships: Treebaltimore</vt:lpstr>
      <vt:lpstr>PowerPoint Presentation</vt:lpstr>
      <vt:lpstr>Stormwater: Baltimore County</vt:lpstr>
      <vt:lpstr>stormwater: Baltimore County</vt:lpstr>
      <vt:lpstr>PowerPoint Presentation</vt:lpstr>
      <vt:lpstr>canopy protection: state policy</vt:lpstr>
      <vt:lpstr>PowerPoint Presentation</vt:lpstr>
      <vt:lpstr>Engagement: Virginia Tree Stewards</vt:lpstr>
      <vt:lpstr>PowerPoint Presentation</vt:lpstr>
      <vt:lpstr>Questions?  Get involved: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Jessica</cp:lastModifiedBy>
  <cp:revision>101</cp:revision>
  <dcterms:created xsi:type="dcterms:W3CDTF">2014-10-11T12:34:03Z</dcterms:created>
  <dcterms:modified xsi:type="dcterms:W3CDTF">2016-02-17T18:54:07Z</dcterms:modified>
</cp:coreProperties>
</file>