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5"/>
  </p:sldMasterIdLst>
  <p:notesMasterIdLst>
    <p:notesMasterId r:id="rId27"/>
  </p:notesMasterIdLst>
  <p:handoutMasterIdLst>
    <p:handoutMasterId r:id="rId28"/>
  </p:handoutMasterIdLst>
  <p:sldIdLst>
    <p:sldId id="280" r:id="rId6"/>
    <p:sldId id="311" r:id="rId7"/>
    <p:sldId id="313" r:id="rId8"/>
    <p:sldId id="312" r:id="rId9"/>
    <p:sldId id="326" r:id="rId10"/>
    <p:sldId id="314" r:id="rId11"/>
    <p:sldId id="316" r:id="rId12"/>
    <p:sldId id="317" r:id="rId13"/>
    <p:sldId id="318" r:id="rId14"/>
    <p:sldId id="321" r:id="rId15"/>
    <p:sldId id="323" r:id="rId16"/>
    <p:sldId id="324" r:id="rId17"/>
    <p:sldId id="325" r:id="rId18"/>
    <p:sldId id="328" r:id="rId19"/>
    <p:sldId id="329" r:id="rId20"/>
    <p:sldId id="330" r:id="rId21"/>
    <p:sldId id="332" r:id="rId22"/>
    <p:sldId id="333" r:id="rId23"/>
    <p:sldId id="331" r:id="rId24"/>
    <p:sldId id="315" r:id="rId25"/>
    <p:sldId id="334" r:id="rId2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5A7"/>
    <a:srgbClr val="3494BA"/>
    <a:srgbClr val="446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137D2C-29BD-4757-A559-3F3A0F1B5412}" type="datetimeFigureOut">
              <a:rPr lang="en-US" smtClean="0"/>
              <a:t>11/12/2015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8BB64B-D7C4-45AF-A7DF-09EB8DB192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8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0238CB7-388A-4664-BD84-07D2A495CBC0}" type="datetimeFigureOut">
              <a:rPr lang="en-US" smtClean="0"/>
              <a:t>11/12/2015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4FBEDA-6A71-40A3-A559-705A34291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371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DF203-298A-4901-B77D-A368055AF4A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4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 sz="1800" dirty="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A3BEB4-8495-4508-ABCA-C38DAD83E9ED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srgbClr val="3494BA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562B02-86F6-475C-988B-C90F0636F1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9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34FCE-54CC-4120-8344-1CC3A9027F2C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19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2F024-AFCE-42B3-8C51-C0EB330C4BA6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52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B53C8-5C76-47D0-83B8-DF02AAF1FB30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2629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1D8FA0-43FB-49E5-BA0B-0161F96AF692}" type="datetime1">
              <a:rPr lang="en-US" smtClean="0">
                <a:solidFill>
                  <a:prstClr val="white"/>
                </a:solidFill>
              </a:rPr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34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31475-30D3-4F13-9C4B-BADB0D112B6A}" type="datetime1">
              <a:rPr lang="en-US" smtClean="0">
                <a:solidFill>
                  <a:prstClr val="white"/>
                </a:solidFill>
              </a:rPr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20067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FBDA74-87C9-4843-8913-CDD9880E589B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899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946067-EDF9-45FD-8DF3-9D291BE5AFDA}" type="datetime1">
              <a:rPr lang="en-US" smtClean="0">
                <a:solidFill>
                  <a:prstClr val="white"/>
                </a:solidFill>
              </a:rPr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5142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DE4D2-783B-4D1D-85F0-0D13431E4410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DDDEF1F8-835E-4AB6-AE88-A6D117D46AD6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7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C7974D-986E-4DD1-9154-B2C51C6B14F8}" type="datetime1">
              <a:rPr lang="en-US" smtClean="0">
                <a:solidFill>
                  <a:prstClr val="white"/>
                </a:solidFill>
              </a:rPr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562B02-86F6-475C-988B-C90F0636F12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929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D86462-ABAE-49AD-9898-B82623C000B4}" type="datetime1">
              <a:rPr lang="en-US" smtClean="0">
                <a:solidFill>
                  <a:prstClr val="black"/>
                </a:solidFill>
              </a:rPr>
              <a:t>11/12/2015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61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340" y="3048000"/>
            <a:ext cx="9867982" cy="224162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4200" dirty="0" smtClean="0">
                <a:solidFill>
                  <a:schemeClr val="accent6">
                    <a:lumMod val="75000"/>
                  </a:schemeClr>
                </a:solidFill>
              </a:rPr>
              <a:t>Draft/Discussion </a:t>
            </a:r>
          </a:p>
          <a:p>
            <a:pPr algn="ctr"/>
            <a:r>
              <a:rPr lang="en-US" sz="4200" dirty="0" smtClean="0">
                <a:solidFill>
                  <a:schemeClr val="accent6">
                    <a:lumMod val="75000"/>
                  </a:schemeClr>
                </a:solidFill>
              </a:rPr>
              <a:t>Biennial </a:t>
            </a:r>
            <a:r>
              <a:rPr lang="en-US" sz="4200" dirty="0">
                <a:solidFill>
                  <a:schemeClr val="accent6">
                    <a:lumMod val="75000"/>
                  </a:schemeClr>
                </a:solidFill>
              </a:rPr>
              <a:t>Work Plan </a:t>
            </a:r>
            <a:r>
              <a:rPr lang="en-US" sz="4200" dirty="0" smtClean="0">
                <a:solidFill>
                  <a:schemeClr val="accent6">
                    <a:lumMod val="75000"/>
                  </a:schemeClr>
                </a:solidFill>
              </a:rPr>
              <a:t>Template and Development Process</a:t>
            </a:r>
            <a:endParaRPr lang="en-US" sz="42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June 19,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243" y="316234"/>
            <a:ext cx="2305511" cy="177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3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36231" y="2181726"/>
            <a:ext cx="6304547" cy="2551172"/>
          </a:xfrm>
        </p:spPr>
        <p:txBody>
          <a:bodyPr/>
          <a:lstStyle/>
          <a:p>
            <a:r>
              <a:rPr lang="en-US" dirty="0" smtClean="0"/>
              <a:t>Yes, generally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 Approaches and Key Actions Reflected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41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3537" y="2255161"/>
            <a:ext cx="6304547" cy="3315260"/>
          </a:xfrm>
        </p:spPr>
        <p:txBody>
          <a:bodyPr/>
          <a:lstStyle/>
          <a:p>
            <a:r>
              <a:rPr lang="en-US" dirty="0" smtClean="0"/>
              <a:t>Yes, in most workplans; more expected.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Locations Identified?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40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76863" y="2054835"/>
            <a:ext cx="6304547" cy="3315260"/>
          </a:xfrm>
        </p:spPr>
        <p:txBody>
          <a:bodyPr/>
          <a:lstStyle/>
          <a:p>
            <a:r>
              <a:rPr lang="en-US" dirty="0" smtClean="0"/>
              <a:t>Most yes, BUT</a:t>
            </a:r>
          </a:p>
          <a:p>
            <a:pPr lvl="1"/>
            <a:r>
              <a:rPr lang="en-US" dirty="0" smtClean="0"/>
              <a:t>Many only provide year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 added to workplans?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60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36232" y="2549979"/>
            <a:ext cx="6304547" cy="2118035"/>
          </a:xfrm>
        </p:spPr>
        <p:txBody>
          <a:bodyPr/>
          <a:lstStyle/>
          <a:p>
            <a:r>
              <a:rPr lang="en-US" dirty="0" smtClean="0"/>
              <a:t>About half include; half don’t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Cross-Outcome Actions:  Climate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1427748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0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5390" y="2054835"/>
            <a:ext cx="6304547" cy="3315260"/>
          </a:xfrm>
        </p:spPr>
        <p:txBody>
          <a:bodyPr/>
          <a:lstStyle/>
          <a:p>
            <a:r>
              <a:rPr lang="en-US" dirty="0" smtClean="0"/>
              <a:t>About 8 don’t include any actions for diversity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Cross-Outcome Actions:  </a:t>
            </a:r>
            <a:r>
              <a:rPr lang="en-US" dirty="0" smtClean="0"/>
              <a:t>Diversity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1427748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840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03095" y="1834733"/>
            <a:ext cx="6304547" cy="3315260"/>
          </a:xfrm>
        </p:spPr>
        <p:txBody>
          <a:bodyPr/>
          <a:lstStyle/>
          <a:p>
            <a:r>
              <a:rPr lang="en-US" dirty="0" smtClean="0"/>
              <a:t>All but 4 include sufficient actions for local </a:t>
            </a:r>
            <a:r>
              <a:rPr lang="en-US" dirty="0" err="1" smtClean="0"/>
              <a:t>engement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Cross-Outcome Actions:  </a:t>
            </a:r>
            <a:r>
              <a:rPr lang="en-US" dirty="0" smtClean="0"/>
              <a:t>Local Engagement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1427748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537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5390" y="2117558"/>
            <a:ext cx="6304547" cy="2615340"/>
          </a:xfrm>
        </p:spPr>
        <p:txBody>
          <a:bodyPr/>
          <a:lstStyle/>
          <a:p>
            <a:r>
              <a:rPr lang="en-US" dirty="0" smtClean="0"/>
              <a:t>Most: Yes</a:t>
            </a:r>
          </a:p>
          <a:p>
            <a:pPr lvl="1"/>
            <a:r>
              <a:rPr lang="en-US" b="1" dirty="0" smtClean="0"/>
              <a:t>BUT</a:t>
            </a:r>
            <a:r>
              <a:rPr lang="en-US" dirty="0" smtClean="0"/>
              <a:t>…still need a lot of work, need more info or refinements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Generally, on the right track?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1427748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40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52274" y="1210701"/>
            <a:ext cx="7403431" cy="5029677"/>
          </a:xfrm>
        </p:spPr>
        <p:txBody>
          <a:bodyPr>
            <a:normAutofit/>
          </a:bodyPr>
          <a:lstStyle/>
          <a:p>
            <a:r>
              <a:rPr lang="en-US" dirty="0" smtClean="0"/>
              <a:t>Funding - #1</a:t>
            </a:r>
          </a:p>
          <a:p>
            <a:pPr lvl="1"/>
            <a:r>
              <a:rPr lang="en-US" dirty="0" smtClean="0"/>
              <a:t>For monitoring, research, local partners</a:t>
            </a:r>
          </a:p>
          <a:p>
            <a:r>
              <a:rPr lang="en-US" dirty="0" smtClean="0"/>
              <a:t>Information overload – difficult to develop workplans from varied actions</a:t>
            </a:r>
          </a:p>
          <a:p>
            <a:r>
              <a:rPr lang="en-US" dirty="0" smtClean="0"/>
              <a:t>Difficult to hone in on Priorities</a:t>
            </a:r>
          </a:p>
          <a:p>
            <a:r>
              <a:rPr lang="en-US" dirty="0" smtClean="0"/>
              <a:t>Lack of partner participation or committed development team</a:t>
            </a:r>
          </a:p>
          <a:p>
            <a:r>
              <a:rPr lang="en-US" dirty="0" smtClean="0"/>
              <a:t>Finding specific orgs to carry out actions</a:t>
            </a:r>
          </a:p>
          <a:p>
            <a:r>
              <a:rPr lang="en-US" dirty="0" smtClean="0"/>
              <a:t>Jurisdiction commitments are just business as usual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61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52274" y="1210701"/>
            <a:ext cx="6304547" cy="502967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3441031" y="1619297"/>
            <a:ext cx="6906127" cy="4252113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Will not meet 2016 deadline (LU methods)</a:t>
            </a:r>
          </a:p>
          <a:p>
            <a:r>
              <a:rPr lang="en-US" dirty="0" smtClean="0"/>
              <a:t>Need more local leaders</a:t>
            </a:r>
          </a:p>
          <a:p>
            <a:r>
              <a:rPr lang="en-US" dirty="0"/>
              <a:t>Need to clarify how we will report </a:t>
            </a:r>
            <a:r>
              <a:rPr lang="en-US" dirty="0" smtClean="0"/>
              <a:t>progress</a:t>
            </a:r>
          </a:p>
          <a:p>
            <a:r>
              <a:rPr lang="en-US" dirty="0"/>
              <a:t>Need process for measuring baselines (help from STAC?); </a:t>
            </a:r>
            <a:endParaRPr lang="en-US" dirty="0" smtClean="0"/>
          </a:p>
          <a:p>
            <a:r>
              <a:rPr lang="en-US" dirty="0" smtClean="0"/>
              <a:t>Uncoordinated </a:t>
            </a:r>
            <a:r>
              <a:rPr lang="en-US" dirty="0"/>
              <a:t>and extensive amount of content (need partner participation in inventory and gap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63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5390" y="1417637"/>
            <a:ext cx="8558463" cy="4822741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Diversity</a:t>
            </a:r>
            <a:r>
              <a:rPr lang="en-US" dirty="0" smtClean="0"/>
              <a:t>: </a:t>
            </a:r>
            <a:r>
              <a:rPr lang="en-US" dirty="0"/>
              <a:t>Toxic Contaminants Workgroup on fish advisories.  </a:t>
            </a:r>
            <a:endParaRPr lang="en-US" dirty="0" smtClean="0"/>
          </a:p>
          <a:p>
            <a:pPr lvl="1"/>
            <a:r>
              <a:rPr lang="en-US" dirty="0" smtClean="0"/>
              <a:t>Public </a:t>
            </a:r>
            <a:r>
              <a:rPr lang="en-US" dirty="0"/>
              <a:t>Access and climate resiliency teams to help identify potential sites in diverse communities. 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b="1" dirty="0" smtClean="0"/>
              <a:t>Blue Crab</a:t>
            </a:r>
            <a:r>
              <a:rPr lang="en-US" dirty="0" smtClean="0"/>
              <a:t>: </a:t>
            </a:r>
            <a:r>
              <a:rPr lang="en-US" dirty="0"/>
              <a:t>Stewardship and </a:t>
            </a:r>
            <a:r>
              <a:rPr lang="en-US" dirty="0" smtClean="0"/>
              <a:t>diversity</a:t>
            </a:r>
          </a:p>
          <a:p>
            <a:r>
              <a:rPr lang="en-US" b="1" dirty="0" smtClean="0"/>
              <a:t>Fish Habitat</a:t>
            </a:r>
            <a:r>
              <a:rPr lang="en-US" dirty="0" smtClean="0"/>
              <a:t>: </a:t>
            </a:r>
            <a:r>
              <a:rPr lang="en-US" dirty="0"/>
              <a:t>overlap with the Brook Trout </a:t>
            </a:r>
            <a:r>
              <a:rPr lang="en-US" dirty="0" smtClean="0"/>
              <a:t>outcome on </a:t>
            </a:r>
            <a:r>
              <a:rPr lang="en-US" dirty="0"/>
              <a:t>an online mapping </a:t>
            </a:r>
            <a:r>
              <a:rPr lang="en-US" dirty="0" smtClean="0"/>
              <a:t>tool</a:t>
            </a:r>
          </a:p>
          <a:p>
            <a:r>
              <a:rPr lang="en-US" b="1" dirty="0" smtClean="0"/>
              <a:t>Forage Fish</a:t>
            </a:r>
            <a:r>
              <a:rPr lang="en-US" dirty="0" smtClean="0"/>
              <a:t>: </a:t>
            </a:r>
            <a:r>
              <a:rPr lang="en-US" dirty="0"/>
              <a:t>monitoring efforts could be combined with those of the Fish Passage </a:t>
            </a:r>
            <a:r>
              <a:rPr lang="en-US" dirty="0" smtClean="0"/>
              <a:t>Workgroup; </a:t>
            </a:r>
            <a:r>
              <a:rPr lang="en-US" dirty="0"/>
              <a:t>Specific management decisions that address sustainability of the forage </a:t>
            </a:r>
            <a:r>
              <a:rPr lang="en-US" dirty="0" smtClean="0"/>
              <a:t>base….Healthy Watersheds/Stream Health</a:t>
            </a:r>
          </a:p>
          <a:p>
            <a:r>
              <a:rPr lang="en-US" b="1" dirty="0" smtClean="0"/>
              <a:t>Tree Canopy: </a:t>
            </a:r>
            <a:r>
              <a:rPr lang="en-US" dirty="0"/>
              <a:t>opportunities </a:t>
            </a:r>
            <a:r>
              <a:rPr lang="en-US" dirty="0" smtClean="0"/>
              <a:t>with Diversity</a:t>
            </a:r>
            <a:r>
              <a:rPr lang="en-US" dirty="0"/>
              <a:t>, Local Leadership, and Environmental Literacy Outcomes. </a:t>
            </a:r>
            <a:endParaRPr lang="en-US" dirty="0" smtClean="0"/>
          </a:p>
          <a:p>
            <a:r>
              <a:rPr lang="en-US" b="1" dirty="0" smtClean="0"/>
              <a:t>Healthy Watershed</a:t>
            </a:r>
            <a:r>
              <a:rPr lang="en-US" dirty="0" smtClean="0"/>
              <a:t>: </a:t>
            </a:r>
            <a:r>
              <a:rPr lang="en-US" dirty="0"/>
              <a:t>Fish Habitat is working to identify key stressors and identify areas of high habitat </a:t>
            </a:r>
            <a:r>
              <a:rPr lang="en-US" dirty="0" smtClean="0"/>
              <a:t>value</a:t>
            </a:r>
          </a:p>
          <a:p>
            <a:r>
              <a:rPr lang="en-US" b="1" dirty="0" smtClean="0"/>
              <a:t>Land Use</a:t>
            </a:r>
            <a:r>
              <a:rPr lang="en-US" dirty="0" smtClean="0"/>
              <a:t>: </a:t>
            </a:r>
            <a:r>
              <a:rPr lang="en-US" dirty="0"/>
              <a:t>Fish GIT has interest and can share </a:t>
            </a:r>
            <a:r>
              <a:rPr lang="en-US" dirty="0" smtClean="0"/>
              <a:t>experiences </a:t>
            </a:r>
            <a:r>
              <a:rPr lang="en-US" dirty="0"/>
              <a:t>working with the planning communities in MD and </a:t>
            </a:r>
            <a:r>
              <a:rPr lang="en-US" dirty="0" smtClean="0"/>
              <a:t>VA</a:t>
            </a:r>
          </a:p>
          <a:p>
            <a:r>
              <a:rPr lang="en-US" b="1" dirty="0" smtClean="0"/>
              <a:t>Protected Lands: </a:t>
            </a:r>
            <a:r>
              <a:rPr lang="en-US" dirty="0" smtClean="0"/>
              <a:t>opportunities </a:t>
            </a:r>
            <a:r>
              <a:rPr lang="en-US" dirty="0"/>
              <a:t>for cross collaboration with wetlands, climate, diversity, habitat and water quality, tree canopy, and forest buffers</a:t>
            </a:r>
            <a:r>
              <a:rPr lang="en-US" dirty="0" smtClean="0"/>
              <a:t>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Cross-Outcome Collaboration </a:t>
            </a:r>
            <a:r>
              <a:rPr lang="en-US" dirty="0" err="1" smtClean="0"/>
              <a:t>Opps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1427748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6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210" y="-1"/>
            <a:ext cx="7560323" cy="640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091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55957" y="2279901"/>
            <a:ext cx="6063916" cy="1143000"/>
          </a:xfrm>
        </p:spPr>
        <p:txBody>
          <a:bodyPr/>
          <a:lstStyle/>
          <a:p>
            <a:r>
              <a:rPr lang="en-US" dirty="0" smtClean="0"/>
              <a:t>Questions?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170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Survey of Partner Priorities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9737" t="25421" r="58916" b="28915"/>
          <a:stretch/>
        </p:blipFill>
        <p:spPr>
          <a:xfrm>
            <a:off x="258053" y="1315356"/>
            <a:ext cx="3688307" cy="49310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40713" t="25421" r="20131" b="28915"/>
          <a:stretch/>
        </p:blipFill>
        <p:spPr>
          <a:xfrm>
            <a:off x="5426809" y="1315356"/>
            <a:ext cx="6765191" cy="4931051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4170947" y="3641558"/>
            <a:ext cx="1122948" cy="67376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31958" y="2165684"/>
            <a:ext cx="817344" cy="994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45737" y="22938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23385" y="200637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800" b="1" dirty="0" smtClean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225148" y="229383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2800" b="1" dirty="0" smtClean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242242" y="288257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800" b="1" dirty="0" smtClean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8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790" t="26053" r="17237" b="10157"/>
          <a:stretch/>
        </p:blipFill>
        <p:spPr>
          <a:xfrm>
            <a:off x="48126" y="491905"/>
            <a:ext cx="12017376" cy="584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55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8158" t="22894" r="21053" b="11631"/>
          <a:stretch/>
        </p:blipFill>
        <p:spPr>
          <a:xfrm>
            <a:off x="1780674" y="153798"/>
            <a:ext cx="7988969" cy="64367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53051" y="2425367"/>
            <a:ext cx="1625266" cy="108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8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41032" y="1619299"/>
            <a:ext cx="7515726" cy="3315260"/>
          </a:xfrm>
        </p:spPr>
        <p:txBody>
          <a:bodyPr/>
          <a:lstStyle/>
          <a:p>
            <a:r>
              <a:rPr lang="en-US" dirty="0" smtClean="0"/>
              <a:t>Almost all were at least 75% complete…</a:t>
            </a:r>
          </a:p>
          <a:p>
            <a:pPr lvl="1"/>
            <a:r>
              <a:rPr lang="en-US" dirty="0" smtClean="0"/>
              <a:t>For what is expected by the Nov. 2 deadline</a:t>
            </a:r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r>
              <a:rPr lang="en-US" dirty="0" smtClean="0"/>
              <a:t>A few 60% or less complete  - </a:t>
            </a:r>
          </a:p>
          <a:p>
            <a:pPr marL="393192" lvl="1" indent="0">
              <a:buNone/>
            </a:pPr>
            <a:r>
              <a:rPr lang="en-US" dirty="0" smtClean="0"/>
              <a:t>* Black Duck, Brook Trout, Water Quality, Healthy Watersheds, Land use options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Completeness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28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8527" y="1539088"/>
            <a:ext cx="6304547" cy="3315260"/>
          </a:xfrm>
        </p:spPr>
        <p:txBody>
          <a:bodyPr/>
          <a:lstStyle/>
          <a:p>
            <a:r>
              <a:rPr lang="en-US" dirty="0" smtClean="0"/>
              <a:t>Most have been shared or are in progress of review </a:t>
            </a:r>
          </a:p>
          <a:p>
            <a:r>
              <a:rPr lang="en-US" dirty="0" smtClean="0"/>
              <a:t>6 of 25 have not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Reviewed  by Workgroup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60821" y="1779719"/>
            <a:ext cx="6304547" cy="3315260"/>
          </a:xfrm>
        </p:spPr>
        <p:txBody>
          <a:bodyPr/>
          <a:lstStyle/>
          <a:p>
            <a:r>
              <a:rPr lang="en-US" dirty="0" smtClean="0"/>
              <a:t>All but 2 have been shared with the Partners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by Signatory Partners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50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2400" y="1795762"/>
            <a:ext cx="6304547" cy="3315260"/>
          </a:xfrm>
        </p:spPr>
        <p:txBody>
          <a:bodyPr/>
          <a:lstStyle/>
          <a:p>
            <a:r>
              <a:rPr lang="en-US" dirty="0" smtClean="0"/>
              <a:t>About half NEED PARTNER INPUT</a:t>
            </a:r>
          </a:p>
          <a:p>
            <a:endParaRPr lang="en-US" dirty="0" smtClean="0"/>
          </a:p>
          <a:p>
            <a:r>
              <a:rPr lang="en-US" dirty="0" smtClean="0"/>
              <a:t>Shared table of commitments for management strategies and cut-paste… please check to make sure you are participating where you said you would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Input </a:t>
            </a:r>
            <a:r>
              <a:rPr lang="en-US" i="1" dirty="0" smtClean="0"/>
              <a:t>Lacking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784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41031" y="1619298"/>
            <a:ext cx="6304547" cy="3315260"/>
          </a:xfrm>
        </p:spPr>
        <p:txBody>
          <a:bodyPr/>
          <a:lstStyle/>
          <a:p>
            <a:r>
              <a:rPr lang="en-US" dirty="0" smtClean="0"/>
              <a:t>All but 3 reported that the partners are providing individual actions.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2B02-86F6-475C-988B-C90F0636F12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Actions Provided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0132" t="22053" r="62105" b="15000"/>
          <a:stretch/>
        </p:blipFill>
        <p:spPr>
          <a:xfrm>
            <a:off x="481263" y="1210702"/>
            <a:ext cx="2165684" cy="4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61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32BEF75E-CE36-4BF1-8621-FEC7075BCEA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C9448DD-D985-4044-A37B-A801984FB19B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4CCA5E5A-19C2-4F44-905F-B10675CB25A0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0298C5E-96FD-4594-911E-6CD05CDBA47B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</TotalTime>
  <Words>369</Words>
  <Application>Microsoft Office PowerPoint</Application>
  <PresentationFormat>Widescreen</PresentationFormat>
  <Paragraphs>93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Completeness </vt:lpstr>
      <vt:lpstr>Reviewed  by Workgroup</vt:lpstr>
      <vt:lpstr>Review by Signatory Partners</vt:lpstr>
      <vt:lpstr>Partner Input Lacking</vt:lpstr>
      <vt:lpstr>Individual Actions Provided</vt:lpstr>
      <vt:lpstr>MS Approaches and Key Actions Reflected</vt:lpstr>
      <vt:lpstr>Geographic Locations Identified?</vt:lpstr>
      <vt:lpstr>Timelines added to workplans?</vt:lpstr>
      <vt:lpstr>Cross-Outcome Actions:  Climate</vt:lpstr>
      <vt:lpstr>Cross-Outcome Actions:  Diversity</vt:lpstr>
      <vt:lpstr>Cross-Outcome Actions:  Local Engagement</vt:lpstr>
      <vt:lpstr>Generally, on the right track? </vt:lpstr>
      <vt:lpstr>Key Challenges</vt:lpstr>
      <vt:lpstr>Key Challenges</vt:lpstr>
      <vt:lpstr>Cross-Outcome Collaboration Opps</vt:lpstr>
      <vt:lpstr>Questions? </vt:lpstr>
      <vt:lpstr>Survey of Partner Priorities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Resolution Land Cover</dc:title>
  <dc:creator>Batiuk, Rich</dc:creator>
  <cp:lastModifiedBy>Barranco, Gregory</cp:lastModifiedBy>
  <cp:revision>73</cp:revision>
  <cp:lastPrinted>2015-05-14T18:20:57Z</cp:lastPrinted>
  <dcterms:created xsi:type="dcterms:W3CDTF">2015-05-13T20:50:39Z</dcterms:created>
  <dcterms:modified xsi:type="dcterms:W3CDTF">2015-11-12T16:22:21Z</dcterms:modified>
</cp:coreProperties>
</file>