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5" r:id="rId17"/>
  </p:sldMasterIdLst>
  <p:handoutMasterIdLst>
    <p:handoutMasterId r:id="rId27"/>
  </p:handoutMasterIdLst>
  <p:sldIdLst>
    <p:sldId id="256" r:id="rId18"/>
    <p:sldId id="257" r:id="rId19"/>
    <p:sldId id="258" r:id="rId20"/>
    <p:sldId id="262" r:id="rId21"/>
    <p:sldId id="260" r:id="rId22"/>
    <p:sldId id="263" r:id="rId23"/>
    <p:sldId id="264" r:id="rId24"/>
    <p:sldId id="266" r:id="rId25"/>
    <p:sldId id="265" r:id="rId2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customXml" Target="../customXml/item3.xml"/><Relationship Id="rId21" Type="http://schemas.openxmlformats.org/officeDocument/2006/relationships/slide" Target="slides/slide4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slideMaster" Target="slideMasters/slideMaster1.xml"/><Relationship Id="rId25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0" Type="http://schemas.openxmlformats.org/officeDocument/2006/relationships/slide" Target="slides/slide3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7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slide" Target="slides/slide6.xml"/><Relationship Id="rId28" Type="http://schemas.openxmlformats.org/officeDocument/2006/relationships/presProps" Target="presProps.xml"/><Relationship Id="rId10" Type="http://schemas.openxmlformats.org/officeDocument/2006/relationships/customXml" Target="../customXml/item10.xml"/><Relationship Id="rId19" Type="http://schemas.openxmlformats.org/officeDocument/2006/relationships/slide" Target="slides/slide2.xml"/><Relationship Id="rId31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slide" Target="slides/slide5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5844C7E-6466-4085-BFE3-10F551EAB2CD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14F6409-CADE-4EB1-87B4-BC995C6EA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5212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4B6B6-9CEC-4891-A51C-D965A61BF3C9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E801-AAC2-43BA-8B8D-0A89EADA5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270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4B6B6-9CEC-4891-A51C-D965A61BF3C9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E801-AAC2-43BA-8B8D-0A89EADA5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240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4B6B6-9CEC-4891-A51C-D965A61BF3C9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E801-AAC2-43BA-8B8D-0A89EADA5D58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72725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4B6B6-9CEC-4891-A51C-D965A61BF3C9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E801-AAC2-43BA-8B8D-0A89EADA5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6280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4B6B6-9CEC-4891-A51C-D965A61BF3C9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E801-AAC2-43BA-8B8D-0A89EADA5D5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02037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4B6B6-9CEC-4891-A51C-D965A61BF3C9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E801-AAC2-43BA-8B8D-0A89EADA5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7683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4B6B6-9CEC-4891-A51C-D965A61BF3C9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E801-AAC2-43BA-8B8D-0A89EADA5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1185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4B6B6-9CEC-4891-A51C-D965A61BF3C9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E801-AAC2-43BA-8B8D-0A89EADA5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353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4B6B6-9CEC-4891-A51C-D965A61BF3C9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E801-AAC2-43BA-8B8D-0A89EADA5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640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4B6B6-9CEC-4891-A51C-D965A61BF3C9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E801-AAC2-43BA-8B8D-0A89EADA5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77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4B6B6-9CEC-4891-A51C-D965A61BF3C9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E801-AAC2-43BA-8B8D-0A89EADA5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811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4B6B6-9CEC-4891-A51C-D965A61BF3C9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E801-AAC2-43BA-8B8D-0A89EADA5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899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4B6B6-9CEC-4891-A51C-D965A61BF3C9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E801-AAC2-43BA-8B8D-0A89EADA5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709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4B6B6-9CEC-4891-A51C-D965A61BF3C9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E801-AAC2-43BA-8B8D-0A89EADA5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093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4B6B6-9CEC-4891-A51C-D965A61BF3C9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E801-AAC2-43BA-8B8D-0A89EADA5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955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4B6B6-9CEC-4891-A51C-D965A61BF3C9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E801-AAC2-43BA-8B8D-0A89EADA5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416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4B6B6-9CEC-4891-A51C-D965A61BF3C9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678E801-AAC2-43BA-8B8D-0A89EADA5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84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  <p:sldLayoutId id="2147483778" r:id="rId13"/>
    <p:sldLayoutId id="2147483779" r:id="rId14"/>
    <p:sldLayoutId id="2147483780" r:id="rId15"/>
    <p:sldLayoutId id="21474837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Update on GIT Funding</a:t>
            </a:r>
            <a:br>
              <a:rPr lang="en-US" b="1" dirty="0" smtClean="0"/>
            </a:br>
            <a:r>
              <a:rPr lang="en-US" b="1" dirty="0" smtClean="0"/>
              <a:t>FY 14, FY 15 and Beyond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4000" dirty="0" smtClean="0"/>
              <a:t>Greg Allen EPA CBPO</a:t>
            </a:r>
          </a:p>
          <a:p>
            <a:r>
              <a:rPr lang="en-US" sz="4000" dirty="0" smtClean="0"/>
              <a:t>September 30, 2015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60511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Discussion Outline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1924"/>
            <a:ext cx="10515600" cy="49815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Look Back – FY 14</a:t>
            </a:r>
          </a:p>
          <a:p>
            <a:r>
              <a:rPr lang="en-US" sz="2400" dirty="0" smtClean="0"/>
              <a:t>Update on FY 14 GIT projects</a:t>
            </a:r>
            <a:br>
              <a:rPr lang="en-US" sz="2400" dirty="0" smtClean="0"/>
            </a:b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Current – FY 15</a:t>
            </a:r>
          </a:p>
          <a:p>
            <a:r>
              <a:rPr lang="en-US" sz="2400" dirty="0" smtClean="0"/>
              <a:t>Funding amount and summary of project proposals</a:t>
            </a:r>
          </a:p>
          <a:p>
            <a:r>
              <a:rPr lang="en-US" sz="2400" dirty="0" smtClean="0"/>
              <a:t>Process used to decide projects to be funded</a:t>
            </a:r>
          </a:p>
          <a:p>
            <a:r>
              <a:rPr lang="en-US" sz="2400" dirty="0" smtClean="0"/>
              <a:t>Timeline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Process for MB and others in finding means for unfunded projects</a:t>
            </a:r>
            <a:br>
              <a:rPr lang="en-US" sz="2400" dirty="0" smtClean="0"/>
            </a:b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Expectations for FY 16 and Ideas for Process Improvements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87014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FY 14 GIT Funding</a:t>
            </a:r>
            <a:endParaRPr lang="en-US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75745" y="1652983"/>
            <a:ext cx="4185623" cy="576262"/>
          </a:xfrm>
        </p:spPr>
        <p:txBody>
          <a:bodyPr/>
          <a:lstStyle/>
          <a:p>
            <a:r>
              <a:rPr lang="en-US" sz="2800" dirty="0" smtClean="0"/>
              <a:t>Proposals Submitted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675745" y="2229245"/>
            <a:ext cx="4185623" cy="3304117"/>
          </a:xfrm>
        </p:spPr>
        <p:txBody>
          <a:bodyPr/>
          <a:lstStyle/>
          <a:p>
            <a:r>
              <a:rPr lang="en-US" sz="2800" dirty="0" smtClean="0"/>
              <a:t>29 projects submitted</a:t>
            </a:r>
          </a:p>
          <a:p>
            <a:r>
              <a:rPr lang="en-US" sz="2800" dirty="0" smtClean="0"/>
              <a:t>$1,296,100 value of projects submitted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1652983"/>
            <a:ext cx="4185618" cy="576262"/>
          </a:xfrm>
        </p:spPr>
        <p:txBody>
          <a:bodyPr/>
          <a:lstStyle/>
          <a:p>
            <a:r>
              <a:rPr lang="en-US" sz="2800" dirty="0" smtClean="0"/>
              <a:t>Proposals Funded</a:t>
            </a:r>
            <a:endParaRPr lang="en-US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229245"/>
            <a:ext cx="4185617" cy="3304117"/>
          </a:xfrm>
        </p:spPr>
        <p:txBody>
          <a:bodyPr>
            <a:normAutofit fontScale="92500"/>
          </a:bodyPr>
          <a:lstStyle/>
          <a:p>
            <a:r>
              <a:rPr lang="en-US" sz="2800" dirty="0"/>
              <a:t>17 projects awarded</a:t>
            </a:r>
          </a:p>
          <a:p>
            <a:r>
              <a:rPr lang="en-US" sz="2800" dirty="0" smtClean="0"/>
              <a:t>$</a:t>
            </a:r>
            <a:r>
              <a:rPr lang="en-US" sz="2800" dirty="0"/>
              <a:t>862,000 value awarded</a:t>
            </a:r>
          </a:p>
          <a:p>
            <a:r>
              <a:rPr lang="en-US" sz="2800" dirty="0" smtClean="0"/>
              <a:t>Vehicles – three Inter-Agency </a:t>
            </a:r>
            <a:r>
              <a:rPr lang="en-US" sz="2800" dirty="0"/>
              <a:t>Agreements, </a:t>
            </a:r>
            <a:r>
              <a:rPr lang="en-US" sz="2800" dirty="0" err="1" smtClean="0"/>
              <a:t>MdCBIG</a:t>
            </a:r>
            <a:r>
              <a:rPr lang="en-US" sz="2800" dirty="0" smtClean="0"/>
              <a:t>-CBT grant, </a:t>
            </a:r>
            <a:r>
              <a:rPr lang="en-US" sz="2800" dirty="0"/>
              <a:t>Va </a:t>
            </a:r>
            <a:r>
              <a:rPr lang="en-US" sz="2800" dirty="0" smtClean="0"/>
              <a:t>CBRAP grant, ICPRB grant, one EPA contract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70798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FY 15 GIT Funding</a:t>
            </a:r>
            <a:endParaRPr lang="en-US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75745" y="1487883"/>
            <a:ext cx="4185623" cy="576262"/>
          </a:xfrm>
        </p:spPr>
        <p:txBody>
          <a:bodyPr/>
          <a:lstStyle/>
          <a:p>
            <a:r>
              <a:rPr lang="en-US" sz="2800" dirty="0" smtClean="0"/>
              <a:t>Proposals Submitted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675745" y="2064145"/>
            <a:ext cx="4185623" cy="3304117"/>
          </a:xfrm>
        </p:spPr>
        <p:txBody>
          <a:bodyPr/>
          <a:lstStyle/>
          <a:p>
            <a:r>
              <a:rPr lang="en-US" sz="2800" dirty="0" smtClean="0"/>
              <a:t>37 projects submitted</a:t>
            </a:r>
          </a:p>
          <a:p>
            <a:r>
              <a:rPr lang="en-US" sz="2800" dirty="0" smtClean="0"/>
              <a:t>$2,208,000 value of projects submitted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1487883"/>
            <a:ext cx="4185618" cy="576262"/>
          </a:xfrm>
        </p:spPr>
        <p:txBody>
          <a:bodyPr/>
          <a:lstStyle/>
          <a:p>
            <a:r>
              <a:rPr lang="en-US" sz="2800" dirty="0" smtClean="0"/>
              <a:t>Proposals Funded</a:t>
            </a:r>
            <a:endParaRPr lang="en-US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064145"/>
            <a:ext cx="4185617" cy="3304117"/>
          </a:xfrm>
        </p:spPr>
        <p:txBody>
          <a:bodyPr>
            <a:noAutofit/>
          </a:bodyPr>
          <a:lstStyle/>
          <a:p>
            <a:r>
              <a:rPr lang="en-US" sz="2800" dirty="0"/>
              <a:t>12 projects awarded</a:t>
            </a:r>
          </a:p>
          <a:p>
            <a:r>
              <a:rPr lang="en-US" sz="2800" dirty="0" smtClean="0"/>
              <a:t>$700,000 </a:t>
            </a:r>
            <a:r>
              <a:rPr lang="en-US" sz="2800" dirty="0"/>
              <a:t>value </a:t>
            </a:r>
            <a:r>
              <a:rPr lang="en-US" sz="2800" dirty="0" smtClean="0"/>
              <a:t>awarded</a:t>
            </a:r>
          </a:p>
          <a:p>
            <a:r>
              <a:rPr lang="en-US" sz="2800" dirty="0" smtClean="0"/>
              <a:t>$150,000 Cross-Program Coordinator</a:t>
            </a:r>
            <a:endParaRPr lang="en-US" sz="2800" dirty="0"/>
          </a:p>
          <a:p>
            <a:r>
              <a:rPr lang="en-US" sz="2800" dirty="0" smtClean="0"/>
              <a:t>Vehicles – EPA Grant (CBT), Inter-Agency Personnel Agreement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11246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Process used to determine FY 15 projects to be funded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483100"/>
          </a:xfrm>
        </p:spPr>
        <p:txBody>
          <a:bodyPr>
            <a:normAutofit/>
          </a:bodyPr>
          <a:lstStyle/>
          <a:p>
            <a:r>
              <a:rPr lang="en-US" sz="2000" dirty="0"/>
              <a:t>Spring 2015 Prompted GITs to begin thinking about needs </a:t>
            </a:r>
            <a:r>
              <a:rPr lang="en-US" sz="2000" dirty="0" smtClean="0"/>
              <a:t>in</a:t>
            </a:r>
            <a:endParaRPr lang="en-US" sz="2000" dirty="0"/>
          </a:p>
          <a:p>
            <a:r>
              <a:rPr lang="en-US" sz="2000" dirty="0"/>
              <a:t>Summer </a:t>
            </a:r>
            <a:r>
              <a:rPr lang="en-US" sz="2000" dirty="0" smtClean="0"/>
              <a:t>2015 Issued </a:t>
            </a:r>
            <a:r>
              <a:rPr lang="en-US" sz="2000" dirty="0"/>
              <a:t>background information, proposal form, criteria to consider and </a:t>
            </a:r>
            <a:r>
              <a:rPr lang="en-US" sz="2000" dirty="0" smtClean="0"/>
              <a:t>timeline </a:t>
            </a:r>
          </a:p>
          <a:p>
            <a:r>
              <a:rPr lang="en-US" sz="2000" dirty="0"/>
              <a:t>Summer 2015 GIT chairs added additional criteria and asked for a check on combining and reducing project </a:t>
            </a:r>
            <a:r>
              <a:rPr lang="en-US" sz="2000" dirty="0" smtClean="0"/>
              <a:t>costs</a:t>
            </a:r>
            <a:endParaRPr lang="en-US" sz="2000" dirty="0"/>
          </a:p>
          <a:p>
            <a:r>
              <a:rPr lang="en-US" sz="2000" b="1" dirty="0"/>
              <a:t>September 9 </a:t>
            </a:r>
            <a:r>
              <a:rPr lang="en-US" sz="2000" dirty="0" smtClean="0"/>
              <a:t>GITs </a:t>
            </a:r>
            <a:r>
              <a:rPr lang="en-US" sz="2000" dirty="0"/>
              <a:t>submitted final prioritized lists </a:t>
            </a:r>
            <a:endParaRPr lang="en-US" sz="2000" dirty="0" smtClean="0"/>
          </a:p>
          <a:p>
            <a:r>
              <a:rPr lang="en-US" sz="2000" b="1" dirty="0"/>
              <a:t>September 15 </a:t>
            </a:r>
            <a:r>
              <a:rPr lang="en-US" sz="2000" dirty="0" smtClean="0"/>
              <a:t>GIT </a:t>
            </a:r>
            <a:r>
              <a:rPr lang="en-US" sz="2000" dirty="0"/>
              <a:t>Cdtrs/Staffers met to look for possible combinations and to rank the #2 priority group using – cross-outcome value, equity, and </a:t>
            </a:r>
            <a:r>
              <a:rPr lang="en-US" sz="2000" dirty="0" smtClean="0"/>
              <a:t>leverage </a:t>
            </a:r>
            <a:endParaRPr lang="en-US" sz="2000" dirty="0"/>
          </a:p>
          <a:p>
            <a:r>
              <a:rPr lang="en-US" sz="2000" b="1" dirty="0"/>
              <a:t>September 24 </a:t>
            </a:r>
            <a:r>
              <a:rPr lang="en-US" sz="2000" dirty="0" smtClean="0"/>
              <a:t>GIT </a:t>
            </a:r>
            <a:r>
              <a:rPr lang="en-US" sz="2000" dirty="0"/>
              <a:t>chairs </a:t>
            </a:r>
            <a:r>
              <a:rPr lang="en-US" sz="2000" dirty="0" smtClean="0"/>
              <a:t>agree on cross-program Coordinator and accepted Cdtrs/Staffers recommendation for projects to be funded 9/24/15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29597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FY 15 Projects </a:t>
            </a:r>
            <a:r>
              <a:rPr lang="en-US" b="1" dirty="0" smtClean="0"/>
              <a:t>Timeline (Cont’d)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5734" y="1511300"/>
            <a:ext cx="8596668" cy="516890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2000" b="1" dirty="0" smtClean="0"/>
              <a:t>October </a:t>
            </a:r>
            <a:r>
              <a:rPr lang="en-US" sz="2000" b="1" dirty="0"/>
              <a:t>7</a:t>
            </a:r>
            <a:r>
              <a:rPr lang="en-US" sz="2000" dirty="0"/>
              <a:t> - Deadline for GITs to submit </a:t>
            </a:r>
            <a:r>
              <a:rPr lang="en-US" sz="2000" dirty="0" smtClean="0"/>
              <a:t>detailed specifications </a:t>
            </a:r>
            <a:r>
              <a:rPr lang="en-US" sz="2000" dirty="0"/>
              <a:t>for projects selected for funding.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000" b="1" dirty="0"/>
              <a:t>October 9 </a:t>
            </a:r>
            <a:r>
              <a:rPr lang="en-US" sz="2000" dirty="0"/>
              <a:t>– The final priority GIT projects are submitted to CBT with detailed scope of work to begin their RFP and sub-award process. Technical leads are identified for each project.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000" b="1" dirty="0"/>
              <a:t>October 30</a:t>
            </a:r>
            <a:r>
              <a:rPr lang="en-US" sz="2000" dirty="0"/>
              <a:t> – CBT notifies EPA of any projects that it proposes to complete in-house.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000" b="1" dirty="0"/>
              <a:t>December (tentative)</a:t>
            </a:r>
            <a:r>
              <a:rPr lang="en-US" sz="2000" dirty="0"/>
              <a:t> – CBT completes </a:t>
            </a:r>
            <a:r>
              <a:rPr lang="en-US" sz="2000" dirty="0" smtClean="0"/>
              <a:t>sub-awards</a:t>
            </a:r>
            <a:r>
              <a:rPr lang="en-US" sz="2000" dirty="0"/>
              <a:t>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000" b="1" dirty="0"/>
              <a:t>January 2016 (tentative)</a:t>
            </a:r>
            <a:r>
              <a:rPr lang="en-US" sz="2000" dirty="0"/>
              <a:t> – GIT technical leads meet with awardees to commence projects.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62564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Unfunded FY 15 Projects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16089"/>
            <a:ext cx="8596668" cy="388077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What process can be undertaken to find resources for projects that were not funded?</a:t>
            </a:r>
          </a:p>
          <a:p>
            <a:r>
              <a:rPr lang="en-US" sz="3200" dirty="0" smtClean="0"/>
              <a:t>What is the MB’s role?</a:t>
            </a:r>
          </a:p>
          <a:p>
            <a:r>
              <a:rPr lang="en-US" sz="3200" dirty="0" smtClean="0"/>
              <a:t>What other CBP groups or outside groups can be engaged?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59186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 15 Unfunded Projects – 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90887"/>
            <a:ext cx="8596668" cy="3880773"/>
          </a:xfrm>
        </p:spPr>
        <p:txBody>
          <a:bodyPr>
            <a:noAutofit/>
          </a:bodyPr>
          <a:lstStyle/>
          <a:p>
            <a:r>
              <a:rPr lang="en-US" sz="2400" dirty="0" smtClean="0"/>
              <a:t>Return list to GITs and ask them to :</a:t>
            </a:r>
          </a:p>
          <a:p>
            <a:pPr lvl="1"/>
            <a:r>
              <a:rPr lang="en-US" sz="2400" dirty="0" smtClean="0"/>
              <a:t>Reaffirm that projects are still needed</a:t>
            </a:r>
          </a:p>
          <a:p>
            <a:pPr lvl="1"/>
            <a:r>
              <a:rPr lang="en-US" sz="2400" dirty="0" smtClean="0"/>
              <a:t>Indicate any for which funding has been identified</a:t>
            </a:r>
          </a:p>
          <a:p>
            <a:r>
              <a:rPr lang="en-US" sz="2400" dirty="0" smtClean="0"/>
              <a:t>Revised list and detailed descriptions sent to the MB; request ideas for near term or future funding </a:t>
            </a:r>
          </a:p>
          <a:p>
            <a:r>
              <a:rPr lang="en-US" sz="2400" dirty="0" smtClean="0"/>
              <a:t>How can we communicate the needs among partners?</a:t>
            </a:r>
          </a:p>
          <a:p>
            <a:r>
              <a:rPr lang="en-US" sz="2400" dirty="0" smtClean="0"/>
              <a:t>How can we engage funding networks?</a:t>
            </a:r>
          </a:p>
          <a:p>
            <a:r>
              <a:rPr lang="en-US" sz="2400" dirty="0" smtClean="0"/>
              <a:t>How can we align with future budget cycles?</a:t>
            </a:r>
          </a:p>
          <a:p>
            <a:r>
              <a:rPr lang="en-US" sz="2400" dirty="0" smtClean="0"/>
              <a:t>GIT 6 revisiting Budget and Finance Workgroup proposal</a:t>
            </a:r>
          </a:p>
        </p:txBody>
      </p:sp>
    </p:spTree>
    <p:extLst>
      <p:ext uri="{BB962C8B-B14F-4D97-AF65-F5344CB8AC3E}">
        <p14:creationId xmlns:p14="http://schemas.microsoft.com/office/powerpoint/2010/main" val="771787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FY 16 GIT Funding and Ideas for Improvement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Contingent on availability of funds</a:t>
            </a:r>
          </a:p>
          <a:p>
            <a:r>
              <a:rPr lang="en-US" sz="3200" dirty="0" smtClean="0"/>
              <a:t>Based on GIT priorities or broader program priorities?</a:t>
            </a:r>
          </a:p>
          <a:p>
            <a:r>
              <a:rPr lang="en-US" sz="3200" dirty="0" smtClean="0"/>
              <a:t>GIT Chair decision or other entity?</a:t>
            </a:r>
          </a:p>
          <a:p>
            <a:r>
              <a:rPr lang="en-US" sz="3200" dirty="0" smtClean="0"/>
              <a:t>Start early and have a focus group review the Fy14/FY15 process and consider options for alternate approaches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1356913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12.xml><?xml version="1.0" encoding="utf-8"?>
<EsriMapsInfo xmlns="ESRI.ArcGIS.Mapping.OfficeIntegration.PowerPointInfo">
  <Version>Version1</Version>
  <RequiresSignIn>False</RequiresSignIn>
</EsriMapsInfo>
</file>

<file path=customXml/item13.xml><?xml version="1.0" encoding="utf-8"?>
<EsriMapsInfo xmlns="ESRI.ArcGIS.Mapping.OfficeIntegration.PowerPointInfo">
  <Version>Version1</Version>
  <RequiresSignIn>False</RequiresSignIn>
</EsriMapsInfo>
</file>

<file path=customXml/item14.xml><?xml version="1.0" encoding="utf-8"?>
<EsriMapsInfo xmlns="ESRI.ArcGIS.Mapping.OfficeIntegration.PowerPointInfo">
  <Version>Version1</Version>
  <RequiresSignIn>False</RequiresSignIn>
</EsriMapsInfo>
</file>

<file path=customXml/item15.xml><?xml version="1.0" encoding="utf-8"?>
<EsriMapsInfo xmlns="ESRI.ArcGIS.Mapping.OfficeIntegration.PowerPointInfo">
  <Version>Version1</Version>
  <RequiresSignIn>False</RequiresSignIn>
</EsriMapsInfo>
</file>

<file path=customXml/item16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AE0C8DD9-8F1A-47B6-9DB5-A48D75CB5EF2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5FBCE876-2771-4CDE-B28B-C63705987A24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EC609DF7-4281-4861-AAB9-DE16CA61F4AF}">
  <ds:schemaRefs>
    <ds:schemaRef ds:uri="ESRI.ArcGIS.Mapping.OfficeIntegration.PowerPointInfo"/>
  </ds:schemaRefs>
</ds:datastoreItem>
</file>

<file path=customXml/itemProps12.xml><?xml version="1.0" encoding="utf-8"?>
<ds:datastoreItem xmlns:ds="http://schemas.openxmlformats.org/officeDocument/2006/customXml" ds:itemID="{CB413280-AAE8-4D93-8F91-012C875C2306}">
  <ds:schemaRefs>
    <ds:schemaRef ds:uri="ESRI.ArcGIS.Mapping.OfficeIntegration.PowerPointInfo"/>
  </ds:schemaRefs>
</ds:datastoreItem>
</file>

<file path=customXml/itemProps13.xml><?xml version="1.0" encoding="utf-8"?>
<ds:datastoreItem xmlns:ds="http://schemas.openxmlformats.org/officeDocument/2006/customXml" ds:itemID="{DCA8CED1-190E-419E-8E36-7A4A25881A5E}">
  <ds:schemaRefs>
    <ds:schemaRef ds:uri="ESRI.ArcGIS.Mapping.OfficeIntegration.PowerPointInfo"/>
  </ds:schemaRefs>
</ds:datastoreItem>
</file>

<file path=customXml/itemProps14.xml><?xml version="1.0" encoding="utf-8"?>
<ds:datastoreItem xmlns:ds="http://schemas.openxmlformats.org/officeDocument/2006/customXml" ds:itemID="{9AC1C77E-9548-48D9-959C-1444110B1278}">
  <ds:schemaRefs>
    <ds:schemaRef ds:uri="ESRI.ArcGIS.Mapping.OfficeIntegration.PowerPointInfo"/>
  </ds:schemaRefs>
</ds:datastoreItem>
</file>

<file path=customXml/itemProps15.xml><?xml version="1.0" encoding="utf-8"?>
<ds:datastoreItem xmlns:ds="http://schemas.openxmlformats.org/officeDocument/2006/customXml" ds:itemID="{49F85278-C528-4BFD-BF16-835CFDF3A09D}">
  <ds:schemaRefs>
    <ds:schemaRef ds:uri="ESRI.ArcGIS.Mapping.OfficeIntegration.PowerPointInfo"/>
  </ds:schemaRefs>
</ds:datastoreItem>
</file>

<file path=customXml/itemProps16.xml><?xml version="1.0" encoding="utf-8"?>
<ds:datastoreItem xmlns:ds="http://schemas.openxmlformats.org/officeDocument/2006/customXml" ds:itemID="{F0DC39D2-FCED-4D6B-8F44-AC582403FB1D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4985EAE8-A218-4E96-A185-81CD56194645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05C938FB-2AF2-4C9E-90C7-A7B367996673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09BDC050-7027-4969-8242-425B4134E991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C0B9838B-F2D9-4C2D-B6E4-008480BC30B0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AD334457-622A-436A-BC48-776DE4E93030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2C11DD3A-F3F8-4B10-BD34-2D28B1157FAC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BD52365E-DCD0-4C92-BEA9-1DB69F4D1527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598F79B2-0D04-44C4-8557-5B6D29ECB49F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1080</TotalTime>
  <Words>470</Words>
  <Application>Microsoft Office PowerPoint</Application>
  <PresentationFormat>Widescreen</PresentationFormat>
  <Paragraphs>61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Trebuchet MS</vt:lpstr>
      <vt:lpstr>Wingdings 3</vt:lpstr>
      <vt:lpstr>Facet</vt:lpstr>
      <vt:lpstr>Update on GIT Funding FY 14, FY 15 and Beyond</vt:lpstr>
      <vt:lpstr>Discussion Outline</vt:lpstr>
      <vt:lpstr>FY 14 GIT Funding</vt:lpstr>
      <vt:lpstr>FY 15 GIT Funding</vt:lpstr>
      <vt:lpstr>Process used to determine FY 15 projects to be funded </vt:lpstr>
      <vt:lpstr>FY 15 Projects Timeline (Cont’d)</vt:lpstr>
      <vt:lpstr>Unfunded FY 15 Projects</vt:lpstr>
      <vt:lpstr>FY 15 Unfunded Projects – Next Steps</vt:lpstr>
      <vt:lpstr>FY 16 GIT Funding and Ideas for Improvement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Allen, Greg</dc:creator>
  <cp:lastModifiedBy>Lehmer, Nicole</cp:lastModifiedBy>
  <cp:revision>31</cp:revision>
  <cp:lastPrinted>2015-09-29T13:56:12Z</cp:lastPrinted>
  <dcterms:created xsi:type="dcterms:W3CDTF">2015-09-28T14:43:05Z</dcterms:created>
  <dcterms:modified xsi:type="dcterms:W3CDTF">2015-11-12T14:51:26Z</dcterms:modified>
</cp:coreProperties>
</file>