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9"/>
  </p:notesMasterIdLst>
  <p:sldIdLst>
    <p:sldId id="256" r:id="rId2"/>
    <p:sldId id="257" r:id="rId3"/>
    <p:sldId id="280" r:id="rId4"/>
    <p:sldId id="258" r:id="rId5"/>
    <p:sldId id="281" r:id="rId6"/>
    <p:sldId id="260" r:id="rId7"/>
    <p:sldId id="262" r:id="rId8"/>
  </p:sldIdLst>
  <p:sldSz cx="9144000" cy="5143500" type="screen16x9"/>
  <p:notesSz cx="6858000" cy="9144000"/>
  <p:embeddedFontLst>
    <p:embeddedFont>
      <p:font typeface="ＭＳ Ｐゴシック" panose="020B0600070205080204" pitchFamily="34" charset="-128"/>
      <p:regular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98" autoAdjust="0"/>
  </p:normalViewPr>
  <p:slideViewPr>
    <p:cSldViewPr snapToGrid="0">
      <p:cViewPr varScale="1">
        <p:scale>
          <a:sx n="91" d="100"/>
          <a:sy n="91" d="100"/>
        </p:scale>
        <p:origin x="12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6858889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extLst>
      <p:ext uri="{BB962C8B-B14F-4D97-AF65-F5344CB8AC3E}">
        <p14:creationId xmlns:p14="http://schemas.microsoft.com/office/powerpoint/2010/main" val="5364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100" b="0" i="0" kern="1200" dirty="0" smtClean="0">
                <a:solidFill>
                  <a:schemeClr val="tx1"/>
                </a:solidFill>
                <a:effectLst/>
                <a:latin typeface="+mn-lt"/>
                <a:ea typeface="+mn-ea"/>
                <a:cs typeface="+mn-cs"/>
              </a:rPr>
              <a:t>The World Future Council’s Rights of Children team brought together Ministries and legislators from around the world (16 countries) with interest in learning first-hand about Maryland's Environmental Literacy Standards pioneering model in an international workshop in Maryland (October 2016).  It helped us see and reflect on our program through others’ eyes, and we learned</a:t>
            </a:r>
            <a:r>
              <a:rPr lang="en-US" sz="1100" b="0" i="0" kern="1200" baseline="0" dirty="0" smtClean="0">
                <a:solidFill>
                  <a:schemeClr val="tx1"/>
                </a:solidFill>
                <a:effectLst/>
                <a:latin typeface="+mn-lt"/>
                <a:ea typeface="+mn-ea"/>
                <a:cs typeface="+mn-cs"/>
              </a:rPr>
              <a:t> about other programs that focus on education for sustainability. </a:t>
            </a:r>
            <a:endParaRPr dirty="0"/>
          </a:p>
        </p:txBody>
      </p:sp>
    </p:spTree>
    <p:extLst>
      <p:ext uri="{BB962C8B-B14F-4D97-AF65-F5344CB8AC3E}">
        <p14:creationId xmlns:p14="http://schemas.microsoft.com/office/powerpoint/2010/main" val="292874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This event brought together a wide variety of entities offering programs that connect youth to the environmental field. The overall goal is to ultimately improve the pathways to conservation jobs and careers for more (and more diverse) youth, including strategies and actions to help advance career awareness, preparedness, and opportunities in environmental conservation fields. Participants in the forum discussed existing programs and current needs, and together identified ideas that can become recommendations to address gaps.  [follow</a:t>
            </a:r>
            <a:r>
              <a:rPr lang="en-US" sz="1100" kern="1200" baseline="0" dirty="0" smtClean="0">
                <a:solidFill>
                  <a:schemeClr val="tx1"/>
                </a:solidFill>
                <a:effectLst/>
                <a:latin typeface="+mn-lt"/>
                <a:ea typeface="+mn-ea"/>
                <a:cs typeface="+mn-cs"/>
              </a:rPr>
              <a:t> up will be important, group wants to meet again]</a:t>
            </a:r>
            <a:endParaRPr lang="en-US" sz="1100" kern="1200" dirty="0" smtClean="0">
              <a:solidFill>
                <a:schemeClr val="tx1"/>
              </a:solidFill>
              <a:effectLst/>
              <a:latin typeface="+mn-lt"/>
              <a:ea typeface="+mn-ea"/>
              <a:cs typeface="+mn-cs"/>
            </a:endParaRPr>
          </a:p>
          <a:p>
            <a:pPr lvl="0">
              <a:spcBef>
                <a:spcPts val="0"/>
              </a:spcBef>
              <a:buNone/>
            </a:pPr>
            <a:endParaRPr dirty="0"/>
          </a:p>
        </p:txBody>
      </p:sp>
    </p:spTree>
    <p:extLst>
      <p:ext uri="{BB962C8B-B14F-4D97-AF65-F5344CB8AC3E}">
        <p14:creationId xmlns:p14="http://schemas.microsoft.com/office/powerpoint/2010/main" val="335552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100" b="0" i="0" kern="1200" dirty="0" smtClean="0">
                <a:solidFill>
                  <a:schemeClr val="tx1"/>
                </a:solidFill>
                <a:effectLst/>
                <a:latin typeface="+mn-lt"/>
                <a:ea typeface="+mn-ea"/>
                <a:cs typeface="+mn-cs"/>
              </a:rPr>
              <a:t>The Nature Play Spaces Workgroup met in July with the MD State Department of Education Office of Childcare at their bi-monthly meetings of regional managers and supervisors. The workgroup shared presentations on the science behind the benefits of nature play, the growing example of nature play spaces at child care facilities in Maryland, and how these spaces fit into the licensing guidelines and COMAR regulations. The group led an interactive discussion and was well received by the MSDE staff. The Chief of Licensing then invited the workgroup to present the same material at the statewide meeting of licensing supervisors in fall of 2016. A regional workshop was given in Dec for</a:t>
            </a:r>
            <a:r>
              <a:rPr lang="en-US" sz="1100" b="0" i="0" kern="1200" baseline="0" dirty="0" smtClean="0">
                <a:solidFill>
                  <a:schemeClr val="tx1"/>
                </a:solidFill>
                <a:effectLst/>
                <a:latin typeface="+mn-lt"/>
                <a:ea typeface="+mn-ea"/>
                <a:cs typeface="+mn-cs"/>
              </a:rPr>
              <a:t> southern MD child care providers, which was met with enthusiasm. </a:t>
            </a:r>
            <a:endParaRPr dirty="0"/>
          </a:p>
        </p:txBody>
      </p:sp>
    </p:spTree>
    <p:extLst>
      <p:ext uri="{BB962C8B-B14F-4D97-AF65-F5344CB8AC3E}">
        <p14:creationId xmlns:p14="http://schemas.microsoft.com/office/powerpoint/2010/main" val="253051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68117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Almost every individual connected to the Partnership from MSDE changed from May - September </a:t>
            </a:r>
            <a:r>
              <a:rPr lang="en" dirty="0" smtClean="0"/>
              <a:t>2016, along</a:t>
            </a:r>
            <a:r>
              <a:rPr lang="en" baseline="0" dirty="0" smtClean="0"/>
              <a:t> with additional changes among partners</a:t>
            </a:r>
            <a:r>
              <a:rPr lang="en" dirty="0" smtClean="0"/>
              <a:t>.  </a:t>
            </a:r>
            <a:r>
              <a:rPr lang="en" dirty="0"/>
              <a:t>The Partnership has been re-thinking capacity and priorities to determine whether some actions need to be scaled back or re-directed</a:t>
            </a:r>
          </a:p>
          <a:p>
            <a:pPr lvl="0">
              <a:spcBef>
                <a:spcPts val="0"/>
              </a:spcBef>
              <a:buNone/>
            </a:pPr>
            <a:endParaRPr dirty="0"/>
          </a:p>
          <a:p>
            <a:pPr lvl="0">
              <a:lnSpc>
                <a:spcPct val="115000"/>
              </a:lnSpc>
              <a:spcBef>
                <a:spcPts val="0"/>
              </a:spcBef>
              <a:spcAft>
                <a:spcPts val="1600"/>
              </a:spcAft>
              <a:buClr>
                <a:schemeClr val="dk1"/>
              </a:buClr>
              <a:buSzPct val="100000"/>
              <a:buFont typeface="Arial"/>
              <a:buNone/>
            </a:pPr>
            <a:r>
              <a:rPr lang="en" dirty="0" smtClean="0">
                <a:solidFill>
                  <a:schemeClr val="dk2"/>
                </a:solidFill>
              </a:rPr>
              <a:t>Student field experiences</a:t>
            </a:r>
            <a:r>
              <a:rPr lang="en" baseline="0" dirty="0" smtClean="0">
                <a:solidFill>
                  <a:schemeClr val="dk2"/>
                </a:solidFill>
              </a:rPr>
              <a:t> = an </a:t>
            </a:r>
            <a:r>
              <a:rPr lang="en" dirty="0" smtClean="0">
                <a:solidFill>
                  <a:schemeClr val="dk2"/>
                </a:solidFill>
              </a:rPr>
              <a:t>ongoing </a:t>
            </a:r>
            <a:r>
              <a:rPr lang="en" dirty="0">
                <a:solidFill>
                  <a:schemeClr val="dk2"/>
                </a:solidFill>
              </a:rPr>
              <a:t>issue - reference 10/26 meeting, need to follow </a:t>
            </a:r>
            <a:r>
              <a:rPr lang="en" dirty="0" smtClean="0">
                <a:solidFill>
                  <a:schemeClr val="dk2"/>
                </a:solidFill>
              </a:rPr>
              <a:t>up, engaging new partners / agencies and linking creative entities</a:t>
            </a:r>
            <a:r>
              <a:rPr lang="en" baseline="0" dirty="0" smtClean="0">
                <a:solidFill>
                  <a:schemeClr val="dk2"/>
                </a:solidFill>
              </a:rPr>
              <a:t> for opportunities. Would like to find a way to better use ELIT survey to help w/ data on this. </a:t>
            </a:r>
            <a:endParaRPr lang="en" dirty="0">
              <a:solidFill>
                <a:schemeClr val="dk2"/>
              </a:solidFill>
            </a:endParaRPr>
          </a:p>
        </p:txBody>
      </p:sp>
    </p:spTree>
    <p:extLst>
      <p:ext uri="{BB962C8B-B14F-4D97-AF65-F5344CB8AC3E}">
        <p14:creationId xmlns:p14="http://schemas.microsoft.com/office/powerpoint/2010/main" val="32507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060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685800" y="1597818"/>
            <a:ext cx="7772400" cy="1102518"/>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64" name="Shape 164"/>
          <p:cNvSpPr txBox="1">
            <a:spLocks noGrp="1"/>
          </p:cNvSpPr>
          <p:nvPr>
            <p:ph type="subTitle" idx="1"/>
          </p:nvPr>
        </p:nvSpPr>
        <p:spPr>
          <a:xfrm>
            <a:off x="1371600" y="2914650"/>
            <a:ext cx="6400799" cy="131445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65" name="Shape 165"/>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 sz="1400">
                <a:solidFill>
                  <a:srgbClr val="000000"/>
                </a:solidFill>
                <a:latin typeface="Arial"/>
                <a:ea typeface="Arial"/>
                <a:cs typeface="Arial"/>
                <a:sym typeface="Arial"/>
              </a:rPr>
              <a:t>‹#›</a:t>
            </a:fld>
            <a:endParaRPr lang="en" sz="1400">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101329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58" name="Shape 158"/>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 name="Shape 159"/>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 sz="1400">
                <a:solidFill>
                  <a:srgbClr val="000000"/>
                </a:solidFill>
                <a:latin typeface="Arial"/>
                <a:ea typeface="Arial"/>
                <a:cs typeface="Arial"/>
                <a:sym typeface="Arial"/>
              </a:rPr>
              <a:t>‹#›</a:t>
            </a:fld>
            <a:endParaRPr lang="en"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3" r:id="rId1"/>
    <p:sldLayoutId id="214748369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wmf"/><Relationship Id="rId4" Type="http://schemas.openxmlformats.org/officeDocument/2006/relationships/image" Target="../media/image1.jp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2.wmf"/><Relationship Id="rId4" Type="http://schemas.openxmlformats.org/officeDocument/2006/relationships/image" Target="../media/image1.jp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jpg"/><Relationship Id="rId4" Type="http://schemas.openxmlformats.org/officeDocument/2006/relationships/image" Target="../media/image2.wmf"/><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jpg"/><Relationship Id="rId4" Type="http://schemas.openxmlformats.org/officeDocument/2006/relationships/image" Target="../media/image2.wmf"/><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3.jp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wmf"/><Relationship Id="rId10" Type="http://schemas.openxmlformats.org/officeDocument/2006/relationships/image" Target="../media/image25.jpeg"/><Relationship Id="rId4" Type="http://schemas.openxmlformats.org/officeDocument/2006/relationships/image" Target="../media/image1.jpg"/><Relationship Id="rId9" Type="http://schemas.openxmlformats.org/officeDocument/2006/relationships/image" Target="../media/image24.jpe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wmf"/><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3366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1"/>
        <p:cNvGrpSpPr/>
        <p:nvPr/>
      </p:nvGrpSpPr>
      <p:grpSpPr>
        <a:xfrm>
          <a:off x="0" y="0"/>
          <a:ext cx="0" cy="0"/>
          <a:chOff x="0" y="0"/>
          <a:chExt cx="0" cy="0"/>
        </a:xfrm>
      </p:grpSpPr>
      <p:sp>
        <p:nvSpPr>
          <p:cNvPr id="172" name="Shape 172"/>
          <p:cNvSpPr txBox="1">
            <a:spLocks noGrp="1"/>
          </p:cNvSpPr>
          <p:nvPr>
            <p:ph type="ctrTitle"/>
          </p:nvPr>
        </p:nvSpPr>
        <p:spPr>
          <a:xfrm>
            <a:off x="167878" y="795207"/>
            <a:ext cx="8808244" cy="2107406"/>
          </a:xfrm>
          <a:prstGeom prst="rect">
            <a:avLst/>
          </a:prstGeom>
        </p:spPr>
        <p:txBody>
          <a:bodyPr lIns="91425" tIns="91425" rIns="91425" bIns="91425" anchor="b" anchorCtr="0">
            <a:noAutofit/>
          </a:bodyPr>
          <a:lstStyle/>
          <a:p>
            <a:pPr lvl="0">
              <a:spcBef>
                <a:spcPts val="0"/>
              </a:spcBef>
              <a:buNone/>
            </a:pPr>
            <a:r>
              <a:rPr lang="en" sz="4800" dirty="0"/>
              <a:t>Chesapeake Bay Program</a:t>
            </a:r>
          </a:p>
          <a:p>
            <a:pPr lvl="0">
              <a:spcBef>
                <a:spcPts val="0"/>
              </a:spcBef>
              <a:buNone/>
            </a:pPr>
            <a:r>
              <a:rPr lang="en" sz="4800" dirty="0" smtClean="0"/>
              <a:t>Environmental Literacy Update</a:t>
            </a:r>
            <a:r>
              <a:rPr lang="en" dirty="0" smtClean="0"/>
              <a:t/>
            </a:r>
            <a:br>
              <a:rPr lang="en" dirty="0" smtClean="0"/>
            </a:br>
            <a:r>
              <a:rPr lang="en" sz="2400" dirty="0" smtClean="0"/>
              <a:t>December 2016</a:t>
            </a:r>
            <a:endParaRPr lang="en" sz="2400" dirty="0"/>
          </a:p>
        </p:txBody>
      </p:sp>
      <p:sp>
        <p:nvSpPr>
          <p:cNvPr id="173" name="Shape 173"/>
          <p:cNvSpPr txBox="1">
            <a:spLocks noGrp="1"/>
          </p:cNvSpPr>
          <p:nvPr>
            <p:ph type="subTitle" idx="1"/>
          </p:nvPr>
        </p:nvSpPr>
        <p:spPr>
          <a:xfrm>
            <a:off x="311700" y="3022968"/>
            <a:ext cx="8520600" cy="942745"/>
          </a:xfrm>
          <a:prstGeom prst="rect">
            <a:avLst/>
          </a:prstGeom>
        </p:spPr>
        <p:txBody>
          <a:bodyPr lIns="91425" tIns="91425" rIns="91425" bIns="91425" anchor="t" anchorCtr="0">
            <a:noAutofit/>
          </a:bodyPr>
          <a:lstStyle/>
          <a:p>
            <a:pPr lvl="0">
              <a:spcBef>
                <a:spcPts val="0"/>
              </a:spcBef>
              <a:buNone/>
            </a:pPr>
            <a:r>
              <a:rPr lang="en" sz="2400" dirty="0" smtClean="0"/>
              <a:t>Britt </a:t>
            </a:r>
            <a:r>
              <a:rPr lang="en" sz="2400" dirty="0"/>
              <a:t>Slattery, Maryland Department of Natural Resources</a:t>
            </a:r>
          </a:p>
          <a:p>
            <a:pPr lvl="0" algn="l">
              <a:spcBef>
                <a:spcPts val="0"/>
              </a:spcBef>
              <a:buNone/>
            </a:pPr>
            <a:r>
              <a:rPr lang="en" sz="2400" dirty="0"/>
              <a:t>    Donna Balado, Maryland State Department of Education</a:t>
            </a:r>
          </a:p>
        </p:txBody>
      </p:sp>
      <p:pic>
        <p:nvPicPr>
          <p:cNvPr id="174" name="Shape 174" descr="Logo.jpg"/>
          <p:cNvPicPr preferRelativeResize="0"/>
          <p:nvPr/>
        </p:nvPicPr>
        <p:blipFill>
          <a:blip r:embed="rId3">
            <a:alphaModFix/>
          </a:blip>
          <a:stretch>
            <a:fillRect/>
          </a:stretch>
        </p:blipFill>
        <p:spPr>
          <a:xfrm>
            <a:off x="5075453" y="4252176"/>
            <a:ext cx="1886525" cy="891324"/>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1354" y="4272820"/>
            <a:ext cx="2871787" cy="807691"/>
          </a:xfrm>
          <a:prstGeom prst="rect">
            <a:avLst/>
          </a:prstGeom>
        </p:spPr>
      </p:pic>
      <p:sp>
        <p:nvSpPr>
          <p:cNvPr id="7" name="Rectangle 6"/>
          <p:cNvSpPr/>
          <p:nvPr/>
        </p:nvSpPr>
        <p:spPr>
          <a:xfrm>
            <a:off x="0" y="0"/>
            <a:ext cx="9144000" cy="745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hape 98" descr="http://intranet/icm/2005logoart/mdcrown/mdcrown.jpg"/>
          <p:cNvPicPr preferRelativeResize="0"/>
          <p:nvPr/>
        </p:nvPicPr>
        <p:blipFill rotWithShape="1">
          <a:blip r:embed="rId5">
            <a:alphaModFix/>
          </a:blip>
          <a:srcRect/>
          <a:stretch/>
        </p:blipFill>
        <p:spPr>
          <a:xfrm>
            <a:off x="240403" y="97166"/>
            <a:ext cx="1682749" cy="540884"/>
          </a:xfrm>
          <a:prstGeom prst="rect">
            <a:avLst/>
          </a:prstGeom>
          <a:noFill/>
          <a:ln>
            <a:noFill/>
          </a:ln>
        </p:spPr>
      </p:pic>
      <p:pic>
        <p:nvPicPr>
          <p:cNvPr id="11" name="Picture 2" descr="C:\Users\bslattery\Documents\BES\!PICS\Wetlands n Wildlife Field Day 9_2014 pics\IMG_1587.JPG"/>
          <p:cNvPicPr>
            <a:picLocks noChangeAspect="1" noChangeArrowheads="1"/>
          </p:cNvPicPr>
          <p:nvPr/>
        </p:nvPicPr>
        <p:blipFill rotWithShape="1">
          <a:blip r:embed="rId6" cstate="print"/>
          <a:srcRect t="40038" b="42860"/>
          <a:stretch/>
        </p:blipFill>
        <p:spPr bwMode="auto">
          <a:xfrm>
            <a:off x="2046514" y="35669"/>
            <a:ext cx="6981859" cy="67843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366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686139"/>
            <a:ext cx="8603700" cy="723478"/>
          </a:xfrm>
          <a:prstGeom prst="rect">
            <a:avLst/>
          </a:prstGeom>
        </p:spPr>
        <p:txBody>
          <a:bodyPr lIns="91425" tIns="91425" rIns="91425" bIns="91425" anchor="t" anchorCtr="0">
            <a:noAutofit/>
          </a:bodyPr>
          <a:lstStyle/>
          <a:p>
            <a:pPr lvl="0">
              <a:spcBef>
                <a:spcPts val="0"/>
              </a:spcBef>
              <a:buNone/>
            </a:pPr>
            <a:r>
              <a:rPr lang="en" sz="3600" dirty="0"/>
              <a:t>Major Accomplishments in Maryland</a:t>
            </a:r>
          </a:p>
        </p:txBody>
      </p:sp>
      <p:sp>
        <p:nvSpPr>
          <p:cNvPr id="180" name="Shape 180"/>
          <p:cNvSpPr txBox="1">
            <a:spLocks noGrp="1"/>
          </p:cNvSpPr>
          <p:nvPr>
            <p:ph type="body" idx="1"/>
          </p:nvPr>
        </p:nvSpPr>
        <p:spPr>
          <a:xfrm>
            <a:off x="1" y="1440720"/>
            <a:ext cx="9113638" cy="3575417"/>
          </a:xfrm>
          <a:prstGeom prst="rect">
            <a:avLst/>
          </a:prstGeom>
        </p:spPr>
        <p:txBody>
          <a:bodyPr lIns="91425" tIns="91425" rIns="91425" bIns="91425" anchor="t" anchorCtr="0">
            <a:noAutofit/>
          </a:bodyPr>
          <a:lstStyle/>
          <a:p>
            <a:pPr lvl="0">
              <a:spcBef>
                <a:spcPts val="0"/>
              </a:spcBef>
              <a:buNone/>
            </a:pPr>
            <a:r>
              <a:rPr lang="en" sz="2900" dirty="0" smtClean="0"/>
              <a:t>(1) World </a:t>
            </a:r>
            <a:r>
              <a:rPr lang="en" sz="2900" dirty="0"/>
              <a:t>Future </a:t>
            </a:r>
            <a:r>
              <a:rPr lang="en" sz="2900" dirty="0" smtClean="0"/>
              <a:t>Council international workshop </a:t>
            </a:r>
            <a:r>
              <a:rPr lang="en" sz="2400" dirty="0" smtClean="0"/>
              <a:t>(Oct)</a:t>
            </a:r>
            <a:endParaRPr lang="en" sz="2400" dirty="0"/>
          </a:p>
        </p:txBody>
      </p:sp>
      <p:sp>
        <p:nvSpPr>
          <p:cNvPr id="2" name="Rectangle 1"/>
          <p:cNvSpPr/>
          <p:nvPr/>
        </p:nvSpPr>
        <p:spPr>
          <a:xfrm>
            <a:off x="0" y="0"/>
            <a:ext cx="9144000" cy="665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4041" y="137248"/>
            <a:ext cx="6748259" cy="338554"/>
          </a:xfrm>
          <a:prstGeom prst="rect">
            <a:avLst/>
          </a:prstGeom>
          <a:noFill/>
        </p:spPr>
        <p:txBody>
          <a:bodyPr wrap="square" rtlCol="0">
            <a:spAutoFit/>
          </a:bodyPr>
          <a:lstStyle/>
          <a:p>
            <a:pPr algn="ctr"/>
            <a:r>
              <a:rPr lang="en" sz="1600" b="1" dirty="0">
                <a:solidFill>
                  <a:schemeClr val="bg1"/>
                </a:solidFill>
              </a:rPr>
              <a:t>Environmental Literacy </a:t>
            </a:r>
            <a:r>
              <a:rPr lang="en" sz="1600" b="1" dirty="0" smtClean="0">
                <a:solidFill>
                  <a:schemeClr val="bg1"/>
                </a:solidFill>
              </a:rPr>
              <a:t>Update – Maryland – December 2016</a:t>
            </a:r>
            <a:endParaRPr lang="en-US" sz="1600" b="1" dirty="0">
              <a:solidFill>
                <a:schemeClr val="bg1"/>
              </a:solidFill>
            </a:endParaRPr>
          </a:p>
        </p:txBody>
      </p:sp>
      <p:pic>
        <p:nvPicPr>
          <p:cNvPr id="8" name="Shape 98" descr="http://intranet/icm/2005logoart/mdcrown/mdcrown.jpg"/>
          <p:cNvPicPr preferRelativeResize="0"/>
          <p:nvPr/>
        </p:nvPicPr>
        <p:blipFill rotWithShape="1">
          <a:blip r:embed="rId3">
            <a:alphaModFix/>
          </a:blip>
          <a:srcRect/>
          <a:stretch/>
        </p:blipFill>
        <p:spPr>
          <a:xfrm>
            <a:off x="200646" y="67349"/>
            <a:ext cx="1682749" cy="540884"/>
          </a:xfrm>
          <a:prstGeom prst="rect">
            <a:avLst/>
          </a:prstGeom>
          <a:noFill/>
          <a:ln>
            <a:noFill/>
          </a:ln>
        </p:spPr>
      </p:pic>
      <p:cxnSp>
        <p:nvCxnSpPr>
          <p:cNvPr id="6" name="Straight Connector 5"/>
          <p:cNvCxnSpPr/>
          <p:nvPr/>
        </p:nvCxnSpPr>
        <p:spPr>
          <a:xfrm>
            <a:off x="0" y="142516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Shape 181" descr="Logo.jpg"/>
          <p:cNvPicPr preferRelativeResize="0"/>
          <p:nvPr/>
        </p:nvPicPr>
        <p:blipFill>
          <a:blip r:embed="rId4">
            <a:alphaModFix/>
          </a:blip>
          <a:stretch>
            <a:fillRect/>
          </a:stretch>
        </p:blipFill>
        <p:spPr>
          <a:xfrm>
            <a:off x="7930153" y="4563624"/>
            <a:ext cx="1185738" cy="560234"/>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870" y="4604454"/>
            <a:ext cx="1701590" cy="478573"/>
          </a:xfrm>
          <a:prstGeom prst="rect">
            <a:avLst/>
          </a:prstGeom>
        </p:spPr>
      </p:pic>
      <p:grpSp>
        <p:nvGrpSpPr>
          <p:cNvPr id="24" name="Group 23"/>
          <p:cNvGrpSpPr/>
          <p:nvPr/>
        </p:nvGrpSpPr>
        <p:grpSpPr>
          <a:xfrm>
            <a:off x="0" y="2203154"/>
            <a:ext cx="9170126" cy="2011680"/>
            <a:chOff x="-87086" y="1576251"/>
            <a:chExt cx="9170126" cy="2011680"/>
          </a:xfrm>
        </p:grpSpPr>
        <p:sp>
          <p:nvSpPr>
            <p:cNvPr id="25" name="Rectangle 24"/>
            <p:cNvSpPr/>
            <p:nvPr/>
          </p:nvSpPr>
          <p:spPr bwMode="auto">
            <a:xfrm>
              <a:off x="-87086" y="1576251"/>
              <a:ext cx="9170126" cy="201168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ＭＳ Ｐゴシック" pitchFamily="34" charset="-128"/>
              </a:endParaRPr>
            </a:p>
          </p:txBody>
        </p:sp>
        <p:grpSp>
          <p:nvGrpSpPr>
            <p:cNvPr id="26" name="Group 25"/>
            <p:cNvGrpSpPr/>
            <p:nvPr/>
          </p:nvGrpSpPr>
          <p:grpSpPr>
            <a:xfrm>
              <a:off x="0" y="1687936"/>
              <a:ext cx="9026553" cy="1818912"/>
              <a:chOff x="0" y="947707"/>
              <a:chExt cx="9026553" cy="1818912"/>
            </a:xfrm>
            <a:noFill/>
          </p:grpSpPr>
          <p:pic>
            <p:nvPicPr>
              <p:cNvPr id="27" name="Picture 26"/>
              <p:cNvPicPr>
                <a:picLocks noChangeAspect="1"/>
              </p:cNvPicPr>
              <p:nvPr/>
            </p:nvPicPr>
            <p:blipFill rotWithShape="1">
              <a:blip r:embed="rId6"/>
              <a:srcRect l="65122" t="16916" r="3630" b="38923"/>
              <a:stretch/>
            </p:blipFill>
            <p:spPr>
              <a:xfrm>
                <a:off x="1221719" y="1065402"/>
                <a:ext cx="3271432" cy="1560352"/>
              </a:xfrm>
              <a:prstGeom prst="rect">
                <a:avLst/>
              </a:prstGeom>
              <a:grpFill/>
            </p:spPr>
          </p:pic>
          <p:pic>
            <p:nvPicPr>
              <p:cNvPr id="28" name="Picture 27"/>
              <p:cNvPicPr>
                <a:picLocks noChangeAspect="1"/>
              </p:cNvPicPr>
              <p:nvPr/>
            </p:nvPicPr>
            <p:blipFill rotWithShape="1">
              <a:blip r:embed="rId7"/>
              <a:srcRect l="77904" t="16061" r="6006" b="36603"/>
              <a:stretch/>
            </p:blipFill>
            <p:spPr>
              <a:xfrm>
                <a:off x="4511039" y="1152488"/>
                <a:ext cx="1419498" cy="1409351"/>
              </a:xfrm>
              <a:prstGeom prst="rect">
                <a:avLst/>
              </a:prstGeom>
              <a:grpFill/>
            </p:spPr>
          </p:pic>
          <p:pic>
            <p:nvPicPr>
              <p:cNvPr id="29" name="Picture 28"/>
              <p:cNvPicPr>
                <a:picLocks noChangeAspect="1"/>
              </p:cNvPicPr>
              <p:nvPr/>
            </p:nvPicPr>
            <p:blipFill rotWithShape="1">
              <a:blip r:embed="rId8"/>
              <a:srcRect l="66908" t="19894" r="4704" b="37821"/>
              <a:stretch/>
            </p:blipFill>
            <p:spPr>
              <a:xfrm>
                <a:off x="5956182" y="1065402"/>
                <a:ext cx="3070371" cy="1543575"/>
              </a:xfrm>
              <a:prstGeom prst="rect">
                <a:avLst/>
              </a:prstGeom>
              <a:grpFill/>
            </p:spPr>
          </p:pic>
          <p:pic>
            <p:nvPicPr>
              <p:cNvPr id="30" name="Picture 2" descr="Future_Policy_2015_thumbnai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47707"/>
                <a:ext cx="1284542" cy="1818912"/>
              </a:xfrm>
              <a:prstGeom prst="rect">
                <a:avLst/>
              </a:prstGeom>
              <a:grpFill/>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wipe(up)">
                                      <p:cBhvr>
                                        <p:cTn id="7" dur="500"/>
                                        <p:tgtEl>
                                          <p:spTgt spid="18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3366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686139"/>
            <a:ext cx="8603700" cy="723478"/>
          </a:xfrm>
          <a:prstGeom prst="rect">
            <a:avLst/>
          </a:prstGeom>
        </p:spPr>
        <p:txBody>
          <a:bodyPr lIns="91425" tIns="91425" rIns="91425" bIns="91425" anchor="t" anchorCtr="0">
            <a:noAutofit/>
          </a:bodyPr>
          <a:lstStyle/>
          <a:p>
            <a:pPr lvl="0">
              <a:spcBef>
                <a:spcPts val="0"/>
              </a:spcBef>
              <a:buNone/>
            </a:pPr>
            <a:r>
              <a:rPr lang="en" sz="3600" dirty="0"/>
              <a:t>Major Accomplishments in Maryland</a:t>
            </a:r>
          </a:p>
        </p:txBody>
      </p:sp>
      <p:sp>
        <p:nvSpPr>
          <p:cNvPr id="180" name="Shape 180"/>
          <p:cNvSpPr txBox="1">
            <a:spLocks noGrp="1"/>
          </p:cNvSpPr>
          <p:nvPr>
            <p:ph type="body" idx="1"/>
          </p:nvPr>
        </p:nvSpPr>
        <p:spPr>
          <a:xfrm>
            <a:off x="8652" y="1484128"/>
            <a:ext cx="9135348" cy="3532009"/>
          </a:xfrm>
          <a:prstGeom prst="rect">
            <a:avLst/>
          </a:prstGeom>
        </p:spPr>
        <p:txBody>
          <a:bodyPr lIns="91425" tIns="91425" rIns="91425" bIns="91425" anchor="t" anchorCtr="0">
            <a:noAutofit/>
          </a:bodyPr>
          <a:lstStyle/>
          <a:p>
            <a:pPr lvl="0">
              <a:spcBef>
                <a:spcPts val="0"/>
              </a:spcBef>
              <a:buNone/>
            </a:pPr>
            <a:r>
              <a:rPr lang="en" sz="2900" dirty="0" smtClean="0"/>
              <a:t>(1) World Future Council international workshop </a:t>
            </a:r>
            <a:r>
              <a:rPr lang="en" sz="2400" dirty="0" smtClean="0"/>
              <a:t>(Oct)</a:t>
            </a:r>
          </a:p>
          <a:p>
            <a:pPr lvl="0">
              <a:spcBef>
                <a:spcPts val="1000"/>
              </a:spcBef>
              <a:buNone/>
            </a:pPr>
            <a:r>
              <a:rPr lang="en" sz="2900" dirty="0" smtClean="0"/>
              <a:t>(2) Conservation Career Pathways Forum </a:t>
            </a:r>
            <a:r>
              <a:rPr lang="en" sz="2400" dirty="0" smtClean="0"/>
              <a:t>(Dec)</a:t>
            </a:r>
            <a:endParaRPr lang="en" sz="2400" dirty="0"/>
          </a:p>
        </p:txBody>
      </p:sp>
      <p:sp>
        <p:nvSpPr>
          <p:cNvPr id="2" name="Rectangle 1"/>
          <p:cNvSpPr/>
          <p:nvPr/>
        </p:nvSpPr>
        <p:spPr>
          <a:xfrm>
            <a:off x="0" y="0"/>
            <a:ext cx="9144000" cy="665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4041" y="137248"/>
            <a:ext cx="6748259" cy="338554"/>
          </a:xfrm>
          <a:prstGeom prst="rect">
            <a:avLst/>
          </a:prstGeom>
          <a:noFill/>
        </p:spPr>
        <p:txBody>
          <a:bodyPr wrap="square" rtlCol="0">
            <a:spAutoFit/>
          </a:bodyPr>
          <a:lstStyle/>
          <a:p>
            <a:pPr algn="ctr"/>
            <a:r>
              <a:rPr lang="en" sz="1600" b="1" dirty="0">
                <a:solidFill>
                  <a:schemeClr val="bg1"/>
                </a:solidFill>
              </a:rPr>
              <a:t>Environmental Literacy </a:t>
            </a:r>
            <a:r>
              <a:rPr lang="en" sz="1600" b="1" dirty="0" smtClean="0">
                <a:solidFill>
                  <a:schemeClr val="bg1"/>
                </a:solidFill>
              </a:rPr>
              <a:t>Update – Maryland – December 2016</a:t>
            </a:r>
            <a:endParaRPr lang="en-US" sz="1600" b="1" dirty="0">
              <a:solidFill>
                <a:schemeClr val="bg1"/>
              </a:solidFill>
            </a:endParaRPr>
          </a:p>
        </p:txBody>
      </p:sp>
      <p:pic>
        <p:nvPicPr>
          <p:cNvPr id="8" name="Shape 98" descr="http://intranet/icm/2005logoart/mdcrown/mdcrown.jpg"/>
          <p:cNvPicPr preferRelativeResize="0"/>
          <p:nvPr/>
        </p:nvPicPr>
        <p:blipFill rotWithShape="1">
          <a:blip r:embed="rId3">
            <a:alphaModFix/>
          </a:blip>
          <a:srcRect/>
          <a:stretch/>
        </p:blipFill>
        <p:spPr>
          <a:xfrm>
            <a:off x="200646" y="67349"/>
            <a:ext cx="1682749" cy="540884"/>
          </a:xfrm>
          <a:prstGeom prst="rect">
            <a:avLst/>
          </a:prstGeom>
          <a:noFill/>
          <a:ln>
            <a:noFill/>
          </a:ln>
        </p:spPr>
      </p:pic>
      <p:cxnSp>
        <p:nvCxnSpPr>
          <p:cNvPr id="6" name="Straight Connector 5"/>
          <p:cNvCxnSpPr/>
          <p:nvPr/>
        </p:nvCxnSpPr>
        <p:spPr>
          <a:xfrm>
            <a:off x="0" y="1425168"/>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Shape 181" descr="Logo.jpg"/>
          <p:cNvPicPr preferRelativeResize="0"/>
          <p:nvPr/>
        </p:nvPicPr>
        <p:blipFill>
          <a:blip r:embed="rId4">
            <a:alphaModFix/>
          </a:blip>
          <a:stretch>
            <a:fillRect/>
          </a:stretch>
        </p:blipFill>
        <p:spPr>
          <a:xfrm>
            <a:off x="7930153" y="4563624"/>
            <a:ext cx="1185738" cy="560234"/>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870" y="4604454"/>
            <a:ext cx="1701590" cy="478573"/>
          </a:xfrm>
          <a:prstGeom prst="rect">
            <a:avLst/>
          </a:prstGeom>
        </p:spPr>
      </p:pic>
      <p:grpSp>
        <p:nvGrpSpPr>
          <p:cNvPr id="10" name="Group 9"/>
          <p:cNvGrpSpPr/>
          <p:nvPr/>
        </p:nvGrpSpPr>
        <p:grpSpPr>
          <a:xfrm>
            <a:off x="-67112" y="2732995"/>
            <a:ext cx="9278224" cy="2390863"/>
            <a:chOff x="-67112" y="2732995"/>
            <a:chExt cx="9278224" cy="2390863"/>
          </a:xfrm>
        </p:grpSpPr>
        <p:sp>
          <p:nvSpPr>
            <p:cNvPr id="7" name="Rectangle 6"/>
            <p:cNvSpPr/>
            <p:nvPr/>
          </p:nvSpPr>
          <p:spPr>
            <a:xfrm>
              <a:off x="-67112" y="2732995"/>
              <a:ext cx="9278224" cy="2390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653" y="2775176"/>
              <a:ext cx="9135347" cy="2306973"/>
              <a:chOff x="-8125" y="763398"/>
              <a:chExt cx="9135347" cy="2306973"/>
            </a:xfrm>
          </p:grpSpPr>
          <p:pic>
            <p:nvPicPr>
              <p:cNvPr id="14" name="Picture 13" descr="AWE at NPSP 2.jpg"/>
              <p:cNvPicPr>
                <a:picLocks noChangeAspect="1"/>
              </p:cNvPicPr>
              <p:nvPr/>
            </p:nvPicPr>
            <p:blipFill>
              <a:blip r:embed="rId6" cstate="print"/>
              <a:srcRect l="32378" t="35356" r="11000" b="6476"/>
              <a:stretch>
                <a:fillRect/>
              </a:stretch>
            </p:blipFill>
            <p:spPr>
              <a:xfrm>
                <a:off x="4428916" y="1028993"/>
                <a:ext cx="2312493" cy="1781735"/>
              </a:xfrm>
              <a:prstGeom prst="rect">
                <a:avLst/>
              </a:prstGeom>
            </p:spPr>
          </p:pic>
          <p:pic>
            <p:nvPicPr>
              <p:cNvPr id="15" name="Picture 14" descr="AWE at NPSP 3.jpg"/>
              <p:cNvPicPr>
                <a:picLocks noChangeAspect="1"/>
              </p:cNvPicPr>
              <p:nvPr/>
            </p:nvPicPr>
            <p:blipFill rotWithShape="1">
              <a:blip r:embed="rId7" cstate="print"/>
              <a:srcRect t="10991" b="6757"/>
              <a:stretch/>
            </p:blipFill>
            <p:spPr>
              <a:xfrm>
                <a:off x="-8125" y="780176"/>
                <a:ext cx="2088269" cy="2290195"/>
              </a:xfrm>
              <a:prstGeom prst="rect">
                <a:avLst/>
              </a:prstGeom>
            </p:spPr>
          </p:pic>
          <p:pic>
            <p:nvPicPr>
              <p:cNvPr id="16" name="Picture 15" descr="https://fbcdn-sphotos-g-a.akamaihd.net/hphotos-ak-xpa1/v/t1.0-9/10394621_754438411268975_5720275298587772623_n.jpg?oh=ab5376b5a64cf2aa793ce8d5e864e1ee&amp;oe=54C8CC01&amp;__gda__=1418139321_bbb9b8ff472976d43550b482128f79f0"/>
              <p:cNvPicPr>
                <a:picLocks noChangeAspect="1" noChangeArrowheads="1"/>
              </p:cNvPicPr>
              <p:nvPr/>
            </p:nvPicPr>
            <p:blipFill rotWithShape="1">
              <a:blip r:embed="rId8" cstate="print"/>
              <a:srcRect l="25415" r="6746"/>
              <a:stretch/>
            </p:blipFill>
            <p:spPr bwMode="auto">
              <a:xfrm>
                <a:off x="2080145" y="949507"/>
                <a:ext cx="2340854" cy="1940709"/>
              </a:xfrm>
              <a:prstGeom prst="rect">
                <a:avLst/>
              </a:prstGeom>
              <a:noFill/>
              <a:ln w="9525">
                <a:noFill/>
                <a:miter lim="800000"/>
                <a:headEnd/>
                <a:tailEnd/>
              </a:ln>
            </p:spPr>
          </p:pic>
          <p:pic>
            <p:nvPicPr>
              <p:cNvPr id="17" name="Picture 13" descr="https://scontent-a.xx.fbcdn.net/hphotos-xpa1/v/t1.0-9/10413410_754433311269485_8693603070080601609_n.jpg?oh=d374e702429eb614c9c35167822bfc84&amp;oe=54C8165C"/>
              <p:cNvPicPr>
                <a:picLocks noChangeAspect="1" noChangeArrowheads="1"/>
              </p:cNvPicPr>
              <p:nvPr/>
            </p:nvPicPr>
            <p:blipFill rotWithShape="1">
              <a:blip r:embed="rId9" cstate="print">
                <a:lum contrast="10000"/>
              </a:blip>
              <a:srcRect l="30992" r="10337"/>
              <a:stretch/>
            </p:blipFill>
            <p:spPr bwMode="auto">
              <a:xfrm>
                <a:off x="6741409" y="763398"/>
                <a:ext cx="2385813" cy="2287126"/>
              </a:xfrm>
              <a:prstGeom prst="rect">
                <a:avLst/>
              </a:prstGeom>
              <a:noFill/>
              <a:ln w="9525">
                <a:noFill/>
                <a:miter lim="800000"/>
                <a:headEnd/>
                <a:tailEnd/>
              </a:ln>
            </p:spPr>
          </p:pic>
        </p:grpSp>
      </p:grpSp>
    </p:spTree>
    <p:extLst>
      <p:ext uri="{BB962C8B-B14F-4D97-AF65-F5344CB8AC3E}">
        <p14:creationId xmlns:p14="http://schemas.microsoft.com/office/powerpoint/2010/main" val="356676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0">
                                            <p:txEl>
                                              <p:pRg st="1" end="1"/>
                                            </p:txEl>
                                          </p:spTgt>
                                        </p:tgtEl>
                                        <p:attrNameLst>
                                          <p:attrName>style.visibility</p:attrName>
                                        </p:attrNameLst>
                                      </p:cBhvr>
                                      <p:to>
                                        <p:strVal val="visible"/>
                                      </p:to>
                                    </p:set>
                                    <p:animEffect transition="in" filter="wipe(up)">
                                      <p:cBhvr>
                                        <p:cTn id="7" dur="500"/>
                                        <p:tgtEl>
                                          <p:spTgt spid="180">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366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678369"/>
            <a:ext cx="8520600" cy="607652"/>
          </a:xfrm>
          <a:prstGeom prst="rect">
            <a:avLst/>
          </a:prstGeom>
        </p:spPr>
        <p:txBody>
          <a:bodyPr lIns="91425" tIns="91425" rIns="91425" bIns="91425" anchor="t" anchorCtr="0">
            <a:noAutofit/>
          </a:bodyPr>
          <a:lstStyle/>
          <a:p>
            <a:pPr lvl="0">
              <a:spcBef>
                <a:spcPts val="0"/>
              </a:spcBef>
              <a:buNone/>
            </a:pPr>
            <a:r>
              <a:rPr lang="en" sz="3600" dirty="0"/>
              <a:t>Successful Approaches</a:t>
            </a:r>
          </a:p>
        </p:txBody>
      </p:sp>
      <p:pic>
        <p:nvPicPr>
          <p:cNvPr id="5" name="Shape 181" descr="Logo.jpg"/>
          <p:cNvPicPr preferRelativeResize="0"/>
          <p:nvPr/>
        </p:nvPicPr>
        <p:blipFill>
          <a:blip r:embed="rId3">
            <a:alphaModFix/>
          </a:blip>
          <a:stretch>
            <a:fillRect/>
          </a:stretch>
        </p:blipFill>
        <p:spPr>
          <a:xfrm>
            <a:off x="8307658" y="4807800"/>
            <a:ext cx="710508" cy="335699"/>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656" y="4832265"/>
            <a:ext cx="1019613" cy="286767"/>
          </a:xfrm>
          <a:prstGeom prst="rect">
            <a:avLst/>
          </a:prstGeom>
        </p:spPr>
      </p:pic>
      <p:sp>
        <p:nvSpPr>
          <p:cNvPr id="7" name="Rectangle 6"/>
          <p:cNvSpPr/>
          <p:nvPr/>
        </p:nvSpPr>
        <p:spPr>
          <a:xfrm>
            <a:off x="0" y="0"/>
            <a:ext cx="9144000" cy="665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84041" y="137248"/>
            <a:ext cx="6748259" cy="338554"/>
          </a:xfrm>
          <a:prstGeom prst="rect">
            <a:avLst/>
          </a:prstGeom>
          <a:noFill/>
        </p:spPr>
        <p:txBody>
          <a:bodyPr wrap="square" rtlCol="0">
            <a:spAutoFit/>
          </a:bodyPr>
          <a:lstStyle/>
          <a:p>
            <a:pPr algn="ctr"/>
            <a:r>
              <a:rPr lang="en" sz="1600" b="1" dirty="0">
                <a:solidFill>
                  <a:schemeClr val="bg1"/>
                </a:solidFill>
              </a:rPr>
              <a:t>Environmental Literacy </a:t>
            </a:r>
            <a:r>
              <a:rPr lang="en" sz="1600" b="1" dirty="0" smtClean="0">
                <a:solidFill>
                  <a:schemeClr val="bg1"/>
                </a:solidFill>
              </a:rPr>
              <a:t>Update – Maryland – December 2016</a:t>
            </a:r>
            <a:endParaRPr lang="en-US" sz="1600" b="1" dirty="0">
              <a:solidFill>
                <a:schemeClr val="bg1"/>
              </a:solidFill>
            </a:endParaRPr>
          </a:p>
        </p:txBody>
      </p:sp>
      <p:pic>
        <p:nvPicPr>
          <p:cNvPr id="9" name="Shape 98" descr="http://intranet/icm/2005logoart/mdcrown/mdcrown.jpg"/>
          <p:cNvPicPr preferRelativeResize="0"/>
          <p:nvPr/>
        </p:nvPicPr>
        <p:blipFill rotWithShape="1">
          <a:blip r:embed="rId5">
            <a:alphaModFix/>
          </a:blip>
          <a:srcRect/>
          <a:stretch/>
        </p:blipFill>
        <p:spPr>
          <a:xfrm>
            <a:off x="200646" y="67349"/>
            <a:ext cx="1682749" cy="540884"/>
          </a:xfrm>
          <a:prstGeom prst="rect">
            <a:avLst/>
          </a:prstGeom>
          <a:noFill/>
          <a:ln>
            <a:noFill/>
          </a:ln>
        </p:spPr>
      </p:pic>
      <p:cxnSp>
        <p:nvCxnSpPr>
          <p:cNvPr id="10" name="Straight Connector 9"/>
          <p:cNvCxnSpPr/>
          <p:nvPr/>
        </p:nvCxnSpPr>
        <p:spPr>
          <a:xfrm>
            <a:off x="0" y="1409401"/>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923" y="2292730"/>
            <a:ext cx="9003875" cy="2301559"/>
            <a:chOff x="101461" y="2223609"/>
            <a:chExt cx="8884027" cy="2270924"/>
          </a:xfrm>
        </p:grpSpPr>
        <p:grpSp>
          <p:nvGrpSpPr>
            <p:cNvPr id="3" name="Group 2"/>
            <p:cNvGrpSpPr/>
            <p:nvPr/>
          </p:nvGrpSpPr>
          <p:grpSpPr>
            <a:xfrm>
              <a:off x="101461" y="2223609"/>
              <a:ext cx="8884027" cy="2270924"/>
              <a:chOff x="101461" y="2223609"/>
              <a:chExt cx="8884027" cy="2270924"/>
            </a:xfrm>
          </p:grpSpPr>
          <p:pic>
            <p:nvPicPr>
              <p:cNvPr id="11" name="Picture 5"/>
              <p:cNvPicPr>
                <a:picLocks noChangeAspect="1" noChangeArrowheads="1"/>
              </p:cNvPicPr>
              <p:nvPr/>
            </p:nvPicPr>
            <p:blipFill rotWithShape="1">
              <a:blip r:embed="rId6" cstate="print"/>
              <a:srcRect l="18012" t="19753" r="72881" b="58395"/>
              <a:stretch/>
            </p:blipFill>
            <p:spPr bwMode="auto">
              <a:xfrm>
                <a:off x="101461" y="2223609"/>
                <a:ext cx="1665146" cy="2247459"/>
              </a:xfrm>
              <a:prstGeom prst="rect">
                <a:avLst/>
              </a:prstGeom>
              <a:noFill/>
              <a:ln w="9525">
                <a:noFill/>
                <a:miter lim="800000"/>
                <a:headEnd/>
                <a:tailEnd/>
              </a:ln>
            </p:spPr>
          </p:pic>
          <p:pic>
            <p:nvPicPr>
              <p:cNvPr id="12" name="Picture 7" descr="Kids building a hut"/>
              <p:cNvPicPr>
                <a:picLocks noChangeAspect="1" noChangeArrowheads="1"/>
              </p:cNvPicPr>
              <p:nvPr/>
            </p:nvPicPr>
            <p:blipFill>
              <a:blip r:embed="rId7" cstate="print"/>
              <a:srcRect r="3374" b="3128"/>
              <a:stretch>
                <a:fillRect/>
              </a:stretch>
            </p:blipFill>
            <p:spPr bwMode="auto">
              <a:xfrm>
                <a:off x="4741407" y="2226391"/>
                <a:ext cx="2041716" cy="2268142"/>
              </a:xfrm>
              <a:prstGeom prst="rect">
                <a:avLst/>
              </a:prstGeom>
              <a:noFill/>
              <a:ln w="9525">
                <a:noFill/>
                <a:miter lim="800000"/>
                <a:headEnd/>
                <a:tailEnd/>
              </a:ln>
            </p:spPr>
          </p:pic>
          <p:pic>
            <p:nvPicPr>
              <p:cNvPr id="14" name="Picture 9" descr="bird nest kids_ok to use_7"/>
              <p:cNvPicPr>
                <a:picLocks noChangeAspect="1" noChangeArrowheads="1"/>
              </p:cNvPicPr>
              <p:nvPr/>
            </p:nvPicPr>
            <p:blipFill>
              <a:blip r:embed="rId8" cstate="print"/>
              <a:srcRect l="23956" t="6050" r="10461"/>
              <a:stretch>
                <a:fillRect/>
              </a:stretch>
            </p:blipFill>
            <p:spPr bwMode="auto">
              <a:xfrm>
                <a:off x="6894604" y="2230459"/>
                <a:ext cx="2090884" cy="2246148"/>
              </a:xfrm>
              <a:prstGeom prst="rect">
                <a:avLst/>
              </a:prstGeom>
              <a:noFill/>
              <a:ln w="9525">
                <a:noFill/>
                <a:miter lim="800000"/>
                <a:headEnd/>
                <a:tailEnd/>
              </a:ln>
            </p:spPr>
          </p:pic>
        </p:grpSp>
        <p:pic>
          <p:nvPicPr>
            <p:cNvPr id="18" name="Picture 8" descr="Boulders"/>
            <p:cNvPicPr>
              <a:picLocks noChangeAspect="1" noChangeArrowheads="1"/>
            </p:cNvPicPr>
            <p:nvPr/>
          </p:nvPicPr>
          <p:blipFill>
            <a:blip r:embed="rId9" cstate="print">
              <a:lum contrast="6000"/>
            </a:blip>
            <a:srcRect t="1527" b="3819"/>
            <a:stretch>
              <a:fillRect/>
            </a:stretch>
          </p:blipFill>
          <p:spPr bwMode="auto">
            <a:xfrm>
              <a:off x="1864774" y="2230459"/>
              <a:ext cx="2753844" cy="2249262"/>
            </a:xfrm>
            <a:prstGeom prst="rect">
              <a:avLst/>
            </a:prstGeom>
            <a:noFill/>
            <a:ln w="9525">
              <a:noFill/>
              <a:miter lim="800000"/>
              <a:headEnd/>
              <a:tailEnd/>
            </a:ln>
          </p:spPr>
        </p:pic>
      </p:grpSp>
      <p:sp>
        <p:nvSpPr>
          <p:cNvPr id="187" name="Shape 187"/>
          <p:cNvSpPr txBox="1">
            <a:spLocks noGrp="1"/>
          </p:cNvSpPr>
          <p:nvPr>
            <p:ph type="body" idx="1"/>
          </p:nvPr>
        </p:nvSpPr>
        <p:spPr>
          <a:xfrm>
            <a:off x="0" y="1506694"/>
            <a:ext cx="9091798" cy="897787"/>
          </a:xfrm>
          <a:prstGeom prst="rect">
            <a:avLst/>
          </a:prstGeom>
        </p:spPr>
        <p:txBody>
          <a:bodyPr lIns="91425" tIns="91425" rIns="91425" bIns="91425" anchor="t" anchorCtr="0">
            <a:noAutofit/>
          </a:bodyPr>
          <a:lstStyle/>
          <a:p>
            <a:pPr marL="717550" lvl="0" indent="-514350">
              <a:spcBef>
                <a:spcPts val="0"/>
              </a:spcBef>
              <a:buAutoNum type="arabicParenBoth"/>
            </a:pPr>
            <a:r>
              <a:rPr lang="en" sz="3000" dirty="0" smtClean="0"/>
              <a:t>Nature </a:t>
            </a:r>
            <a:r>
              <a:rPr lang="en" sz="3000" dirty="0"/>
              <a:t>Play </a:t>
            </a:r>
            <a:r>
              <a:rPr lang="en" sz="3000" dirty="0" smtClean="0"/>
              <a:t>Spaces… </a:t>
            </a:r>
            <a:r>
              <a:rPr lang="en" sz="2400" dirty="0" smtClean="0"/>
              <a:t>CIN as “influencer” (example)</a:t>
            </a:r>
            <a:endParaRPr lang="en"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animEffect transition="in" filter="wipe(up)">
                                      <p:cBhvr>
                                        <p:cTn id="7" dur="500"/>
                                        <p:tgtEl>
                                          <p:spTgt spid="18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3366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294283" y="608700"/>
            <a:ext cx="8520600" cy="607652"/>
          </a:xfrm>
          <a:prstGeom prst="rect">
            <a:avLst/>
          </a:prstGeom>
        </p:spPr>
        <p:txBody>
          <a:bodyPr lIns="91425" tIns="91425" rIns="91425" bIns="91425" anchor="t" anchorCtr="0">
            <a:noAutofit/>
          </a:bodyPr>
          <a:lstStyle/>
          <a:p>
            <a:pPr lvl="0">
              <a:spcBef>
                <a:spcPts val="0"/>
              </a:spcBef>
              <a:buNone/>
            </a:pPr>
            <a:r>
              <a:rPr lang="en" sz="3600" dirty="0"/>
              <a:t>Successful Approaches</a:t>
            </a:r>
          </a:p>
        </p:txBody>
      </p:sp>
      <p:pic>
        <p:nvPicPr>
          <p:cNvPr id="5" name="Shape 181" descr="Logo.jpg"/>
          <p:cNvPicPr preferRelativeResize="0"/>
          <p:nvPr/>
        </p:nvPicPr>
        <p:blipFill>
          <a:blip r:embed="rId3">
            <a:alphaModFix/>
          </a:blip>
          <a:stretch>
            <a:fillRect/>
          </a:stretch>
        </p:blipFill>
        <p:spPr>
          <a:xfrm>
            <a:off x="8307658" y="4807800"/>
            <a:ext cx="710508" cy="335699"/>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656" y="4832265"/>
            <a:ext cx="1019613" cy="286767"/>
          </a:xfrm>
          <a:prstGeom prst="rect">
            <a:avLst/>
          </a:prstGeom>
        </p:spPr>
      </p:pic>
      <p:sp>
        <p:nvSpPr>
          <p:cNvPr id="7" name="Rectangle 6"/>
          <p:cNvSpPr/>
          <p:nvPr/>
        </p:nvSpPr>
        <p:spPr>
          <a:xfrm>
            <a:off x="0" y="0"/>
            <a:ext cx="9144000" cy="665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84041" y="137248"/>
            <a:ext cx="6748259" cy="338554"/>
          </a:xfrm>
          <a:prstGeom prst="rect">
            <a:avLst/>
          </a:prstGeom>
          <a:noFill/>
        </p:spPr>
        <p:txBody>
          <a:bodyPr wrap="square" rtlCol="0">
            <a:spAutoFit/>
          </a:bodyPr>
          <a:lstStyle/>
          <a:p>
            <a:pPr algn="ctr"/>
            <a:r>
              <a:rPr lang="en" sz="1600" b="1" dirty="0">
                <a:solidFill>
                  <a:schemeClr val="bg1"/>
                </a:solidFill>
              </a:rPr>
              <a:t>Environmental Literacy </a:t>
            </a:r>
            <a:r>
              <a:rPr lang="en" sz="1600" b="1" dirty="0" smtClean="0">
                <a:solidFill>
                  <a:schemeClr val="bg1"/>
                </a:solidFill>
              </a:rPr>
              <a:t>Update – Maryland – December 2016</a:t>
            </a:r>
            <a:endParaRPr lang="en-US" sz="1600" b="1" dirty="0">
              <a:solidFill>
                <a:schemeClr val="bg1"/>
              </a:solidFill>
            </a:endParaRPr>
          </a:p>
        </p:txBody>
      </p:sp>
      <p:pic>
        <p:nvPicPr>
          <p:cNvPr id="9" name="Shape 98" descr="http://intranet/icm/2005logoart/mdcrown/mdcrown.jpg"/>
          <p:cNvPicPr preferRelativeResize="0"/>
          <p:nvPr/>
        </p:nvPicPr>
        <p:blipFill rotWithShape="1">
          <a:blip r:embed="rId5">
            <a:alphaModFix/>
          </a:blip>
          <a:srcRect/>
          <a:stretch/>
        </p:blipFill>
        <p:spPr>
          <a:xfrm>
            <a:off x="200646" y="67349"/>
            <a:ext cx="1682749" cy="540884"/>
          </a:xfrm>
          <a:prstGeom prst="rect">
            <a:avLst/>
          </a:prstGeom>
          <a:noFill/>
          <a:ln>
            <a:noFill/>
          </a:ln>
        </p:spPr>
      </p:pic>
      <p:cxnSp>
        <p:nvCxnSpPr>
          <p:cNvPr id="10" name="Straight Connector 9"/>
          <p:cNvCxnSpPr/>
          <p:nvPr/>
        </p:nvCxnSpPr>
        <p:spPr>
          <a:xfrm>
            <a:off x="0" y="141811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7" name="Shape 187"/>
          <p:cNvSpPr txBox="1">
            <a:spLocks noGrp="1"/>
          </p:cNvSpPr>
          <p:nvPr>
            <p:ph type="body" idx="1"/>
          </p:nvPr>
        </p:nvSpPr>
        <p:spPr>
          <a:xfrm>
            <a:off x="0" y="1471228"/>
            <a:ext cx="9144000" cy="3329945"/>
          </a:xfrm>
          <a:prstGeom prst="rect">
            <a:avLst/>
          </a:prstGeom>
        </p:spPr>
        <p:txBody>
          <a:bodyPr lIns="91425" tIns="91425" rIns="91425" bIns="91425" anchor="t" anchorCtr="0">
            <a:noAutofit/>
          </a:bodyPr>
          <a:lstStyle/>
          <a:p>
            <a:pPr marL="717550" lvl="0" indent="-514350">
              <a:spcBef>
                <a:spcPts val="0"/>
              </a:spcBef>
              <a:buAutoNum type="arabicParenBoth"/>
            </a:pPr>
            <a:r>
              <a:rPr lang="en" sz="3000" dirty="0" smtClean="0"/>
              <a:t>Nature </a:t>
            </a:r>
            <a:r>
              <a:rPr lang="en" sz="3000" dirty="0"/>
              <a:t>Play </a:t>
            </a:r>
            <a:r>
              <a:rPr lang="en" sz="3000" dirty="0" smtClean="0"/>
              <a:t>Spaces … </a:t>
            </a:r>
            <a:endParaRPr lang="en" sz="3000" dirty="0"/>
          </a:p>
          <a:p>
            <a:pPr lvl="0">
              <a:spcBef>
                <a:spcPts val="1200"/>
              </a:spcBef>
              <a:buNone/>
            </a:pPr>
            <a:r>
              <a:rPr lang="en" sz="3000" dirty="0" smtClean="0"/>
              <a:t>(2) Integrating </a:t>
            </a:r>
            <a:r>
              <a:rPr lang="en" sz="3000" dirty="0"/>
              <a:t>E-Lit w/ NGSS</a:t>
            </a:r>
          </a:p>
        </p:txBody>
      </p:sp>
      <p:grpSp>
        <p:nvGrpSpPr>
          <p:cNvPr id="2" name="Group 1"/>
          <p:cNvGrpSpPr/>
          <p:nvPr/>
        </p:nvGrpSpPr>
        <p:grpSpPr>
          <a:xfrm>
            <a:off x="5458170" y="1281220"/>
            <a:ext cx="3551732" cy="3862280"/>
            <a:chOff x="5458170" y="1281220"/>
            <a:chExt cx="3551732" cy="3862280"/>
          </a:xfrm>
        </p:grpSpPr>
        <p:pic>
          <p:nvPicPr>
            <p:cNvPr id="22" name="Picture 3" descr="8978559688_1c5d527a3d_o"/>
            <p:cNvPicPr>
              <a:picLocks noChangeAspect="1" noChangeArrowheads="1"/>
            </p:cNvPicPr>
            <p:nvPr/>
          </p:nvPicPr>
          <p:blipFill>
            <a:blip r:embed="rId6" cstate="print"/>
            <a:srcRect t="15560" b="10586"/>
            <a:stretch>
              <a:fillRect/>
            </a:stretch>
          </p:blipFill>
          <p:spPr bwMode="auto">
            <a:xfrm>
              <a:off x="5458170" y="3136527"/>
              <a:ext cx="2024062" cy="1993527"/>
            </a:xfrm>
            <a:prstGeom prst="rect">
              <a:avLst/>
            </a:prstGeom>
            <a:noFill/>
            <a:ln w="9525">
              <a:noFill/>
              <a:miter lim="800000"/>
              <a:headEnd/>
              <a:tailEnd/>
            </a:ln>
          </p:spPr>
        </p:pic>
        <p:pic>
          <p:nvPicPr>
            <p:cNvPr id="23" name="Picture 4" descr="8681659676_b0f8b9f105_o"/>
            <p:cNvPicPr>
              <a:picLocks noChangeAspect="1" noChangeArrowheads="1"/>
            </p:cNvPicPr>
            <p:nvPr/>
          </p:nvPicPr>
          <p:blipFill>
            <a:blip r:embed="rId7" cstate="print"/>
            <a:srcRect b="3579"/>
            <a:stretch>
              <a:fillRect/>
            </a:stretch>
          </p:blipFill>
          <p:spPr bwMode="auto">
            <a:xfrm>
              <a:off x="5854855" y="1281220"/>
              <a:ext cx="2817829" cy="1811603"/>
            </a:xfrm>
            <a:prstGeom prst="rect">
              <a:avLst/>
            </a:prstGeom>
            <a:noFill/>
            <a:ln w="9525">
              <a:noFill/>
              <a:miter lim="800000"/>
              <a:headEnd/>
              <a:tailEnd/>
            </a:ln>
          </p:spPr>
        </p:pic>
        <p:pic>
          <p:nvPicPr>
            <p:cNvPr id="24" name="Picture 5" descr="teen paddle 2 CBNERR"/>
            <p:cNvPicPr preferRelativeResize="0">
              <a:picLocks noChangeAspect="1" noChangeArrowheads="1"/>
            </p:cNvPicPr>
            <p:nvPr/>
          </p:nvPicPr>
          <p:blipFill>
            <a:blip r:embed="rId8" cstate="print"/>
            <a:srcRect t="7043" b="3298"/>
            <a:stretch>
              <a:fillRect/>
            </a:stretch>
          </p:blipFill>
          <p:spPr bwMode="auto">
            <a:xfrm>
              <a:off x="7512209" y="3136527"/>
              <a:ext cx="1497693" cy="2006973"/>
            </a:xfrm>
            <a:prstGeom prst="rect">
              <a:avLst/>
            </a:prstGeom>
            <a:noFill/>
            <a:ln w="9525">
              <a:noFill/>
              <a:miter lim="800000"/>
              <a:headEnd/>
              <a:tailEnd/>
            </a:ln>
          </p:spPr>
        </p:pic>
      </p:grpSp>
      <p:pic>
        <p:nvPicPr>
          <p:cNvPr id="17" name="Shape 206"/>
          <p:cNvPicPr preferRelativeResize="0"/>
          <p:nvPr/>
        </p:nvPicPr>
        <p:blipFill rotWithShape="1">
          <a:blip r:embed="rId9">
            <a:alphaModFix/>
          </a:blip>
          <a:srcRect/>
          <a:stretch/>
        </p:blipFill>
        <p:spPr>
          <a:xfrm>
            <a:off x="1676487" y="3198222"/>
            <a:ext cx="1586591" cy="1576185"/>
          </a:xfrm>
          <a:prstGeom prst="rect">
            <a:avLst/>
          </a:prstGeom>
          <a:noFill/>
          <a:ln>
            <a:noFill/>
          </a:ln>
        </p:spPr>
      </p:pic>
    </p:spTree>
    <p:extLst>
      <p:ext uri="{BB962C8B-B14F-4D97-AF65-F5344CB8AC3E}">
        <p14:creationId xmlns:p14="http://schemas.microsoft.com/office/powerpoint/2010/main" val="373441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7">
                                            <p:txEl>
                                              <p:pRg st="1" end="1"/>
                                            </p:txEl>
                                          </p:spTgt>
                                        </p:tgtEl>
                                        <p:attrNameLst>
                                          <p:attrName>style.visibility</p:attrName>
                                        </p:attrNameLst>
                                      </p:cBhvr>
                                      <p:to>
                                        <p:strVal val="visible"/>
                                      </p:to>
                                    </p:set>
                                    <p:animEffect transition="in" filter="wipe(up)">
                                      <p:cBhvr>
                                        <p:cTn id="7" dur="500"/>
                                        <p:tgtEl>
                                          <p:spTgt spid="1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0"/>
                            </p:stCondLst>
                            <p:childTnLst>
                              <p:par>
                                <p:cTn id="19" presetID="42" presetClass="path" presetSubtype="0" accel="50000" decel="50000" fill="hold" nodeType="afterEffect">
                                  <p:stCondLst>
                                    <p:cond delay="250"/>
                                  </p:stCondLst>
                                  <p:childTnLst>
                                    <p:animMotion origin="layout" path="M 4.72222E-6 0 L 0.51232 -0.1216 " pathEditMode="relative" rAng="0" ptsTypes="AA">
                                      <p:cBhvr>
                                        <p:cTn id="20" dur="2000" fill="hold"/>
                                        <p:tgtEl>
                                          <p:spTgt spid="17"/>
                                        </p:tgtEl>
                                        <p:attrNameLst>
                                          <p:attrName>ppt_x</p:attrName>
                                          <p:attrName>ppt_y</p:attrName>
                                        </p:attrNameLst>
                                      </p:cBhvr>
                                      <p:rCtr x="25608" y="-60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3366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686880"/>
            <a:ext cx="8520600" cy="546931"/>
          </a:xfrm>
          <a:prstGeom prst="rect">
            <a:avLst/>
          </a:prstGeom>
        </p:spPr>
        <p:txBody>
          <a:bodyPr lIns="91425" tIns="91425" rIns="91425" bIns="91425" anchor="t" anchorCtr="0">
            <a:noAutofit/>
          </a:bodyPr>
          <a:lstStyle/>
          <a:p>
            <a:pPr lvl="0">
              <a:spcBef>
                <a:spcPts val="0"/>
              </a:spcBef>
              <a:buNone/>
            </a:pPr>
            <a:r>
              <a:rPr lang="en" sz="3600" dirty="0"/>
              <a:t>Challenges</a:t>
            </a:r>
          </a:p>
        </p:txBody>
      </p:sp>
      <p:sp>
        <p:nvSpPr>
          <p:cNvPr id="7" name="Rectangle 6"/>
          <p:cNvSpPr/>
          <p:nvPr/>
        </p:nvSpPr>
        <p:spPr>
          <a:xfrm>
            <a:off x="0" y="0"/>
            <a:ext cx="9144000" cy="665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84041" y="137248"/>
            <a:ext cx="6748259" cy="338554"/>
          </a:xfrm>
          <a:prstGeom prst="rect">
            <a:avLst/>
          </a:prstGeom>
          <a:noFill/>
        </p:spPr>
        <p:txBody>
          <a:bodyPr wrap="square" rtlCol="0">
            <a:spAutoFit/>
          </a:bodyPr>
          <a:lstStyle/>
          <a:p>
            <a:pPr algn="ctr"/>
            <a:r>
              <a:rPr lang="en" sz="1600" b="1" dirty="0">
                <a:solidFill>
                  <a:schemeClr val="bg1"/>
                </a:solidFill>
              </a:rPr>
              <a:t>Environmental Literacy </a:t>
            </a:r>
            <a:r>
              <a:rPr lang="en" sz="1600" b="1" dirty="0" smtClean="0">
                <a:solidFill>
                  <a:schemeClr val="bg1"/>
                </a:solidFill>
              </a:rPr>
              <a:t>Update – Maryland – December 2016</a:t>
            </a:r>
            <a:endParaRPr lang="en-US" sz="1600" b="1" dirty="0">
              <a:solidFill>
                <a:schemeClr val="bg1"/>
              </a:solidFill>
            </a:endParaRPr>
          </a:p>
        </p:txBody>
      </p:sp>
      <p:pic>
        <p:nvPicPr>
          <p:cNvPr id="9" name="Shape 98" descr="http://intranet/icm/2005logoart/mdcrown/mdcrown.jpg"/>
          <p:cNvPicPr preferRelativeResize="0"/>
          <p:nvPr/>
        </p:nvPicPr>
        <p:blipFill rotWithShape="1">
          <a:blip r:embed="rId3">
            <a:alphaModFix/>
          </a:blip>
          <a:srcRect/>
          <a:stretch/>
        </p:blipFill>
        <p:spPr>
          <a:xfrm>
            <a:off x="200646" y="67349"/>
            <a:ext cx="1682749" cy="540884"/>
          </a:xfrm>
          <a:prstGeom prst="rect">
            <a:avLst/>
          </a:prstGeom>
          <a:noFill/>
          <a:ln>
            <a:noFill/>
          </a:ln>
        </p:spPr>
      </p:pic>
      <p:cxnSp>
        <p:nvCxnSpPr>
          <p:cNvPr id="10" name="Straight Connector 9"/>
          <p:cNvCxnSpPr/>
          <p:nvPr/>
        </p:nvCxnSpPr>
        <p:spPr>
          <a:xfrm>
            <a:off x="0" y="1392622"/>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Shape 181" descr="Logo.jpg"/>
          <p:cNvPicPr preferRelativeResize="0"/>
          <p:nvPr/>
        </p:nvPicPr>
        <p:blipFill>
          <a:blip r:embed="rId4">
            <a:alphaModFix/>
          </a:blip>
          <a:stretch>
            <a:fillRect/>
          </a:stretch>
        </p:blipFill>
        <p:spPr>
          <a:xfrm>
            <a:off x="7930153" y="4563624"/>
            <a:ext cx="1185738" cy="560234"/>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870" y="4604454"/>
            <a:ext cx="1701590" cy="478573"/>
          </a:xfrm>
          <a:prstGeom prst="rect">
            <a:avLst/>
          </a:prstGeom>
        </p:spPr>
      </p:pic>
      <p:grpSp>
        <p:nvGrpSpPr>
          <p:cNvPr id="4" name="Group 3"/>
          <p:cNvGrpSpPr/>
          <p:nvPr/>
        </p:nvGrpSpPr>
        <p:grpSpPr>
          <a:xfrm>
            <a:off x="3425413" y="2010957"/>
            <a:ext cx="5635487" cy="2547697"/>
            <a:chOff x="3425413" y="2010957"/>
            <a:chExt cx="5635487" cy="2547697"/>
          </a:xfrm>
        </p:grpSpPr>
        <p:grpSp>
          <p:nvGrpSpPr>
            <p:cNvPr id="3" name="Group 2"/>
            <p:cNvGrpSpPr/>
            <p:nvPr/>
          </p:nvGrpSpPr>
          <p:grpSpPr>
            <a:xfrm>
              <a:off x="3425413" y="2010957"/>
              <a:ext cx="5635487" cy="2547697"/>
              <a:chOff x="48167" y="2680286"/>
              <a:chExt cx="5635487" cy="2547697"/>
            </a:xfrm>
          </p:grpSpPr>
          <p:pic>
            <p:nvPicPr>
              <p:cNvPr id="14" name="Picture 5" descr="Partnership Meeting  Jan 19 037"/>
              <p:cNvPicPr>
                <a:picLocks noChangeAspect="1" noChangeArrowheads="1"/>
              </p:cNvPicPr>
              <p:nvPr/>
            </p:nvPicPr>
            <p:blipFill rotWithShape="1">
              <a:blip r:embed="rId6" cstate="print"/>
              <a:srcRect l="9110" r="7264" b="29594"/>
              <a:stretch/>
            </p:blipFill>
            <p:spPr bwMode="auto">
              <a:xfrm>
                <a:off x="48167" y="2757418"/>
                <a:ext cx="5635487" cy="2470565"/>
              </a:xfrm>
              <a:prstGeom prst="rect">
                <a:avLst/>
              </a:prstGeom>
              <a:noFill/>
              <a:ln w="9525">
                <a:noFill/>
                <a:miter lim="800000"/>
                <a:headEnd/>
                <a:tailEnd/>
              </a:ln>
            </p:spPr>
          </p:pic>
          <p:pic>
            <p:nvPicPr>
              <p:cNvPr id="15" name="Picture 2" descr="https://scontent-iad3-1.xx.fbcdn.net/hphotos-xft1/t31.0-8/12495962_792128077597400_419551823459298335_o.jpg"/>
              <p:cNvPicPr>
                <a:picLocks noChangeAspect="1" noChangeArrowheads="1"/>
              </p:cNvPicPr>
              <p:nvPr/>
            </p:nvPicPr>
            <p:blipFill>
              <a:blip r:embed="rId7" cstate="print"/>
              <a:srcRect l="31782" r="51163" b="67829"/>
              <a:stretch>
                <a:fillRect/>
              </a:stretch>
            </p:blipFill>
            <p:spPr bwMode="auto">
              <a:xfrm>
                <a:off x="1047107" y="2740212"/>
                <a:ext cx="511808" cy="772365"/>
              </a:xfrm>
              <a:prstGeom prst="rect">
                <a:avLst/>
              </a:prstGeom>
              <a:noFill/>
            </p:spPr>
          </p:pic>
          <p:pic>
            <p:nvPicPr>
              <p:cNvPr id="16" name="Picture 4" descr="https://scontent-iad3-1.xx.fbcdn.net/hphotos-ash2/t31.0-8/q82/s960x960/10608323_10152487043809230_1216071604949725118_o.jpg"/>
              <p:cNvPicPr>
                <a:picLocks noChangeAspect="1" noChangeArrowheads="1"/>
              </p:cNvPicPr>
              <p:nvPr/>
            </p:nvPicPr>
            <p:blipFill>
              <a:blip r:embed="rId8" cstate="print"/>
              <a:srcRect l="46733" t="19369" r="42199" b="63683"/>
              <a:stretch>
                <a:fillRect/>
              </a:stretch>
            </p:blipFill>
            <p:spPr bwMode="auto">
              <a:xfrm>
                <a:off x="4269822" y="2680286"/>
                <a:ext cx="481315" cy="748714"/>
              </a:xfrm>
              <a:prstGeom prst="rect">
                <a:avLst/>
              </a:prstGeom>
              <a:noFill/>
            </p:spPr>
          </p:pic>
          <p:pic>
            <p:nvPicPr>
              <p:cNvPr id="17" name="Picture 6" descr="[photo, Joseph Bartenfelder, Maryland Secretary of Agriculture"/>
              <p:cNvPicPr>
                <a:picLocks noChangeAspect="1" noChangeArrowheads="1"/>
              </p:cNvPicPr>
              <p:nvPr/>
            </p:nvPicPr>
            <p:blipFill>
              <a:blip r:embed="rId9" cstate="print"/>
              <a:srcRect/>
              <a:stretch>
                <a:fillRect/>
              </a:stretch>
            </p:blipFill>
            <p:spPr bwMode="auto">
              <a:xfrm flipH="1">
                <a:off x="1920968" y="2882149"/>
                <a:ext cx="542407" cy="754231"/>
              </a:xfrm>
              <a:prstGeom prst="rect">
                <a:avLst/>
              </a:prstGeom>
              <a:noFill/>
            </p:spPr>
          </p:pic>
          <p:pic>
            <p:nvPicPr>
              <p:cNvPr id="18" name="Picture 8" descr="http://fergusonfoundation.org/wp-content/uploads/2012/04/LoriArguelles-150x150.jpg"/>
              <p:cNvPicPr>
                <a:picLocks noChangeAspect="1" noChangeArrowheads="1"/>
              </p:cNvPicPr>
              <p:nvPr/>
            </p:nvPicPr>
            <p:blipFill>
              <a:blip r:embed="rId10" cstate="print"/>
              <a:srcRect l="21333" t="19208" r="51433" b="47688"/>
              <a:stretch>
                <a:fillRect/>
              </a:stretch>
            </p:blipFill>
            <p:spPr bwMode="auto">
              <a:xfrm>
                <a:off x="1040916" y="3684244"/>
                <a:ext cx="630916" cy="766913"/>
              </a:xfrm>
              <a:prstGeom prst="rect">
                <a:avLst/>
              </a:prstGeom>
              <a:noFill/>
            </p:spPr>
          </p:pic>
          <p:pic>
            <p:nvPicPr>
              <p:cNvPr id="19" name="Picture 10" descr="http://www.cbtrust.org/atf/cf/%7BEB2A714E-8219-45E8-8C3D-50EBE1847CB8%7D/Jana%20Davis%20headshot--BEST.JPG"/>
              <p:cNvPicPr>
                <a:picLocks noChangeAspect="1" noChangeArrowheads="1"/>
              </p:cNvPicPr>
              <p:nvPr/>
            </p:nvPicPr>
            <p:blipFill>
              <a:blip r:embed="rId11" cstate="print"/>
              <a:srcRect l="16624" t="16624" r="28807"/>
              <a:stretch>
                <a:fillRect/>
              </a:stretch>
            </p:blipFill>
            <p:spPr bwMode="auto">
              <a:xfrm>
                <a:off x="122425" y="2806027"/>
                <a:ext cx="810185" cy="928416"/>
              </a:xfrm>
              <a:prstGeom prst="rect">
                <a:avLst/>
              </a:prstGeom>
              <a:noFill/>
            </p:spPr>
          </p:pic>
        </p:grpSp>
        <p:pic>
          <p:nvPicPr>
            <p:cNvPr id="22" name="Picture 21"/>
            <p:cNvPicPr>
              <a:picLocks noChangeAspect="1"/>
            </p:cNvPicPr>
            <p:nvPr/>
          </p:nvPicPr>
          <p:blipFill rotWithShape="1">
            <a:blip r:embed="rId12" cstate="screen">
              <a:extLst>
                <a:ext uri="{28A0092B-C50C-407E-A947-70E740481C1C}">
                  <a14:useLocalDpi xmlns:a14="http://schemas.microsoft.com/office/drawing/2010/main"/>
                </a:ext>
              </a:extLst>
            </a:blip>
            <a:srcRect l="23028" t="30290" r="56827" b="33898"/>
            <a:stretch/>
          </p:blipFill>
          <p:spPr>
            <a:xfrm>
              <a:off x="6118261" y="3069303"/>
              <a:ext cx="570774" cy="732635"/>
            </a:xfrm>
            <a:prstGeom prst="rect">
              <a:avLst/>
            </a:prstGeom>
          </p:spPr>
        </p:pic>
      </p:grpSp>
      <p:pic>
        <p:nvPicPr>
          <p:cNvPr id="24" name="Shape 229" descr="green bus 2"/>
          <p:cNvPicPr preferRelativeResize="0"/>
          <p:nvPr/>
        </p:nvPicPr>
        <p:blipFill rotWithShape="1">
          <a:blip r:embed="rId13">
            <a:alphaModFix/>
          </a:blip>
          <a:srcRect t="4984" b="16095"/>
          <a:stretch/>
        </p:blipFill>
        <p:spPr>
          <a:xfrm flipH="1">
            <a:off x="118189" y="3329144"/>
            <a:ext cx="3180922" cy="1275310"/>
          </a:xfrm>
          <a:prstGeom prst="rect">
            <a:avLst/>
          </a:prstGeom>
          <a:noFill/>
          <a:ln>
            <a:noFill/>
          </a:ln>
        </p:spPr>
      </p:pic>
      <p:pic>
        <p:nvPicPr>
          <p:cNvPr id="26" name="Shape 229" descr="green bus 2"/>
          <p:cNvPicPr preferRelativeResize="0"/>
          <p:nvPr/>
        </p:nvPicPr>
        <p:blipFill rotWithShape="1">
          <a:blip r:embed="rId13">
            <a:alphaModFix/>
          </a:blip>
          <a:srcRect t="4984" b="16095"/>
          <a:stretch/>
        </p:blipFill>
        <p:spPr>
          <a:xfrm flipH="1">
            <a:off x="2974850" y="3544387"/>
            <a:ext cx="3172937" cy="1272109"/>
          </a:xfrm>
          <a:prstGeom prst="rect">
            <a:avLst/>
          </a:prstGeom>
          <a:noFill/>
          <a:ln>
            <a:noFill/>
          </a:ln>
        </p:spPr>
      </p:pic>
      <p:pic>
        <p:nvPicPr>
          <p:cNvPr id="27" name="Shape 229" descr="green bus 2"/>
          <p:cNvPicPr preferRelativeResize="0"/>
          <p:nvPr/>
        </p:nvPicPr>
        <p:blipFill rotWithShape="1">
          <a:blip r:embed="rId13">
            <a:alphaModFix/>
          </a:blip>
          <a:srcRect t="4984" b="16095"/>
          <a:stretch/>
        </p:blipFill>
        <p:spPr>
          <a:xfrm flipH="1">
            <a:off x="5878885" y="3814354"/>
            <a:ext cx="3245165" cy="1301067"/>
          </a:xfrm>
          <a:prstGeom prst="rect">
            <a:avLst/>
          </a:prstGeom>
          <a:noFill/>
          <a:ln>
            <a:noFill/>
          </a:ln>
        </p:spPr>
      </p:pic>
      <p:pic>
        <p:nvPicPr>
          <p:cNvPr id="1028" name="Picture 4" descr="Image result for scissors imag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88739" y="1476798"/>
            <a:ext cx="4850798" cy="3103911"/>
          </a:xfrm>
          <a:prstGeom prst="rect">
            <a:avLst/>
          </a:prstGeom>
          <a:noFill/>
          <a:extLst>
            <a:ext uri="{909E8E84-426E-40DD-AFC4-6F175D3DCCD1}">
              <a14:hiddenFill xmlns:a14="http://schemas.microsoft.com/office/drawing/2010/main">
                <a:solidFill>
                  <a:srgbClr val="FFFFFF"/>
                </a:solidFill>
              </a14:hiddenFill>
            </a:ext>
          </a:extLst>
        </p:spPr>
      </p:pic>
      <p:sp>
        <p:nvSpPr>
          <p:cNvPr id="202" name="Shape 202"/>
          <p:cNvSpPr txBox="1">
            <a:spLocks noGrp="1"/>
          </p:cNvSpPr>
          <p:nvPr>
            <p:ph type="body" idx="1"/>
          </p:nvPr>
        </p:nvSpPr>
        <p:spPr>
          <a:xfrm>
            <a:off x="83100" y="1438423"/>
            <a:ext cx="8977800" cy="3494487"/>
          </a:xfrm>
          <a:prstGeom prst="rect">
            <a:avLst/>
          </a:prstGeom>
        </p:spPr>
        <p:txBody>
          <a:bodyPr lIns="91425" tIns="91425" rIns="91425" bIns="91425" anchor="t" anchorCtr="0">
            <a:noAutofit/>
          </a:bodyPr>
          <a:lstStyle/>
          <a:p>
            <a:pPr lvl="0">
              <a:spcBef>
                <a:spcPts val="0"/>
              </a:spcBef>
              <a:buNone/>
            </a:pPr>
            <a:r>
              <a:rPr lang="en" sz="3000" dirty="0" smtClean="0"/>
              <a:t>(1) Personnel </a:t>
            </a:r>
            <a:r>
              <a:rPr lang="en" sz="3000" dirty="0"/>
              <a:t>changes</a:t>
            </a:r>
          </a:p>
          <a:p>
            <a:pPr lvl="0">
              <a:spcBef>
                <a:spcPts val="0"/>
              </a:spcBef>
              <a:buNone/>
            </a:pPr>
            <a:r>
              <a:rPr lang="en" sz="3000" dirty="0" smtClean="0"/>
              <a:t>(2) Overly </a:t>
            </a:r>
            <a:r>
              <a:rPr lang="en" sz="3000" dirty="0"/>
              <a:t>ambitious Action Plan</a:t>
            </a:r>
          </a:p>
          <a:p>
            <a:pPr lvl="0">
              <a:spcBef>
                <a:spcPts val="0"/>
              </a:spcBef>
              <a:buNone/>
            </a:pPr>
            <a:r>
              <a:rPr lang="en" sz="3000" dirty="0" smtClean="0"/>
              <a:t>(3) Student </a:t>
            </a:r>
            <a:r>
              <a:rPr lang="en" sz="3000" dirty="0"/>
              <a:t>field experiences away from </a:t>
            </a:r>
            <a:r>
              <a:rPr lang="en" sz="3000" dirty="0" smtClean="0"/>
              <a:t>school</a:t>
            </a:r>
          </a:p>
          <a:p>
            <a:pPr lvl="0">
              <a:spcBef>
                <a:spcPts val="0"/>
              </a:spcBef>
              <a:buNone/>
            </a:pPr>
            <a:r>
              <a:rPr lang="en" sz="3000" dirty="0" smtClean="0"/>
              <a:t> 		-- transportation</a:t>
            </a:r>
            <a:r>
              <a:rPr lang="en" sz="3000" dirty="0"/>
              <a:t>, </a:t>
            </a:r>
            <a:r>
              <a:rPr lang="en" sz="3000" dirty="0" smtClean="0"/>
              <a:t>logistics, etc.</a:t>
            </a:r>
            <a:endParaRPr lang="en" sz="3000" dirty="0"/>
          </a:p>
          <a:p>
            <a:pPr lvl="0">
              <a:spcBef>
                <a:spcPts val="0"/>
              </a:spcBef>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wipe(up)">
                                      <p:cBhvr>
                                        <p:cTn id="7" dur="500"/>
                                        <p:tgtEl>
                                          <p:spTgt spid="20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2">
                                            <p:txEl>
                                              <p:pRg st="1" end="1"/>
                                            </p:txEl>
                                          </p:spTgt>
                                        </p:tgtEl>
                                        <p:attrNameLst>
                                          <p:attrName>style.visibility</p:attrName>
                                        </p:attrNameLst>
                                      </p:cBhvr>
                                      <p:to>
                                        <p:strVal val="visible"/>
                                      </p:to>
                                    </p:set>
                                    <p:animEffect transition="in" filter="wipe(up)">
                                      <p:cBhvr>
                                        <p:cTn id="16" dur="500"/>
                                        <p:tgtEl>
                                          <p:spTgt spid="202">
                                            <p:txEl>
                                              <p:pRg st="1" end="1"/>
                                            </p:txEl>
                                          </p:spTgt>
                                        </p:tgtEl>
                                      </p:cBhvr>
                                    </p:animEffec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31" presetClass="entr" presetSubtype="0"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p:cTn id="22" dur="1000" fill="hold"/>
                                        <p:tgtEl>
                                          <p:spTgt spid="1028"/>
                                        </p:tgtEl>
                                        <p:attrNameLst>
                                          <p:attrName>ppt_w</p:attrName>
                                        </p:attrNameLst>
                                      </p:cBhvr>
                                      <p:tavLst>
                                        <p:tav tm="0">
                                          <p:val>
                                            <p:fltVal val="0"/>
                                          </p:val>
                                        </p:tav>
                                        <p:tav tm="100000">
                                          <p:val>
                                            <p:strVal val="#ppt_w"/>
                                          </p:val>
                                        </p:tav>
                                      </p:tavLst>
                                    </p:anim>
                                    <p:anim calcmode="lin" valueType="num">
                                      <p:cBhvr>
                                        <p:cTn id="23" dur="1000" fill="hold"/>
                                        <p:tgtEl>
                                          <p:spTgt spid="1028"/>
                                        </p:tgtEl>
                                        <p:attrNameLst>
                                          <p:attrName>ppt_h</p:attrName>
                                        </p:attrNameLst>
                                      </p:cBhvr>
                                      <p:tavLst>
                                        <p:tav tm="0">
                                          <p:val>
                                            <p:fltVal val="0"/>
                                          </p:val>
                                        </p:tav>
                                        <p:tav tm="100000">
                                          <p:val>
                                            <p:strVal val="#ppt_h"/>
                                          </p:val>
                                        </p:tav>
                                      </p:tavLst>
                                    </p:anim>
                                    <p:anim calcmode="lin" valueType="num">
                                      <p:cBhvr>
                                        <p:cTn id="24" dur="1000" fill="hold"/>
                                        <p:tgtEl>
                                          <p:spTgt spid="1028"/>
                                        </p:tgtEl>
                                        <p:attrNameLst>
                                          <p:attrName>style.rotation</p:attrName>
                                        </p:attrNameLst>
                                      </p:cBhvr>
                                      <p:tavLst>
                                        <p:tav tm="0">
                                          <p:val>
                                            <p:fltVal val="90"/>
                                          </p:val>
                                        </p:tav>
                                        <p:tav tm="100000">
                                          <p:val>
                                            <p:fltVal val="0"/>
                                          </p:val>
                                        </p:tav>
                                      </p:tavLst>
                                    </p:anim>
                                    <p:animEffect transition="in" filter="fade">
                                      <p:cBhvr>
                                        <p:cTn id="25" dur="10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02">
                                            <p:txEl>
                                              <p:pRg st="2" end="2"/>
                                            </p:txEl>
                                          </p:spTgt>
                                        </p:tgtEl>
                                        <p:attrNameLst>
                                          <p:attrName>style.visibility</p:attrName>
                                        </p:attrNameLst>
                                      </p:cBhvr>
                                      <p:to>
                                        <p:strVal val="visible"/>
                                      </p:to>
                                    </p:set>
                                    <p:animEffect transition="in" filter="wipe(up)">
                                      <p:cBhvr>
                                        <p:cTn id="30" dur="500"/>
                                        <p:tgtEl>
                                          <p:spTgt spid="202">
                                            <p:txEl>
                                              <p:pRg st="2" end="2"/>
                                            </p:txEl>
                                          </p:spTgt>
                                        </p:tgtEl>
                                      </p:cBhvr>
                                    </p:animEffect>
                                  </p:childTnLst>
                                </p:cTn>
                              </p:par>
                              <p:par>
                                <p:cTn id="31" presetID="1" presetClass="exit" presetSubtype="0" fill="hold" nodeType="withEffect">
                                  <p:stCondLst>
                                    <p:cond delay="0"/>
                                  </p:stCondLst>
                                  <p:childTnLst>
                                    <p:set>
                                      <p:cBhvr>
                                        <p:cTn id="32" dur="1" fill="hold">
                                          <p:stCondLst>
                                            <p:cond delay="0"/>
                                          </p:stCondLst>
                                        </p:cTn>
                                        <p:tgtEl>
                                          <p:spTgt spid="1028"/>
                                        </p:tgtEl>
                                        <p:attrNameLst>
                                          <p:attrName>style.visibility</p:attrName>
                                        </p:attrNameLst>
                                      </p:cBhvr>
                                      <p:to>
                                        <p:strVal val="hidden"/>
                                      </p:to>
                                    </p:se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202">
                                            <p:txEl>
                                              <p:pRg st="3" end="3"/>
                                            </p:txEl>
                                          </p:spTgt>
                                        </p:tgtEl>
                                        <p:attrNameLst>
                                          <p:attrName>style.visibility</p:attrName>
                                        </p:attrNameLst>
                                      </p:cBhvr>
                                      <p:to>
                                        <p:strVal val="visible"/>
                                      </p:to>
                                    </p:set>
                                    <p:animEffect transition="in" filter="wipe(up)">
                                      <p:cBhvr>
                                        <p:cTn id="36" dur="500"/>
                                        <p:tgtEl>
                                          <p:spTgt spid="202">
                                            <p:txEl>
                                              <p:pRg st="3" end="3"/>
                                            </p:txEl>
                                          </p:spTgt>
                                        </p:tgtEl>
                                      </p:cBhvr>
                                    </p:animEffect>
                                  </p:childTnLst>
                                </p:cTn>
                              </p:par>
                            </p:childTnLst>
                          </p:cTn>
                        </p:par>
                        <p:par>
                          <p:cTn id="37" fill="hold">
                            <p:stCondLst>
                              <p:cond delay="1000"/>
                            </p:stCondLst>
                            <p:childTnLst>
                              <p:par>
                                <p:cTn id="38" presetID="1" presetClass="entr" presetSubtype="0" fill="hold" nodeType="afterEffect">
                                  <p:stCondLst>
                                    <p:cond delay="25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1250"/>
                            </p:stCondLst>
                            <p:childTnLst>
                              <p:par>
                                <p:cTn id="41" presetID="1" presetClass="entr" presetSubtype="0" fill="hold" nodeType="afterEffect">
                                  <p:stCondLst>
                                    <p:cond delay="250"/>
                                  </p:stCondLst>
                                  <p:childTnLst>
                                    <p:set>
                                      <p:cBhvr>
                                        <p:cTn id="42" dur="1" fill="hold">
                                          <p:stCondLst>
                                            <p:cond delay="0"/>
                                          </p:stCondLst>
                                        </p:cTn>
                                        <p:tgtEl>
                                          <p:spTgt spid="26"/>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nodeType="afterEffect">
                                  <p:stCondLst>
                                    <p:cond delay="25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3366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152275" y="608233"/>
            <a:ext cx="8520600" cy="972900"/>
          </a:xfrm>
          <a:prstGeom prst="rect">
            <a:avLst/>
          </a:prstGeom>
        </p:spPr>
        <p:txBody>
          <a:bodyPr lIns="91425" tIns="91425" rIns="91425" bIns="91425" anchor="t" anchorCtr="0">
            <a:noAutofit/>
          </a:bodyPr>
          <a:lstStyle/>
          <a:p>
            <a:pPr lvl="0">
              <a:spcBef>
                <a:spcPts val="0"/>
              </a:spcBef>
              <a:buNone/>
            </a:pPr>
            <a:r>
              <a:rPr lang="en" dirty="0"/>
              <a:t>Opportunities to </a:t>
            </a:r>
            <a:r>
              <a:rPr lang="en" dirty="0" smtClean="0"/>
              <a:t>collaborate</a:t>
            </a:r>
            <a:endParaRPr lang="en" dirty="0"/>
          </a:p>
        </p:txBody>
      </p:sp>
      <p:sp>
        <p:nvSpPr>
          <p:cNvPr id="223" name="Shape 223"/>
          <p:cNvSpPr txBox="1">
            <a:spLocks noGrp="1"/>
          </p:cNvSpPr>
          <p:nvPr>
            <p:ph type="body" idx="1"/>
          </p:nvPr>
        </p:nvSpPr>
        <p:spPr>
          <a:xfrm>
            <a:off x="311700" y="1870744"/>
            <a:ext cx="8520600" cy="3068065"/>
          </a:xfrm>
          <a:prstGeom prst="rect">
            <a:avLst/>
          </a:prstGeom>
        </p:spPr>
        <p:txBody>
          <a:bodyPr lIns="91425" tIns="91425" rIns="91425" bIns="91425" anchor="t" anchorCtr="0">
            <a:noAutofit/>
          </a:bodyPr>
          <a:lstStyle/>
          <a:p>
            <a:pPr marL="203200" lvl="0" indent="0" rtl="0">
              <a:spcBef>
                <a:spcPts val="0"/>
              </a:spcBef>
              <a:buNone/>
            </a:pPr>
            <a:r>
              <a:rPr lang="en" sz="2800" dirty="0" smtClean="0"/>
              <a:t>How </a:t>
            </a:r>
            <a:r>
              <a:rPr lang="en" sz="2800" dirty="0"/>
              <a:t>do other jurisdictions bring in additional partners and engage them to accomplish goals?</a:t>
            </a:r>
          </a:p>
        </p:txBody>
      </p:sp>
      <p:sp>
        <p:nvSpPr>
          <p:cNvPr id="7" name="Rectangle 6"/>
          <p:cNvSpPr/>
          <p:nvPr/>
        </p:nvSpPr>
        <p:spPr>
          <a:xfrm>
            <a:off x="0" y="0"/>
            <a:ext cx="9144000" cy="665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84041" y="137248"/>
            <a:ext cx="6748259" cy="338554"/>
          </a:xfrm>
          <a:prstGeom prst="rect">
            <a:avLst/>
          </a:prstGeom>
          <a:noFill/>
        </p:spPr>
        <p:txBody>
          <a:bodyPr wrap="square" rtlCol="0">
            <a:spAutoFit/>
          </a:bodyPr>
          <a:lstStyle/>
          <a:p>
            <a:pPr algn="ctr"/>
            <a:r>
              <a:rPr lang="en" sz="1600" b="1" dirty="0">
                <a:solidFill>
                  <a:schemeClr val="bg1"/>
                </a:solidFill>
              </a:rPr>
              <a:t>Environmental Literacy </a:t>
            </a:r>
            <a:r>
              <a:rPr lang="en" sz="1600" b="1" dirty="0" smtClean="0">
                <a:solidFill>
                  <a:schemeClr val="bg1"/>
                </a:solidFill>
              </a:rPr>
              <a:t>Update – Maryland – December 2016</a:t>
            </a:r>
            <a:endParaRPr lang="en-US" sz="1600" b="1" dirty="0">
              <a:solidFill>
                <a:schemeClr val="bg1"/>
              </a:solidFill>
            </a:endParaRPr>
          </a:p>
        </p:txBody>
      </p:sp>
      <p:pic>
        <p:nvPicPr>
          <p:cNvPr id="9" name="Shape 98" descr="http://intranet/icm/2005logoart/mdcrown/mdcrown.jpg"/>
          <p:cNvPicPr preferRelativeResize="0"/>
          <p:nvPr/>
        </p:nvPicPr>
        <p:blipFill rotWithShape="1">
          <a:blip r:embed="rId3">
            <a:alphaModFix/>
          </a:blip>
          <a:srcRect/>
          <a:stretch/>
        </p:blipFill>
        <p:spPr>
          <a:xfrm>
            <a:off x="200646" y="67349"/>
            <a:ext cx="1682749" cy="540884"/>
          </a:xfrm>
          <a:prstGeom prst="rect">
            <a:avLst/>
          </a:prstGeom>
          <a:noFill/>
          <a:ln>
            <a:noFill/>
          </a:ln>
        </p:spPr>
      </p:pic>
      <p:cxnSp>
        <p:nvCxnSpPr>
          <p:cNvPr id="10" name="Straight Connector 9"/>
          <p:cNvCxnSpPr/>
          <p:nvPr/>
        </p:nvCxnSpPr>
        <p:spPr>
          <a:xfrm>
            <a:off x="0" y="1492013"/>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Shape 181" descr="Logo.jpg"/>
          <p:cNvPicPr preferRelativeResize="0"/>
          <p:nvPr/>
        </p:nvPicPr>
        <p:blipFill>
          <a:blip r:embed="rId4">
            <a:alphaModFix/>
          </a:blip>
          <a:stretch>
            <a:fillRect/>
          </a:stretch>
        </p:blipFill>
        <p:spPr>
          <a:xfrm>
            <a:off x="7930153" y="4563624"/>
            <a:ext cx="1185738" cy="560234"/>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870" y="4604454"/>
            <a:ext cx="1701590" cy="47857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567</Words>
  <Application>Microsoft Office PowerPoint</Application>
  <PresentationFormat>On-screen Show (16:9)</PresentationFormat>
  <Paragraphs>33</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ＭＳ Ｐゴシック</vt:lpstr>
      <vt:lpstr>2_Default Design</vt:lpstr>
      <vt:lpstr>Chesapeake Bay Program Environmental Literacy Update December 2016</vt:lpstr>
      <vt:lpstr>Major Accomplishments in Maryland</vt:lpstr>
      <vt:lpstr>Major Accomplishments in Maryland</vt:lpstr>
      <vt:lpstr>Successful Approaches</vt:lpstr>
      <vt:lpstr>Successful Approaches</vt:lpstr>
      <vt:lpstr>Challenges</vt:lpstr>
      <vt:lpstr>Opportunities to collaborate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Chesapeake Bay Program Environmental Literacy Update December 2016</dc:title>
  <dc:creator>Slattery, Britt</dc:creator>
  <cp:lastModifiedBy>Slattery, Britt</cp:lastModifiedBy>
  <cp:revision>19</cp:revision>
  <dcterms:modified xsi:type="dcterms:W3CDTF">2016-12-12T21:11:47Z</dcterms:modified>
</cp:coreProperties>
</file>