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5" r:id="rId4"/>
    <p:sldId id="260" r:id="rId5"/>
    <p:sldId id="261" r:id="rId6"/>
    <p:sldId id="267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7CA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966" autoAdjust="0"/>
  </p:normalViewPr>
  <p:slideViewPr>
    <p:cSldViewPr snapToGrid="0" snapToObjects="1">
      <p:cViewPr varScale="1">
        <p:scale>
          <a:sx n="50" d="100"/>
          <a:sy n="50" d="100"/>
        </p:scale>
        <p:origin x="19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43CF-0BE2-4309-A7F6-B5BED60D8FE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004F8-4A00-4E8F-9E59-0260C655D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78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C3D8D-0CC3-FC4E-92EE-6A984D11B206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A6B30-868C-194A-A4DF-573A507CE1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16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7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49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3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0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20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3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57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7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A6B30-868C-194A-A4DF-573A507CE1B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3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8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5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 descr="C:\Users\mgattis\Pictures\LGAC 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332" y="5771445"/>
            <a:ext cx="2413405" cy="8825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3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7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2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4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8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1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005D6F-B4FB-1E40-B53B-3A738D712B2A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9834C0F-8F92-8145-B8D5-F4DA237196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8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athy.stecker@maryland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mgattis\Pictures\LGAC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707" y="4652727"/>
            <a:ext cx="3842587" cy="140523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ounded Rectangle 9"/>
          <p:cNvSpPr/>
          <p:nvPr/>
        </p:nvSpPr>
        <p:spPr>
          <a:xfrm>
            <a:off x="652538" y="1020472"/>
            <a:ext cx="7838924" cy="21452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</a:rPr>
              <a:t>Maryland Phase III WIP</a:t>
            </a:r>
          </a:p>
          <a:p>
            <a:pPr algn="ctr"/>
            <a:r>
              <a:rPr lang="en-US" sz="4000" b="1" dirty="0" smtClean="0">
                <a:solidFill>
                  <a:srgbClr val="000000"/>
                </a:solidFill>
              </a:rPr>
              <a:t>Local Partners Engagement </a:t>
            </a:r>
            <a:r>
              <a:rPr lang="en-US" sz="4000" b="1" dirty="0">
                <a:solidFill>
                  <a:srgbClr val="000000"/>
                </a:solidFill>
              </a:rPr>
              <a:t>and </a:t>
            </a:r>
            <a:r>
              <a:rPr lang="en-US" sz="4000" b="1" dirty="0" smtClean="0">
                <a:solidFill>
                  <a:srgbClr val="000000"/>
                </a:solidFill>
              </a:rPr>
              <a:t>Communication Strategy </a:t>
            </a:r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2538" y="3351897"/>
            <a:ext cx="7838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Presented by:	</a:t>
            </a:r>
            <a:r>
              <a:rPr lang="en-US" sz="2400" b="1" i="1" dirty="0" smtClean="0"/>
              <a:t>Kathy </a:t>
            </a:r>
            <a:r>
              <a:rPr lang="en-US" sz="2400" b="1" i="1" dirty="0" err="1" smtClean="0"/>
              <a:t>Stecker</a:t>
            </a:r>
            <a:r>
              <a:rPr lang="en-US" sz="2400" b="1" i="1" dirty="0" smtClean="0"/>
              <a:t>, MD Dept. of the Environment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October 5, 2017</a:t>
            </a:r>
          </a:p>
          <a:p>
            <a:pPr algn="ctr"/>
            <a:endParaRPr lang="en-US" sz="2400" b="1" dirty="0" smtClean="0"/>
          </a:p>
        </p:txBody>
      </p:sp>
      <p:pic>
        <p:nvPicPr>
          <p:cNvPr id="14338" name="Picture 2" descr="Maryland Department of the Environm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24267" y="4184109"/>
            <a:ext cx="1383030" cy="1388077"/>
          </a:xfrm>
          <a:prstGeom prst="rect">
            <a:avLst/>
          </a:prstGeom>
          <a:noFill/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6490" y="5668912"/>
            <a:ext cx="1136632" cy="778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024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dirty="0" smtClean="0">
                <a:solidFill>
                  <a:srgbClr val="C55911"/>
                </a:solidFill>
              </a:rPr>
              <a:t>Questions?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Kathy Stecker, MD Dept. of the Environment</a:t>
            </a:r>
          </a:p>
          <a:p>
            <a:r>
              <a:rPr lang="en-US" dirty="0" smtClean="0">
                <a:hlinkClick r:id="rId3"/>
              </a:rPr>
              <a:t>kathy.stecker@maryland.gov</a:t>
            </a:r>
            <a:endParaRPr lang="en-US" dirty="0" smtClean="0"/>
          </a:p>
          <a:p>
            <a:r>
              <a:rPr lang="en-US" dirty="0" smtClean="0"/>
              <a:t>410-537-3864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513" y="111503"/>
            <a:ext cx="4304475" cy="2805373"/>
          </a:xfrm>
          <a:prstGeom prst="rect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847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MDE need? </a:t>
            </a:r>
            <a:r>
              <a:rPr lang="en-US" i="1" dirty="0" smtClean="0"/>
              <a:t>Please tell us:</a:t>
            </a:r>
          </a:p>
          <a:p>
            <a:pPr lvl="1"/>
            <a:r>
              <a:rPr lang="en-US" dirty="0" smtClean="0"/>
              <a:t>Your barriers and obstacles</a:t>
            </a:r>
          </a:p>
          <a:p>
            <a:pPr lvl="2"/>
            <a:r>
              <a:rPr lang="en-US" dirty="0" smtClean="0"/>
              <a:t>Capacity, regulatory, etc.</a:t>
            </a:r>
          </a:p>
          <a:p>
            <a:pPr lvl="1"/>
            <a:r>
              <a:rPr lang="en-US" dirty="0" smtClean="0"/>
              <a:t>Your funding challenges</a:t>
            </a:r>
          </a:p>
          <a:p>
            <a:pPr lvl="1"/>
            <a:r>
              <a:rPr lang="en-US" dirty="0" smtClean="0"/>
              <a:t>Your ideas on streamlined permitting</a:t>
            </a:r>
          </a:p>
          <a:p>
            <a:pPr lvl="2"/>
            <a:r>
              <a:rPr lang="en-US" dirty="0" smtClean="0"/>
              <a:t>What makes sense to you?</a:t>
            </a:r>
          </a:p>
          <a:p>
            <a:pPr lvl="1"/>
            <a:r>
              <a:rPr lang="en-US" dirty="0" smtClean="0"/>
              <a:t>Your successes!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Jurisdiction-Specific Considerations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509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do local partners need to do?</a:t>
            </a:r>
            <a:endParaRPr lang="en-US" i="1" dirty="0" smtClean="0"/>
          </a:p>
          <a:p>
            <a:pPr lvl="1"/>
            <a:r>
              <a:rPr lang="en-US" dirty="0" smtClean="0"/>
              <a:t>Help develop Maryland’s Phase III WIP</a:t>
            </a:r>
          </a:p>
          <a:p>
            <a:pPr lvl="2"/>
            <a:r>
              <a:rPr lang="en-US" dirty="0" smtClean="0"/>
              <a:t>Report local actions through 2025 and beyond</a:t>
            </a:r>
          </a:p>
          <a:p>
            <a:pPr lvl="1"/>
            <a:r>
              <a:rPr lang="en-US" dirty="0" smtClean="0"/>
              <a:t>Work collaboratively to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nsure multiple benefits</a:t>
            </a:r>
          </a:p>
          <a:p>
            <a:pPr lvl="2"/>
            <a:r>
              <a:rPr lang="en-US" dirty="0" smtClean="0"/>
              <a:t>Provide local improvements in water quality</a:t>
            </a:r>
          </a:p>
          <a:p>
            <a:r>
              <a:rPr lang="en-US" dirty="0" smtClean="0"/>
              <a:t>Trading</a:t>
            </a:r>
          </a:p>
          <a:p>
            <a:pPr lvl="1"/>
            <a:r>
              <a:rPr lang="en-US" dirty="0" smtClean="0"/>
              <a:t>New regulations by January 2018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Jurisdiction-Specific Considerations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509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0" indent="-171450"/>
            <a:r>
              <a:rPr lang="en-US" dirty="0" smtClean="0"/>
              <a:t>Identify pollution reduction already being done</a:t>
            </a:r>
          </a:p>
          <a:p>
            <a:pPr marL="171450" lvl="0" indent="-171450"/>
            <a:r>
              <a:rPr lang="en-US" dirty="0" smtClean="0"/>
              <a:t>What can be accomplished by 2025?</a:t>
            </a:r>
          </a:p>
          <a:p>
            <a:pPr marL="171450" lvl="0" indent="-171450"/>
            <a:r>
              <a:rPr lang="en-US" dirty="0" smtClean="0"/>
              <a:t>Identify any gaps</a:t>
            </a:r>
          </a:p>
          <a:p>
            <a:pPr marL="171450" lvl="0" indent="-171450"/>
            <a:r>
              <a:rPr lang="en-US" dirty="0" smtClean="0"/>
              <a:t>Strategies to fill any gaps</a:t>
            </a:r>
          </a:p>
          <a:p>
            <a:pPr marL="171450" lvl="0" indent="-171450"/>
            <a:r>
              <a:rPr lang="en-US" dirty="0" smtClean="0"/>
              <a:t>Funding needs for implementation</a:t>
            </a:r>
          </a:p>
          <a:p>
            <a:pPr marL="171450" lvl="0" indent="-171450"/>
            <a:r>
              <a:rPr lang="en-US" dirty="0" smtClean="0"/>
              <a:t>Pace of implementation beyond 2025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7931" y="274638"/>
            <a:ext cx="8748139" cy="1143000"/>
          </a:xfrm>
        </p:spPr>
        <p:txBody>
          <a:bodyPr>
            <a:normAutofit fontScale="90000"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>
                <a:solidFill>
                  <a:srgbClr val="C55911"/>
                </a:solidFill>
              </a:rPr>
              <a:t>Engagement and Communication </a:t>
            </a:r>
            <a:r>
              <a:rPr lang="en-US" b="1" dirty="0" smtClean="0">
                <a:solidFill>
                  <a:srgbClr val="C55911"/>
                </a:solidFill>
              </a:rPr>
              <a:t>Goals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8623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leaders</a:t>
            </a:r>
          </a:p>
          <a:p>
            <a:pPr lvl="1"/>
            <a:r>
              <a:rPr lang="en-US" dirty="0" smtClean="0"/>
              <a:t>Elected officials</a:t>
            </a:r>
          </a:p>
          <a:p>
            <a:pPr lvl="1"/>
            <a:r>
              <a:rPr lang="en-US" dirty="0" smtClean="0"/>
              <a:t>Agricultural community</a:t>
            </a:r>
          </a:p>
          <a:p>
            <a:r>
              <a:rPr lang="en-US" dirty="0" smtClean="0"/>
              <a:t>Practitioners</a:t>
            </a:r>
          </a:p>
          <a:p>
            <a:pPr lvl="1"/>
            <a:r>
              <a:rPr lang="en-US" dirty="0" smtClean="0"/>
              <a:t>County, municipal, SCD staff</a:t>
            </a:r>
          </a:p>
          <a:p>
            <a:r>
              <a:rPr lang="en-US" dirty="0" smtClean="0"/>
              <a:t>Technical (state/federal agencies, universities)</a:t>
            </a:r>
          </a:p>
          <a:p>
            <a:r>
              <a:rPr lang="en-US" dirty="0" smtClean="0"/>
              <a:t>NGOs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>
                <a:solidFill>
                  <a:srgbClr val="C55911"/>
                </a:solidFill>
              </a:rPr>
              <a:t>Target Audiences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726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Agriculture: MDA coordination</a:t>
            </a:r>
          </a:p>
          <a:p>
            <a:r>
              <a:rPr lang="en-US" dirty="0" smtClean="0"/>
              <a:t>Phase I MS4s: through permit development</a:t>
            </a:r>
          </a:p>
          <a:p>
            <a:pPr lvl="1"/>
            <a:r>
              <a:rPr lang="en-US" dirty="0" err="1" smtClean="0"/>
              <a:t>MACo</a:t>
            </a:r>
            <a:r>
              <a:rPr lang="en-US" dirty="0" smtClean="0"/>
              <a:t> coordination, regular meetings</a:t>
            </a:r>
          </a:p>
          <a:p>
            <a:r>
              <a:rPr lang="en-US" dirty="0" smtClean="0"/>
              <a:t>Phase II MS4s: through permit development</a:t>
            </a:r>
          </a:p>
          <a:p>
            <a:pPr lvl="1"/>
            <a:r>
              <a:rPr lang="en-US" dirty="0" smtClean="0"/>
              <a:t>One-on-one, small groups -- target newly-designated</a:t>
            </a:r>
          </a:p>
          <a:p>
            <a:r>
              <a:rPr lang="en-US" dirty="0" err="1" smtClean="0"/>
              <a:t>Unreg</a:t>
            </a:r>
            <a:r>
              <a:rPr lang="en-US" dirty="0" smtClean="0"/>
              <a:t>. </a:t>
            </a:r>
            <a:r>
              <a:rPr lang="en-US" dirty="0" err="1" smtClean="0"/>
              <a:t>stormwater</a:t>
            </a:r>
            <a:r>
              <a:rPr lang="en-US" dirty="0" smtClean="0"/>
              <a:t>: one-on-one, WAC</a:t>
            </a:r>
          </a:p>
          <a:p>
            <a:r>
              <a:rPr lang="en-US" dirty="0" smtClean="0"/>
              <a:t>WWTPs: permit development, funding </a:t>
            </a:r>
            <a:r>
              <a:rPr lang="en-US" dirty="0" err="1" smtClean="0"/>
              <a:t>opps</a:t>
            </a:r>
            <a:endParaRPr lang="en-US" dirty="0" smtClean="0"/>
          </a:p>
          <a:p>
            <a:r>
              <a:rPr lang="en-US" dirty="0" smtClean="0"/>
              <a:t>Septic: water and sewer plan review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Engaging Practitioners by Sector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841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2025 targets </a:t>
            </a:r>
            <a:r>
              <a:rPr lang="en-US" dirty="0" smtClean="0"/>
              <a:t>are within reach</a:t>
            </a:r>
          </a:p>
          <a:p>
            <a:r>
              <a:rPr lang="en-US" dirty="0" smtClean="0"/>
              <a:t>Fiscally responsible path to final targets</a:t>
            </a:r>
          </a:p>
          <a:p>
            <a:r>
              <a:rPr lang="en-US" dirty="0" smtClean="0"/>
              <a:t>Local WQ important to local economy</a:t>
            </a:r>
          </a:p>
          <a:p>
            <a:r>
              <a:rPr lang="en-US" dirty="0" smtClean="0"/>
              <a:t>WIP should reflect local priorities, constraints</a:t>
            </a:r>
          </a:p>
          <a:p>
            <a:r>
              <a:rPr lang="en-US" dirty="0" err="1" smtClean="0"/>
              <a:t>Conowingo</a:t>
            </a:r>
            <a:endParaRPr lang="en-US" dirty="0" smtClean="0"/>
          </a:p>
          <a:p>
            <a:r>
              <a:rPr lang="en-US" dirty="0" smtClean="0"/>
              <a:t>Establish strategies that extend beyond 2025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>
                <a:solidFill>
                  <a:srgbClr val="C55911"/>
                </a:solidFill>
              </a:rPr>
              <a:t>Key Messages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864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MDE staff</a:t>
            </a:r>
          </a:p>
          <a:p>
            <a:r>
              <a:rPr lang="en-US" dirty="0" smtClean="0"/>
              <a:t>MD Department of Agriculture</a:t>
            </a:r>
          </a:p>
          <a:p>
            <a:r>
              <a:rPr lang="en-US" dirty="0"/>
              <a:t>MD Bay Cabinet</a:t>
            </a:r>
          </a:p>
          <a:p>
            <a:r>
              <a:rPr lang="en-US" dirty="0" smtClean="0"/>
              <a:t>MD Bay Workgroup</a:t>
            </a:r>
          </a:p>
          <a:p>
            <a:r>
              <a:rPr lang="en-US" dirty="0" smtClean="0"/>
              <a:t>MD Association of Counties</a:t>
            </a:r>
          </a:p>
          <a:p>
            <a:r>
              <a:rPr lang="en-US" dirty="0" smtClean="0"/>
              <a:t>MD Municipal League</a:t>
            </a:r>
          </a:p>
          <a:p>
            <a:r>
              <a:rPr lang="en-US" dirty="0" smtClean="0"/>
              <a:t>NGOs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55911"/>
                </a:solidFill>
              </a:rPr>
              <a:t>Key </a:t>
            </a:r>
            <a:r>
              <a:rPr lang="en-US" b="1" dirty="0">
                <a:solidFill>
                  <a:srgbClr val="C55911"/>
                </a:solidFill>
              </a:rPr>
              <a:t>Messengers/Trusted Sources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87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do local governments need from the state?</a:t>
            </a:r>
          </a:p>
          <a:p>
            <a:pPr lvl="1"/>
            <a:r>
              <a:rPr lang="en-US" sz="4000" dirty="0" smtClean="0"/>
              <a:t>To help develop Phase III WIP</a:t>
            </a:r>
          </a:p>
          <a:p>
            <a:pPr lvl="1"/>
            <a:r>
              <a:rPr lang="en-US" sz="4000" dirty="0" smtClean="0"/>
              <a:t>To implement Phase III WIP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400"/>
              </a:spcBef>
              <a:spcAft>
                <a:spcPts val="0"/>
              </a:spcAft>
            </a:pPr>
            <a:r>
              <a:rPr lang="en-US" b="1" dirty="0">
                <a:solidFill>
                  <a:srgbClr val="C55911"/>
                </a:solidFill>
              </a:rPr>
              <a:t>Roles, Resources, and </a:t>
            </a:r>
            <a:r>
              <a:rPr lang="en-US" b="1" dirty="0" smtClean="0">
                <a:solidFill>
                  <a:srgbClr val="C55911"/>
                </a:solidFill>
              </a:rPr>
              <a:t>Capacity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761" y="5943651"/>
            <a:ext cx="5139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000000"/>
                </a:solidFill>
              </a:rPr>
              <a:t>MD Local Partners</a:t>
            </a:r>
          </a:p>
          <a:p>
            <a:pPr algn="r"/>
            <a:r>
              <a:rPr lang="en-US" i="1" dirty="0" smtClean="0">
                <a:solidFill>
                  <a:srgbClr val="000000"/>
                </a:solidFill>
              </a:rPr>
              <a:t>Engagement </a:t>
            </a:r>
            <a:r>
              <a:rPr lang="en-US" i="1" dirty="0">
                <a:solidFill>
                  <a:srgbClr val="000000"/>
                </a:solidFill>
              </a:rPr>
              <a:t>and Communication Strategy </a:t>
            </a:r>
          </a:p>
        </p:txBody>
      </p:sp>
      <p:pic>
        <p:nvPicPr>
          <p:cNvPr id="5" name="Picture 2" descr="Maryland Department of the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6" y="5757970"/>
            <a:ext cx="1013020" cy="10167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533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wrap="square" anchor="ctr">
        <a:spAutoFit/>
      </a:bodyPr>
      <a:lstStyle>
        <a:defPPr algn="ctr">
          <a:defRPr sz="4000" b="1" dirty="0" smtClean="0">
            <a:solidFill>
              <a:srgbClr val="C55911"/>
            </a:solidFill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On-screen Show (4:3)</PresentationFormat>
  <Paragraphs>96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Jurisdiction-Specific Considerations</vt:lpstr>
      <vt:lpstr>Jurisdiction-Specific Considerations</vt:lpstr>
      <vt:lpstr>Engagement and Communication Goals</vt:lpstr>
      <vt:lpstr>Target Audiences </vt:lpstr>
      <vt:lpstr>Engaging Practitioners by Sector</vt:lpstr>
      <vt:lpstr>Key Messages </vt:lpstr>
      <vt:lpstr>Key Messengers/Trusted Sources </vt:lpstr>
      <vt:lpstr>Roles, Resources, and Capacity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2017-10-03T22:08:08Z</dcterms:created>
  <dcterms:modified xsi:type="dcterms:W3CDTF">2017-10-05T14:55:59Z</dcterms:modified>
</cp:coreProperties>
</file>