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96"/>
  </p:sldMasterIdLst>
  <p:notesMasterIdLst>
    <p:notesMasterId r:id="rId121"/>
  </p:notesMasterIdLst>
  <p:sldIdLst>
    <p:sldId id="256" r:id="rId97"/>
    <p:sldId id="293" r:id="rId98"/>
    <p:sldId id="314" r:id="rId99"/>
    <p:sldId id="318" r:id="rId100"/>
    <p:sldId id="315" r:id="rId101"/>
    <p:sldId id="329" r:id="rId102"/>
    <p:sldId id="319" r:id="rId103"/>
    <p:sldId id="320" r:id="rId104"/>
    <p:sldId id="316" r:id="rId105"/>
    <p:sldId id="298" r:id="rId106"/>
    <p:sldId id="296" r:id="rId107"/>
    <p:sldId id="263" r:id="rId108"/>
    <p:sldId id="337" r:id="rId109"/>
    <p:sldId id="335" r:id="rId110"/>
    <p:sldId id="292" r:id="rId111"/>
    <p:sldId id="301" r:id="rId112"/>
    <p:sldId id="333" r:id="rId113"/>
    <p:sldId id="332" r:id="rId114"/>
    <p:sldId id="331" r:id="rId115"/>
    <p:sldId id="334" r:id="rId116"/>
    <p:sldId id="323" r:id="rId117"/>
    <p:sldId id="270" r:id="rId118"/>
    <p:sldId id="336" r:id="rId119"/>
    <p:sldId id="338" r:id="rId1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21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" Target="slides/slide16.xml"/><Relationship Id="rId16" Type="http://schemas.openxmlformats.org/officeDocument/2006/relationships/customXml" Target="../customXml/item16.xml"/><Relationship Id="rId107" Type="http://schemas.openxmlformats.org/officeDocument/2006/relationships/slide" Target="slides/slide11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6.xml"/><Relationship Id="rId123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4.xml"/><Relationship Id="rId105" Type="http://schemas.openxmlformats.org/officeDocument/2006/relationships/slide" Target="slides/slide9.xml"/><Relationship Id="rId113" Type="http://schemas.openxmlformats.org/officeDocument/2006/relationships/slide" Target="slides/slide17.xml"/><Relationship Id="rId118" Type="http://schemas.openxmlformats.org/officeDocument/2006/relationships/slide" Target="slides/slide22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slide" Target="slides/slide2.xml"/><Relationship Id="rId12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7.xml"/><Relationship Id="rId108" Type="http://schemas.openxmlformats.org/officeDocument/2006/relationships/slide" Target="slides/slide12.xml"/><Relationship Id="rId116" Type="http://schemas.openxmlformats.org/officeDocument/2006/relationships/slide" Target="slides/slide20.xml"/><Relationship Id="rId124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slideMaster" Target="slideMasters/slideMaster1.xml"/><Relationship Id="rId111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10.xml"/><Relationship Id="rId114" Type="http://schemas.openxmlformats.org/officeDocument/2006/relationships/slide" Target="slides/slide18.xml"/><Relationship Id="rId119" Type="http://schemas.openxmlformats.org/officeDocument/2006/relationships/slide" Target="slides/slide23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slide" Target="slides/slide3.xml"/><Relationship Id="rId101" Type="http://schemas.openxmlformats.org/officeDocument/2006/relationships/slide" Target="slides/slide5.xml"/><Relationship Id="rId12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13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1.xml"/><Relationship Id="rId104" Type="http://schemas.openxmlformats.org/officeDocument/2006/relationships/slide" Target="slides/slide8.xml"/><Relationship Id="rId120" Type="http://schemas.openxmlformats.org/officeDocument/2006/relationships/slide" Target="slides/slide24.xml"/><Relationship Id="rId125" Type="http://schemas.openxmlformats.org/officeDocument/2006/relationships/tableStyles" Target="tableStyle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14.xml"/><Relationship Id="rId115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Carrying Capacity</c:v>
                </c:pt>
              </c:strCache>
            </c:strRef>
          </c:tx>
          <c:spPr>
            <a:ln w="50800">
              <a:prstDash val="sysDot"/>
            </a:ln>
          </c:spPr>
          <c:marker>
            <c:symbol val="none"/>
          </c:marker>
          <c:cat>
            <c:numRef>
              <c:f>Sheet1!$B$2:$K$2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1">
                  <c:v>78995996</c:v>
                </c:pt>
                <c:pt idx="2">
                  <c:v>78995996</c:v>
                </c:pt>
                <c:pt idx="3">
                  <c:v>78995996</c:v>
                </c:pt>
                <c:pt idx="4">
                  <c:v>78995996</c:v>
                </c:pt>
                <c:pt idx="5">
                  <c:v>78995996</c:v>
                </c:pt>
                <c:pt idx="6">
                  <c:v>78995996</c:v>
                </c:pt>
                <c:pt idx="7">
                  <c:v>78995996</c:v>
                </c:pt>
                <c:pt idx="8">
                  <c:v>78995996</c:v>
                </c:pt>
                <c:pt idx="9">
                  <c:v>78995996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900-4E6B-95CF-DE0842620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8913848"/>
        <c:axId val="538910320"/>
      </c:lineChart>
      <c:catAx>
        <c:axId val="538913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538910320"/>
        <c:crosses val="autoZero"/>
        <c:auto val="1"/>
        <c:lblAlgn val="ctr"/>
        <c:lblOffset val="100"/>
        <c:noMultiLvlLbl val="0"/>
      </c:catAx>
      <c:valAx>
        <c:axId val="538910320"/>
        <c:scaling>
          <c:orientation val="minMax"/>
          <c:max val="120000000"/>
          <c:min val="70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/>
                  <a:t>Pounds Delivered</a:t>
                </a:r>
                <a:r>
                  <a:rPr lang="en-US" sz="1000" baseline="0"/>
                  <a:t> N</a:t>
                </a:r>
                <a:endParaRPr lang="en-US" sz="100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/>
            </a:pPr>
            <a:endParaRPr lang="en-US"/>
          </a:p>
        </c:txPr>
        <c:crossAx val="5389138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C2BB-994E-44D3-BF9D-E03005320B25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42673-BC35-4363-8411-7CC95D29B6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5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609C5-445C-4011-B615-6ADA335350B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725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42673-BC35-4363-8411-7CC95D29B6A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7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AE988-1163-4F1A-A556-7E67DD2CA9C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9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8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00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5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21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0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0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4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7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8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0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2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2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6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3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98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batiuk.richard@epa.go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007" y="1552015"/>
            <a:ext cx="9144000" cy="164149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Chesapeake Bay TMDL 2017 Midpoint Assessment</a:t>
            </a:r>
            <a:r>
              <a:rPr lang="en-US" sz="5000" dirty="0"/>
              <a:t>: </a:t>
            </a:r>
            <a:br>
              <a:rPr lang="en-US" sz="5000" dirty="0"/>
            </a:br>
            <a:r>
              <a:rPr lang="en-US" sz="4800" i="1" dirty="0"/>
              <a:t>Building the capacity for success in Phase III WIPs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69" y="3609970"/>
            <a:ext cx="10270587" cy="1285588"/>
          </a:xfrm>
        </p:spPr>
        <p:txBody>
          <a:bodyPr>
            <a:normAutofit/>
          </a:bodyPr>
          <a:lstStyle/>
          <a:p>
            <a:r>
              <a:rPr lang="en-US" dirty="0"/>
              <a:t>Update for the Citizens Advisory Committee </a:t>
            </a:r>
            <a:br>
              <a:rPr lang="en-US" dirty="0"/>
            </a:br>
            <a:r>
              <a:rPr lang="en-US" dirty="0"/>
              <a:t>February 22, 2017 </a:t>
            </a:r>
          </a:p>
        </p:txBody>
      </p:sp>
    </p:spTree>
    <p:extLst>
      <p:ext uri="{BB962C8B-B14F-4D97-AF65-F5344CB8AC3E}">
        <p14:creationId xmlns:p14="http://schemas.microsoft.com/office/powerpoint/2010/main" val="219751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Phase III WIP Expectations: Schedule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Preliminary Draft – June 2016</a:t>
            </a:r>
          </a:p>
          <a:p>
            <a:pPr lvl="1"/>
            <a:r>
              <a:rPr lang="en-US" dirty="0"/>
              <a:t>EPA solicited Partnership feedback over the summary and early fall and revised document accordingly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Interim Version – January 2017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Final Version – Fall 2017 (</a:t>
            </a:r>
            <a:r>
              <a:rPr lang="en-US" b="1" i="1" dirty="0"/>
              <a:t>anticipated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EPA will update document to reflect Partnership policy decisions on how to address Conowingo, climate change and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3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Phase III WIP Expectations – Top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Programmatic and numeric implementation commitments for 2018-2025</a:t>
            </a:r>
          </a:p>
          <a:p>
            <a:pPr>
              <a:spcAft>
                <a:spcPts val="1200"/>
              </a:spcAft>
            </a:pPr>
            <a:r>
              <a:rPr lang="en-US" dirty="0"/>
              <a:t>Strategies for engagement of local, regional and federal partners in implementation</a:t>
            </a:r>
          </a:p>
          <a:p>
            <a:pPr>
              <a:spcAft>
                <a:spcPts val="1200"/>
              </a:spcAft>
            </a:pPr>
            <a:r>
              <a:rPr lang="en-US" dirty="0"/>
              <a:t>Account for changed conditions: climate change, Conowingo Dam infill, growth</a:t>
            </a:r>
          </a:p>
          <a:p>
            <a:pPr>
              <a:spcAft>
                <a:spcPts val="1200"/>
              </a:spcAft>
            </a:pPr>
            <a:r>
              <a:rPr lang="en-US" dirty="0"/>
              <a:t>Develop, implement local planning goals below the state-major basin scales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4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718" y="19445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orbel" panose="020B0503020204020204" pitchFamily="34" charset="0"/>
                <a:cs typeface="Arial" panose="020B0604020202020204" pitchFamily="34" charset="0"/>
              </a:rPr>
              <a:t>What’s Next for the Midpoint Assessment?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5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" y="0"/>
            <a:ext cx="12023188" cy="1325563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/>
              <a:t>Current Midpoint Assessment Schedule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525760"/>
              </p:ext>
            </p:extLst>
          </p:nvPr>
        </p:nvGraphicFramePr>
        <p:xfrm>
          <a:off x="1063893" y="1192578"/>
          <a:ext cx="9908907" cy="5348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8402">
                  <a:extLst>
                    <a:ext uri="{9D8B030D-6E8A-4147-A177-3AD203B41FA5}">
                      <a16:colId xmlns:a16="http://schemas.microsoft.com/office/drawing/2014/main" xmlns="" val="615831754"/>
                    </a:ext>
                  </a:extLst>
                </a:gridCol>
                <a:gridCol w="3240505">
                  <a:extLst>
                    <a:ext uri="{9D8B030D-6E8A-4147-A177-3AD203B41FA5}">
                      <a16:colId xmlns:a16="http://schemas.microsoft.com/office/drawing/2014/main" xmlns="" val="398232484"/>
                    </a:ext>
                  </a:extLst>
                </a:gridCol>
              </a:tblGrid>
              <a:tr h="475040">
                <a:tc>
                  <a:txBody>
                    <a:bodyPr/>
                    <a:lstStyle/>
                    <a:p>
                      <a:r>
                        <a:rPr lang="en-US" dirty="0"/>
                        <a:t>Midpoint Assessment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6014896"/>
                  </a:ext>
                </a:extLst>
              </a:tr>
              <a:tr h="858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Partnership’s fatal flaw</a:t>
                      </a:r>
                      <a:r>
                        <a:rPr lang="en-US" baseline="0" dirty="0"/>
                        <a:t> review of the suite of Phase 6 models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</a:t>
                      </a:r>
                      <a:r>
                        <a:rPr lang="en-US" baseline="0" dirty="0"/>
                        <a:t> – May 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406941"/>
                  </a:ext>
                </a:extLst>
              </a:tr>
              <a:tr h="475040">
                <a:tc>
                  <a:txBody>
                    <a:bodyPr/>
                    <a:lstStyle/>
                    <a:p>
                      <a:r>
                        <a:rPr lang="en-US" dirty="0"/>
                        <a:t>Release of draft Phase III WIP planning 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336995"/>
                  </a:ext>
                </a:extLst>
              </a:tr>
              <a:tr h="819930">
                <a:tc>
                  <a:txBody>
                    <a:bodyPr/>
                    <a:lstStyle/>
                    <a:p>
                      <a:r>
                        <a:rPr lang="en-US" dirty="0"/>
                        <a:t>Partnership’s review of draft Phase III WIP planning 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– December</a:t>
                      </a:r>
                      <a:r>
                        <a:rPr lang="en-US" baseline="0" dirty="0"/>
                        <a:t> 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9475"/>
                  </a:ext>
                </a:extLst>
              </a:tr>
              <a:tr h="475040">
                <a:tc>
                  <a:txBody>
                    <a:bodyPr/>
                    <a:lstStyle/>
                    <a:p>
                      <a:r>
                        <a:rPr lang="en-US" dirty="0"/>
                        <a:t>EPA releases</a:t>
                      </a:r>
                      <a:r>
                        <a:rPr lang="en-US" baseline="0" dirty="0"/>
                        <a:t> final Phase III WIP expectations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8449294"/>
                  </a:ext>
                </a:extLst>
              </a:tr>
              <a:tr h="475040">
                <a:tc>
                  <a:txBody>
                    <a:bodyPr/>
                    <a:lstStyle/>
                    <a:p>
                      <a:r>
                        <a:rPr lang="en-US" dirty="0"/>
                        <a:t>Release of final Phase III WIP planning targets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December</a:t>
                      </a:r>
                      <a:r>
                        <a:rPr lang="en-US" baseline="0" dirty="0"/>
                        <a:t> 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0438814"/>
                  </a:ext>
                </a:extLst>
              </a:tr>
              <a:tr h="475040">
                <a:tc>
                  <a:txBody>
                    <a:bodyPr/>
                    <a:lstStyle/>
                    <a:p>
                      <a:r>
                        <a:rPr lang="en-US" dirty="0"/>
                        <a:t>Draft Phase III WIPs due to EPA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2785090"/>
                  </a:ext>
                </a:extLst>
              </a:tr>
              <a:tr h="819930">
                <a:tc>
                  <a:txBody>
                    <a:bodyPr/>
                    <a:lstStyle/>
                    <a:p>
                      <a:r>
                        <a:rPr lang="en-US" dirty="0"/>
                        <a:t>EPA review and engagement</a:t>
                      </a:r>
                      <a:r>
                        <a:rPr lang="en-US" baseline="0" dirty="0"/>
                        <a:t> with jurisdictions on </a:t>
                      </a:r>
                      <a:r>
                        <a:rPr lang="en-US" dirty="0"/>
                        <a:t>feedback of</a:t>
                      </a:r>
                      <a:r>
                        <a:rPr lang="en-US" baseline="0" dirty="0"/>
                        <a:t> draft Phase III WIPs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–</a:t>
                      </a:r>
                      <a:r>
                        <a:rPr lang="en-US" baseline="0" dirty="0"/>
                        <a:t> October 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7709049"/>
                  </a:ext>
                </a:extLst>
              </a:tr>
              <a:tr h="475040">
                <a:tc>
                  <a:txBody>
                    <a:bodyPr/>
                    <a:lstStyle/>
                    <a:p>
                      <a:r>
                        <a:rPr lang="en-US" dirty="0"/>
                        <a:t>Final Phase III WIPs due to EPA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December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9277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88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t="25741" r="19885" b="8704"/>
          <a:stretch/>
        </p:blipFill>
        <p:spPr>
          <a:xfrm>
            <a:off x="3766200" y="825142"/>
            <a:ext cx="1965030" cy="2502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5" t="25185" r="21177" b="9074"/>
          <a:stretch/>
        </p:blipFill>
        <p:spPr>
          <a:xfrm>
            <a:off x="6172804" y="829007"/>
            <a:ext cx="1951889" cy="2483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3" t="26481" r="19884" b="8333"/>
          <a:stretch/>
        </p:blipFill>
        <p:spPr>
          <a:xfrm>
            <a:off x="8525910" y="829006"/>
            <a:ext cx="1989691" cy="2483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828" y="1942931"/>
            <a:ext cx="177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cs typeface="Arial" panose="020B0604020202020204" pitchFamily="34" charset="0"/>
              </a:rPr>
              <a:t>Who?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28" y="3894744"/>
            <a:ext cx="177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cs typeface="Arial" panose="020B0604020202020204" pitchFamily="34" charset="0"/>
              </a:rPr>
              <a:t>How?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828" y="4995311"/>
            <a:ext cx="2090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cs typeface="Arial" panose="020B0604020202020204" pitchFamily="34" charset="0"/>
              </a:rPr>
              <a:t>When?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3856" y="64404"/>
            <a:ext cx="9582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  <a:cs typeface="Arial" panose="020B0604020202020204" pitchFamily="34" charset="0"/>
              </a:rPr>
              <a:t>Conowingo Dam Infill Policy Decisions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6101" y="5087644"/>
            <a:ext cx="158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By 2025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1230" y="5089468"/>
            <a:ext cx="253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Beyond 2025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6865" y="5087644"/>
            <a:ext cx="1943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Post 2025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07312" y="3771634"/>
            <a:ext cx="3918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Arial" panose="020B0604020202020204" pitchFamily="34" charset="0"/>
              </a:rPr>
              <a:t>Allocation equity rules used in the Bay TMDL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2043" y="3771634"/>
            <a:ext cx="3869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Arial" panose="020B0604020202020204" pitchFamily="34" charset="0"/>
              </a:rPr>
              <a:t>Most cost effective practices and locations</a:t>
            </a:r>
          </a:p>
        </p:txBody>
      </p:sp>
    </p:spTree>
    <p:extLst>
      <p:ext uri="{BB962C8B-B14F-4D97-AF65-F5344CB8AC3E}">
        <p14:creationId xmlns:p14="http://schemas.microsoft.com/office/powerpoint/2010/main" val="255330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Climate Change Policy Decisions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Partnership will decide in 2017 whether to address climate change: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				</a:t>
            </a:r>
            <a:r>
              <a:rPr lang="en-US" sz="3000" b="1" dirty="0"/>
              <a:t>Quantitatively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	      		        </a:t>
            </a:r>
            <a:r>
              <a:rPr lang="en-US" sz="2000" u="sng" dirty="0"/>
              <a:t>AND/OR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				</a:t>
            </a:r>
            <a:r>
              <a:rPr lang="en-US" sz="3000" b="1" dirty="0"/>
              <a:t>Qualitatively</a:t>
            </a:r>
          </a:p>
        </p:txBody>
      </p:sp>
    </p:spTree>
    <p:extLst>
      <p:ext uri="{BB962C8B-B14F-4D97-AF65-F5344CB8AC3E}">
        <p14:creationId xmlns:p14="http://schemas.microsoft.com/office/powerpoint/2010/main" val="3535832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1524000" y="15240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3489418" y="3559083"/>
            <a:ext cx="6111782" cy="1877709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9906000" y="3505200"/>
            <a:ext cx="381000" cy="1981200"/>
          </a:xfrm>
          <a:prstGeom prst="rightBrac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9906000" y="2667000"/>
            <a:ext cx="381000" cy="762000"/>
          </a:xfrm>
          <a:prstGeom prst="rightBrace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476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Accounting for Growth </a:t>
            </a:r>
            <a:br>
              <a:rPr lang="en-US" b="1" dirty="0"/>
            </a:br>
            <a:r>
              <a:rPr lang="en-US" sz="2800" b="1" dirty="0"/>
              <a:t>Using 2025 growth projections in Phase III WIPs	</a:t>
            </a:r>
          </a:p>
        </p:txBody>
      </p:sp>
      <p:pic>
        <p:nvPicPr>
          <p:cNvPr id="16" name="Content Placeholder 3" descr="C:\Users\mjohnston\AppData\Local\Microsoft\Windows\Temporary Internet Files\Content.IE5\LOSJFSUY\Lock-icon[1]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601200" y="5230140"/>
            <a:ext cx="357465" cy="35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69B05-654A-456E-82FB-947C4144BF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505200" y="2709368"/>
            <a:ext cx="6096000" cy="79583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9551590" y="2624633"/>
            <a:ext cx="152400" cy="152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90900" y="3429000"/>
            <a:ext cx="6477000" cy="152400"/>
            <a:chOff x="1752600" y="3429000"/>
            <a:chExt cx="6477000" cy="152400"/>
          </a:xfrm>
        </p:grpSpPr>
        <p:sp>
          <p:nvSpPr>
            <p:cNvPr id="18" name="Oval 17"/>
            <p:cNvSpPr/>
            <p:nvPr/>
          </p:nvSpPr>
          <p:spPr>
            <a:xfrm>
              <a:off x="1752600" y="3429000"/>
              <a:ext cx="152400" cy="152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/>
            <p:cNvCxnSpPr>
              <a:stCxn id="18" idx="6"/>
            </p:cNvCxnSpPr>
            <p:nvPr/>
          </p:nvCxnSpPr>
          <p:spPr>
            <a:xfrm>
              <a:off x="1905000" y="3505200"/>
              <a:ext cx="6324600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0512669" y="2505670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2025 growth projection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36702" y="3505200"/>
            <a:ext cx="1378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reductions necessary to meet the 2025 Phase III WIP Planning Target (lock box)</a:t>
            </a:r>
          </a:p>
        </p:txBody>
      </p:sp>
    </p:spTree>
    <p:extLst>
      <p:ext uri="{BB962C8B-B14F-4D97-AF65-F5344CB8AC3E}">
        <p14:creationId xmlns:p14="http://schemas.microsoft.com/office/powerpoint/2010/main" val="965957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3078" y="2600784"/>
            <a:ext cx="914400" cy="37788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4621" y="3533845"/>
            <a:ext cx="914400" cy="28458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3078" y="637968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4621" y="637968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3" name="Right Arrow 12"/>
          <p:cNvSpPr/>
          <p:nvPr/>
        </p:nvSpPr>
        <p:spPr>
          <a:xfrm rot="1380000">
            <a:off x="4032854" y="2950881"/>
            <a:ext cx="2315093" cy="242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2557" y="3421550"/>
            <a:ext cx="2736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 III WIP Planning Target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5405" y="2600784"/>
            <a:ext cx="211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Estimated Current Load</a:t>
            </a: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028119" y="1369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chemeClr val="tx1"/>
                </a:solidFill>
              </a:rPr>
              <a:t>Phase III WIP Planning Targets and Accounting for Changed Conditions </a:t>
            </a:r>
          </a:p>
        </p:txBody>
      </p:sp>
    </p:spTree>
    <p:extLst>
      <p:ext uri="{BB962C8B-B14F-4D97-AF65-F5344CB8AC3E}">
        <p14:creationId xmlns:p14="http://schemas.microsoft.com/office/powerpoint/2010/main" val="98537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3078" y="2600784"/>
            <a:ext cx="914400" cy="37788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4621" y="3533845"/>
            <a:ext cx="914400" cy="28458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3078" y="2345838"/>
            <a:ext cx="914400" cy="2425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3078" y="637968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4621" y="637968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42557" y="3421550"/>
            <a:ext cx="2736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 III WIP Planning Target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5405" y="2600784"/>
            <a:ext cx="211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Estimated Current Load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007" y="2275577"/>
            <a:ext cx="177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Growth +</a:t>
            </a: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028119" y="1369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chemeClr val="tx1"/>
                </a:solidFill>
              </a:rPr>
              <a:t>Phase III WIP Planning Targets and Accounting for Changed Conditions </a:t>
            </a:r>
          </a:p>
        </p:txBody>
      </p:sp>
    </p:spTree>
    <p:extLst>
      <p:ext uri="{BB962C8B-B14F-4D97-AF65-F5344CB8AC3E}">
        <p14:creationId xmlns:p14="http://schemas.microsoft.com/office/powerpoint/2010/main" val="2341157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3078" y="2600784"/>
            <a:ext cx="914400" cy="37788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4621" y="3533845"/>
            <a:ext cx="914400" cy="28458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3078" y="2345838"/>
            <a:ext cx="914400" cy="2425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3078" y="2093824"/>
            <a:ext cx="914400" cy="2425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3078" y="637968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4621" y="637968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42557" y="3421550"/>
            <a:ext cx="2736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 III WIP Planning Target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5405" y="2600784"/>
            <a:ext cx="211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Estimated Current Load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007" y="2275577"/>
            <a:ext cx="177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Growth 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913" y="1953120"/>
            <a:ext cx="238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Conowingo +</a:t>
            </a: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028119" y="1369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chemeClr val="tx1"/>
                </a:solidFill>
              </a:rPr>
              <a:t>Phase III WIP Planning Targets and Accounting for Changed Conditions </a:t>
            </a:r>
          </a:p>
        </p:txBody>
      </p:sp>
    </p:spTree>
    <p:extLst>
      <p:ext uri="{BB962C8B-B14F-4D97-AF65-F5344CB8AC3E}">
        <p14:creationId xmlns:p14="http://schemas.microsoft.com/office/powerpoint/2010/main" val="276809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9000" y="217699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Where Are We Now with the Midpoint Assessment? </a:t>
            </a:r>
          </a:p>
        </p:txBody>
      </p:sp>
    </p:spTree>
    <p:extLst>
      <p:ext uri="{BB962C8B-B14F-4D97-AF65-F5344CB8AC3E}">
        <p14:creationId xmlns:p14="http://schemas.microsoft.com/office/powerpoint/2010/main" val="189730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3078" y="2600784"/>
            <a:ext cx="914400" cy="37788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4621" y="3533845"/>
            <a:ext cx="914400" cy="28458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3078" y="2345838"/>
            <a:ext cx="914400" cy="2425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3078" y="2093824"/>
            <a:ext cx="914400" cy="2425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3078" y="1831822"/>
            <a:ext cx="914400" cy="242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3078" y="637968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4621" y="637968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42557" y="3421550"/>
            <a:ext cx="2736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 III WIP Planning Target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5405" y="2600784"/>
            <a:ext cx="211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Estimated Current Load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007" y="2275577"/>
            <a:ext cx="177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Growth 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913" y="1953120"/>
            <a:ext cx="238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Conowingo 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243" y="1659662"/>
            <a:ext cx="311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Climate Change +</a:t>
            </a: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028119" y="1369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chemeClr val="tx1"/>
                </a:solidFill>
              </a:rPr>
              <a:t>Phase III WIP Planning Targets and Accounting for Changed Conditions </a:t>
            </a:r>
          </a:p>
        </p:txBody>
      </p:sp>
    </p:spTree>
    <p:extLst>
      <p:ext uri="{BB962C8B-B14F-4D97-AF65-F5344CB8AC3E}">
        <p14:creationId xmlns:p14="http://schemas.microsoft.com/office/powerpoint/2010/main" val="799174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3078" y="2600784"/>
            <a:ext cx="914400" cy="37788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4621" y="3533845"/>
            <a:ext cx="914400" cy="28458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3078" y="2345838"/>
            <a:ext cx="914400" cy="2425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3078" y="2093824"/>
            <a:ext cx="914400" cy="2425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3078" y="1831822"/>
            <a:ext cx="914400" cy="2425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3078" y="637968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4621" y="637968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3" name="Right Arrow 12"/>
          <p:cNvSpPr/>
          <p:nvPr/>
        </p:nvSpPr>
        <p:spPr>
          <a:xfrm rot="2220000">
            <a:off x="3889636" y="2586970"/>
            <a:ext cx="2590735" cy="242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2557" y="3421550"/>
            <a:ext cx="2736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 III WIP Planning Target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5405" y="2600784"/>
            <a:ext cx="211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Estimated Current Load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007" y="2275577"/>
            <a:ext cx="177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Growth 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913" y="1953120"/>
            <a:ext cx="238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Conowingo 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243" y="1659662"/>
            <a:ext cx="311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Climate Change +</a:t>
            </a: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028119" y="1369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chemeClr val="tx1"/>
                </a:solidFill>
              </a:rPr>
              <a:t>Phase III WIP Planning Targets and Accounting for Changed Conditions </a:t>
            </a:r>
          </a:p>
        </p:txBody>
      </p:sp>
    </p:spTree>
    <p:extLst>
      <p:ext uri="{BB962C8B-B14F-4D97-AF65-F5344CB8AC3E}">
        <p14:creationId xmlns:p14="http://schemas.microsoft.com/office/powerpoint/2010/main" val="529678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latin typeface="Corbel" panose="020B0503020204020204" pitchFamily="34" charset="0"/>
              </a:rPr>
              <a:t>“Getting to Yes” on the </a:t>
            </a:r>
            <a:br>
              <a:rPr lang="en-US" b="1" dirty="0">
                <a:latin typeface="Corbel" panose="020B0503020204020204" pitchFamily="34" charset="0"/>
              </a:rPr>
            </a:br>
            <a:r>
              <a:rPr lang="en-US" b="1" dirty="0">
                <a:latin typeface="Corbel" panose="020B0503020204020204" pitchFamily="34" charset="0"/>
              </a:rPr>
              <a:t>Midpoint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5110"/>
            <a:ext cx="10602191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Focus on incremental, consensus decision-making up through the Partnership 	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Topics fully vetted through webinars and informational briefings to tee up policy decisions to wider partners, stakeholder, public audiences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Principals’ Staff Committee is driving decision-making schedule for the Partnership</a:t>
            </a:r>
          </a:p>
        </p:txBody>
      </p:sp>
    </p:spTree>
    <p:extLst>
      <p:ext uri="{BB962C8B-B14F-4D97-AF65-F5344CB8AC3E}">
        <p14:creationId xmlns:p14="http://schemas.microsoft.com/office/powerpoint/2010/main" val="940928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381" y="1639743"/>
            <a:ext cx="10515600" cy="322101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orbel" panose="020B0503020204020204" pitchFamily="34" charset="0"/>
                <a:cs typeface="Arial" panose="020B0604020202020204" pitchFamily="34" charset="0"/>
              </a:rPr>
              <a:t>Which Midpoint Assessment Policy Decisions Does the CAC Want to Focus on/Want More Information On?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3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2"/>
          <p:cNvSpPr txBox="1">
            <a:spLocks noChangeArrowheads="1"/>
          </p:cNvSpPr>
          <p:nvPr/>
        </p:nvSpPr>
        <p:spPr bwMode="auto">
          <a:xfrm>
            <a:off x="2053388" y="1403153"/>
            <a:ext cx="8454189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endParaRPr lang="en-US" sz="2400" b="1" dirty="0">
              <a:solidFill>
                <a:srgbClr val="000099"/>
              </a:solidFill>
              <a:latin typeface="Swis721 Cn BT"/>
            </a:endParaRPr>
          </a:p>
          <a:p>
            <a:pPr algn="ctr" fontAlgn="base">
              <a:spcAft>
                <a:spcPct val="0"/>
              </a:spcAft>
            </a:pPr>
            <a:r>
              <a:rPr lang="en-US" sz="3200" b="1" dirty="0"/>
              <a:t>Lucinda Power</a:t>
            </a:r>
          </a:p>
          <a:p>
            <a:pPr algn="ctr" fontAlgn="base">
              <a:spcAft>
                <a:spcPct val="0"/>
              </a:spcAft>
            </a:pPr>
            <a:r>
              <a:rPr lang="en-US" sz="3200" b="1" dirty="0"/>
              <a:t>Implementation and Evaluation Team Leader</a:t>
            </a:r>
          </a:p>
          <a:p>
            <a:pPr algn="ctr"/>
            <a:r>
              <a:rPr lang="en-US" sz="3200" b="1" dirty="0"/>
              <a:t>U.S. EPA Chesapeake Bay Program Office</a:t>
            </a:r>
          </a:p>
          <a:p>
            <a:pPr algn="ctr"/>
            <a:r>
              <a:rPr lang="en-US" sz="3200" b="1" dirty="0"/>
              <a:t>410-267-5722</a:t>
            </a:r>
          </a:p>
          <a:p>
            <a:pPr algn="ctr"/>
            <a:r>
              <a:rPr lang="en-US" sz="3200" b="1" dirty="0">
                <a:hlinkClick r:id="rId2"/>
              </a:rPr>
              <a:t>power.lucinda@epa.gov</a:t>
            </a:r>
            <a:endParaRPr lang="en-US" sz="3200" b="1" dirty="0"/>
          </a:p>
        </p:txBody>
      </p:sp>
      <p:sp>
        <p:nvSpPr>
          <p:cNvPr id="81922" name="Rectangle 15"/>
          <p:cNvSpPr>
            <a:spLocks noChangeArrowheads="1"/>
          </p:cNvSpPr>
          <p:nvPr/>
        </p:nvSpPr>
        <p:spPr bwMode="auto">
          <a:xfrm>
            <a:off x="3836069" y="6019801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99"/>
                </a:solidFill>
              </a:rPr>
              <a:t>www.epa.gov/chesapeakebaytmdl</a:t>
            </a:r>
          </a:p>
        </p:txBody>
      </p:sp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4010025" y="5558136"/>
            <a:ext cx="4171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99"/>
                </a:solidFill>
              </a:rPr>
              <a:t>www.chesapeakebay.net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5380511"/>
            <a:ext cx="1337495" cy="10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8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59" y="18224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Partnership Approved Local Planning Goal Recommendations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7694" y="1690687"/>
            <a:ext cx="4749647" cy="454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690688"/>
            <a:ext cx="66389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300" b="1" dirty="0"/>
              <a:t>Partnership Approved Methodology for Establishing Phase III WIP Planning Targets</a:t>
            </a:r>
          </a:p>
        </p:txBody>
      </p:sp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851" y="2269072"/>
            <a:ext cx="2587076" cy="335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_Eff_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6375" y="2602932"/>
            <a:ext cx="3903306" cy="268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1268" y="2436637"/>
            <a:ext cx="3581310" cy="268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945158" y="3549180"/>
            <a:ext cx="663478" cy="2705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787790" y="3549180"/>
            <a:ext cx="663478" cy="2705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4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own Arrow 43"/>
          <p:cNvSpPr/>
          <p:nvPr/>
        </p:nvSpPr>
        <p:spPr>
          <a:xfrm>
            <a:off x="5210356" y="1949801"/>
            <a:ext cx="4257675" cy="4712602"/>
          </a:xfrm>
          <a:prstGeom prst="downArrow">
            <a:avLst>
              <a:gd name="adj1" fmla="val 74497"/>
              <a:gd name="adj2" fmla="val 288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9492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Completed 1 Year Partnership Review of Phase 6 Modeling Tools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AB0CCD7-21D7-4BE5-8AA4-B54C789063DC}" type="slidenum">
              <a:rPr lang="en-US" sz="1350" kern="0">
                <a:solidFill>
                  <a:prstClr val="black">
                    <a:tint val="75000"/>
                  </a:prstClr>
                </a:solidFill>
              </a:rPr>
              <a:pPr defTabSz="685800"/>
              <a:t>5</a:t>
            </a:fld>
            <a:endParaRPr lang="en-US" sz="1350" ker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" name="Picture 2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72" y="5578792"/>
            <a:ext cx="1577340" cy="9601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" name="Picture 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14" y="1520349"/>
            <a:ext cx="1577340" cy="9601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" name="Picture 1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14" y="2545893"/>
            <a:ext cx="1577340" cy="9601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2" name="Picture 2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02" y="4576810"/>
            <a:ext cx="1577340" cy="9601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3" name="Picture 92" descr="HighPoint_Raingarden_Constr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02" y="3560046"/>
            <a:ext cx="1577340" cy="9601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 rot="1796252">
            <a:off x="5249457" y="4034415"/>
            <a:ext cx="1295856" cy="7552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kern="0" dirty="0">
                <a:solidFill>
                  <a:prstClr val="black"/>
                </a:solidFill>
              </a:rPr>
              <a:t>Direct Loads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05574" y="1949800"/>
            <a:ext cx="326724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500" b="1" kern="0" dirty="0">
                <a:solidFill>
                  <a:prstClr val="black"/>
                </a:solidFill>
              </a:rPr>
              <a:t>Average Load +     Inputs * Sensitivity</a:t>
            </a:r>
          </a:p>
          <a:p>
            <a:pPr algn="ctr" defTabSz="685800"/>
            <a:endParaRPr lang="en-US" sz="1500" b="1" kern="0" dirty="0">
              <a:solidFill>
                <a:prstClr val="black"/>
              </a:solidFill>
            </a:endParaRPr>
          </a:p>
          <a:p>
            <a:pPr algn="ctr" defTabSz="685800"/>
            <a:endParaRPr lang="en-US" sz="1500" b="1" kern="0" dirty="0">
              <a:solidFill>
                <a:prstClr val="black"/>
              </a:solidFill>
            </a:endParaRPr>
          </a:p>
          <a:p>
            <a:pPr algn="ctr" defTabSz="685800"/>
            <a:r>
              <a:rPr lang="en-US" sz="1500" b="1" kern="0" dirty="0">
                <a:solidFill>
                  <a:prstClr val="black"/>
                </a:solidFill>
              </a:rPr>
              <a:t>Land Use Acres</a:t>
            </a:r>
          </a:p>
          <a:p>
            <a:pPr algn="ctr" defTabSz="685800"/>
            <a:endParaRPr lang="en-US" sz="1500" b="1" kern="0" dirty="0">
              <a:solidFill>
                <a:prstClr val="black"/>
              </a:solidFill>
            </a:endParaRPr>
          </a:p>
          <a:p>
            <a:pPr algn="ctr" defTabSz="685800"/>
            <a:endParaRPr lang="en-US" sz="1500" b="1" kern="0" dirty="0">
              <a:solidFill>
                <a:prstClr val="black"/>
              </a:solidFill>
            </a:endParaRPr>
          </a:p>
          <a:p>
            <a:pPr algn="ctr" defTabSz="685800"/>
            <a:r>
              <a:rPr lang="en-US" sz="1500" b="1" kern="0" dirty="0">
                <a:solidFill>
                  <a:prstClr val="black"/>
                </a:solidFill>
              </a:rPr>
              <a:t>BMPs</a:t>
            </a:r>
          </a:p>
          <a:p>
            <a:pPr algn="ctr" defTabSz="685800"/>
            <a:endParaRPr lang="en-US" sz="1500" b="1" kern="0" dirty="0">
              <a:solidFill>
                <a:prstClr val="black"/>
              </a:solidFill>
            </a:endParaRPr>
          </a:p>
          <a:p>
            <a:pPr algn="ctr" defTabSz="685800"/>
            <a:endParaRPr lang="en-US" sz="1500" b="1" kern="0" dirty="0">
              <a:solidFill>
                <a:prstClr val="black"/>
              </a:solidFill>
            </a:endParaRPr>
          </a:p>
          <a:p>
            <a:pPr algn="ctr" defTabSz="685800"/>
            <a:r>
              <a:rPr lang="en-US" sz="1500" b="1" kern="0" dirty="0">
                <a:solidFill>
                  <a:prstClr val="black"/>
                </a:solidFill>
              </a:rPr>
              <a:t>Land to Water</a:t>
            </a:r>
          </a:p>
          <a:p>
            <a:pPr algn="ctr" defTabSz="685800"/>
            <a:endParaRPr lang="en-US" sz="1500" b="1" kern="0" dirty="0">
              <a:solidFill>
                <a:prstClr val="black"/>
              </a:solidFill>
            </a:endParaRPr>
          </a:p>
          <a:p>
            <a:pPr algn="ctr" defTabSz="685800"/>
            <a:endParaRPr lang="en-US" sz="1500" b="1" kern="0" dirty="0">
              <a:solidFill>
                <a:prstClr val="black"/>
              </a:solidFill>
            </a:endParaRPr>
          </a:p>
          <a:p>
            <a:pPr algn="ctr" defTabSz="685800"/>
            <a:r>
              <a:rPr lang="en-US" sz="1500" b="1" kern="0" dirty="0">
                <a:solidFill>
                  <a:prstClr val="black"/>
                </a:solidFill>
              </a:rPr>
              <a:t>Stream Delivery</a:t>
            </a:r>
          </a:p>
          <a:p>
            <a:pPr algn="ctr" defTabSz="685800"/>
            <a:endParaRPr lang="en-US" sz="1500" b="1" kern="0" dirty="0">
              <a:solidFill>
                <a:prstClr val="black"/>
              </a:solidFill>
            </a:endParaRPr>
          </a:p>
          <a:p>
            <a:pPr algn="ctr" defTabSz="685800"/>
            <a:endParaRPr lang="en-US" sz="1500" b="1" kern="0" dirty="0">
              <a:solidFill>
                <a:prstClr val="black"/>
              </a:solidFill>
            </a:endParaRPr>
          </a:p>
          <a:p>
            <a:pPr algn="ctr" defTabSz="685800"/>
            <a:r>
              <a:rPr lang="en-US" sz="1500" b="1" kern="0" dirty="0">
                <a:solidFill>
                  <a:prstClr val="black"/>
                </a:solidFill>
              </a:rPr>
              <a:t>River Delivery</a:t>
            </a:r>
          </a:p>
        </p:txBody>
      </p:sp>
      <p:sp>
        <p:nvSpPr>
          <p:cNvPr id="29" name="Isosceles Triangle 28"/>
          <p:cNvSpPr/>
          <p:nvPr/>
        </p:nvSpPr>
        <p:spPr>
          <a:xfrm>
            <a:off x="7086512" y="2048104"/>
            <a:ext cx="137959" cy="15004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55491" y="4293671"/>
            <a:ext cx="3674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b="1" kern="0" dirty="0">
                <a:solidFill>
                  <a:srgbClr val="5B9BD5">
                    <a:lumMod val="75000"/>
                  </a:srgbClr>
                </a:solidFill>
              </a:rPr>
              <a:t>*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38107" y="4976419"/>
            <a:ext cx="3674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b="1" kern="0" dirty="0">
                <a:solidFill>
                  <a:srgbClr val="5B9BD5">
                    <a:lumMod val="75000"/>
                  </a:srgbClr>
                </a:solidFill>
              </a:rPr>
              <a:t>*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41640" y="2226554"/>
            <a:ext cx="3674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b="1" kern="0" dirty="0">
                <a:solidFill>
                  <a:srgbClr val="5B9BD5">
                    <a:lumMod val="75000"/>
                  </a:srgbClr>
                </a:solidFill>
              </a:rPr>
              <a:t>*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41640" y="2927977"/>
            <a:ext cx="3674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b="1" kern="0" dirty="0">
                <a:solidFill>
                  <a:srgbClr val="5B9BD5">
                    <a:lumMod val="75000"/>
                  </a:srgbClr>
                </a:solidFill>
              </a:rPr>
              <a:t>*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41640" y="3588711"/>
            <a:ext cx="3674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b="1" kern="0" dirty="0">
                <a:solidFill>
                  <a:srgbClr val="5B9BD5">
                    <a:lumMod val="75000"/>
                  </a:srgbClr>
                </a:solidFill>
              </a:rPr>
              <a:t>*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67443" y="1470780"/>
            <a:ext cx="5143500" cy="4858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2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6 Watershed Model Structure</a:t>
            </a:r>
          </a:p>
        </p:txBody>
      </p:sp>
    </p:spTree>
    <p:extLst>
      <p:ext uri="{BB962C8B-B14F-4D97-AF65-F5344CB8AC3E}">
        <p14:creationId xmlns:p14="http://schemas.microsoft.com/office/powerpoint/2010/main" val="358700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673" y="1829376"/>
            <a:ext cx="4592078" cy="3548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301" y="1829376"/>
            <a:ext cx="4505372" cy="34814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30180" y="5377143"/>
            <a:ext cx="210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Rural Settings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6742" y="5377143"/>
            <a:ext cx="315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Urban/Suburban Settings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66690" y="146004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Phase 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7427" y="146004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Phase 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6873" y="134481"/>
            <a:ext cx="10515600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Advanced from 30 Meter to 1 Meter Resolution of Land Cover Basinwide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26695" y="146004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Phase 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78420" y="146004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Phase 6</a:t>
            </a:r>
          </a:p>
        </p:txBody>
      </p:sp>
    </p:spTree>
    <p:extLst>
      <p:ext uri="{BB962C8B-B14F-4D97-AF65-F5344CB8AC3E}">
        <p14:creationId xmlns:p14="http://schemas.microsoft.com/office/powerpoint/2010/main" val="312763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03" y="18224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STAC Workshops &amp; Peer Reviews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634" y="1402308"/>
            <a:ext cx="9495692" cy="54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1" y="210380"/>
            <a:ext cx="11766453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/>
              <a:t>Monitoring Trends to Support Phase III WIPs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0785" y="1690687"/>
            <a:ext cx="3389028" cy="5111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92" y="1690687"/>
            <a:ext cx="3683552" cy="5111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554" y="1746057"/>
            <a:ext cx="4227228" cy="51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9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94" y="14704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Communications &amp; Engagement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04" y="1358471"/>
            <a:ext cx="7934179" cy="54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429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2DDDCD2-8800-4038-BE3D-D58B5968714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E87C567-6111-4EBB-880D-9E3CF76CD2A8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6699F5DA-41EF-454D-AF0B-CE5FEE30F797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28A07D5-D91A-462B-9838-3FC9DFBFA2A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3B11A5B-9DCD-4D92-8B42-5388D24DE19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6417F29-F47D-4CE8-AAF9-78B2F192F8C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6B27F40-F2F5-4969-951B-8BD099563664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A3D3F574-32D1-4C8E-8EBB-ABD288025DA6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C0E68099-1329-46DE-90F0-02C416FA06B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3CD54A60-12AF-4D0F-8C10-3AFAA29DA09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2CCFAA1A-A874-4E6E-9ADE-9491ABB39F0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41831C9-F335-43FE-89BF-6B71A613741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C2602174-8773-40DF-AE1B-3F524D888114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F5A0AB4A-5A67-4CBE-8F13-DF6F01B9F4CE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C6F17A3C-D0FD-43B0-A159-E115B709DCD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8F6BC8F-1438-4C76-8202-C9F5F67B0417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8679C545-63AD-4353-B490-9202B4DEFBB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93C72BE-B3C7-4504-84AF-762F09EAD08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C268A83F-0127-47C4-AC93-84CD6DEA054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0C6A80D9-1E0B-4463-B470-8AB898883403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964771D3-9F27-48F2-B3CC-0B9CABB3629D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2F73BA63-7BF9-4224-858C-88593996CD2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CF08153-3871-4AB3-BA20-1A7EF9C71BB2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6D8E4BCB-2D09-4982-A9CF-FF12C1FFCA2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CE40E47A-C613-4D59-8F51-6E62BCB7BCB7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F55F4CD7-9EFA-41FB-8988-CBE57730B63E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F872C874-3B7D-4C7A-9056-7C658651E88C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709E9E4A-755C-41DE-A729-AFA256C3D7E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B9F82A39-7232-4D66-8B48-4CA5D00C10AA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7577220F-12AA-4311-8BF7-713AA52ECD2A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1AA94290-330C-4744-AAAE-3A81D747D78F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BCBC2266-0523-4EDD-AB65-B306CE3F639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9EF64BD4-A1CE-43D6-A252-4D52535FABF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11501466-6A53-4D53-8310-0B2DBDAF116D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141FDC50-1086-476E-8BF8-D3E3A7F7DC5E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6A970486-CB03-48BE-9784-0D68986B9CD0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0222BDB7-8546-439C-A826-83C4C965099C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C732C60B-9A88-416F-946E-E930A60824A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25954FF8-802A-4BB0-9B00-D6EF1A241571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47901FD5-BFBD-4554-87F3-15792BCD7333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65EABA5B-EBD0-4777-8037-17DCC431923F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F924777-0276-43D5-B3B2-B4FCF76F7E1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D6394093-9EAA-4BB7-BA34-36532377E950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2A001430-01B8-4E5C-A07E-B2E5958B084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7F4AD7A-7A0B-4EB3-BD1F-DDFBE26ABE3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68AD2F23-5BF9-4FCB-8185-092387A50C07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9140A073-7F92-4781-AD74-53BB0784B471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96F5104B-4111-4625-8B00-5D6ABF651C59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E4FF5687-D172-4494-B442-ADB1031BD003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B3896BC6-EE4A-4B30-86B3-619C1EA48FC3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6BA6694D-43B8-47A3-9A2B-2DC87776E3C4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5D745D03-D0D3-40C9-B3E0-9766E7A03829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79DB2AB4-FC2C-4E53-8CA8-1DEEF0847020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AFCFFBA9-6602-4E74-87BE-6C53FC7EBC03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4028571B-4339-49E9-866F-4A7FFE84687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193DBDB-FFBA-4BD5-80EB-33EB2447E7F9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52C5DA35-BA64-4A54-8A74-2DDF8069FA83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E1908587-E7AF-4351-8FF4-6F76390104D4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BC3A3110-C17B-4A8A-99FA-6F011927A104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FF05F8D7-B58A-4950-B0BB-D9AAFEAC5EFC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0FAA36ED-B148-4AFD-B224-2530EE80E14C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51F3FDF6-E04B-4249-B082-7FA4086A8E11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D37AB8CB-09B6-4317-B89C-0949D08B47B9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43956649-C860-4B37-BE67-FE9811446743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7C009D89-8CC1-474E-8075-8A60CF3ED570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48A21E02-512C-401B-94F4-064AA19E179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4B964FB-772F-4FE8-9D21-FDA8C8DD613A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28F98C63-7048-4D41-A587-BD29EF765564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0E99990-D9CA-49CE-BF9E-7CB38E3E4F54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1C6E0ADD-87F4-44C5-B5ED-0DB677040E66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C9628251-71C4-4896-8618-5D84706CFCCC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D69F5975-418B-42A2-9FDA-712BF68BDED5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15BB1089-9C67-4C16-9D02-39FAB9146AB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87333E6F-812F-404C-878E-1F03FC80F774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05588691-9C64-4808-AE30-D5C086A7D1A6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DFBD1BF4-A5BB-4DF4-AFF5-A3F7B847A66F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A51E47FC-42AA-401D-A9FB-35B6DDEDC5C2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865DBB5-D4AE-4123-911D-7FFFD18DA9F5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C74A7EE2-01A2-456C-A66C-9EC9D2CD9B13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42F148DF-7527-4006-BD06-201DF9FBDE53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7D4C7AD6-F6FF-44C5-98F0-BB224D4B7E22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507A2DD3-2B8E-4AAA-A076-BB4CB0D3B415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2B263158-F307-4344-906E-B0C1C0CFE115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B2DE5017-0D80-4AE0-B4DE-08B9364D5A14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FBB78296-480D-4694-B4B9-61D408D28591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D473B29E-54AB-4273-9B6C-1E2FBA57BA66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F2C1DE32-DD47-4301-9264-3E4F15A565D3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7EC63A9D-4268-4236-A73D-59C99B64C4E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FA50385-606B-4FDD-B38A-155A5B0ECC1E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A77A1B50-E3DB-46A3-92E6-F54F16857619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CC67873C-E8B1-41FE-B2EB-12F16B7D65A3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F096C3F5-124F-4D3B-8185-DD70A56D04DB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C76CB7F8-5557-4693-AAA2-BDBE58DCE28D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D4857825-1C5F-4C7C-831B-7EFA6E3BEA9E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EAB685FF-82E7-4D7D-BA84-051635F7B48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843</TotalTime>
  <Words>580</Words>
  <Application>Microsoft Office PowerPoint</Application>
  <PresentationFormat>Widescreen</PresentationFormat>
  <Paragraphs>148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Swis721 Cn BT</vt:lpstr>
      <vt:lpstr>Depth</vt:lpstr>
      <vt:lpstr>Chesapeake Bay TMDL 2017 Midpoint Assessment:  Building the capacity for success in Phase III WIPs</vt:lpstr>
      <vt:lpstr>Where Are We Now with the Midpoint Assessment? </vt:lpstr>
      <vt:lpstr>Partnership Approved Local Planning Goal Recommendations </vt:lpstr>
      <vt:lpstr>Partnership Approved Methodology for Establishing Phase III WIP Planning Targets</vt:lpstr>
      <vt:lpstr>Completed 1 Year Partnership Review of Phase 6 Modeling Tools</vt:lpstr>
      <vt:lpstr>PowerPoint Presentation</vt:lpstr>
      <vt:lpstr>STAC Workshops &amp; Peer Reviews</vt:lpstr>
      <vt:lpstr>Monitoring Trends to Support Phase III WIPs</vt:lpstr>
      <vt:lpstr>Communications &amp; Engagement </vt:lpstr>
      <vt:lpstr>Phase III WIP Expectations: Schedule </vt:lpstr>
      <vt:lpstr>Phase III WIP Expectations – Top 4</vt:lpstr>
      <vt:lpstr>What’s Next for the Midpoint Assessment?</vt:lpstr>
      <vt:lpstr>Current Midpoint Assessment Schedule </vt:lpstr>
      <vt:lpstr>PowerPoint Presentation</vt:lpstr>
      <vt:lpstr>Climate Change Policy Decisions </vt:lpstr>
      <vt:lpstr>Accounting for Growth  Using 2025 growth projections in Phase III WIPs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“Getting to Yes” on the  Midpoint Assessment </vt:lpstr>
      <vt:lpstr>Which Midpoint Assessment Policy Decisions Does the CAC Want to Focus on/Want More Information On?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Bay TMDL 2017 Midpoint Assessment:  Building the capacity for success in Phase III WIPs</dc:title>
  <dc:creator>Power, Lucinda</dc:creator>
  <cp:lastModifiedBy>jstarr</cp:lastModifiedBy>
  <cp:revision>141</cp:revision>
  <dcterms:created xsi:type="dcterms:W3CDTF">2016-05-18T19:16:13Z</dcterms:created>
  <dcterms:modified xsi:type="dcterms:W3CDTF">2017-02-22T12:18:55Z</dcterms:modified>
</cp:coreProperties>
</file>