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7" r:id="rId10"/>
    <p:sldId id="265" r:id="rId11"/>
    <p:sldId id="266" r:id="rId12"/>
    <p:sldId id="269" r:id="rId13"/>
    <p:sldId id="268" r:id="rId14"/>
    <p:sldId id="270" r:id="rId15"/>
  </p:sldIdLst>
  <p:sldSz cx="12192000" cy="6858000"/>
  <p:notesSz cx="7077075" cy="9363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9CCF9CE8-7736-4E09-9954-39E734DC04DB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21091479-AAA8-4C85-BC04-75FD69ED62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060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10/4/2016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MS4 and Trading Considerations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LGAC</a:t>
            </a:r>
          </a:p>
          <a:p>
            <a:r>
              <a:rPr lang="en-US" dirty="0" smtClean="0"/>
              <a:t>September 29,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92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22" y="4977564"/>
            <a:ext cx="8534400" cy="1507067"/>
          </a:xfrm>
        </p:spPr>
        <p:txBody>
          <a:bodyPr>
            <a:normAutofit/>
          </a:bodyPr>
          <a:lstStyle/>
          <a:p>
            <a:r>
              <a:rPr lang="en-US" dirty="0" smtClean="0"/>
              <a:t>Location: Case 2</a:t>
            </a:r>
            <a:br>
              <a:rPr lang="en-US" dirty="0" smtClean="0"/>
            </a:br>
            <a:r>
              <a:rPr lang="en-US" dirty="0" smtClean="0"/>
              <a:t>What is effect of Water Quality?</a:t>
            </a:r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 rot="16200000">
            <a:off x="2498973" y="-1131697"/>
            <a:ext cx="1287887" cy="432630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 rot="16200000">
            <a:off x="2525226" y="1005151"/>
            <a:ext cx="1287887" cy="43788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137892" y="3713946"/>
            <a:ext cx="1170346" cy="7212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Seller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2137892" y="1580627"/>
            <a:ext cx="1300767" cy="73195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Buyer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rot="16200000">
            <a:off x="4034540" y="1561793"/>
            <a:ext cx="4437663" cy="1814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55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22" y="4977564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Location: Case 3</a:t>
            </a:r>
            <a:br>
              <a:rPr lang="en-US" dirty="0" smtClean="0"/>
            </a:br>
            <a:r>
              <a:rPr lang="en-US" dirty="0" smtClean="0"/>
              <a:t>What is effect of Local Water Quality?</a:t>
            </a:r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>
            <a:off x="2176530" y="540914"/>
            <a:ext cx="1287887" cy="3397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6282744" y="540912"/>
            <a:ext cx="1287887" cy="339787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464417" y="862885"/>
            <a:ext cx="1170346" cy="7212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Seller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232076" y="3938789"/>
            <a:ext cx="1300767" cy="73195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Buyer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7417976" y="862885"/>
            <a:ext cx="1253802" cy="72121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Buyer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9819497" y="3938789"/>
            <a:ext cx="1253802" cy="7212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Seller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706450" y="3938789"/>
            <a:ext cx="3515932" cy="98094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76424" y="3950595"/>
            <a:ext cx="3515932" cy="9809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76424" y="3938789"/>
            <a:ext cx="3515932" cy="9809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73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MS4 Trading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Most Difficult of the Trading Scenarios</a:t>
            </a:r>
          </a:p>
          <a:p>
            <a:pPr lvl="1"/>
            <a:r>
              <a:rPr lang="en-US" dirty="0" smtClean="0"/>
              <a:t>Rate of controls determined by MEP</a:t>
            </a:r>
          </a:p>
          <a:p>
            <a:pPr lvl="1"/>
            <a:r>
              <a:rPr lang="en-US" dirty="0" smtClean="0"/>
              <a:t>What effect does trading have upon MEP</a:t>
            </a:r>
          </a:p>
          <a:p>
            <a:pPr lvl="1"/>
            <a:r>
              <a:rPr lang="en-US" dirty="0" smtClean="0"/>
              <a:t>What effect does trading have upon local water quality restoration</a:t>
            </a:r>
          </a:p>
          <a:p>
            <a:pPr lvl="2"/>
            <a:r>
              <a:rPr lang="en-US" dirty="0" smtClean="0"/>
              <a:t>How does this handle the volume issue</a:t>
            </a:r>
          </a:p>
          <a:p>
            <a:pPr lvl="1"/>
            <a:r>
              <a:rPr lang="en-US" dirty="0" smtClean="0"/>
              <a:t>Needs to be revisited each permit term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Mechanism is Restoration Plans submitted with Application</a:t>
            </a:r>
          </a:p>
          <a:p>
            <a:pPr lvl="1"/>
            <a:r>
              <a:rPr lang="en-US" dirty="0" smtClean="0"/>
              <a:t>Restrictions need to included in permit</a:t>
            </a:r>
          </a:p>
          <a:p>
            <a:pPr lvl="1"/>
            <a:r>
              <a:rPr lang="en-US" dirty="0" smtClean="0"/>
              <a:t>Subject to EPA Review</a:t>
            </a:r>
          </a:p>
          <a:p>
            <a:pPr lvl="1"/>
            <a:r>
              <a:rPr lang="en-US" dirty="0" smtClean="0"/>
              <a:t>Subject to Public Comment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1280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Restoration Plans and Incorporation of Trading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Comprehensive Restoration Plans Key to Implementation</a:t>
            </a:r>
          </a:p>
          <a:p>
            <a:pPr lvl="1"/>
            <a:r>
              <a:rPr lang="en-US" dirty="0" smtClean="0"/>
              <a:t>Explain the impairments being addressed</a:t>
            </a:r>
          </a:p>
          <a:p>
            <a:pPr lvl="1"/>
            <a:r>
              <a:rPr lang="en-US" dirty="0" smtClean="0"/>
              <a:t>Inter-relationship of pollutants and controls available</a:t>
            </a:r>
          </a:p>
          <a:p>
            <a:pPr lvl="1"/>
            <a:r>
              <a:rPr lang="en-US" dirty="0" smtClean="0"/>
              <a:t>Proposed level of Trading and BMPs to be installed</a:t>
            </a:r>
          </a:p>
          <a:p>
            <a:pPr lvl="1"/>
            <a:r>
              <a:rPr lang="en-US" dirty="0" smtClean="0"/>
              <a:t>Where the credits will be obtained</a:t>
            </a:r>
          </a:p>
          <a:p>
            <a:pPr lvl="1"/>
            <a:r>
              <a:rPr lang="en-US" dirty="0" smtClean="0"/>
              <a:t>What is impact upon local water quality and pace of restoration</a:t>
            </a:r>
          </a:p>
          <a:p>
            <a:pPr lvl="1"/>
            <a:r>
              <a:rPr lang="en-US" dirty="0" smtClean="0"/>
              <a:t>How will this change in future permits</a:t>
            </a:r>
          </a:p>
          <a:p>
            <a:r>
              <a:rPr lang="en-US" dirty="0" smtClean="0"/>
              <a:t>Permit Writer reviews</a:t>
            </a:r>
          </a:p>
          <a:p>
            <a:pPr lvl="1"/>
            <a:r>
              <a:rPr lang="en-US" dirty="0" smtClean="0"/>
              <a:t>MEP is met</a:t>
            </a:r>
          </a:p>
          <a:p>
            <a:pPr lvl="1"/>
            <a:r>
              <a:rPr lang="en-US" dirty="0" smtClean="0"/>
              <a:t>Water quality restoration as soon as possible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74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MS4 Trading: Other 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progress is measured at the end of the permit term</a:t>
            </a:r>
          </a:p>
          <a:p>
            <a:pPr lvl="1"/>
            <a:r>
              <a:rPr lang="en-US" dirty="0" smtClean="0"/>
              <a:t>Trading allows the possibility of obtaining reduction credits throughout the permit term, addressing impairments early</a:t>
            </a:r>
          </a:p>
          <a:p>
            <a:r>
              <a:rPr lang="en-US" dirty="0" smtClean="0"/>
              <a:t>Trading May offer a more economical approach:</a:t>
            </a:r>
          </a:p>
          <a:p>
            <a:pPr lvl="1"/>
            <a:r>
              <a:rPr lang="en-US" dirty="0" smtClean="0"/>
              <a:t>MEP may require a faster rate of local water quality restoration due to potentially more economic approach.</a:t>
            </a:r>
          </a:p>
          <a:p>
            <a:r>
              <a:rPr lang="en-US" dirty="0" smtClean="0"/>
              <a:t>Prerequisites</a:t>
            </a:r>
          </a:p>
          <a:p>
            <a:pPr lvl="1"/>
            <a:r>
              <a:rPr lang="en-US" dirty="0" smtClean="0"/>
              <a:t>Acceptable Trading Regulations and/or Technical Guidance</a:t>
            </a:r>
          </a:p>
          <a:p>
            <a:pPr lvl="1"/>
            <a:r>
              <a:rPr lang="en-US" dirty="0" smtClean="0"/>
              <a:t>Permits constructed so as to allow trading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337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MS4 Permitting </a:t>
            </a:r>
          </a:p>
          <a:p>
            <a:r>
              <a:rPr lang="en-US" sz="2800" dirty="0" smtClean="0"/>
              <a:t>Water Quality Elements</a:t>
            </a:r>
          </a:p>
          <a:p>
            <a:r>
              <a:rPr lang="en-US" sz="2800" dirty="0" smtClean="0"/>
              <a:t>Local Water Quality</a:t>
            </a:r>
          </a:p>
          <a:p>
            <a:pPr lvl="1"/>
            <a:r>
              <a:rPr lang="en-US" sz="2800" dirty="0" smtClean="0"/>
              <a:t>Pollutants of Concern</a:t>
            </a:r>
          </a:p>
          <a:p>
            <a:pPr lvl="1"/>
            <a:r>
              <a:rPr lang="en-US" sz="2800" dirty="0" smtClean="0"/>
              <a:t>Effected Waters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14468" y="528034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2/132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52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MS4 Permitting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1" y="685800"/>
            <a:ext cx="8678729" cy="4156656"/>
          </a:xfrm>
        </p:spPr>
        <p:txBody>
          <a:bodyPr>
            <a:normAutofit fontScale="92500" lnSpcReduction="20000"/>
          </a:bodyPr>
          <a:lstStyle/>
          <a:p>
            <a:r>
              <a:rPr lang="en-US" sz="1900" dirty="0" smtClean="0"/>
              <a:t>Regulates discharges from collection system and land that drains to them</a:t>
            </a:r>
          </a:p>
          <a:p>
            <a:r>
              <a:rPr lang="en-US" sz="1900" dirty="0" smtClean="0"/>
              <a:t>Technology Based</a:t>
            </a:r>
          </a:p>
          <a:p>
            <a:pPr lvl="1"/>
            <a:r>
              <a:rPr lang="en-US" sz="1900" dirty="0" smtClean="0"/>
              <a:t>Public Education </a:t>
            </a:r>
          </a:p>
          <a:p>
            <a:pPr lvl="1"/>
            <a:r>
              <a:rPr lang="en-US" sz="1900" dirty="0" smtClean="0"/>
              <a:t>Public Involvement</a:t>
            </a:r>
          </a:p>
          <a:p>
            <a:pPr lvl="1"/>
            <a:r>
              <a:rPr lang="en-US" sz="1900" dirty="0" smtClean="0"/>
              <a:t>Illicit Discharge Detection and Elimination</a:t>
            </a:r>
          </a:p>
          <a:p>
            <a:pPr lvl="1"/>
            <a:r>
              <a:rPr lang="en-US" sz="1900" dirty="0" smtClean="0"/>
              <a:t>Construction Site </a:t>
            </a:r>
            <a:r>
              <a:rPr lang="en-US" sz="1900" dirty="0" err="1" smtClean="0"/>
              <a:t>Stormwater</a:t>
            </a:r>
            <a:r>
              <a:rPr lang="en-US" sz="1900" dirty="0" smtClean="0"/>
              <a:t> control</a:t>
            </a:r>
          </a:p>
          <a:p>
            <a:pPr lvl="1"/>
            <a:r>
              <a:rPr lang="en-US" sz="1900" dirty="0" smtClean="0"/>
              <a:t>Post-Construction </a:t>
            </a:r>
            <a:r>
              <a:rPr lang="en-US" sz="1900" dirty="0" err="1" smtClean="0"/>
              <a:t>Stormwater</a:t>
            </a:r>
            <a:r>
              <a:rPr lang="en-US" sz="1900" dirty="0" smtClean="0"/>
              <a:t> management</a:t>
            </a:r>
          </a:p>
          <a:p>
            <a:pPr lvl="1"/>
            <a:r>
              <a:rPr lang="en-US" sz="1900" dirty="0" smtClean="0"/>
              <a:t>Pollution Prevention/Good Housekeeping</a:t>
            </a:r>
          </a:p>
          <a:p>
            <a:r>
              <a:rPr lang="en-US" sz="1900" smtClean="0"/>
              <a:t>Basic </a:t>
            </a:r>
            <a:r>
              <a:rPr lang="en-US" sz="1900" dirty="0" smtClean="0"/>
              <a:t>Program</a:t>
            </a:r>
          </a:p>
          <a:p>
            <a:pPr lvl="1"/>
            <a:r>
              <a:rPr lang="en-US" sz="1900" dirty="0" smtClean="0"/>
              <a:t>1srt Generation Focus – Now in 3+ generations</a:t>
            </a:r>
          </a:p>
          <a:p>
            <a:pPr lvl="1"/>
            <a:r>
              <a:rPr lang="en-US" sz="1900" dirty="0" smtClean="0"/>
              <a:t>Compliance Rate is Low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65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Water Quality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en-US" sz="4500" dirty="0" smtClean="0"/>
              <a:t>NPDES Permits Must Also Contain WQBEL</a:t>
            </a:r>
          </a:p>
          <a:p>
            <a:pPr lvl="1"/>
            <a:r>
              <a:rPr lang="en-US" sz="4500" dirty="0" smtClean="0"/>
              <a:t>Early generation permits technology orientated</a:t>
            </a:r>
          </a:p>
          <a:p>
            <a:pPr lvl="1"/>
            <a:r>
              <a:rPr lang="en-US" sz="4500" dirty="0" smtClean="0"/>
              <a:t>Chesapeake Bay changed focus</a:t>
            </a:r>
          </a:p>
          <a:p>
            <a:r>
              <a:rPr lang="en-US" sz="4500" dirty="0" smtClean="0"/>
              <a:t>General Approach</a:t>
            </a:r>
          </a:p>
          <a:p>
            <a:pPr lvl="1"/>
            <a:r>
              <a:rPr lang="en-US" sz="4500" dirty="0" smtClean="0"/>
              <a:t>Develop Plans to Meet WLA for state approval</a:t>
            </a:r>
          </a:p>
          <a:p>
            <a:pPr lvl="1"/>
            <a:r>
              <a:rPr lang="en-US" sz="4500" dirty="0" smtClean="0"/>
              <a:t>Plan – Specified Controls and multi-term Implementation Schedule</a:t>
            </a:r>
          </a:p>
          <a:p>
            <a:pPr lvl="1"/>
            <a:r>
              <a:rPr lang="en-US" sz="4500" dirty="0" smtClean="0"/>
              <a:t>Bay Plans and Local TMDL Plans</a:t>
            </a:r>
          </a:p>
          <a:p>
            <a:r>
              <a:rPr lang="en-US" sz="4700" dirty="0" smtClean="0"/>
              <a:t>Pace of Implementation is determined by MEP</a:t>
            </a:r>
          </a:p>
          <a:p>
            <a:pPr lvl="1"/>
            <a:r>
              <a:rPr lang="en-US" sz="4500" dirty="0" smtClean="0"/>
              <a:t>Consider Financial and Technical Capability</a:t>
            </a:r>
          </a:p>
          <a:p>
            <a:pPr lvl="1"/>
            <a:r>
              <a:rPr lang="en-US" sz="4500" dirty="0" smtClean="0"/>
              <a:t>Permit Writers Determination</a:t>
            </a:r>
            <a:endParaRPr lang="en-US" sz="4700" dirty="0" smtClean="0"/>
          </a:p>
        </p:txBody>
      </p:sp>
    </p:spTree>
    <p:extLst>
      <p:ext uri="{BB962C8B-B14F-4D97-AF65-F5344CB8AC3E}">
        <p14:creationId xmlns:p14="http://schemas.microsoft.com/office/powerpoint/2010/main" val="1854177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ComParison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 dirty="0" smtClean="0"/>
              <a:t>Bay </a:t>
            </a:r>
            <a:r>
              <a:rPr lang="en-US" sz="1600" dirty="0"/>
              <a:t>Reductions – N, P, S </a:t>
            </a:r>
            <a:endParaRPr lang="en-US" sz="1600" dirty="0" smtClean="0"/>
          </a:p>
          <a:p>
            <a:pPr lvl="1"/>
            <a:r>
              <a:rPr lang="en-US" sz="1600" dirty="0" smtClean="0"/>
              <a:t>16</a:t>
            </a:r>
            <a:r>
              <a:rPr lang="en-US" sz="1600" dirty="0"/>
              <a:t>%-40%  </a:t>
            </a:r>
            <a:r>
              <a:rPr lang="en-US" sz="1600" dirty="0" smtClean="0"/>
              <a:t>Reduction</a:t>
            </a:r>
          </a:p>
          <a:p>
            <a:pPr lvl="1"/>
            <a:r>
              <a:rPr lang="en-US" sz="1600" dirty="0" smtClean="0"/>
              <a:t>Pace determined in WIP: 2025 Timeframe</a:t>
            </a:r>
          </a:p>
          <a:p>
            <a:pPr marL="457200" lvl="1" indent="0">
              <a:buNone/>
            </a:pPr>
            <a:endParaRPr lang="en-US" sz="1600" dirty="0"/>
          </a:p>
          <a:p>
            <a:r>
              <a:rPr lang="en-US" sz="1600" dirty="0"/>
              <a:t>Local WLA – Pathogens, Metals, P, S (Volume issue</a:t>
            </a:r>
            <a:r>
              <a:rPr lang="en-US" sz="1600" dirty="0" smtClean="0"/>
              <a:t>)</a:t>
            </a:r>
          </a:p>
          <a:p>
            <a:pPr lvl="1"/>
            <a:r>
              <a:rPr lang="en-US" sz="1600" dirty="0" smtClean="0"/>
              <a:t> 80%+ Reduction</a:t>
            </a:r>
          </a:p>
          <a:p>
            <a:pPr lvl="1"/>
            <a:r>
              <a:rPr lang="en-US" sz="1600" dirty="0" smtClean="0"/>
              <a:t>Multiple permit terms to achieve</a:t>
            </a:r>
          </a:p>
          <a:p>
            <a:pPr lvl="1"/>
            <a:r>
              <a:rPr lang="en-US" sz="1600" dirty="0" smtClean="0"/>
              <a:t>Laid out in TMDL Implementation Plans</a:t>
            </a:r>
          </a:p>
          <a:p>
            <a:pPr marL="457200" lvl="1" indent="0">
              <a:buNone/>
            </a:pPr>
            <a:endParaRPr lang="en-US" sz="1600" dirty="0" smtClean="0"/>
          </a:p>
          <a:p>
            <a:r>
              <a:rPr lang="en-US" sz="1600" dirty="0" smtClean="0"/>
              <a:t>General Approach taken by the states:</a:t>
            </a:r>
          </a:p>
          <a:p>
            <a:pPr lvl="1"/>
            <a:r>
              <a:rPr lang="en-US" sz="1600" dirty="0" smtClean="0"/>
              <a:t>Restore local hydrology</a:t>
            </a:r>
          </a:p>
          <a:p>
            <a:pPr lvl="1"/>
            <a:r>
              <a:rPr lang="en-US" sz="1600" dirty="0"/>
              <a:t>A</a:t>
            </a:r>
            <a:r>
              <a:rPr lang="en-US" sz="1600" dirty="0" smtClean="0"/>
              <a:t>ddress local impairments you address the Bay targets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930203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Can You Meet Your Local Allocations by Meeting the Bay Allocation?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Depends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451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Constraints?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Pollutants</a:t>
            </a:r>
          </a:p>
          <a:p>
            <a:r>
              <a:rPr lang="en-US" sz="4000" dirty="0" smtClean="0"/>
              <a:t>Percent Reduction</a:t>
            </a:r>
          </a:p>
          <a:p>
            <a:r>
              <a:rPr lang="en-US" sz="4000" dirty="0" smtClean="0"/>
              <a:t>Location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3078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Pollutant Trading </a:t>
            </a:r>
            <a:r>
              <a:rPr lang="en-US" dirty="0" err="1" smtClean="0"/>
              <a:t>ConSiderations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What if the pollutants are different?</a:t>
            </a:r>
          </a:p>
          <a:p>
            <a:pPr lvl="1"/>
            <a:r>
              <a:rPr lang="en-US" sz="2000" dirty="0" smtClean="0"/>
              <a:t>Perhaps No Limitations on Trading</a:t>
            </a:r>
          </a:p>
          <a:p>
            <a:pPr lvl="1"/>
            <a:r>
              <a:rPr lang="en-US" sz="2000" dirty="0" smtClean="0"/>
              <a:t>Need to Consider whether Controls have multi-pollutant benefit</a:t>
            </a:r>
          </a:p>
          <a:p>
            <a:r>
              <a:rPr lang="en-US" dirty="0" smtClean="0"/>
              <a:t>What if some of the pollutants are the same?</a:t>
            </a:r>
          </a:p>
          <a:p>
            <a:pPr lvl="1"/>
            <a:r>
              <a:rPr lang="en-US" sz="2000" dirty="0" smtClean="0"/>
              <a:t>How does trading effect the restoration of local water?</a:t>
            </a:r>
          </a:p>
          <a:p>
            <a:pPr lvl="1"/>
            <a:r>
              <a:rPr lang="en-US" sz="2000" dirty="0" smtClean="0"/>
              <a:t>Multi-Pollutant Benefit</a:t>
            </a:r>
          </a:p>
          <a:p>
            <a:pPr lvl="1"/>
            <a:r>
              <a:rPr lang="en-US" sz="2000" dirty="0" smtClean="0"/>
              <a:t>Delay in Restoration</a:t>
            </a:r>
          </a:p>
          <a:p>
            <a:pPr lvl="1"/>
            <a:r>
              <a:rPr lang="en-US" sz="2000" dirty="0" smtClean="0"/>
              <a:t>Local Water Quality Implications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33761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0122" y="4977564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Location: Case 1</a:t>
            </a:r>
            <a:br>
              <a:rPr lang="en-US" dirty="0" smtClean="0"/>
            </a:br>
            <a:r>
              <a:rPr lang="en-US" dirty="0" smtClean="0"/>
              <a:t>What is effect of Local Water Quality?</a:t>
            </a:r>
            <a:endParaRPr lang="en-US" dirty="0"/>
          </a:p>
        </p:txBody>
      </p:sp>
      <p:sp>
        <p:nvSpPr>
          <p:cNvPr id="5" name="Down Arrow 4"/>
          <p:cNvSpPr/>
          <p:nvPr/>
        </p:nvSpPr>
        <p:spPr>
          <a:xfrm>
            <a:off x="2176530" y="540913"/>
            <a:ext cx="1287887" cy="437881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>
            <a:off x="6282744" y="540912"/>
            <a:ext cx="1287887" cy="4378817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464417" y="862885"/>
            <a:ext cx="1170346" cy="7212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Seller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3464416" y="3206839"/>
            <a:ext cx="1300767" cy="73195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Buyer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7834390" y="770586"/>
            <a:ext cx="1253802" cy="721216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Buyer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7834390" y="3171544"/>
            <a:ext cx="1253802" cy="72121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9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699</TotalTime>
  <Words>501</Words>
  <Application>Microsoft Office PowerPoint</Application>
  <PresentationFormat>Widescreen</PresentationFormat>
  <Paragraphs>105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Century Gothic</vt:lpstr>
      <vt:lpstr>Wingdings 3</vt:lpstr>
      <vt:lpstr>Slice</vt:lpstr>
      <vt:lpstr>MS4 and Trading Considerations</vt:lpstr>
      <vt:lpstr>Outline</vt:lpstr>
      <vt:lpstr>MS4 Permitting</vt:lpstr>
      <vt:lpstr>Water Quality Elements</vt:lpstr>
      <vt:lpstr>ComParison</vt:lpstr>
      <vt:lpstr>Can You Meet Your Local Allocations by Meeting the Bay Allocation?</vt:lpstr>
      <vt:lpstr>What are The Constraints?</vt:lpstr>
      <vt:lpstr>Pollutant Trading ConSiderations</vt:lpstr>
      <vt:lpstr>Location: Case 1 What is effect of Local Water Quality?</vt:lpstr>
      <vt:lpstr>Location: Case 2 What is effect of Water Quality?</vt:lpstr>
      <vt:lpstr>Location: Case 3 What is effect of Local Water Quality?</vt:lpstr>
      <vt:lpstr>MS4 Trading</vt:lpstr>
      <vt:lpstr>Restoration Plans and Incorporation of Trading</vt:lpstr>
      <vt:lpstr>MS4 Trading: Other Considerations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MS4 and Trading Considerations</dc:title>
  <dc:creator>Guest</dc:creator>
  <cp:lastModifiedBy>jstarr</cp:lastModifiedBy>
  <cp:revision>16</cp:revision>
  <cp:lastPrinted>2016-09-29T11:03:19Z</cp:lastPrinted>
  <dcterms:created xsi:type="dcterms:W3CDTF">2016-09-28T23:24:26Z</dcterms:created>
  <dcterms:modified xsi:type="dcterms:W3CDTF">2016-10-04T14:06:27Z</dcterms:modified>
</cp:coreProperties>
</file>