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2" r:id="rId4"/>
    <p:sldId id="266" r:id="rId5"/>
    <p:sldId id="269" r:id="rId6"/>
    <p:sldId id="270" r:id="rId7"/>
    <p:sldId id="268" r:id="rId8"/>
    <p:sldId id="265" r:id="rId9"/>
    <p:sldId id="267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FBEAA32-B7D1-429C-88D0-A9D7E8F86A6C}">
          <p14:sldIdLst>
            <p14:sldId id="256"/>
            <p14:sldId id="257"/>
            <p14:sldId id="262"/>
            <p14:sldId id="266"/>
            <p14:sldId id="269"/>
            <p14:sldId id="270"/>
          </p14:sldIdLst>
        </p14:section>
        <p14:section name="Untitled Section" id="{4318A960-F9A5-4DEC-9D3F-F46B25866A40}">
          <p14:sldIdLst>
            <p14:sldId id="268"/>
            <p14:sldId id="265"/>
            <p14:sldId id="267"/>
            <p14:sldId id="27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55" autoAdjust="0"/>
  </p:normalViewPr>
  <p:slideViewPr>
    <p:cSldViewPr>
      <p:cViewPr>
        <p:scale>
          <a:sx n="68" d="100"/>
          <a:sy n="68" d="100"/>
        </p:scale>
        <p:origin x="-1373" y="-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23DDD-2726-4AE2-BCFE-884AF0BC65B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EAB07-19FF-41B4-878F-E8198F5F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18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EAB07-19FF-41B4-878F-E8198F5FCC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3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0352" y="1295400"/>
            <a:ext cx="7851648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Chesapeake Bay Program</a:t>
            </a:r>
            <a:br>
              <a:rPr lang="en-US" dirty="0" smtClean="0"/>
            </a:br>
            <a:r>
              <a:rPr lang="en-US" dirty="0" smtClean="0"/>
              <a:t>MWEE &amp; ELIT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CBP Education Workgroup</a:t>
            </a:r>
          </a:p>
          <a:p>
            <a:r>
              <a:rPr lang="en-US" dirty="0" smtClean="0"/>
              <a:t>November 14,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1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Outcome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Continually increase students’ age-appropriate understanding of the watershed through participation in </a:t>
            </a:r>
            <a:r>
              <a:rPr lang="en-US" i="1" u="sng" dirty="0"/>
              <a:t>teacher-supported, meaningful watershed educational experiences </a:t>
            </a:r>
            <a:r>
              <a:rPr lang="en-US" i="1" dirty="0"/>
              <a:t>and rigorous, inquiry-based instruction, with a target of at least one meaningful watershed educational experience in </a:t>
            </a:r>
            <a:r>
              <a:rPr lang="en-US" i="1" u="sng" dirty="0"/>
              <a:t>elementary, middle and high school</a:t>
            </a:r>
            <a:r>
              <a:rPr lang="en-US" i="1" dirty="0"/>
              <a:t> depending on available resources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9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92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Updated MWEE Definition</a:t>
            </a:r>
            <a:br>
              <a:rPr lang="en-US" dirty="0" smtClean="0"/>
            </a:br>
            <a:r>
              <a:rPr lang="en-US" sz="3600" dirty="0" smtClean="0"/>
              <a:t>Essential Elements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 </a:t>
            </a:r>
            <a:r>
              <a:rPr lang="en-US" b="1" i="1" dirty="0" smtClean="0"/>
              <a:t>Issue </a:t>
            </a:r>
            <a:r>
              <a:rPr lang="en-US" b="1" i="1" dirty="0"/>
              <a:t>Definition: </a:t>
            </a:r>
            <a:r>
              <a:rPr lang="en-US" i="1" dirty="0"/>
              <a:t>Students focus on an environmental question, problem, or issue requiring background research and </a:t>
            </a:r>
            <a:r>
              <a:rPr lang="en-US" i="1" dirty="0" smtClean="0"/>
              <a:t>investigation</a:t>
            </a:r>
          </a:p>
          <a:p>
            <a:pPr marL="0" indent="0">
              <a:buNone/>
            </a:pPr>
            <a:endParaRPr lang="en-US" i="1" dirty="0" smtClean="0"/>
          </a:p>
          <a:p>
            <a:r>
              <a:rPr lang="en-US" b="1" i="1" dirty="0" smtClean="0"/>
              <a:t>Outdoor </a:t>
            </a:r>
            <a:r>
              <a:rPr lang="en-US" b="1" i="1" dirty="0"/>
              <a:t>field experiences: </a:t>
            </a:r>
            <a:r>
              <a:rPr lang="en-US" i="1" dirty="0"/>
              <a:t>Students participate in one or more outdoor field </a:t>
            </a:r>
            <a:r>
              <a:rPr lang="en-US" i="1" dirty="0" smtClean="0"/>
              <a:t>experiences </a:t>
            </a:r>
            <a:r>
              <a:rPr lang="en-US" i="1" dirty="0"/>
              <a:t>sufficient to collect the data required for answering the research questions and informing student actions. </a:t>
            </a:r>
            <a:endParaRPr lang="en-US" i="1" dirty="0" smtClean="0"/>
          </a:p>
          <a:p>
            <a:endParaRPr lang="en-US" b="1" i="1" dirty="0" smtClean="0"/>
          </a:p>
          <a:p>
            <a:r>
              <a:rPr lang="en-US" b="1" i="1" dirty="0" smtClean="0"/>
              <a:t>Action </a:t>
            </a:r>
            <a:r>
              <a:rPr lang="en-US" b="1" i="1" dirty="0"/>
              <a:t>projects:</a:t>
            </a:r>
            <a:r>
              <a:rPr lang="en-US" i="1" dirty="0"/>
              <a:t> Students participate in an age appropriate project during which they take action to address environmental issues at the personal or societal </a:t>
            </a:r>
            <a:r>
              <a:rPr lang="en-US" i="1" dirty="0" smtClean="0"/>
              <a:t>level.</a:t>
            </a:r>
          </a:p>
          <a:p>
            <a:endParaRPr lang="en-US" b="1" i="1" dirty="0" smtClean="0"/>
          </a:p>
          <a:p>
            <a:r>
              <a:rPr lang="en-US" b="1" i="1" dirty="0" smtClean="0"/>
              <a:t>Synthesis </a:t>
            </a:r>
            <a:r>
              <a:rPr lang="en-US" b="1" i="1" dirty="0"/>
              <a:t>and conclusions: </a:t>
            </a:r>
            <a:r>
              <a:rPr lang="en-US" i="1" dirty="0"/>
              <a:t>Students analyze and evaluate the results of their investigation of the issue.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0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Updated MWEE Definition</a:t>
            </a:r>
            <a:br>
              <a:rPr lang="en-US" dirty="0"/>
            </a:br>
            <a:r>
              <a:rPr lang="en-US" sz="3600" dirty="0" smtClean="0"/>
              <a:t>Support Practices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</p:spPr>
        <p:txBody>
          <a:bodyPr>
            <a:noAutofit/>
          </a:bodyPr>
          <a:lstStyle/>
          <a:p>
            <a:pPr lvl="0"/>
            <a:r>
              <a:rPr lang="en-US" sz="1800" b="1" i="1" dirty="0" smtClean="0"/>
              <a:t>Active </a:t>
            </a:r>
            <a:r>
              <a:rPr lang="en-US" sz="1800" b="1" i="1" dirty="0"/>
              <a:t>Teacher Support: </a:t>
            </a:r>
            <a:r>
              <a:rPr lang="en-US" sz="1800" i="1" dirty="0"/>
              <a:t>MWEEs should be connected to what is occurring in the formal classroom; therefore, classroom teachers should lead or actively support all phases of the MWEE for their </a:t>
            </a:r>
            <a:r>
              <a:rPr lang="en-US" sz="1800" i="1" dirty="0" smtClean="0"/>
              <a:t>students</a:t>
            </a:r>
          </a:p>
          <a:p>
            <a:pPr marL="0" lvl="0" indent="0">
              <a:buNone/>
            </a:pPr>
            <a:endParaRPr lang="en-US" sz="1800" dirty="0"/>
          </a:p>
          <a:p>
            <a:pPr lvl="0"/>
            <a:r>
              <a:rPr lang="en-US" sz="1800" b="1" i="1" dirty="0"/>
              <a:t>Classroom Integration:</a:t>
            </a:r>
            <a:r>
              <a:rPr lang="en-US" sz="1800" i="1" dirty="0"/>
              <a:t> </a:t>
            </a:r>
            <a:r>
              <a:rPr lang="en-US" sz="1800" i="1" dirty="0" smtClean="0"/>
              <a:t> They </a:t>
            </a:r>
            <a:r>
              <a:rPr lang="en-US" sz="1800" i="1" dirty="0"/>
              <a:t>can provide authentic, engaging </a:t>
            </a:r>
            <a:r>
              <a:rPr lang="en-US" sz="1800" i="1" dirty="0" smtClean="0"/>
              <a:t>content in , </a:t>
            </a:r>
            <a:r>
              <a:rPr lang="en-US" sz="1800" i="1" dirty="0"/>
              <a:t>Technology, Engineering and Math (STEM), and Service Learning. </a:t>
            </a:r>
            <a:r>
              <a:rPr lang="en-US" sz="1800" i="1" dirty="0" smtClean="0"/>
              <a:t>NGSS and </a:t>
            </a:r>
            <a:r>
              <a:rPr lang="en-US" sz="1800" i="1" dirty="0"/>
              <a:t>social studies standards related to questioning, analysis and interpretation, knowledge of environmental processes and systems, skill for understanding and addressing environmental issues, and personal and civic responsibility </a:t>
            </a:r>
            <a:endParaRPr lang="en-US" sz="1800" i="1" dirty="0" smtClean="0"/>
          </a:p>
          <a:p>
            <a:pPr lvl="0"/>
            <a:endParaRPr lang="en-US" sz="1800" b="1" i="1" dirty="0"/>
          </a:p>
          <a:p>
            <a:pPr lvl="0"/>
            <a:r>
              <a:rPr lang="en-US" sz="1800" b="1" i="1" dirty="0" smtClean="0"/>
              <a:t>Local </a:t>
            </a:r>
            <a:r>
              <a:rPr lang="en-US" sz="1800" b="1" i="1" dirty="0"/>
              <a:t>Context: </a:t>
            </a:r>
            <a:r>
              <a:rPr lang="en-US" sz="1800" i="1" dirty="0"/>
              <a:t>The local community should be viewed as a primary resource for student MWEEs. </a:t>
            </a:r>
            <a:r>
              <a:rPr lang="en-US" sz="1800" b="1" i="1" dirty="0"/>
              <a:t> </a:t>
            </a:r>
            <a:endParaRPr lang="en-US" sz="1800" dirty="0"/>
          </a:p>
          <a:p>
            <a:pPr lvl="0"/>
            <a:endParaRPr lang="en-US" sz="1800" b="1" i="1" dirty="0" smtClean="0"/>
          </a:p>
          <a:p>
            <a:pPr lvl="0"/>
            <a:r>
              <a:rPr lang="en-US" sz="1800" b="1" i="1" dirty="0" smtClean="0"/>
              <a:t>Sustained </a:t>
            </a:r>
            <a:r>
              <a:rPr lang="en-US" sz="1800" b="1" i="1" dirty="0"/>
              <a:t>Activity:</a:t>
            </a:r>
            <a:r>
              <a:rPr lang="en-US" sz="1800" i="1" dirty="0"/>
              <a:t> MWEEs should be a sustained activity that stimulates and motivates the student from beginning to end. </a:t>
            </a:r>
            <a:r>
              <a:rPr lang="en-US" sz="1800" i="1" dirty="0" smtClean="0"/>
              <a:t>(and longer than one day)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0547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57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87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Measuring </a:t>
            </a:r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168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Chesapeake Bay Program:</a:t>
            </a:r>
          </a:p>
          <a:p>
            <a:pPr marL="0" indent="0">
              <a:buNone/>
            </a:pPr>
            <a:r>
              <a:rPr lang="en-US" sz="2200" i="1" dirty="0" smtClean="0"/>
              <a:t>Each </a:t>
            </a:r>
            <a:r>
              <a:rPr lang="en-US" sz="2200" i="1" dirty="0"/>
              <a:t>participating Bay jurisdiction should develop a </a:t>
            </a:r>
            <a:r>
              <a:rPr lang="en-US" sz="2200" i="1" u="sng" dirty="0"/>
              <a:t>comprehensive and systemic approach </a:t>
            </a:r>
            <a:r>
              <a:rPr lang="en-US" sz="2200" i="1" dirty="0"/>
              <a:t>to environmental literacy for all students in the region that includes </a:t>
            </a:r>
            <a:r>
              <a:rPr lang="en-US" sz="2200" i="1" u="sng" dirty="0"/>
              <a:t>policies, practices and voluntary metrics </a:t>
            </a:r>
            <a:r>
              <a:rPr lang="en-US" sz="2200" i="1" dirty="0"/>
              <a:t>that support the environmental literacy Goals and Outcomes of this Agreement</a:t>
            </a:r>
            <a:r>
              <a:rPr lang="en-US" sz="2200" i="1" dirty="0" smtClean="0"/>
              <a:t>.</a:t>
            </a:r>
          </a:p>
          <a:p>
            <a:pPr marL="0" indent="0">
              <a:buNone/>
            </a:pP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817807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r>
              <a:rPr lang="en-US" dirty="0" smtClean="0"/>
              <a:t>Feedback on Tracking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9280"/>
            <a:ext cx="8229600" cy="477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“Why are we doing this?”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“Data collection possible, but…”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“support continuous improvement, not compliance”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53081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r>
              <a:rPr lang="en-US" dirty="0" smtClean="0"/>
              <a:t>Feedback on Tracking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9280"/>
            <a:ext cx="8229600" cy="4770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err="1" smtClean="0"/>
              <a:t>Env</a:t>
            </a:r>
            <a:r>
              <a:rPr lang="en-US" sz="3600" dirty="0" smtClean="0"/>
              <a:t>. Literacy Planning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Narrow range of choices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Use as planning and program development tool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3600" dirty="0" smtClean="0"/>
              <a:t>Sustainable Schools</a:t>
            </a:r>
          </a:p>
          <a:p>
            <a:r>
              <a:rPr lang="en-US" sz="2800" dirty="0" smtClean="0"/>
              <a:t>Define Sustainable Schools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3600" dirty="0" smtClean="0"/>
              <a:t>Student Experiences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NOT </a:t>
            </a:r>
            <a:r>
              <a:rPr lang="en-US" sz="2800" dirty="0" smtClean="0"/>
              <a:t># of students</a:t>
            </a:r>
            <a:endParaRPr lang="en-US" sz="2800" dirty="0" smtClean="0"/>
          </a:p>
          <a:p>
            <a:r>
              <a:rPr lang="en-US" sz="2800" dirty="0" smtClean="0"/>
              <a:t> Ask if part of curriculum by grade band</a:t>
            </a:r>
          </a:p>
          <a:p>
            <a:endParaRPr lang="en-US" sz="36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9191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326</TotalTime>
  <Words>293</Words>
  <Application>Microsoft Office PowerPoint</Application>
  <PresentationFormat>On-screen Show (4:3)</PresentationFormat>
  <Paragraphs>46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Chesapeake Bay Program MWEE &amp; ELIT</vt:lpstr>
      <vt:lpstr>Student Outcome</vt:lpstr>
      <vt:lpstr>Updated MWEE Definition Essential Elements</vt:lpstr>
      <vt:lpstr>Updated MWEE Definition Support Practices</vt:lpstr>
      <vt:lpstr>Questions?</vt:lpstr>
      <vt:lpstr>ELIT</vt:lpstr>
      <vt:lpstr>Measuring Progress</vt:lpstr>
      <vt:lpstr>Feedback on Tracking Tool</vt:lpstr>
      <vt:lpstr>Feedback on Tracking Tool</vt:lpstr>
      <vt:lpstr>Questions?</vt:lpstr>
    </vt:vector>
  </TitlesOfParts>
  <Company>NMFS 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Funders &amp;  Collective Impact</dc:title>
  <dc:creator>Shannon_Sprague</dc:creator>
  <cp:lastModifiedBy>Shannon_Sprague</cp:lastModifiedBy>
  <cp:revision>49</cp:revision>
  <dcterms:created xsi:type="dcterms:W3CDTF">2014-04-08T01:53:28Z</dcterms:created>
  <dcterms:modified xsi:type="dcterms:W3CDTF">2014-11-14T14:26:27Z</dcterms:modified>
</cp:coreProperties>
</file>