
<file path=[Content_Types].xml><?xml version="1.0" encoding="utf-8"?>
<Types xmlns="http://schemas.openxmlformats.org/package/2006/content-types">
  <Default Extension="png" ContentType="image/pn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4"/>
  </p:sldMasterIdLst>
  <p:notesMasterIdLst>
    <p:notesMasterId r:id="rId11"/>
  </p:notesMasterIdLst>
  <p:sldIdLst>
    <p:sldId id="256" r:id="rId5"/>
    <p:sldId id="311" r:id="rId6"/>
    <p:sldId id="303" r:id="rId7"/>
    <p:sldId id="312" r:id="rId8"/>
    <p:sldId id="313" r:id="rId9"/>
    <p:sldId id="289" r:id="rId10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>
          <p15:clr>
            <a:srgbClr val="A4A3A4"/>
          </p15:clr>
        </p15:guide>
        <p15:guide id="2" pos="2208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Brenna Isman" initials="BI" lastIdx="2" clrIdx="0"/>
  <p:cmAuthor id="1" name="Larry" initials="LBN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838A2"/>
    <a:srgbClr val="0F0FCB"/>
    <a:srgbClr val="EA0000"/>
    <a:srgbClr val="8E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463" autoAdjust="0"/>
    <p:restoredTop sz="92269" autoAdjust="0"/>
  </p:normalViewPr>
  <p:slideViewPr>
    <p:cSldViewPr>
      <p:cViewPr varScale="1">
        <p:scale>
          <a:sx n="74" d="100"/>
          <a:sy n="74" d="100"/>
        </p:scale>
        <p:origin x="1272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366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0"/>
    </p:cViewPr>
  </p:sorterViewPr>
  <p:notesViewPr>
    <p:cSldViewPr>
      <p:cViewPr varScale="1">
        <p:scale>
          <a:sx n="55" d="100"/>
          <a:sy n="55" d="100"/>
        </p:scale>
        <p:origin x="-2490" y="-102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commentAuthors" Target="commentAuthors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EB630AE3-D718-4D1D-935E-1990F0F93317}" type="datetimeFigureOut">
              <a:rPr lang="en-US" smtClean="0"/>
              <a:t>3/22/2017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133C711A-CD84-4F54-A9DB-7BB20194127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46021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3C711A-CD84-4F54-A9DB-7BB201941279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60551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3C711A-CD84-4F54-A9DB-7BB201941279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154389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3C711A-CD84-4F54-A9DB-7BB201941279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154389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3C711A-CD84-4F54-A9DB-7BB201941279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154389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3C711A-CD84-4F54-A9DB-7BB201941279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154389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3C711A-CD84-4F54-A9DB-7BB201941279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15438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9FED1-1FCA-440B-BC47-3EB27C763FED}" type="datetime1">
              <a:rPr lang="en-US" smtClean="0"/>
              <a:t>3/22/2017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National Academy of Public Administration-Internal Use Only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7C3532-EE4B-4EE8-99FF-B6B14DF9AFC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70544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38713D-1C2D-4F6B-9A3E-3994948AAD8D}" type="datetime1">
              <a:rPr lang="en-US" smtClean="0"/>
              <a:t>3/22/2017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National Academy of Public Administration-Internal Use Only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7C3532-EE4B-4EE8-99FF-B6B14DF9AFC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9193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AAE104-CF53-4123-81EB-A724C2BFD9B8}" type="datetime1">
              <a:rPr lang="en-US" smtClean="0"/>
              <a:t>3/22/2017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National Academy of Public Administration-Internal Use Only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7C3532-EE4B-4EE8-99FF-B6B14DF9AFC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28904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297A50-0F66-4392-B71B-BF2CB1FE3E51}" type="datetime1">
              <a:rPr lang="en-US" smtClean="0"/>
              <a:t>3/22/2017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National Academy of Public Administration-Internal Use Only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7C3532-EE4B-4EE8-99FF-B6B14DF9AFC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44509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4C0737-AE5B-4138-8EA7-DDE6CD7907E8}" type="datetime1">
              <a:rPr lang="en-US" smtClean="0"/>
              <a:t>3/22/2017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National Academy of Public Administration-Internal Use Only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7C3532-EE4B-4EE8-99FF-B6B14DF9AFC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08222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1DF84-5739-4FCF-8854-7BEB1ADDBAA4}" type="datetime1">
              <a:rPr lang="en-US" smtClean="0"/>
              <a:t>3/22/2017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National Academy of Public Administration-Internal Use Only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7C3532-EE4B-4EE8-99FF-B6B14DF9AFC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94908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24AFD1-CD54-4282-927A-6AB8BB9D0E2A}" type="datetime1">
              <a:rPr lang="en-US" smtClean="0"/>
              <a:t>3/22/2017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National Academy of Public Administration-Internal Use Only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7C3532-EE4B-4EE8-99FF-B6B14DF9AFC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09126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189B04-C476-45A4-9B4C-49224ECCC289}" type="datetime1">
              <a:rPr lang="en-US" smtClean="0"/>
              <a:t>3/22/2017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National Academy of Public Administration-Internal Use Only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7C3532-EE4B-4EE8-99FF-B6B14DF9AFC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24119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FE272B-56C5-45DA-94E0-B1ABD9A8DE4E}" type="datetime1">
              <a:rPr lang="en-US" smtClean="0"/>
              <a:t>3/22/2017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National Academy of Public Administration-Internal Use Only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7C3532-EE4B-4EE8-99FF-B6B14DF9AFC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54231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B4710-5948-4DB2-96DF-B8D10F85892F}" type="datetime1">
              <a:rPr lang="en-US" smtClean="0"/>
              <a:t>3/22/2017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National Academy of Public Administration-Internal Use Only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7C3532-EE4B-4EE8-99FF-B6B14DF9AFC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21810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7B49AF-2E38-463F-9687-307A4BF139A1}" type="datetime1">
              <a:rPr lang="en-US" smtClean="0"/>
              <a:t>3/22/2017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National Academy of Public Administration-Internal Use Only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7C3532-EE4B-4EE8-99FF-B6B14DF9AFC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42283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48DA60-4874-41CB-BA40-562B787D2022}" type="datetime1">
              <a:rPr lang="en-US" smtClean="0"/>
              <a:t>3/22/2017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National Academy of Public Administration-Internal Use Only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7C3532-EE4B-4EE8-99FF-B6B14DF9AFC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01664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emf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:%20https:/docs.google.com/forms/d/e/1FAIpQLSfs9--GU3C_oC3P8qLYqqg1Tw59J_IXYpH7fj1ZUhKu9d2l5w/viewform#responses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mailto:stognetti@napawash.org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hyperlink" Target="http://www.napawash.org/" TargetMode="External"/><Relationship Id="rId4" Type="http://schemas.openxmlformats.org/officeDocument/2006/relationships/hyperlink" Target="mailto:bisman@napawash.org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304800"/>
            <a:ext cx="8153400" cy="2133600"/>
          </a:xfrm>
          <a:solidFill>
            <a:schemeClr val="accent1">
              <a:lumMod val="75000"/>
            </a:schemeClr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US" sz="3200" b="1" dirty="0">
                <a:solidFill>
                  <a:schemeClr val="bg1"/>
                </a:solidFill>
              </a:rPr>
              <a:t/>
            </a:r>
            <a:br>
              <a:rPr lang="en-US" sz="3200" b="1" dirty="0">
                <a:solidFill>
                  <a:schemeClr val="bg1"/>
                </a:solidFill>
              </a:rPr>
            </a:br>
            <a:endParaRPr lang="en-US" sz="2200" b="1" dirty="0">
              <a:solidFill>
                <a:schemeClr val="bg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2514600"/>
            <a:ext cx="8153400" cy="3810000"/>
          </a:xfr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t">
            <a:normAutofit fontScale="92500" lnSpcReduction="10000"/>
          </a:bodyPr>
          <a:lstStyle/>
          <a:p>
            <a:endParaRPr lang="en-US" sz="2000" b="1" dirty="0">
              <a:solidFill>
                <a:schemeClr val="tx1"/>
              </a:solidFill>
            </a:endParaRPr>
          </a:p>
          <a:p>
            <a:r>
              <a:rPr lang="en-US" sz="2900" b="1" dirty="0">
                <a:solidFill>
                  <a:schemeClr val="tx1"/>
                </a:solidFill>
              </a:rPr>
              <a:t>Environmental Protection Agency</a:t>
            </a:r>
            <a:r>
              <a:rPr lang="en-US" sz="2900" dirty="0">
                <a:solidFill>
                  <a:schemeClr val="tx1"/>
                </a:solidFill>
              </a:rPr>
              <a:t/>
            </a:r>
            <a:br>
              <a:rPr lang="en-US" sz="2900" dirty="0">
                <a:solidFill>
                  <a:schemeClr val="tx1"/>
                </a:solidFill>
              </a:rPr>
            </a:br>
            <a:r>
              <a:rPr lang="en-US" sz="2900" dirty="0">
                <a:solidFill>
                  <a:schemeClr val="tx1"/>
                </a:solidFill>
              </a:rPr>
              <a:t> </a:t>
            </a:r>
            <a:r>
              <a:rPr lang="en-US" sz="2900" b="1" dirty="0">
                <a:solidFill>
                  <a:schemeClr val="tx1"/>
                </a:solidFill>
              </a:rPr>
              <a:t>Development of Community Affordability  Framework For Water and Wastewater Projects</a:t>
            </a:r>
          </a:p>
          <a:p>
            <a:endParaRPr lang="en-US" sz="2000" dirty="0"/>
          </a:p>
          <a:p>
            <a:r>
              <a:rPr lang="en-US" sz="2900" dirty="0">
                <a:solidFill>
                  <a:schemeClr val="tx1"/>
                </a:solidFill>
              </a:rPr>
              <a:t>National Academy of Public Administration</a:t>
            </a:r>
          </a:p>
          <a:p>
            <a:endParaRPr lang="en-US" sz="2900" dirty="0">
              <a:solidFill>
                <a:schemeClr val="tx1"/>
              </a:solidFill>
            </a:endParaRPr>
          </a:p>
          <a:p>
            <a:r>
              <a:rPr lang="en-US" sz="2000" i="1" dirty="0">
                <a:solidFill>
                  <a:schemeClr val="tx1"/>
                </a:solidFill>
              </a:rPr>
              <a:t> </a:t>
            </a:r>
            <a:endParaRPr lang="en-US" sz="2000" dirty="0">
              <a:solidFill>
                <a:schemeClr val="tx1"/>
              </a:solidFill>
            </a:endParaRPr>
          </a:p>
          <a:p>
            <a:r>
              <a:rPr lang="en-US" sz="2000" dirty="0">
                <a:solidFill>
                  <a:schemeClr val="tx1"/>
                </a:solidFill>
              </a:rPr>
              <a:t>  </a:t>
            </a:r>
          </a:p>
          <a:p>
            <a:r>
              <a:rPr lang="en-US" sz="2000" b="1" dirty="0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7C3532-EE4B-4EE8-99FF-B6B14DF9AFCF}" type="slidenum">
              <a:rPr lang="en-US" smtClean="0"/>
              <a:t>1</a:t>
            </a:fld>
            <a:endParaRPr lang="en-US" dirty="0"/>
          </a:p>
        </p:txBody>
      </p:sp>
      <p:pic>
        <p:nvPicPr>
          <p:cNvPr id="8" name="Picture 4" descr="NAPA_Logo copy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5321502"/>
            <a:ext cx="2133600" cy="979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6" name="Picture 2" descr="Environmental_Protection_Agency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86837" y="4966953"/>
            <a:ext cx="1347563" cy="13350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AutoShape 2" descr="Image result for national league of citie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5540" y="609600"/>
            <a:ext cx="3962400" cy="9753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2901229" y="1752600"/>
            <a:ext cx="319414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>
                <a:solidFill>
                  <a:schemeClr val="bg1"/>
                </a:solidFill>
              </a:rPr>
              <a:t>King George County, Virginia </a:t>
            </a:r>
          </a:p>
          <a:p>
            <a:pPr algn="ctr"/>
            <a:r>
              <a:rPr lang="en-US" sz="2000" dirty="0">
                <a:solidFill>
                  <a:schemeClr val="bg1"/>
                </a:solidFill>
              </a:rPr>
              <a:t>March 23, 2017</a:t>
            </a:r>
          </a:p>
        </p:txBody>
      </p:sp>
    </p:spTree>
    <p:extLst>
      <p:ext uri="{BB962C8B-B14F-4D97-AF65-F5344CB8AC3E}">
        <p14:creationId xmlns:p14="http://schemas.microsoft.com/office/powerpoint/2010/main" val="24984841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ctrTitle"/>
          </p:nvPr>
        </p:nvSpPr>
        <p:spPr>
          <a:xfrm>
            <a:off x="685800" y="228600"/>
            <a:ext cx="7772400" cy="987552"/>
          </a:xfrm>
          <a:solidFill>
            <a:schemeClr val="tx2"/>
          </a:solidFill>
        </p:spPr>
        <p:txBody>
          <a:bodyPr>
            <a:normAutofit/>
          </a:bodyPr>
          <a:lstStyle/>
          <a:p>
            <a:pPr algn="l"/>
            <a:r>
              <a:rPr lang="en-US" sz="2400" b="1" i="1" dirty="0">
                <a:solidFill>
                  <a:schemeClr val="bg1"/>
                </a:solidFill>
              </a:rPr>
              <a:t>Project Overview and Expected Outcomes From Today</a:t>
            </a:r>
            <a:endParaRPr lang="en-US" sz="3000" b="1" dirty="0">
              <a:solidFill>
                <a:schemeClr val="bg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295400"/>
            <a:ext cx="7772400" cy="4648200"/>
          </a:xfrm>
        </p:spPr>
        <p:txBody>
          <a:bodyPr>
            <a:noAutofit/>
          </a:bodyPr>
          <a:lstStyle/>
          <a:p>
            <a:pPr marL="342900" lvl="1" indent="-342900" algn="l" defTabSz="117475">
              <a:lnSpc>
                <a:spcPct val="90000"/>
              </a:lnSpc>
              <a:spcBef>
                <a:spcPts val="5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en-US" sz="1600" dirty="0">
                <a:solidFill>
                  <a:schemeClr val="tx1"/>
                </a:solidFill>
              </a:rPr>
              <a:t>Who we are</a:t>
            </a:r>
          </a:p>
          <a:p>
            <a:pPr marL="800100" lvl="2" indent="-342900" algn="l" defTabSz="117475">
              <a:lnSpc>
                <a:spcPct val="90000"/>
              </a:lnSpc>
              <a:spcBef>
                <a:spcPts val="5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en-US" sz="1600" dirty="0">
                <a:solidFill>
                  <a:schemeClr val="tx1"/>
                </a:solidFill>
              </a:rPr>
              <a:t>NAPA is congressionally chartered, independent, and non-partisan</a:t>
            </a:r>
          </a:p>
          <a:p>
            <a:pPr marL="800100" lvl="2" indent="-342900" algn="l" defTabSz="117475">
              <a:lnSpc>
                <a:spcPct val="90000"/>
              </a:lnSpc>
              <a:spcBef>
                <a:spcPts val="5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en-US" sz="1600" dirty="0">
                <a:solidFill>
                  <a:schemeClr val="tx1"/>
                </a:solidFill>
              </a:rPr>
              <a:t>Professional Study Team and Panel of Expert Fellows </a:t>
            </a:r>
          </a:p>
          <a:p>
            <a:pPr marL="342900" lvl="1" indent="-342900" algn="l" defTabSz="117475">
              <a:lnSpc>
                <a:spcPct val="90000"/>
              </a:lnSpc>
              <a:spcBef>
                <a:spcPts val="5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en-US" sz="1600" dirty="0">
                <a:solidFill>
                  <a:schemeClr val="tx1"/>
                </a:solidFill>
              </a:rPr>
              <a:t>How we work</a:t>
            </a:r>
          </a:p>
          <a:p>
            <a:pPr marL="800100" lvl="2" indent="-342900" algn="l" defTabSz="117475">
              <a:lnSpc>
                <a:spcPct val="90000"/>
              </a:lnSpc>
              <a:spcBef>
                <a:spcPts val="5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en-US" sz="1600" dirty="0">
                <a:solidFill>
                  <a:schemeClr val="tx1"/>
                </a:solidFill>
              </a:rPr>
              <a:t>Research and analysis methodology</a:t>
            </a:r>
          </a:p>
          <a:p>
            <a:pPr marL="800100" lvl="2" indent="-342900" algn="l" defTabSz="117475">
              <a:lnSpc>
                <a:spcPct val="90000"/>
              </a:lnSpc>
              <a:spcBef>
                <a:spcPts val="5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en-US" sz="1600" dirty="0">
                <a:solidFill>
                  <a:schemeClr val="tx1"/>
                </a:solidFill>
              </a:rPr>
              <a:t>Timeline</a:t>
            </a:r>
          </a:p>
          <a:p>
            <a:pPr marL="800100" lvl="2" indent="-342900" algn="l" defTabSz="117475">
              <a:lnSpc>
                <a:spcPct val="90000"/>
              </a:lnSpc>
              <a:spcBef>
                <a:spcPts val="5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en-US" sz="1600" dirty="0">
                <a:solidFill>
                  <a:schemeClr val="tx1"/>
                </a:solidFill>
              </a:rPr>
              <a:t>Final deliverable</a:t>
            </a:r>
          </a:p>
          <a:p>
            <a:pPr marL="342900" lvl="1" indent="-342900" algn="l" defTabSz="117475">
              <a:lnSpc>
                <a:spcPct val="90000"/>
              </a:lnSpc>
              <a:spcBef>
                <a:spcPts val="5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en-US" sz="1600" dirty="0">
                <a:solidFill>
                  <a:schemeClr val="tx1"/>
                </a:solidFill>
              </a:rPr>
              <a:t>Scope of the study</a:t>
            </a:r>
          </a:p>
          <a:p>
            <a:pPr marL="800100" lvl="2" indent="-342900" algn="l" defTabSz="117475">
              <a:lnSpc>
                <a:spcPct val="90000"/>
              </a:lnSpc>
              <a:spcBef>
                <a:spcPts val="5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en-US" sz="1600" dirty="0">
                <a:solidFill>
                  <a:schemeClr val="tx1"/>
                </a:solidFill>
              </a:rPr>
              <a:t>EPA’s Community Affordability Framework</a:t>
            </a:r>
          </a:p>
          <a:p>
            <a:pPr marL="800100" lvl="2" indent="-342900" algn="l" defTabSz="117475">
              <a:lnSpc>
                <a:spcPct val="90000"/>
              </a:lnSpc>
              <a:spcBef>
                <a:spcPts val="5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en-US" sz="1600" dirty="0">
                <a:solidFill>
                  <a:schemeClr val="tx1"/>
                </a:solidFill>
              </a:rPr>
              <a:t>Integrated Planning Approach </a:t>
            </a:r>
          </a:p>
          <a:p>
            <a:pPr marL="800100" lvl="2" indent="-342900" algn="l" defTabSz="117475">
              <a:lnSpc>
                <a:spcPct val="90000"/>
              </a:lnSpc>
              <a:spcBef>
                <a:spcPts val="5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en-US" sz="1600" dirty="0">
                <a:solidFill>
                  <a:schemeClr val="tx1"/>
                </a:solidFill>
              </a:rPr>
              <a:t>Role of Cost Benefit Analysis</a:t>
            </a:r>
          </a:p>
          <a:p>
            <a:pPr marL="800100" lvl="2" indent="-342900" algn="l" defTabSz="117475">
              <a:lnSpc>
                <a:spcPct val="90000"/>
              </a:lnSpc>
              <a:spcBef>
                <a:spcPts val="5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en-US" sz="1600" dirty="0">
                <a:solidFill>
                  <a:schemeClr val="tx1"/>
                </a:solidFill>
              </a:rPr>
              <a:t>Innovative Solutions to Help Meet CWA Water Quality Standards</a:t>
            </a:r>
          </a:p>
          <a:p>
            <a:pPr marL="342900" lvl="1" indent="-342900" algn="l" defTabSz="117475">
              <a:lnSpc>
                <a:spcPct val="90000"/>
              </a:lnSpc>
              <a:spcBef>
                <a:spcPts val="5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en-US" sz="1600" dirty="0">
                <a:solidFill>
                  <a:schemeClr val="tx1"/>
                </a:solidFill>
              </a:rPr>
              <a:t>About the Stakeholder Survey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7C3532-EE4B-4EE8-99FF-B6B14DF9AFCF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25193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ctrTitle"/>
          </p:nvPr>
        </p:nvSpPr>
        <p:spPr>
          <a:xfrm>
            <a:off x="685800" y="228600"/>
            <a:ext cx="7772400" cy="987552"/>
          </a:xfrm>
          <a:solidFill>
            <a:schemeClr val="tx2"/>
          </a:solidFill>
        </p:spPr>
        <p:txBody>
          <a:bodyPr>
            <a:normAutofit/>
          </a:bodyPr>
          <a:lstStyle/>
          <a:p>
            <a:pPr algn="l"/>
            <a:r>
              <a:rPr lang="en-US" sz="2400" b="1" i="1" dirty="0">
                <a:solidFill>
                  <a:schemeClr val="bg1"/>
                </a:solidFill>
              </a:rPr>
              <a:t>Project Overview and Expected Outcomes From Today</a:t>
            </a:r>
            <a:endParaRPr lang="en-US" sz="3000" b="1" dirty="0">
              <a:solidFill>
                <a:schemeClr val="bg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295400"/>
            <a:ext cx="8153400" cy="4648200"/>
          </a:xfrm>
        </p:spPr>
        <p:txBody>
          <a:bodyPr>
            <a:noAutofit/>
          </a:bodyPr>
          <a:lstStyle/>
          <a:p>
            <a:pPr marL="342900" lvl="1" indent="-342900" algn="l" defTabSz="117475">
              <a:lnSpc>
                <a:spcPct val="90000"/>
              </a:lnSpc>
              <a:spcBef>
                <a:spcPts val="5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en-US" sz="1600" dirty="0">
                <a:solidFill>
                  <a:schemeClr val="tx1"/>
                </a:solidFill>
              </a:rPr>
              <a:t>Why we are asking for your input</a:t>
            </a:r>
          </a:p>
          <a:p>
            <a:pPr marL="800100" lvl="2" indent="-342900" algn="l" defTabSz="117475">
              <a:lnSpc>
                <a:spcPct val="90000"/>
              </a:lnSpc>
              <a:spcBef>
                <a:spcPts val="5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en-US" sz="1600" dirty="0">
                <a:solidFill>
                  <a:schemeClr val="tx1"/>
                </a:solidFill>
              </a:rPr>
              <a:t>Stakeholder feedback is critical to this process</a:t>
            </a:r>
          </a:p>
          <a:p>
            <a:pPr marL="800100" lvl="2" indent="-342900" algn="l" defTabSz="117475">
              <a:lnSpc>
                <a:spcPct val="90000"/>
              </a:lnSpc>
              <a:spcBef>
                <a:spcPts val="5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en-US" sz="1600" dirty="0">
                <a:solidFill>
                  <a:schemeClr val="tx1"/>
                </a:solidFill>
              </a:rPr>
              <a:t>Local governments are directly impacted by Clean Water Act requirements</a:t>
            </a:r>
          </a:p>
          <a:p>
            <a:pPr marL="800100" lvl="2" indent="-342900" algn="l" defTabSz="117475">
              <a:lnSpc>
                <a:spcPct val="90000"/>
              </a:lnSpc>
              <a:spcBef>
                <a:spcPts val="5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en-US" sz="1600" dirty="0">
                <a:solidFill>
                  <a:schemeClr val="tx1"/>
                </a:solidFill>
              </a:rPr>
              <a:t>Each local government has its own story</a:t>
            </a:r>
          </a:p>
          <a:p>
            <a:pPr marL="800100" lvl="2" indent="-342900" algn="l" defTabSz="117475">
              <a:lnSpc>
                <a:spcPct val="90000"/>
              </a:lnSpc>
              <a:spcBef>
                <a:spcPts val="5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en-US" sz="1600" dirty="0">
                <a:solidFill>
                  <a:schemeClr val="tx1"/>
                </a:solidFill>
              </a:rPr>
              <a:t>We can’t do this alone!</a:t>
            </a:r>
          </a:p>
          <a:p>
            <a:pPr marL="342900" lvl="1" indent="-342900" algn="l" defTabSz="117475">
              <a:lnSpc>
                <a:spcPct val="90000"/>
              </a:lnSpc>
              <a:spcBef>
                <a:spcPts val="5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en-US" sz="1600" dirty="0">
                <a:solidFill>
                  <a:schemeClr val="tx1"/>
                </a:solidFill>
              </a:rPr>
              <a:t>How you can make the most impact</a:t>
            </a:r>
          </a:p>
          <a:p>
            <a:pPr marL="800100" lvl="2" indent="-342900" algn="l" defTabSz="117475">
              <a:lnSpc>
                <a:spcPct val="90000"/>
              </a:lnSpc>
              <a:spcBef>
                <a:spcPts val="5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en-US" sz="1600" dirty="0">
                <a:solidFill>
                  <a:schemeClr val="tx1"/>
                </a:solidFill>
              </a:rPr>
              <a:t>Take the survey</a:t>
            </a:r>
          </a:p>
          <a:p>
            <a:pPr marL="800100" lvl="2" indent="-342900" algn="l" defTabSz="117475">
              <a:lnSpc>
                <a:spcPct val="90000"/>
              </a:lnSpc>
              <a:spcBef>
                <a:spcPts val="5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en-US" sz="1600" dirty="0">
                <a:solidFill>
                  <a:schemeClr val="tx1"/>
                </a:solidFill>
              </a:rPr>
              <a:t>Share the </a:t>
            </a:r>
            <a:r>
              <a:rPr lang="en-US" sz="1600" dirty="0">
                <a:solidFill>
                  <a:schemeClr val="tx1"/>
                </a:solidFill>
                <a:hlinkClick r:id="rId3" action="ppaction://hlinkfile"/>
              </a:rPr>
              <a:t>link</a:t>
            </a:r>
            <a:r>
              <a:rPr lang="en-US" sz="1600" dirty="0">
                <a:solidFill>
                  <a:schemeClr val="tx1"/>
                </a:solidFill>
              </a:rPr>
              <a:t> and encourage others to participate</a:t>
            </a:r>
            <a:endParaRPr lang="en-US" sz="2000" dirty="0">
              <a:solidFill>
                <a:schemeClr val="tx1"/>
              </a:solidFill>
            </a:endParaRPr>
          </a:p>
          <a:p>
            <a:pPr marL="800100" lvl="2" indent="-342900" algn="l" defTabSz="117475">
              <a:lnSpc>
                <a:spcPct val="90000"/>
              </a:lnSpc>
              <a:spcBef>
                <a:spcPts val="5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en-US" sz="1600" dirty="0">
                <a:solidFill>
                  <a:schemeClr val="tx1"/>
                </a:solidFill>
              </a:rPr>
              <a:t>Participate in discussion for the remainder of our time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7C3532-EE4B-4EE8-99FF-B6B14DF9AFCF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52959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ctrTitle"/>
          </p:nvPr>
        </p:nvSpPr>
        <p:spPr>
          <a:xfrm>
            <a:off x="685800" y="228600"/>
            <a:ext cx="7772400" cy="987552"/>
          </a:xfrm>
          <a:solidFill>
            <a:schemeClr val="tx2"/>
          </a:solidFill>
        </p:spPr>
        <p:txBody>
          <a:bodyPr>
            <a:normAutofit/>
          </a:bodyPr>
          <a:lstStyle/>
          <a:p>
            <a:pPr algn="l"/>
            <a:r>
              <a:rPr lang="en-US" sz="2400" b="1" i="1" dirty="0">
                <a:solidFill>
                  <a:schemeClr val="bg1"/>
                </a:solidFill>
              </a:rPr>
              <a:t>Questions for discussion</a:t>
            </a:r>
            <a:endParaRPr lang="en-US" sz="3000" b="1" dirty="0">
              <a:solidFill>
                <a:schemeClr val="bg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295400"/>
            <a:ext cx="8153400" cy="4648200"/>
          </a:xfrm>
        </p:spPr>
        <p:txBody>
          <a:bodyPr>
            <a:noAutofit/>
          </a:bodyPr>
          <a:lstStyle/>
          <a:p>
            <a:pPr marL="342900" indent="-342900" algn="l" defTabSz="117475">
              <a:lnSpc>
                <a:spcPct val="90000"/>
              </a:lnSpc>
              <a:spcBef>
                <a:spcPts val="5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tx1"/>
                </a:solidFill>
              </a:rPr>
              <a:t>How can we best reflect diverse impacts, constraints, competing issues of  local governments?</a:t>
            </a:r>
          </a:p>
          <a:p>
            <a:pPr marL="342900" indent="-342900" algn="l" defTabSz="117475">
              <a:lnSpc>
                <a:spcPct val="90000"/>
              </a:lnSpc>
              <a:spcBef>
                <a:spcPts val="5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tx1"/>
                </a:solidFill>
              </a:rPr>
              <a:t>Use of the EPA Financial Capability Assessment framework to make the case for greater flexibility in compliance schedules</a:t>
            </a:r>
          </a:p>
          <a:p>
            <a:pPr marL="800100" lvl="2" indent="-342900" algn="l" defTabSz="117475">
              <a:lnSpc>
                <a:spcPct val="90000"/>
              </a:lnSpc>
              <a:spcBef>
                <a:spcPts val="5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tx1"/>
                </a:solidFill>
              </a:rPr>
              <a:t>Is it adequate? </a:t>
            </a:r>
          </a:p>
          <a:p>
            <a:pPr marL="800100" lvl="2" indent="-342900" algn="l" defTabSz="117475">
              <a:lnSpc>
                <a:spcPct val="90000"/>
              </a:lnSpc>
              <a:spcBef>
                <a:spcPts val="5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tx1"/>
                </a:solidFill>
              </a:rPr>
              <a:t>If you have used it, did you present additional information to make the case for limitations on financial capability?</a:t>
            </a:r>
          </a:p>
          <a:p>
            <a:pPr marL="800100" lvl="2" indent="-342900" algn="l" defTabSz="117475">
              <a:lnSpc>
                <a:spcPct val="90000"/>
              </a:lnSpc>
              <a:spcBef>
                <a:spcPts val="5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tx1"/>
                </a:solidFill>
              </a:rPr>
              <a:t>How can/should it be improved?</a:t>
            </a:r>
          </a:p>
          <a:p>
            <a:pPr marL="342900" indent="-342900" algn="l" defTabSz="117475">
              <a:lnSpc>
                <a:spcPct val="90000"/>
              </a:lnSpc>
              <a:spcBef>
                <a:spcPts val="5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tx1"/>
                </a:solidFill>
              </a:rPr>
              <a:t>Integrated planning</a:t>
            </a:r>
          </a:p>
          <a:p>
            <a:pPr marL="800100" lvl="2" indent="-342900" algn="l" defTabSz="117475">
              <a:lnSpc>
                <a:spcPct val="90000"/>
              </a:lnSpc>
              <a:spcBef>
                <a:spcPts val="5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tx1"/>
                </a:solidFill>
              </a:rPr>
              <a:t>If you used it, what was the scope?</a:t>
            </a:r>
          </a:p>
          <a:p>
            <a:pPr marL="800100" lvl="2" indent="-342900" algn="l" defTabSz="117475">
              <a:lnSpc>
                <a:spcPct val="90000"/>
              </a:lnSpc>
              <a:spcBef>
                <a:spcPts val="5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tx1"/>
                </a:solidFill>
              </a:rPr>
              <a:t>What was the result? Did it change the approach or timeline for compliance?</a:t>
            </a:r>
          </a:p>
          <a:p>
            <a:pPr marL="800100" lvl="2" indent="-342900" algn="l" defTabSz="117475">
              <a:lnSpc>
                <a:spcPct val="90000"/>
              </a:lnSpc>
              <a:spcBef>
                <a:spcPts val="5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7C3532-EE4B-4EE8-99FF-B6B14DF9AFCF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0747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ctrTitle"/>
          </p:nvPr>
        </p:nvSpPr>
        <p:spPr>
          <a:xfrm>
            <a:off x="685800" y="228600"/>
            <a:ext cx="7772400" cy="987552"/>
          </a:xfrm>
          <a:solidFill>
            <a:schemeClr val="tx2"/>
          </a:solidFill>
        </p:spPr>
        <p:txBody>
          <a:bodyPr>
            <a:normAutofit/>
          </a:bodyPr>
          <a:lstStyle/>
          <a:p>
            <a:pPr algn="l"/>
            <a:r>
              <a:rPr lang="en-US" sz="2400" b="1" i="1" dirty="0">
                <a:solidFill>
                  <a:schemeClr val="bg1"/>
                </a:solidFill>
              </a:rPr>
              <a:t>Questions for discussion</a:t>
            </a:r>
            <a:endParaRPr lang="en-US" sz="3000" b="1" dirty="0">
              <a:solidFill>
                <a:schemeClr val="bg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295400"/>
            <a:ext cx="8153400" cy="4648200"/>
          </a:xfrm>
        </p:spPr>
        <p:txBody>
          <a:bodyPr>
            <a:noAutofit/>
          </a:bodyPr>
          <a:lstStyle/>
          <a:p>
            <a:pPr marL="342900" indent="-342900" algn="l" defTabSz="117475">
              <a:lnSpc>
                <a:spcPct val="90000"/>
              </a:lnSpc>
              <a:spcBef>
                <a:spcPts val="5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tx1"/>
                </a:solidFill>
              </a:rPr>
              <a:t>Innovative Solutions</a:t>
            </a:r>
          </a:p>
          <a:p>
            <a:pPr marL="800100" lvl="2" indent="-342900" algn="l" defTabSz="117475">
              <a:lnSpc>
                <a:spcPct val="90000"/>
              </a:lnSpc>
              <a:spcBef>
                <a:spcPts val="5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tx1"/>
                </a:solidFill>
              </a:rPr>
              <a:t>Financing</a:t>
            </a:r>
          </a:p>
          <a:p>
            <a:pPr marL="1257300" lvl="3" indent="-342900" algn="l" defTabSz="117475">
              <a:lnSpc>
                <a:spcPct val="90000"/>
              </a:lnSpc>
              <a:spcBef>
                <a:spcPts val="5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chemeClr val="tx1"/>
                </a:solidFill>
              </a:rPr>
              <a:t>Use of innovative approaches to financing compliance obligations</a:t>
            </a:r>
          </a:p>
          <a:p>
            <a:pPr marL="1257300" lvl="3" indent="-342900" algn="l" defTabSz="117475">
              <a:lnSpc>
                <a:spcPct val="90000"/>
              </a:lnSpc>
              <a:spcBef>
                <a:spcPts val="5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chemeClr val="tx1"/>
                </a:solidFill>
              </a:rPr>
              <a:t>Barriers? What is needed to enable them? </a:t>
            </a:r>
          </a:p>
          <a:p>
            <a:pPr marL="1257300" lvl="3" indent="-342900" algn="l" defTabSz="117475">
              <a:lnSpc>
                <a:spcPct val="90000"/>
              </a:lnSpc>
              <a:spcBef>
                <a:spcPts val="5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chemeClr val="tx1"/>
                </a:solidFill>
              </a:rPr>
              <a:t>Potential state or federal roles?</a:t>
            </a:r>
          </a:p>
          <a:p>
            <a:pPr marL="800100" lvl="2" indent="-342900" algn="l" defTabSz="117475">
              <a:lnSpc>
                <a:spcPct val="90000"/>
              </a:lnSpc>
              <a:spcBef>
                <a:spcPts val="5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tx1"/>
                </a:solidFill>
              </a:rPr>
              <a:t>Green Infrastructure</a:t>
            </a:r>
          </a:p>
          <a:p>
            <a:pPr marL="1257300" lvl="3" indent="-342900" algn="l" defTabSz="117475">
              <a:lnSpc>
                <a:spcPct val="90000"/>
              </a:lnSpc>
              <a:spcBef>
                <a:spcPts val="5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chemeClr val="tx1"/>
                </a:solidFill>
              </a:rPr>
              <a:t>Have you planned or implemented green infrastructure projects to reduce compliance costs?</a:t>
            </a:r>
          </a:p>
          <a:p>
            <a:pPr marL="800100" lvl="2" indent="-342900" algn="l" defTabSz="117475">
              <a:lnSpc>
                <a:spcPct val="90000"/>
              </a:lnSpc>
              <a:spcBef>
                <a:spcPts val="5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 smtClean="0">
                <a:solidFill>
                  <a:schemeClr val="tx1"/>
                </a:solidFill>
              </a:rPr>
              <a:t>Rate Structures and Consumer Assistance Programs</a:t>
            </a:r>
            <a:endParaRPr lang="en-US" sz="2000" dirty="0">
              <a:solidFill>
                <a:schemeClr val="tx1"/>
              </a:solidFill>
            </a:endParaRPr>
          </a:p>
          <a:p>
            <a:pPr marL="342900" indent="-342900" algn="l" defTabSz="117475">
              <a:lnSpc>
                <a:spcPct val="90000"/>
              </a:lnSpc>
              <a:spcBef>
                <a:spcPts val="5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tx1"/>
                </a:solidFill>
              </a:rPr>
              <a:t>Use of Benefit-Cost Analysis?</a:t>
            </a:r>
          </a:p>
          <a:p>
            <a:pPr marL="800100" lvl="2" indent="-342900" algn="l" defTabSz="117475">
              <a:lnSpc>
                <a:spcPct val="90000"/>
              </a:lnSpc>
              <a:spcBef>
                <a:spcPts val="5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chemeClr val="tx1"/>
                </a:solidFill>
              </a:rPr>
              <a:t>Have you used it to make the case for alternative CWA investments?</a:t>
            </a:r>
          </a:p>
          <a:p>
            <a:pPr marL="800100" lvl="2" indent="-342900" algn="l" defTabSz="117475">
              <a:lnSpc>
                <a:spcPct val="90000"/>
              </a:lnSpc>
              <a:spcBef>
                <a:spcPts val="5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chemeClr val="tx1"/>
                </a:solidFill>
              </a:rPr>
              <a:t>How?  Scope of costs and benefits considered?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7C3532-EE4B-4EE8-99FF-B6B14DF9AFCF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74441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ctrTitle"/>
          </p:nvPr>
        </p:nvSpPr>
        <p:spPr>
          <a:xfrm>
            <a:off x="685800" y="228600"/>
            <a:ext cx="7772400" cy="987552"/>
          </a:xfrm>
          <a:solidFill>
            <a:schemeClr val="tx2"/>
          </a:solidFill>
        </p:spPr>
        <p:txBody>
          <a:bodyPr>
            <a:normAutofit/>
          </a:bodyPr>
          <a:lstStyle/>
          <a:p>
            <a:pPr algn="l"/>
            <a:r>
              <a:rPr lang="en-US" sz="2400" b="1" i="1" dirty="0">
                <a:solidFill>
                  <a:schemeClr val="bg1"/>
                </a:solidFill>
              </a:rPr>
              <a:t>Please feel free to contact us:</a:t>
            </a:r>
            <a:endParaRPr lang="en-US" sz="3000" b="1" dirty="0">
              <a:solidFill>
                <a:schemeClr val="bg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371600"/>
            <a:ext cx="7772400" cy="4648200"/>
          </a:xfrm>
        </p:spPr>
        <p:txBody>
          <a:bodyPr>
            <a:normAutofit/>
          </a:bodyPr>
          <a:lstStyle/>
          <a:p>
            <a:pPr marL="0" lvl="1" defTabSz="117475">
              <a:lnSpc>
                <a:spcPct val="90000"/>
              </a:lnSpc>
              <a:spcBef>
                <a:spcPts val="500"/>
              </a:spcBef>
              <a:spcAft>
                <a:spcPts val="600"/>
              </a:spcAft>
            </a:pPr>
            <a:r>
              <a:rPr lang="en-US" sz="2400" dirty="0" smtClean="0">
                <a:solidFill>
                  <a:schemeClr val="tx1"/>
                </a:solidFill>
              </a:rPr>
              <a:t>Sylvia Tognetti – </a:t>
            </a:r>
            <a:r>
              <a:rPr lang="en-US" sz="2400" dirty="0" smtClean="0">
                <a:solidFill>
                  <a:schemeClr val="tx1"/>
                </a:solidFill>
                <a:hlinkClick r:id="rId3"/>
              </a:rPr>
              <a:t>stognetti@napawash.org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</a:p>
          <a:p>
            <a:pPr marL="0" lvl="1" defTabSz="117475">
              <a:lnSpc>
                <a:spcPct val="90000"/>
              </a:lnSpc>
              <a:spcBef>
                <a:spcPts val="500"/>
              </a:spcBef>
              <a:spcAft>
                <a:spcPts val="600"/>
              </a:spcAft>
            </a:pPr>
            <a:r>
              <a:rPr lang="en-US" sz="2400" dirty="0" smtClean="0">
                <a:solidFill>
                  <a:schemeClr val="tx1"/>
                </a:solidFill>
              </a:rPr>
              <a:t>Project director: Brenna </a:t>
            </a:r>
            <a:r>
              <a:rPr lang="en-US" sz="2400" dirty="0">
                <a:solidFill>
                  <a:schemeClr val="tx1"/>
                </a:solidFill>
              </a:rPr>
              <a:t>Isman – </a:t>
            </a:r>
            <a:r>
              <a:rPr lang="en-US" sz="2400" dirty="0">
                <a:solidFill>
                  <a:schemeClr val="tx1"/>
                </a:solidFill>
                <a:hlinkClick r:id="rId4"/>
              </a:rPr>
              <a:t>bisman@napawash.org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</a:p>
          <a:p>
            <a:pPr marL="0" lvl="1" defTabSz="117475">
              <a:lnSpc>
                <a:spcPct val="90000"/>
              </a:lnSpc>
              <a:spcBef>
                <a:spcPts val="500"/>
              </a:spcBef>
              <a:spcAft>
                <a:spcPts val="600"/>
              </a:spcAft>
            </a:pPr>
            <a:endParaRPr lang="en-US" sz="2400" dirty="0">
              <a:solidFill>
                <a:schemeClr val="tx1"/>
              </a:solidFill>
            </a:endParaRPr>
          </a:p>
          <a:p>
            <a:pPr marL="0" lvl="1" defTabSz="117475">
              <a:lnSpc>
                <a:spcPct val="90000"/>
              </a:lnSpc>
              <a:spcBef>
                <a:spcPts val="500"/>
              </a:spcBef>
              <a:spcAft>
                <a:spcPts val="600"/>
              </a:spcAft>
            </a:pPr>
            <a:r>
              <a:rPr lang="en-US" sz="2400" dirty="0">
                <a:solidFill>
                  <a:schemeClr val="tx1"/>
                </a:solidFill>
              </a:rPr>
              <a:t>For more information about the </a:t>
            </a:r>
          </a:p>
          <a:p>
            <a:pPr marL="0" lvl="1" defTabSz="117475">
              <a:lnSpc>
                <a:spcPct val="90000"/>
              </a:lnSpc>
              <a:spcBef>
                <a:spcPts val="500"/>
              </a:spcBef>
              <a:spcAft>
                <a:spcPts val="600"/>
              </a:spcAft>
            </a:pPr>
            <a:r>
              <a:rPr lang="en-US" sz="2400" dirty="0">
                <a:solidFill>
                  <a:schemeClr val="tx1"/>
                </a:solidFill>
              </a:rPr>
              <a:t>National Academy of Public Administration,</a:t>
            </a:r>
          </a:p>
          <a:p>
            <a:pPr marL="0" lvl="1" defTabSz="117475">
              <a:lnSpc>
                <a:spcPct val="90000"/>
              </a:lnSpc>
              <a:spcBef>
                <a:spcPts val="500"/>
              </a:spcBef>
              <a:spcAft>
                <a:spcPts val="600"/>
              </a:spcAft>
            </a:pPr>
            <a:r>
              <a:rPr lang="en-US" sz="2400" dirty="0">
                <a:solidFill>
                  <a:schemeClr val="tx1"/>
                </a:solidFill>
              </a:rPr>
              <a:t>please visit our website at </a:t>
            </a:r>
            <a:r>
              <a:rPr lang="en-US" sz="2400" dirty="0">
                <a:solidFill>
                  <a:schemeClr val="tx1"/>
                </a:solidFill>
                <a:hlinkClick r:id="rId5"/>
              </a:rPr>
              <a:t>www.napawash.org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</a:p>
          <a:p>
            <a:pPr marL="0" lvl="1" defTabSz="117475">
              <a:lnSpc>
                <a:spcPct val="90000"/>
              </a:lnSpc>
              <a:spcBef>
                <a:spcPts val="500"/>
              </a:spcBef>
              <a:spcAft>
                <a:spcPts val="600"/>
              </a:spcAft>
            </a:pPr>
            <a:endParaRPr lang="en-US" sz="1900" dirty="0">
              <a:solidFill>
                <a:schemeClr val="tx1"/>
              </a:solidFill>
            </a:endParaRPr>
          </a:p>
          <a:p>
            <a:pPr marL="0" lvl="1" defTabSz="117475">
              <a:lnSpc>
                <a:spcPct val="90000"/>
              </a:lnSpc>
              <a:spcBef>
                <a:spcPts val="500"/>
              </a:spcBef>
              <a:spcAft>
                <a:spcPts val="600"/>
              </a:spcAft>
            </a:pPr>
            <a:r>
              <a:rPr lang="en-US" sz="4400" dirty="0">
                <a:solidFill>
                  <a:schemeClr val="tx1"/>
                </a:solidFill>
              </a:rPr>
              <a:t>Thank you for your time!</a:t>
            </a:r>
            <a:endParaRPr lang="en-US" sz="4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7C3532-EE4B-4EE8-99FF-B6B14DF9AFCF}" type="slidenum">
              <a:rPr lang="en-US" smtClean="0"/>
              <a:t>6</a:t>
            </a:fld>
            <a:endParaRPr lang="en-US" dirty="0"/>
          </a:p>
        </p:txBody>
      </p:sp>
      <p:pic>
        <p:nvPicPr>
          <p:cNvPr id="6" name="Picture 4" descr="NAPA_Logo copy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81400" y="5312568"/>
            <a:ext cx="2133600" cy="979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432020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4E3032A336020419FA9ECEFF91807A7" ma:contentTypeVersion="0" ma:contentTypeDescription="Create a new document." ma:contentTypeScope="" ma:versionID="9c5d298e49fa089f031ea46e5541dc10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c64490b4aec6201516c3a874156f37b2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A3E121C5-9337-40DB-AFAF-83584C940F86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B4C9112F-D947-4EDD-98B8-19A65183118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69D6D733-B5D1-468F-B085-32A9F2C27D92}">
  <ds:schemaRefs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9801</TotalTime>
  <Words>374</Words>
  <Application>Microsoft Office PowerPoint</Application>
  <PresentationFormat>On-screen Show (4:3)</PresentationFormat>
  <Paragraphs>77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Calibri</vt:lpstr>
      <vt:lpstr>Office Theme</vt:lpstr>
      <vt:lpstr> </vt:lpstr>
      <vt:lpstr>Project Overview and Expected Outcomes From Today</vt:lpstr>
      <vt:lpstr>Project Overview and Expected Outcomes From Today</vt:lpstr>
      <vt:lpstr>Questions for discussion</vt:lpstr>
      <vt:lpstr>Questions for discussion</vt:lpstr>
      <vt:lpstr>Please feel free to contact us:</vt:lpstr>
    </vt:vector>
  </TitlesOfParts>
  <Company>NAPA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Matt Gripp</dc:creator>
  <cp:lastModifiedBy>jstarr</cp:lastModifiedBy>
  <cp:revision>587</cp:revision>
  <cp:lastPrinted>2016-10-04T16:06:41Z</cp:lastPrinted>
  <dcterms:created xsi:type="dcterms:W3CDTF">2013-10-07T18:29:12Z</dcterms:created>
  <dcterms:modified xsi:type="dcterms:W3CDTF">2017-03-22T16:04:13Z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0x01010074E3032A336020419FA9ECEFF91807A7</vt:lpwstr>
  </property>
</Properties>
</file>