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notesMasterIdLst>
    <p:notesMasterId r:id="rId23"/>
  </p:notesMasterIdLst>
  <p:handoutMasterIdLst>
    <p:handoutMasterId r:id="rId24"/>
  </p:handoutMasterIdLst>
  <p:sldIdLst>
    <p:sldId id="256" r:id="rId2"/>
    <p:sldId id="306" r:id="rId3"/>
    <p:sldId id="272" r:id="rId4"/>
    <p:sldId id="283" r:id="rId5"/>
    <p:sldId id="313" r:id="rId6"/>
    <p:sldId id="274" r:id="rId7"/>
    <p:sldId id="312" r:id="rId8"/>
    <p:sldId id="289" r:id="rId9"/>
    <p:sldId id="273" r:id="rId10"/>
    <p:sldId id="285" r:id="rId11"/>
    <p:sldId id="275" r:id="rId12"/>
    <p:sldId id="276" r:id="rId13"/>
    <p:sldId id="296" r:id="rId14"/>
    <p:sldId id="314" r:id="rId15"/>
    <p:sldId id="277" r:id="rId16"/>
    <p:sldId id="299" r:id="rId17"/>
    <p:sldId id="278" r:id="rId18"/>
    <p:sldId id="315" r:id="rId19"/>
    <p:sldId id="303" r:id="rId20"/>
    <p:sldId id="311" r:id="rId21"/>
    <p:sldId id="316" r:id="rId2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0"/>
    <a:srgbClr val="CC0000"/>
    <a:srgbClr val="A50021"/>
    <a:srgbClr val="663300"/>
    <a:srgbClr val="9966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04" autoAdjust="0"/>
    <p:restoredTop sz="75488" autoAdjust="0"/>
  </p:normalViewPr>
  <p:slideViewPr>
    <p:cSldViewPr snapToObjects="1">
      <p:cViewPr>
        <p:scale>
          <a:sx n="75" d="100"/>
          <a:sy n="75" d="100"/>
        </p:scale>
        <p:origin x="-2040" y="-32"/>
      </p:cViewPr>
      <p:guideLst>
        <p:guide orient="horz" pos="2160"/>
        <p:guide pos="2880"/>
      </p:guideLst>
    </p:cSldViewPr>
  </p:slideViewPr>
  <p:notesTextViewPr>
    <p:cViewPr>
      <p:scale>
        <a:sx n="66" d="100"/>
        <a:sy n="66" d="100"/>
      </p:scale>
      <p:origin x="0" y="0"/>
    </p:cViewPr>
  </p:notesTextViewPr>
  <p:notesViewPr>
    <p:cSldViewPr snapToObjects="1">
      <p:cViewPr>
        <p:scale>
          <a:sx n="100" d="100"/>
          <a:sy n="100" d="100"/>
        </p:scale>
        <p:origin x="-786" y="79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handoutMaster" Target="handoutMasters/handout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8475" cy="465138"/>
          </a:xfrm>
          <a:prstGeom prst="rect">
            <a:avLst/>
          </a:prstGeom>
        </p:spPr>
        <p:txBody>
          <a:bodyPr vert="horz" lIns="91427" tIns="45713" rIns="91427" bIns="45713" rtlCol="0"/>
          <a:lstStyle>
            <a:lvl1pPr algn="l">
              <a:defRPr sz="1200"/>
            </a:lvl1pPr>
          </a:lstStyle>
          <a:p>
            <a:endParaRPr lang="en-US" dirty="0"/>
          </a:p>
        </p:txBody>
      </p:sp>
      <p:sp>
        <p:nvSpPr>
          <p:cNvPr id="3" name="Date Placeholder 2"/>
          <p:cNvSpPr>
            <a:spLocks noGrp="1"/>
          </p:cNvSpPr>
          <p:nvPr>
            <p:ph type="dt" sz="quarter" idx="1"/>
          </p:nvPr>
        </p:nvSpPr>
        <p:spPr>
          <a:xfrm>
            <a:off x="3970339" y="0"/>
            <a:ext cx="3038475" cy="465138"/>
          </a:xfrm>
          <a:prstGeom prst="rect">
            <a:avLst/>
          </a:prstGeom>
        </p:spPr>
        <p:txBody>
          <a:bodyPr vert="horz" lIns="91427" tIns="45713" rIns="91427" bIns="45713" rtlCol="0"/>
          <a:lstStyle>
            <a:lvl1pPr algn="r">
              <a:defRPr sz="1200"/>
            </a:lvl1pPr>
          </a:lstStyle>
          <a:p>
            <a:fld id="{A4382806-948A-4337-8DBE-34BBE2BB8BBC}" type="datetimeFigureOut">
              <a:rPr lang="en-US" smtClean="0"/>
              <a:t>2/27/14</a:t>
            </a:fld>
            <a:endParaRPr lang="en-US" dirty="0"/>
          </a:p>
        </p:txBody>
      </p:sp>
      <p:sp>
        <p:nvSpPr>
          <p:cNvPr id="4" name="Footer Placeholder 3"/>
          <p:cNvSpPr>
            <a:spLocks noGrp="1"/>
          </p:cNvSpPr>
          <p:nvPr>
            <p:ph type="ftr" sz="quarter" idx="2"/>
          </p:nvPr>
        </p:nvSpPr>
        <p:spPr>
          <a:xfrm>
            <a:off x="2" y="8829675"/>
            <a:ext cx="3038475" cy="465138"/>
          </a:xfrm>
          <a:prstGeom prst="rect">
            <a:avLst/>
          </a:prstGeom>
        </p:spPr>
        <p:txBody>
          <a:bodyPr vert="horz" lIns="91427" tIns="45713" rIns="91427" bIns="45713"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9" y="8829675"/>
            <a:ext cx="3038475" cy="465138"/>
          </a:xfrm>
          <a:prstGeom prst="rect">
            <a:avLst/>
          </a:prstGeom>
        </p:spPr>
        <p:txBody>
          <a:bodyPr vert="horz" lIns="91427" tIns="45713" rIns="91427" bIns="45713" rtlCol="0" anchor="b"/>
          <a:lstStyle>
            <a:lvl1pPr algn="r">
              <a:defRPr sz="1200"/>
            </a:lvl1pPr>
          </a:lstStyle>
          <a:p>
            <a:fld id="{677F1DDE-46A4-4B12-9351-8F35BFC5A564}" type="slidenum">
              <a:rPr lang="en-US" smtClean="0"/>
              <a:t>‹#›</a:t>
            </a:fld>
            <a:endParaRPr lang="en-US" dirty="0"/>
          </a:p>
        </p:txBody>
      </p:sp>
    </p:spTree>
    <p:extLst>
      <p:ext uri="{BB962C8B-B14F-4D97-AF65-F5344CB8AC3E}">
        <p14:creationId xmlns:p14="http://schemas.microsoft.com/office/powerpoint/2010/main" val="1330494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319" cy="465242"/>
          </a:xfrm>
          <a:prstGeom prst="rect">
            <a:avLst/>
          </a:prstGeom>
        </p:spPr>
        <p:txBody>
          <a:bodyPr vert="horz" lIns="91427" tIns="45713" rIns="91427" bIns="45713" rtlCol="0"/>
          <a:lstStyle>
            <a:lvl1pPr algn="l">
              <a:defRPr sz="1200"/>
            </a:lvl1pPr>
          </a:lstStyle>
          <a:p>
            <a:endParaRPr lang="en-US" dirty="0"/>
          </a:p>
        </p:txBody>
      </p:sp>
      <p:sp>
        <p:nvSpPr>
          <p:cNvPr id="3" name="Date Placeholder 2"/>
          <p:cNvSpPr>
            <a:spLocks noGrp="1"/>
          </p:cNvSpPr>
          <p:nvPr>
            <p:ph type="dt" idx="1"/>
          </p:nvPr>
        </p:nvSpPr>
        <p:spPr>
          <a:xfrm>
            <a:off x="3970886" y="0"/>
            <a:ext cx="3038319" cy="465242"/>
          </a:xfrm>
          <a:prstGeom prst="rect">
            <a:avLst/>
          </a:prstGeom>
        </p:spPr>
        <p:txBody>
          <a:bodyPr vert="horz" lIns="91427" tIns="45713" rIns="91427" bIns="45713" rtlCol="0"/>
          <a:lstStyle>
            <a:lvl1pPr algn="r">
              <a:defRPr sz="1200"/>
            </a:lvl1pPr>
          </a:lstStyle>
          <a:p>
            <a:fld id="{A4AF0E4E-8CC3-4774-8C7D-9C4B627C3000}" type="datetimeFigureOut">
              <a:rPr lang="en-US" smtClean="0"/>
              <a:t>2/27/14</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27" tIns="45713" rIns="91427" bIns="45713" rtlCol="0" anchor="ctr"/>
          <a:lstStyle/>
          <a:p>
            <a:endParaRPr lang="en-US" dirty="0"/>
          </a:p>
        </p:txBody>
      </p:sp>
      <p:sp>
        <p:nvSpPr>
          <p:cNvPr id="5" name="Notes Placeholder 4"/>
          <p:cNvSpPr>
            <a:spLocks noGrp="1"/>
          </p:cNvSpPr>
          <p:nvPr>
            <p:ph type="body" sz="quarter" idx="3"/>
          </p:nvPr>
        </p:nvSpPr>
        <p:spPr>
          <a:xfrm>
            <a:off x="701519" y="4416633"/>
            <a:ext cx="5607362" cy="4182960"/>
          </a:xfrm>
          <a:prstGeom prst="rect">
            <a:avLst/>
          </a:prstGeom>
        </p:spPr>
        <p:txBody>
          <a:bodyPr vert="horz" lIns="91427" tIns="45713" rIns="91427" bIns="4571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054"/>
            <a:ext cx="3038319" cy="465242"/>
          </a:xfrm>
          <a:prstGeom prst="rect">
            <a:avLst/>
          </a:prstGeom>
        </p:spPr>
        <p:txBody>
          <a:bodyPr vert="horz" lIns="91427" tIns="45713" rIns="91427" bIns="4571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886" y="8829054"/>
            <a:ext cx="3038319" cy="465242"/>
          </a:xfrm>
          <a:prstGeom prst="rect">
            <a:avLst/>
          </a:prstGeom>
        </p:spPr>
        <p:txBody>
          <a:bodyPr vert="horz" lIns="91427" tIns="45713" rIns="91427" bIns="45713" rtlCol="0" anchor="b"/>
          <a:lstStyle>
            <a:lvl1pPr algn="r">
              <a:defRPr sz="1200"/>
            </a:lvl1pPr>
          </a:lstStyle>
          <a:p>
            <a:fld id="{72C59ABF-97C0-4BF9-884F-0EDB90ADE15F}" type="slidenum">
              <a:rPr lang="en-US" smtClean="0"/>
              <a:t>‹#›</a:t>
            </a:fld>
            <a:endParaRPr lang="en-US" dirty="0"/>
          </a:p>
        </p:txBody>
      </p:sp>
    </p:spTree>
    <p:extLst>
      <p:ext uri="{BB962C8B-B14F-4D97-AF65-F5344CB8AC3E}">
        <p14:creationId xmlns:p14="http://schemas.microsoft.com/office/powerpoint/2010/main" val="3051100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a:buFont typeface="Arial" panose="020B0604020202020204" pitchFamily="34" charset="0"/>
              <a:buChar char="•"/>
            </a:pPr>
            <a:r>
              <a:rPr lang="en-US" baseline="0" dirty="0" smtClean="0"/>
              <a:t>Today I am presenting research that  came out of  a collaboration between the Chesapeake Bay Program Partnership and the University of Maryland Center for Environmental Science.  </a:t>
            </a:r>
          </a:p>
          <a:p>
            <a:pPr marL="165261" indent="-165261">
              <a:buFont typeface="Arial" panose="020B0604020202020204" pitchFamily="34" charset="0"/>
              <a:buChar char="•"/>
            </a:pPr>
            <a:r>
              <a:rPr lang="en-US" baseline="0" dirty="0" smtClean="0"/>
              <a:t>Our report, New Insights: Science based evidence of water quality improvements, challenges and opportunities in the Chesapeake is available online if you would like to take a closer look at any of the information I am presenting today</a:t>
            </a:r>
          </a:p>
        </p:txBody>
      </p:sp>
      <p:sp>
        <p:nvSpPr>
          <p:cNvPr id="4" name="Slide Number Placeholder 3"/>
          <p:cNvSpPr>
            <a:spLocks noGrp="1"/>
          </p:cNvSpPr>
          <p:nvPr>
            <p:ph type="sldNum" sz="quarter" idx="10"/>
          </p:nvPr>
        </p:nvSpPr>
        <p:spPr/>
        <p:txBody>
          <a:bodyPr/>
          <a:lstStyle/>
          <a:p>
            <a:fld id="{72C59ABF-97C0-4BF9-884F-0EDB90ADE15F}" type="slidenum">
              <a:rPr lang="en-US" smtClean="0"/>
              <a:t>1</a:t>
            </a:fld>
            <a:endParaRPr lang="en-US" dirty="0"/>
          </a:p>
        </p:txBody>
      </p:sp>
    </p:spTree>
    <p:extLst>
      <p:ext uri="{BB962C8B-B14F-4D97-AF65-F5344CB8AC3E}">
        <p14:creationId xmlns:p14="http://schemas.microsoft.com/office/powerpoint/2010/main" val="4101782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a:buFont typeface="Arial" panose="020B0604020202020204" pitchFamily="34" charset="0"/>
              <a:buChar char="•"/>
            </a:pPr>
            <a:r>
              <a:rPr lang="en-US" dirty="0" smtClean="0"/>
              <a:t>A notable case study demonstrating</a:t>
            </a:r>
            <a:r>
              <a:rPr lang="en-US" baseline="0" dirty="0" smtClean="0"/>
              <a:t> success is the implementation of winter cover crops in the Wye River drainage basin.</a:t>
            </a:r>
          </a:p>
          <a:p>
            <a:pPr marL="165261" indent="-165261">
              <a:buFont typeface="Arial" panose="020B0604020202020204" pitchFamily="34" charset="0"/>
              <a:buChar char="•"/>
            </a:pPr>
            <a:r>
              <a:rPr lang="en-US" baseline="0" dirty="0" smtClean="0"/>
              <a:t>As shown an the left, the planting of cover crops in two agricultural fields in 1988 decreased nitrate concentrations in groundwater.</a:t>
            </a:r>
          </a:p>
          <a:p>
            <a:pPr marL="165261" indent="-165261">
              <a:buFont typeface="Arial" panose="020B0604020202020204" pitchFamily="34" charset="0"/>
              <a:buChar char="•"/>
            </a:pPr>
            <a:r>
              <a:rPr lang="en-US" baseline="0" dirty="0" smtClean="0"/>
              <a:t>The graph on the right side depicts nitrate concentrations in different subsurface zones on a another farm.  Cover crops were implemented in 1994, and nitrate concentrations subsequently decreased in the root zone and underlying aquifer</a:t>
            </a:r>
          </a:p>
        </p:txBody>
      </p:sp>
      <p:sp>
        <p:nvSpPr>
          <p:cNvPr id="4" name="Slide Number Placeholder 3"/>
          <p:cNvSpPr>
            <a:spLocks noGrp="1"/>
          </p:cNvSpPr>
          <p:nvPr>
            <p:ph type="sldNum" sz="quarter" idx="10"/>
          </p:nvPr>
        </p:nvSpPr>
        <p:spPr/>
        <p:txBody>
          <a:bodyPr/>
          <a:lstStyle/>
          <a:p>
            <a:fld id="{72C59ABF-97C0-4BF9-884F-0EDB90ADE15F}" type="slidenum">
              <a:rPr lang="en-US" smtClean="0"/>
              <a:t>10</a:t>
            </a:fld>
            <a:endParaRPr lang="en-US" dirty="0"/>
          </a:p>
        </p:txBody>
      </p:sp>
    </p:spTree>
    <p:extLst>
      <p:ext uri="{BB962C8B-B14F-4D97-AF65-F5344CB8AC3E}">
        <p14:creationId xmlns:p14="http://schemas.microsoft.com/office/powerpoint/2010/main" val="15793258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a:buFont typeface="Arial" panose="020B0604020202020204" pitchFamily="34" charset="0"/>
              <a:buChar char="•"/>
            </a:pPr>
            <a:r>
              <a:rPr lang="en-US" dirty="0" smtClean="0"/>
              <a:t>The first of our “challenges” lessons addresses the delays in water quality improvements despite reductions in nutrient loads, which can result </a:t>
            </a:r>
            <a:r>
              <a:rPr lang="en-US" baseline="0" dirty="0" smtClean="0"/>
              <a:t>groundwater age and sediment storage of phosphorus</a:t>
            </a:r>
          </a:p>
          <a:p>
            <a:pPr marL="165261" indent="-165261">
              <a:buFont typeface="Arial" panose="020B0604020202020204" pitchFamily="34" charset="0"/>
              <a:buChar char="•"/>
            </a:pPr>
            <a:endParaRPr lang="en-US" dirty="0" smtClean="0"/>
          </a:p>
          <a:p>
            <a:pPr marL="165261" indent="-165261">
              <a:buFont typeface="Arial" panose="020B0604020202020204" pitchFamily="34" charset="0"/>
              <a:buChar char="•"/>
            </a:pPr>
            <a:r>
              <a:rPr lang="en-US" dirty="0" smtClean="0"/>
              <a:t>Groundwater ages refers to the time it takes for groundwater to move from recharge  into the water table to its discharge location into a stream, </a:t>
            </a:r>
          </a:p>
          <a:p>
            <a:pPr marL="165261" indent="-165261">
              <a:buFont typeface="Arial" panose="020B0604020202020204" pitchFamily="34" charset="0"/>
              <a:buChar char="•"/>
            </a:pPr>
            <a:r>
              <a:rPr lang="en-US" dirty="0" smtClean="0"/>
              <a:t>Ages </a:t>
            </a:r>
            <a:r>
              <a:rPr lang="en-US" dirty="0"/>
              <a:t>can vary from less than a year to more than 100 years.  </a:t>
            </a:r>
          </a:p>
          <a:p>
            <a:pPr marL="165261" indent="-165261">
              <a:buFont typeface="Arial" panose="020B0604020202020204" pitchFamily="34" charset="0"/>
              <a:buChar char="•"/>
            </a:pPr>
            <a:r>
              <a:rPr lang="en-US" dirty="0"/>
              <a:t>This can present a significant challenge in knowing how effective a best management practice really is when we are not going to see actual results for years ahead.  </a:t>
            </a:r>
          </a:p>
          <a:p>
            <a:pPr marL="165261" indent="-165261">
              <a:buFont typeface="Arial" panose="020B0604020202020204" pitchFamily="34" charset="0"/>
              <a:buChar char="•"/>
            </a:pPr>
            <a:r>
              <a:rPr lang="en-US" dirty="0"/>
              <a:t>On the right is a simulation of different groundwater return times in the Delmarva peninsula.  </a:t>
            </a:r>
            <a:endParaRPr lang="en-US" dirty="0" smtClean="0"/>
          </a:p>
          <a:p>
            <a:pPr marL="165261" indent="-165261">
              <a:buFont typeface="Arial" panose="020B0604020202020204" pitchFamily="34" charset="0"/>
              <a:buChar char="•"/>
            </a:pPr>
            <a:r>
              <a:rPr lang="en-US" dirty="0" smtClean="0"/>
              <a:t>Having estimates like these can help us prioritize BMP locations as well as manage expectations</a:t>
            </a:r>
          </a:p>
          <a:p>
            <a:pPr marL="165261" indent="-165261">
              <a:buFont typeface="Arial" panose="020B0604020202020204" pitchFamily="34" charset="0"/>
              <a:buChar char="•"/>
            </a:pPr>
            <a:endParaRPr lang="en-US" dirty="0"/>
          </a:p>
          <a:p>
            <a:pPr marL="165261" indent="-165261">
              <a:buFont typeface="Arial" panose="020B0604020202020204" pitchFamily="34" charset="0"/>
              <a:buChar char="•"/>
            </a:pPr>
            <a:r>
              <a:rPr lang="en-US" dirty="0"/>
              <a:t>Delays can also be caused by sediment storage of phosphorus.  </a:t>
            </a:r>
          </a:p>
          <a:p>
            <a:pPr marL="165261" indent="-165261">
              <a:buFont typeface="Arial" panose="020B0604020202020204" pitchFamily="34" charset="0"/>
              <a:buChar char="•"/>
            </a:pPr>
            <a:r>
              <a:rPr lang="en-US" dirty="0"/>
              <a:t>Phosphorus stored in sediments can be gradually released, </a:t>
            </a:r>
          </a:p>
          <a:p>
            <a:pPr marL="165261" indent="-165261">
              <a:buFont typeface="Arial" panose="020B0604020202020204" pitchFamily="34" charset="0"/>
              <a:buChar char="•"/>
            </a:pPr>
            <a:r>
              <a:rPr lang="en-US" dirty="0"/>
              <a:t>We may not see stream water quality improvements until sediment already containing phosphorus moves out of the streams and into the Bay during high flow events.</a:t>
            </a:r>
          </a:p>
          <a:p>
            <a:pPr marL="165261" indent="-165261">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2C59ABF-97C0-4BF9-884F-0EDB90ADE15F}" type="slidenum">
              <a:rPr lang="en-US" smtClean="0"/>
              <a:t>11</a:t>
            </a:fld>
            <a:endParaRPr lang="en-US" dirty="0"/>
          </a:p>
        </p:txBody>
      </p:sp>
    </p:spTree>
    <p:extLst>
      <p:ext uri="{BB962C8B-B14F-4D97-AF65-F5344CB8AC3E}">
        <p14:creationId xmlns:p14="http://schemas.microsoft.com/office/powerpoint/2010/main" val="2322607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a:buFont typeface="Arial" panose="020B0604020202020204" pitchFamily="34" charset="0"/>
              <a:buChar char="•"/>
            </a:pPr>
            <a:r>
              <a:rPr lang="en-US" dirty="0" smtClean="0"/>
              <a:t>We have seen that some </a:t>
            </a:r>
            <a:r>
              <a:rPr lang="en-US" baseline="0" dirty="0" smtClean="0"/>
              <a:t>practices reduce nutrient and lead to water quality improvements</a:t>
            </a:r>
          </a:p>
          <a:p>
            <a:pPr marL="165261" indent="-165261">
              <a:buFont typeface="Arial" panose="020B0604020202020204" pitchFamily="34" charset="0"/>
              <a:buChar char="•"/>
            </a:pPr>
            <a:r>
              <a:rPr lang="en-US" baseline="0" dirty="0" err="1" smtClean="0"/>
              <a:t>Hoever</a:t>
            </a:r>
            <a:r>
              <a:rPr lang="en-US" baseline="0" dirty="0" smtClean="0"/>
              <a:t>, the BMPs that would have expected to be effective may be counteracted by the changes in nutrient sources and land-use practices</a:t>
            </a:r>
            <a:endParaRPr lang="en-US" dirty="0"/>
          </a:p>
        </p:txBody>
      </p:sp>
      <p:sp>
        <p:nvSpPr>
          <p:cNvPr id="4" name="Slide Number Placeholder 3"/>
          <p:cNvSpPr>
            <a:spLocks noGrp="1"/>
          </p:cNvSpPr>
          <p:nvPr>
            <p:ph type="sldNum" sz="quarter" idx="10"/>
          </p:nvPr>
        </p:nvSpPr>
        <p:spPr/>
        <p:txBody>
          <a:bodyPr/>
          <a:lstStyle/>
          <a:p>
            <a:fld id="{72C59ABF-97C0-4BF9-884F-0EDB90ADE15F}" type="slidenum">
              <a:rPr lang="en-US" smtClean="0"/>
              <a:t>12</a:t>
            </a:fld>
            <a:endParaRPr lang="en-US" dirty="0"/>
          </a:p>
        </p:txBody>
      </p:sp>
    </p:spTree>
    <p:extLst>
      <p:ext uri="{BB962C8B-B14F-4D97-AF65-F5344CB8AC3E}">
        <p14:creationId xmlns:p14="http://schemas.microsoft.com/office/powerpoint/2010/main" val="367510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a:buFont typeface="Arial" panose="020B0604020202020204" pitchFamily="34" charset="0"/>
              <a:buChar char="•"/>
            </a:pPr>
            <a:r>
              <a:rPr lang="en-US" dirty="0" smtClean="0"/>
              <a:t>For example, t</a:t>
            </a:r>
            <a:r>
              <a:rPr lang="en-US" baseline="0" dirty="0" smtClean="0"/>
              <a:t>he greatest influences on poor water </a:t>
            </a:r>
            <a:r>
              <a:rPr lang="en-US" dirty="0" smtClean="0"/>
              <a:t>quality in the </a:t>
            </a:r>
            <a:r>
              <a:rPr lang="en-US" dirty="0"/>
              <a:t>Choptank River </a:t>
            </a:r>
            <a:r>
              <a:rPr lang="en-US" dirty="0" smtClean="0"/>
              <a:t>Basin</a:t>
            </a:r>
            <a:r>
              <a:rPr lang="en-US" baseline="0" dirty="0" smtClean="0"/>
              <a:t> are agricultural activities and increasing population growth </a:t>
            </a:r>
          </a:p>
          <a:p>
            <a:pPr marL="165261" indent="-165261">
              <a:buFont typeface="Arial" panose="020B0604020202020204" pitchFamily="34" charset="0"/>
              <a:buChar char="•"/>
            </a:pPr>
            <a:r>
              <a:rPr lang="en-US" baseline="0" dirty="0" smtClean="0"/>
              <a:t>Although by far the greatest land use in the Choptank is agricultural, the population is growing and urban land use is increasing.</a:t>
            </a:r>
          </a:p>
          <a:p>
            <a:pPr marL="165261" indent="-165261">
              <a:buFont typeface="Arial" panose="020B0604020202020204" pitchFamily="34" charset="0"/>
              <a:buChar char="•"/>
            </a:pPr>
            <a:r>
              <a:rPr lang="en-US" baseline="0" dirty="0" smtClean="0"/>
              <a:t>The three wastewater treatment plants in the Choptank have been upgraded, leading to decreases in nutrient loads.</a:t>
            </a:r>
          </a:p>
          <a:p>
            <a:pPr marL="165261" indent="-165261">
              <a:buFont typeface="Arial" panose="020B0604020202020204" pitchFamily="34" charset="0"/>
              <a:buChar char="•"/>
            </a:pPr>
            <a:r>
              <a:rPr lang="en-US" baseline="0" dirty="0" smtClean="0"/>
              <a:t>This graph depicts the changes in total nitrogen and total phosphorus loads from the treatment plants in Easton and Cambridge.  After the plant was upgraded to biological and enhanced nutrient removal technology, loads decreased.</a:t>
            </a:r>
          </a:p>
          <a:p>
            <a:pPr marL="165261" indent="-165261">
              <a:buFont typeface="Arial" panose="020B0604020202020204" pitchFamily="34" charset="0"/>
              <a:buChar char="•"/>
            </a:pPr>
            <a:r>
              <a:rPr lang="en-US" baseline="0" dirty="0" smtClean="0"/>
              <a:t>Despite these upgrades, however, water quality still remains poor in the upper and middle tidal Choptank River</a:t>
            </a:r>
            <a:endParaRPr lang="en-US" dirty="0"/>
          </a:p>
        </p:txBody>
      </p:sp>
      <p:sp>
        <p:nvSpPr>
          <p:cNvPr id="4" name="Slide Number Placeholder 3"/>
          <p:cNvSpPr>
            <a:spLocks noGrp="1"/>
          </p:cNvSpPr>
          <p:nvPr>
            <p:ph type="sldNum" sz="quarter" idx="10"/>
          </p:nvPr>
        </p:nvSpPr>
        <p:spPr/>
        <p:txBody>
          <a:bodyPr/>
          <a:lstStyle/>
          <a:p>
            <a:fld id="{72C59ABF-97C0-4BF9-884F-0EDB90ADE15F}" type="slidenum">
              <a:rPr lang="en-US" smtClean="0"/>
              <a:t>13</a:t>
            </a:fld>
            <a:endParaRPr lang="en-US" dirty="0"/>
          </a:p>
        </p:txBody>
      </p:sp>
    </p:spTree>
    <p:extLst>
      <p:ext uri="{BB962C8B-B14F-4D97-AF65-F5344CB8AC3E}">
        <p14:creationId xmlns:p14="http://schemas.microsoft.com/office/powerpoint/2010/main" val="2648597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a:buFont typeface="Arial" panose="020B0604020202020204" pitchFamily="34" charset="0"/>
              <a:buChar char="•"/>
            </a:pPr>
            <a:r>
              <a:rPr lang="en-US" dirty="0" smtClean="0"/>
              <a:t>Agriculture</a:t>
            </a:r>
            <a:r>
              <a:rPr lang="en-US" baseline="0" dirty="0" smtClean="0"/>
              <a:t> is the main </a:t>
            </a:r>
            <a:r>
              <a:rPr lang="en-US" i="0" baseline="0" dirty="0" smtClean="0"/>
              <a:t>culprit in poor water quality in the nontidal portions of the Choptank River watershed.</a:t>
            </a:r>
          </a:p>
          <a:p>
            <a:pPr marL="165261" indent="-165261">
              <a:buFont typeface="Arial" panose="020B0604020202020204" pitchFamily="34" charset="0"/>
              <a:buChar char="•"/>
            </a:pPr>
            <a:r>
              <a:rPr lang="en-US" i="0" baseline="0" dirty="0" smtClean="0"/>
              <a:t>57% of land-use in the Choptank River watershed is agricultural</a:t>
            </a:r>
          </a:p>
          <a:p>
            <a:pPr marL="165261" indent="-165261">
              <a:buFont typeface="Arial" panose="020B0604020202020204" pitchFamily="34" charset="0"/>
              <a:buChar char="•"/>
            </a:pPr>
            <a:r>
              <a:rPr lang="en-US" i="0" baseline="0" dirty="0" smtClean="0"/>
              <a:t>As seen in the graph on the left, greater </a:t>
            </a:r>
            <a:r>
              <a:rPr lang="en-US" sz="1200" b="0" i="0" u="none" strike="noStrike" kern="1200" baseline="0" dirty="0" smtClean="0">
                <a:solidFill>
                  <a:schemeClr val="tx1"/>
                </a:solidFill>
                <a:latin typeface="+mn-lt"/>
                <a:ea typeface="+mn-ea"/>
                <a:cs typeface="+mn-cs"/>
              </a:rPr>
              <a:t>agriculture land use is associated with increased nitrate concentrations, driven by both increased fertilizer use and the clearing of natural forests and wetlands that protect local waters.</a:t>
            </a:r>
            <a:endParaRPr lang="en-US" i="0" baseline="0" dirty="0" smtClean="0"/>
          </a:p>
          <a:p>
            <a:pPr marL="165261" indent="-165261">
              <a:buFont typeface="Arial" panose="020B0604020202020204" pitchFamily="34" charset="0"/>
              <a:buChar char="•"/>
            </a:pPr>
            <a:r>
              <a:rPr lang="en-US" i="0" baseline="0" dirty="0" smtClean="0"/>
              <a:t>A water quality monitoring station in </a:t>
            </a:r>
            <a:r>
              <a:rPr lang="en-US" baseline="0" dirty="0" smtClean="0"/>
              <a:t>the Choptank near Greensboro, MD has demonstrated increasing nitrogen (upper right) and phosphorus (bottom right)  concentrations</a:t>
            </a:r>
            <a:endParaRPr lang="en-US" dirty="0"/>
          </a:p>
        </p:txBody>
      </p:sp>
      <p:sp>
        <p:nvSpPr>
          <p:cNvPr id="4" name="Slide Number Placeholder 3"/>
          <p:cNvSpPr>
            <a:spLocks noGrp="1"/>
          </p:cNvSpPr>
          <p:nvPr>
            <p:ph type="sldNum" sz="quarter" idx="10"/>
          </p:nvPr>
        </p:nvSpPr>
        <p:spPr/>
        <p:txBody>
          <a:bodyPr/>
          <a:lstStyle/>
          <a:p>
            <a:fld id="{72C59ABF-97C0-4BF9-884F-0EDB90ADE15F}" type="slidenum">
              <a:rPr lang="en-US" smtClean="0"/>
              <a:t>14</a:t>
            </a:fld>
            <a:endParaRPr lang="en-US" dirty="0"/>
          </a:p>
        </p:txBody>
      </p:sp>
    </p:spTree>
    <p:extLst>
      <p:ext uri="{BB962C8B-B14F-4D97-AF65-F5344CB8AC3E}">
        <p14:creationId xmlns:p14="http://schemas.microsoft.com/office/powerpoint/2010/main" val="3321816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a:buFont typeface="Arial" panose="020B0604020202020204" pitchFamily="34" charset="0"/>
              <a:buChar char="•"/>
            </a:pPr>
            <a:r>
              <a:rPr lang="en-US" dirty="0" smtClean="0"/>
              <a:t>Our 6</a:t>
            </a:r>
            <a:r>
              <a:rPr lang="en-US" baseline="30000" dirty="0" smtClean="0"/>
              <a:t>th</a:t>
            </a:r>
            <a:r>
              <a:rPr lang="en-US" dirty="0" smtClean="0"/>
              <a:t> Lesson</a:t>
            </a:r>
            <a:r>
              <a:rPr lang="en-US" baseline="0" dirty="0" smtClean="0"/>
              <a:t> launches us into what we need.  Our case study review revealed that identifying all nutrient sources and targeting best management practices to those specific sources is needed reach water quality goals.</a:t>
            </a:r>
          </a:p>
          <a:p>
            <a:pPr marL="165261" indent="-165261">
              <a:buFont typeface="Arial" panose="020B0604020202020204" pitchFamily="34" charset="0"/>
              <a:buChar char="•"/>
            </a:pPr>
            <a:r>
              <a:rPr lang="en-US" dirty="0" smtClean="0"/>
              <a:t>For example, if nutrient</a:t>
            </a:r>
            <a:r>
              <a:rPr lang="en-US" baseline="0" dirty="0" smtClean="0"/>
              <a:t> runoff from farms is the dominant source of nutrients, solely upgrading wastewater treatment plants will not result in the load reductions needed to see improvements. Cover crops, waste management, and other ag practices will need to be implemented as well.</a:t>
            </a:r>
            <a:endParaRPr lang="en-US" dirty="0"/>
          </a:p>
        </p:txBody>
      </p:sp>
      <p:sp>
        <p:nvSpPr>
          <p:cNvPr id="4" name="Slide Number Placeholder 3"/>
          <p:cNvSpPr>
            <a:spLocks noGrp="1"/>
          </p:cNvSpPr>
          <p:nvPr>
            <p:ph type="sldNum" sz="quarter" idx="10"/>
          </p:nvPr>
        </p:nvSpPr>
        <p:spPr/>
        <p:txBody>
          <a:bodyPr/>
          <a:lstStyle/>
          <a:p>
            <a:fld id="{72C59ABF-97C0-4BF9-884F-0EDB90ADE15F}" type="slidenum">
              <a:rPr lang="en-US" smtClean="0"/>
              <a:t>15</a:t>
            </a:fld>
            <a:endParaRPr lang="en-US" dirty="0"/>
          </a:p>
        </p:txBody>
      </p:sp>
    </p:spTree>
    <p:extLst>
      <p:ext uri="{BB962C8B-B14F-4D97-AF65-F5344CB8AC3E}">
        <p14:creationId xmlns:p14="http://schemas.microsoft.com/office/powerpoint/2010/main" val="14641999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a:buFont typeface="Arial" panose="020B0604020202020204" pitchFamily="34" charset="0"/>
              <a:buChar char="•"/>
            </a:pPr>
            <a:r>
              <a:rPr lang="en-US" dirty="0" smtClean="0"/>
              <a:t>Our</a:t>
            </a:r>
            <a:r>
              <a:rPr lang="en-US" baseline="0" dirty="0" smtClean="0"/>
              <a:t> highlighted case study is the nontidal portions of the Corsica River.  </a:t>
            </a:r>
          </a:p>
          <a:p>
            <a:pPr marL="165261" indent="-165261">
              <a:buFont typeface="Arial" panose="020B0604020202020204" pitchFamily="34" charset="0"/>
              <a:buChar char="•"/>
            </a:pPr>
            <a:r>
              <a:rPr lang="en-US" baseline="0" dirty="0" smtClean="0"/>
              <a:t>The Town of Centerville with partners developed an aggressive restoration plan that targeted both point and nonpoint sources. </a:t>
            </a:r>
          </a:p>
          <a:p>
            <a:pPr marL="165261" indent="-165261">
              <a:buFont typeface="Arial" panose="020B0604020202020204" pitchFamily="34" charset="0"/>
              <a:buChar char="•"/>
            </a:pPr>
            <a:r>
              <a:rPr lang="en-US" baseline="0" dirty="0" smtClean="0"/>
              <a:t>A wastewater treatment plant was upgraded.  But agriculture was the dominant nutrient source, so they also implemented cover crops, buffers, manure and fertilizer management.  </a:t>
            </a:r>
          </a:p>
          <a:p>
            <a:pPr marL="165261" indent="-165261">
              <a:buFont typeface="Arial" panose="020B0604020202020204" pitchFamily="34" charset="0"/>
              <a:buChar char="•"/>
            </a:pPr>
            <a:r>
              <a:rPr lang="en-US" baseline="0" dirty="0" smtClean="0"/>
              <a:t>In two of the 3 nontidal monitoring stations, both total nitrogen and total phosphorus have been decreasing since 2007, 2 years after implementation.</a:t>
            </a:r>
            <a:endParaRPr lang="en-US" dirty="0"/>
          </a:p>
        </p:txBody>
      </p:sp>
      <p:sp>
        <p:nvSpPr>
          <p:cNvPr id="4" name="Slide Number Placeholder 3"/>
          <p:cNvSpPr>
            <a:spLocks noGrp="1"/>
          </p:cNvSpPr>
          <p:nvPr>
            <p:ph type="sldNum" sz="quarter" idx="10"/>
          </p:nvPr>
        </p:nvSpPr>
        <p:spPr/>
        <p:txBody>
          <a:bodyPr/>
          <a:lstStyle/>
          <a:p>
            <a:fld id="{72C59ABF-97C0-4BF9-884F-0EDB90ADE15F}" type="slidenum">
              <a:rPr lang="en-US" smtClean="0"/>
              <a:t>16</a:t>
            </a:fld>
            <a:endParaRPr lang="en-US" dirty="0"/>
          </a:p>
        </p:txBody>
      </p:sp>
    </p:spTree>
    <p:extLst>
      <p:ext uri="{BB962C8B-B14F-4D97-AF65-F5344CB8AC3E}">
        <p14:creationId xmlns:p14="http://schemas.microsoft.com/office/powerpoint/2010/main" val="975350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a:buFont typeface="Arial" panose="020B0604020202020204" pitchFamily="34" charset="0"/>
              <a:buChar char="•"/>
            </a:pPr>
            <a:r>
              <a:rPr lang="en-US" dirty="0" smtClean="0"/>
              <a:t>Our last lesson addresses the Chesapeake Bay watershed’s growing population and expanding</a:t>
            </a:r>
            <a:r>
              <a:rPr lang="en-US" baseline="0" dirty="0" smtClean="0"/>
              <a:t> development.  </a:t>
            </a:r>
          </a:p>
          <a:p>
            <a:pPr marL="165261" indent="-165261">
              <a:buFont typeface="Arial" panose="020B0604020202020204" pitchFamily="34" charset="0"/>
              <a:buChar char="•"/>
            </a:pPr>
            <a:r>
              <a:rPr lang="en-US" baseline="0" dirty="0" smtClean="0"/>
              <a:t>Stormwater runoff is a significant contributor to pollution in urban and suburban areas, </a:t>
            </a:r>
          </a:p>
          <a:p>
            <a:pPr marL="165261" indent="-165261">
              <a:buFont typeface="Arial" panose="020B0604020202020204" pitchFamily="34" charset="0"/>
              <a:buChar char="•"/>
            </a:pPr>
            <a:r>
              <a:rPr lang="en-US" baseline="0" dirty="0" smtClean="0"/>
              <a:t>The population of the Chesapeake Bay watershed is currently 17.5 million, and is projected to reach 20 million in the year 2030.</a:t>
            </a:r>
          </a:p>
          <a:p>
            <a:pPr marL="165261" indent="-165261">
              <a:buFont typeface="Arial" panose="020B0604020202020204" pitchFamily="34" charset="0"/>
              <a:buChar char="•"/>
            </a:pPr>
            <a:r>
              <a:rPr lang="en-US" baseline="0" dirty="0" smtClean="0"/>
              <a:t>As urban and suburban development expands, </a:t>
            </a:r>
            <a:r>
              <a:rPr lang="en-US" baseline="0" dirty="0" err="1" smtClean="0"/>
              <a:t>stormwater</a:t>
            </a:r>
            <a:r>
              <a:rPr lang="en-US" baseline="0" dirty="0" smtClean="0"/>
              <a:t> management becomes increasingly important. </a:t>
            </a:r>
          </a:p>
          <a:p>
            <a:pPr marL="165261" indent="-165261">
              <a:buFont typeface="Arial" panose="020B0604020202020204" pitchFamily="34" charset="0"/>
              <a:buChar char="•"/>
            </a:pPr>
            <a:r>
              <a:rPr lang="en-US" baseline="0" dirty="0" smtClean="0"/>
              <a:t>We will need proven and  innovative practices to counteract the consequences to water quality</a:t>
            </a:r>
          </a:p>
          <a:p>
            <a:pPr marL="165261" indent="-165261">
              <a:buFont typeface="Arial" panose="020B0604020202020204" pitchFamily="34" charset="0"/>
              <a:buChar char="•"/>
            </a:pPr>
            <a:r>
              <a:rPr lang="en-US" baseline="0" dirty="0" smtClean="0"/>
              <a:t>Examples here include rain gardens on the left and pervious surfaces on the right</a:t>
            </a:r>
          </a:p>
          <a:p>
            <a:pPr marL="165261" indent="-165261">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2C59ABF-97C0-4BF9-884F-0EDB90ADE15F}" type="slidenum">
              <a:rPr lang="en-US" smtClean="0"/>
              <a:t>17</a:t>
            </a:fld>
            <a:endParaRPr lang="en-US" dirty="0"/>
          </a:p>
        </p:txBody>
      </p:sp>
    </p:spTree>
    <p:extLst>
      <p:ext uri="{BB962C8B-B14F-4D97-AF65-F5344CB8AC3E}">
        <p14:creationId xmlns:p14="http://schemas.microsoft.com/office/powerpoint/2010/main" val="1411352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a:buFont typeface="Arial" panose="020B0604020202020204" pitchFamily="34" charset="0"/>
              <a:buChar char="•"/>
            </a:pPr>
            <a:r>
              <a:rPr lang="en-US" dirty="0" smtClean="0"/>
              <a:t>Our case study is research conducted in Baltimore,</a:t>
            </a:r>
            <a:r>
              <a:rPr lang="en-US" baseline="0" dirty="0" smtClean="0"/>
              <a:t> MD that compared forested wetlands, oxbow wetlands, and constructed wetlands.  </a:t>
            </a:r>
          </a:p>
          <a:p>
            <a:pPr marL="165261" indent="-165261">
              <a:buFont typeface="Arial" panose="020B0604020202020204" pitchFamily="34" charset="0"/>
              <a:buChar char="•"/>
            </a:pPr>
            <a:r>
              <a:rPr lang="en-US" baseline="0" dirty="0" smtClean="0"/>
              <a:t>The forested and oxbow wetlands primarily received water from nearby streams during high precipitation events</a:t>
            </a:r>
          </a:p>
          <a:p>
            <a:pPr marL="165261" indent="-165261">
              <a:buFont typeface="Arial" panose="020B0604020202020204" pitchFamily="34" charset="0"/>
              <a:buChar char="•"/>
            </a:pPr>
            <a:r>
              <a:rPr lang="en-US" baseline="0" dirty="0" smtClean="0"/>
              <a:t>The constructed wetlands were created specifically to receive stormwater from outflows.</a:t>
            </a:r>
          </a:p>
          <a:p>
            <a:pPr marL="165261" indent="-165261">
              <a:buFont typeface="Arial" panose="020B0604020202020204" pitchFamily="34" charset="0"/>
              <a:buChar char="•"/>
            </a:pPr>
            <a:r>
              <a:rPr lang="en-US" baseline="0" dirty="0" smtClean="0"/>
              <a:t>Data suggested that constructed wetlands were just as effective in reducing stream nitrate concentrations through denitrification</a:t>
            </a:r>
            <a:endParaRPr lang="en-US" dirty="0"/>
          </a:p>
        </p:txBody>
      </p:sp>
      <p:sp>
        <p:nvSpPr>
          <p:cNvPr id="4" name="Slide Number Placeholder 3"/>
          <p:cNvSpPr>
            <a:spLocks noGrp="1"/>
          </p:cNvSpPr>
          <p:nvPr>
            <p:ph type="sldNum" sz="quarter" idx="10"/>
          </p:nvPr>
        </p:nvSpPr>
        <p:spPr/>
        <p:txBody>
          <a:bodyPr/>
          <a:lstStyle/>
          <a:p>
            <a:fld id="{72C59ABF-97C0-4BF9-884F-0EDB90ADE15F}" type="slidenum">
              <a:rPr lang="en-US" smtClean="0"/>
              <a:t>18</a:t>
            </a:fld>
            <a:endParaRPr lang="en-US" dirty="0"/>
          </a:p>
        </p:txBody>
      </p:sp>
    </p:spTree>
    <p:extLst>
      <p:ext uri="{BB962C8B-B14F-4D97-AF65-F5344CB8AC3E}">
        <p14:creationId xmlns:p14="http://schemas.microsoft.com/office/powerpoint/2010/main" val="18450747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a:buFont typeface="Arial" panose="020B0604020202020204" pitchFamily="34" charset="0"/>
              <a:buChar char="•"/>
            </a:pPr>
            <a:r>
              <a:rPr lang="en-US" dirty="0" smtClean="0"/>
              <a:t>Our literature review</a:t>
            </a:r>
            <a:r>
              <a:rPr lang="en-US" baseline="0" dirty="0" smtClean="0"/>
              <a:t> resulted in some key take-aways that should be helpful as we continue to work towards improving the health of the Bay.</a:t>
            </a:r>
          </a:p>
          <a:p>
            <a:pPr marL="165261" indent="-165261">
              <a:buFont typeface="Arial" panose="020B0604020202020204" pitchFamily="34" charset="0"/>
              <a:buChar char="•"/>
            </a:pPr>
            <a:r>
              <a:rPr lang="en-US" baseline="0" dirty="0" smtClean="0"/>
              <a:t>We are doing some things right: These include upgrading wastewater treatment plants, decreasing nitrogen air emissions thereby decreasing atmospheric deposition, and implementing some effective ag practices.  We need to continue to implement these practices to see further improvements in water quality</a:t>
            </a:r>
          </a:p>
          <a:p>
            <a:pPr marL="165261" indent="-165261">
              <a:buFont typeface="Arial" panose="020B0604020202020204" pitchFamily="34" charset="0"/>
              <a:buChar char="•"/>
            </a:pPr>
            <a:r>
              <a:rPr lang="en-US" baseline="0" dirty="0" smtClean="0"/>
              <a:t>We have hit some road bumps. Groundwater ages and nutrient sediment storage can delay water quality responses.  This points to our need for long-term monitoring data.  Our efforts can also be hindered when increases in stormwater runoff and agricultural nutrient loads counteract our actions.  </a:t>
            </a:r>
          </a:p>
          <a:p>
            <a:pPr marL="165261" indent="-165261">
              <a:buFont typeface="Arial" panose="020B0604020202020204" pitchFamily="34" charset="0"/>
              <a:buChar char="•"/>
            </a:pPr>
            <a:r>
              <a:rPr lang="en-US" baseline="0" dirty="0" smtClean="0"/>
              <a:t>This brings us to our opportunities moving forward.  Location and source of nutrient loads matter. And we are going to need to be creative as a growing population increases pressures on the Bay.  We must implement both proven and innovative </a:t>
            </a:r>
            <a:r>
              <a:rPr lang="en-US" baseline="0" dirty="0" err="1" smtClean="0"/>
              <a:t>stormwater</a:t>
            </a:r>
            <a:r>
              <a:rPr lang="en-US" baseline="0" dirty="0" smtClean="0"/>
              <a:t> management practices to counteract pressures from expanding urban and suburban development. We must continue to monitor our progress and implement adaptive management as new data become available.</a:t>
            </a:r>
            <a:endParaRPr lang="en-US" dirty="0"/>
          </a:p>
        </p:txBody>
      </p:sp>
      <p:sp>
        <p:nvSpPr>
          <p:cNvPr id="4" name="Slide Number Placeholder 3"/>
          <p:cNvSpPr>
            <a:spLocks noGrp="1"/>
          </p:cNvSpPr>
          <p:nvPr>
            <p:ph type="sldNum" sz="quarter" idx="10"/>
          </p:nvPr>
        </p:nvSpPr>
        <p:spPr/>
        <p:txBody>
          <a:bodyPr/>
          <a:lstStyle/>
          <a:p>
            <a:fld id="{72C59ABF-97C0-4BF9-884F-0EDB90ADE15F}" type="slidenum">
              <a:rPr lang="en-US" smtClean="0"/>
              <a:t>19</a:t>
            </a:fld>
            <a:endParaRPr lang="en-US" dirty="0"/>
          </a:p>
        </p:txBody>
      </p:sp>
    </p:spTree>
    <p:extLst>
      <p:ext uri="{BB962C8B-B14F-4D97-AF65-F5344CB8AC3E}">
        <p14:creationId xmlns:p14="http://schemas.microsoft.com/office/powerpoint/2010/main" val="4186454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a:buFont typeface="Arial" panose="020B0604020202020204" pitchFamily="34" charset="0"/>
              <a:buChar char="•"/>
            </a:pPr>
            <a:r>
              <a:rPr lang="en-US" dirty="0" smtClean="0"/>
              <a:t>The</a:t>
            </a:r>
            <a:r>
              <a:rPr lang="en-US" baseline="0" dirty="0" smtClean="0"/>
              <a:t> report began with a review of over 40 case studies of research that evaluated best management practice effectiveness using water quality monitoring data.  </a:t>
            </a:r>
          </a:p>
          <a:p>
            <a:pPr marL="165261" indent="-165261">
              <a:buFont typeface="Arial" panose="020B0604020202020204" pitchFamily="34" charset="0"/>
              <a:buChar char="•"/>
            </a:pPr>
            <a:r>
              <a:rPr lang="en-US" baseline="0" dirty="0" smtClean="0"/>
              <a:t>We extracted seven over-arching lessons that could be used to guide water quality managers in future efforts to improve the health of the Bay</a:t>
            </a:r>
          </a:p>
          <a:p>
            <a:pPr marL="165261" indent="-165261">
              <a:buFont typeface="Arial" panose="020B0604020202020204" pitchFamily="34" charset="0"/>
              <a:buChar char="•"/>
            </a:pPr>
            <a:r>
              <a:rPr lang="en-US" baseline="0" dirty="0" smtClean="0"/>
              <a:t>We organized the lessons into three broad categories:</a:t>
            </a:r>
          </a:p>
          <a:p>
            <a:pPr marL="605956" lvl="1" indent="-165261">
              <a:buFont typeface="Arial" panose="020B0604020202020204" pitchFamily="34" charset="0"/>
              <a:buChar char="•"/>
            </a:pPr>
            <a:r>
              <a:rPr lang="en-US" baseline="0" dirty="0" smtClean="0"/>
              <a:t>What practices have been demonstrated to work</a:t>
            </a:r>
          </a:p>
          <a:p>
            <a:pPr marL="605956" lvl="1" indent="-165261">
              <a:buFont typeface="Arial" panose="020B0604020202020204" pitchFamily="34" charset="0"/>
              <a:buChar char="•"/>
            </a:pPr>
            <a:r>
              <a:rPr lang="en-US" baseline="0" dirty="0" smtClean="0"/>
              <a:t>What are some of the challenges that have impeded our progress</a:t>
            </a:r>
          </a:p>
          <a:p>
            <a:pPr marL="605956" lvl="1" indent="-165261">
              <a:buFont typeface="Arial" panose="020B0604020202020204" pitchFamily="34" charset="0"/>
              <a:buChar char="•"/>
            </a:pPr>
            <a:r>
              <a:rPr lang="en-US" baseline="0" dirty="0" smtClean="0"/>
              <a:t>And what we need to do address the ongoing challenges faced by the Bay</a:t>
            </a:r>
          </a:p>
        </p:txBody>
      </p:sp>
      <p:sp>
        <p:nvSpPr>
          <p:cNvPr id="4" name="Slide Number Placeholder 3"/>
          <p:cNvSpPr>
            <a:spLocks noGrp="1"/>
          </p:cNvSpPr>
          <p:nvPr>
            <p:ph type="sldNum" sz="quarter" idx="10"/>
          </p:nvPr>
        </p:nvSpPr>
        <p:spPr/>
        <p:txBody>
          <a:bodyPr/>
          <a:lstStyle/>
          <a:p>
            <a:fld id="{72C59ABF-97C0-4BF9-884F-0EDB90ADE15F}" type="slidenum">
              <a:rPr lang="en-US" smtClean="0"/>
              <a:t>2</a:t>
            </a:fld>
            <a:endParaRPr lang="en-US" dirty="0"/>
          </a:p>
        </p:txBody>
      </p:sp>
    </p:spTree>
    <p:extLst>
      <p:ext uri="{BB962C8B-B14F-4D97-AF65-F5344CB8AC3E}">
        <p14:creationId xmlns:p14="http://schemas.microsoft.com/office/powerpoint/2010/main" val="10575063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2C59ABF-97C0-4BF9-884F-0EDB90ADE15F}" type="slidenum">
              <a:rPr lang="en-US" smtClean="0"/>
              <a:t>20</a:t>
            </a:fld>
            <a:endParaRPr lang="en-US" dirty="0"/>
          </a:p>
        </p:txBody>
      </p:sp>
    </p:spTree>
    <p:extLst>
      <p:ext uri="{BB962C8B-B14F-4D97-AF65-F5344CB8AC3E}">
        <p14:creationId xmlns:p14="http://schemas.microsoft.com/office/powerpoint/2010/main" val="5145922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C59ABF-97C0-4BF9-884F-0EDB90ADE15F}" type="slidenum">
              <a:rPr lang="en-US" smtClean="0"/>
              <a:t>21</a:t>
            </a:fld>
            <a:endParaRPr lang="en-US" dirty="0"/>
          </a:p>
        </p:txBody>
      </p:sp>
    </p:spTree>
    <p:extLst>
      <p:ext uri="{BB962C8B-B14F-4D97-AF65-F5344CB8AC3E}">
        <p14:creationId xmlns:p14="http://schemas.microsoft.com/office/powerpoint/2010/main" val="459703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a:buFont typeface="Arial" panose="020B0604020202020204" pitchFamily="34" charset="0"/>
              <a:buChar char="•"/>
            </a:pPr>
            <a:r>
              <a:rPr lang="en-US" dirty="0" smtClean="0"/>
              <a:t>The </a:t>
            </a:r>
            <a:r>
              <a:rPr lang="en-US" baseline="0" dirty="0" smtClean="0"/>
              <a:t>first lesson is that wastewater treatment plant upgrades work. </a:t>
            </a:r>
          </a:p>
          <a:p>
            <a:pPr marL="165261" indent="-165261">
              <a:buFont typeface="Arial" panose="020B0604020202020204" pitchFamily="34" charset="0"/>
              <a:buChar char="•"/>
            </a:pPr>
            <a:r>
              <a:rPr lang="en-US" baseline="0" dirty="0" smtClean="0"/>
              <a:t>Technology has advanced so that nutrient loads are reduced to smaller and smaller amounts.  </a:t>
            </a:r>
          </a:p>
          <a:p>
            <a:pPr marL="165261" indent="-165261">
              <a:buFont typeface="Arial" panose="020B0604020202020204" pitchFamily="34" charset="0"/>
              <a:buChar char="•"/>
            </a:pPr>
            <a:r>
              <a:rPr lang="en-US" baseline="0" dirty="0" smtClean="0"/>
              <a:t>Not all treatment plants in the Bay region are equipped to the level of tertiary treatment, depicted in this diagram. The treatment plants that have yet to be upgraded represent an opportunity to further improve water quality in the Bay</a:t>
            </a:r>
            <a:endParaRPr lang="en-US" dirty="0"/>
          </a:p>
        </p:txBody>
      </p:sp>
      <p:sp>
        <p:nvSpPr>
          <p:cNvPr id="4" name="Slide Number Placeholder 3"/>
          <p:cNvSpPr>
            <a:spLocks noGrp="1"/>
          </p:cNvSpPr>
          <p:nvPr>
            <p:ph type="sldNum" sz="quarter" idx="10"/>
          </p:nvPr>
        </p:nvSpPr>
        <p:spPr/>
        <p:txBody>
          <a:bodyPr/>
          <a:lstStyle/>
          <a:p>
            <a:fld id="{72C59ABF-97C0-4BF9-884F-0EDB90ADE15F}" type="slidenum">
              <a:rPr lang="en-US" smtClean="0"/>
              <a:t>3</a:t>
            </a:fld>
            <a:endParaRPr lang="en-US" dirty="0"/>
          </a:p>
        </p:txBody>
      </p:sp>
    </p:spTree>
    <p:extLst>
      <p:ext uri="{BB962C8B-B14F-4D97-AF65-F5344CB8AC3E}">
        <p14:creationId xmlns:p14="http://schemas.microsoft.com/office/powerpoint/2010/main" val="2707645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a:buFont typeface="Arial" panose="020B0604020202020204" pitchFamily="34" charset="0"/>
              <a:buChar char="•"/>
            </a:pPr>
            <a:r>
              <a:rPr lang="en-US" baseline="0" dirty="0" smtClean="0"/>
              <a:t>One of our wastewater treatment plant case studies used is the Upper Patuxent River.  As seen in the bottom graph, in 1985, phosphorus in laundry detergents were banned, decreasing phosphorus loads to the Bay.  Shown in the top graph: In 1991, biological nutrient removal technology was implemented at the wastewater treatment plant, which resulted in decreased nitrogen loads.  </a:t>
            </a:r>
          </a:p>
        </p:txBody>
      </p:sp>
      <p:sp>
        <p:nvSpPr>
          <p:cNvPr id="4" name="Slide Number Placeholder 3"/>
          <p:cNvSpPr>
            <a:spLocks noGrp="1"/>
          </p:cNvSpPr>
          <p:nvPr>
            <p:ph type="sldNum" sz="quarter" idx="10"/>
          </p:nvPr>
        </p:nvSpPr>
        <p:spPr/>
        <p:txBody>
          <a:bodyPr/>
          <a:lstStyle/>
          <a:p>
            <a:fld id="{72C59ABF-97C0-4BF9-884F-0EDB90ADE15F}" type="slidenum">
              <a:rPr lang="en-US" smtClean="0"/>
              <a:t>4</a:t>
            </a:fld>
            <a:endParaRPr lang="en-US" dirty="0"/>
          </a:p>
        </p:txBody>
      </p:sp>
    </p:spTree>
    <p:extLst>
      <p:ext uri="{BB962C8B-B14F-4D97-AF65-F5344CB8AC3E}">
        <p14:creationId xmlns:p14="http://schemas.microsoft.com/office/powerpoint/2010/main" val="3413441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a:buFont typeface="Arial" panose="020B0604020202020204" pitchFamily="34" charset="0"/>
              <a:buChar char="•"/>
            </a:pPr>
            <a:r>
              <a:rPr lang="en-US" dirty="0" smtClean="0"/>
              <a:t>Research revealed</a:t>
            </a:r>
            <a:r>
              <a:rPr lang="en-US" baseline="0" dirty="0" smtClean="0"/>
              <a:t> that after biological nutrient removal technology was implemented reducing nitrogen loads, submerged aquatic vegetation began to rebound in the Upper Patuxent.  </a:t>
            </a:r>
          </a:p>
          <a:p>
            <a:pPr marL="165261" indent="-165261">
              <a:buFont typeface="Arial" panose="020B0604020202020204" pitchFamily="34" charset="0"/>
              <a:buChar char="•"/>
            </a:pPr>
            <a:r>
              <a:rPr lang="en-US" baseline="0" dirty="0" smtClean="0"/>
              <a:t>It is interesting to note that SAV did not rebound when only phosphorus loads were decreased.  It took both sustained reductions in phosphorus loads and decreases in nitrogen loads to see improvements in underwater bay grasses</a:t>
            </a:r>
          </a:p>
          <a:p>
            <a:pPr marL="165261" indent="-165261">
              <a:buFont typeface="Arial" panose="020B0604020202020204" pitchFamily="34" charset="0"/>
              <a:buChar char="•"/>
            </a:pPr>
            <a:r>
              <a:rPr lang="en-US" baseline="0" dirty="0" smtClean="0"/>
              <a:t>This result points to the importance of understanding localized relationships between specific nutrients and biological production</a:t>
            </a:r>
            <a:endParaRPr lang="en-US" dirty="0"/>
          </a:p>
        </p:txBody>
      </p:sp>
      <p:sp>
        <p:nvSpPr>
          <p:cNvPr id="4" name="Slide Number Placeholder 3"/>
          <p:cNvSpPr>
            <a:spLocks noGrp="1"/>
          </p:cNvSpPr>
          <p:nvPr>
            <p:ph type="sldNum" sz="quarter" idx="10"/>
          </p:nvPr>
        </p:nvSpPr>
        <p:spPr/>
        <p:txBody>
          <a:bodyPr/>
          <a:lstStyle/>
          <a:p>
            <a:fld id="{72C59ABF-97C0-4BF9-884F-0EDB90ADE15F}" type="slidenum">
              <a:rPr lang="en-US" smtClean="0"/>
              <a:t>5</a:t>
            </a:fld>
            <a:endParaRPr lang="en-US" dirty="0"/>
          </a:p>
        </p:txBody>
      </p:sp>
    </p:spTree>
    <p:extLst>
      <p:ext uri="{BB962C8B-B14F-4D97-AF65-F5344CB8AC3E}">
        <p14:creationId xmlns:p14="http://schemas.microsoft.com/office/powerpoint/2010/main" val="2657258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a:spcAft>
                <a:spcPts val="1200"/>
              </a:spcAft>
              <a:buFont typeface="Arial" panose="020B0604020202020204" pitchFamily="34" charset="0"/>
              <a:buChar char="•"/>
            </a:pPr>
            <a:r>
              <a:rPr lang="en-US" dirty="0" smtClean="0"/>
              <a:t>The second lesson is that reductions in nitrogen oxide</a:t>
            </a:r>
            <a:r>
              <a:rPr lang="en-US" baseline="0" dirty="0" smtClean="0"/>
              <a:t> emissions has resulted in decreases in the atmospheric deposition of nitrogen</a:t>
            </a:r>
            <a:endParaRPr lang="en-US" dirty="0" smtClean="0"/>
          </a:p>
          <a:p>
            <a:pPr marL="165261" indent="-165261">
              <a:spcAft>
                <a:spcPts val="1200"/>
              </a:spcAft>
              <a:buFont typeface="Arial" panose="020B0604020202020204" pitchFamily="34" charset="0"/>
              <a:buChar char="•"/>
            </a:pPr>
            <a:r>
              <a:rPr lang="en-US" dirty="0" smtClean="0"/>
              <a:t>Nitrate loads from atmospheric deposition to the Bay watershed</a:t>
            </a:r>
            <a:r>
              <a:rPr lang="en-US" baseline="0" dirty="0" smtClean="0"/>
              <a:t> have decreased by 30%.  </a:t>
            </a:r>
            <a:endParaRPr lang="en-US" dirty="0"/>
          </a:p>
        </p:txBody>
      </p:sp>
      <p:sp>
        <p:nvSpPr>
          <p:cNvPr id="4" name="Slide Number Placeholder 3"/>
          <p:cNvSpPr>
            <a:spLocks noGrp="1"/>
          </p:cNvSpPr>
          <p:nvPr>
            <p:ph type="sldNum" sz="quarter" idx="10"/>
          </p:nvPr>
        </p:nvSpPr>
        <p:spPr/>
        <p:txBody>
          <a:bodyPr/>
          <a:lstStyle/>
          <a:p>
            <a:fld id="{72C59ABF-97C0-4BF9-884F-0EDB90ADE15F}" type="slidenum">
              <a:rPr lang="en-US" smtClean="0"/>
              <a:t>6</a:t>
            </a:fld>
            <a:endParaRPr lang="en-US" dirty="0"/>
          </a:p>
        </p:txBody>
      </p:sp>
    </p:spTree>
    <p:extLst>
      <p:ext uri="{BB962C8B-B14F-4D97-AF65-F5344CB8AC3E}">
        <p14:creationId xmlns:p14="http://schemas.microsoft.com/office/powerpoint/2010/main" val="381959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a:buFont typeface="Arial" panose="020B0604020202020204" pitchFamily="34" charset="0"/>
              <a:buChar char="•"/>
            </a:pPr>
            <a:r>
              <a:rPr lang="en-US" dirty="0" smtClean="0"/>
              <a:t>Recent</a:t>
            </a:r>
            <a:r>
              <a:rPr lang="en-US" baseline="0" dirty="0" smtClean="0"/>
              <a:t> research by Keith Eshleman and colleagues has demonstrated a link between decreased point source emissions and surface water quality improvements</a:t>
            </a:r>
          </a:p>
          <a:p>
            <a:pPr marL="165261" indent="-165261">
              <a:buFont typeface="Arial" panose="020B0604020202020204" pitchFamily="34" charset="0"/>
              <a:buChar char="•"/>
            </a:pPr>
            <a:r>
              <a:rPr lang="en-US" baseline="0" dirty="0" smtClean="0"/>
              <a:t>They studied water quality in 9 mostly-forested subwatersheds in the Appalachian region, three of which are depicted on this graph</a:t>
            </a:r>
          </a:p>
          <a:p>
            <a:pPr marL="165261" indent="-165261">
              <a:buFont typeface="Arial" panose="020B0604020202020204" pitchFamily="34" charset="0"/>
              <a:buChar char="•"/>
            </a:pPr>
            <a:r>
              <a:rPr lang="en-US" baseline="0" dirty="0" smtClean="0"/>
              <a:t>They found that in all 9 locations, wet atmospheric nitrogen deposition and nitrate concentrations in surface water significantly decreased, and atmospheric deposition strongly predicted observed annual nitrate loads to streams</a:t>
            </a:r>
            <a:endParaRPr lang="en-US" dirty="0"/>
          </a:p>
        </p:txBody>
      </p:sp>
      <p:sp>
        <p:nvSpPr>
          <p:cNvPr id="4" name="Slide Number Placeholder 3"/>
          <p:cNvSpPr>
            <a:spLocks noGrp="1"/>
          </p:cNvSpPr>
          <p:nvPr>
            <p:ph type="sldNum" sz="quarter" idx="10"/>
          </p:nvPr>
        </p:nvSpPr>
        <p:spPr/>
        <p:txBody>
          <a:bodyPr/>
          <a:lstStyle/>
          <a:p>
            <a:fld id="{72C59ABF-97C0-4BF9-884F-0EDB90ADE15F}" type="slidenum">
              <a:rPr lang="en-US" smtClean="0"/>
              <a:t>7</a:t>
            </a:fld>
            <a:endParaRPr lang="en-US" dirty="0"/>
          </a:p>
        </p:txBody>
      </p:sp>
    </p:spTree>
    <p:extLst>
      <p:ext uri="{BB962C8B-B14F-4D97-AF65-F5344CB8AC3E}">
        <p14:creationId xmlns:p14="http://schemas.microsoft.com/office/powerpoint/2010/main" val="1958098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a:buFont typeface="Arial" panose="020B0604020202020204" pitchFamily="34" charset="0"/>
              <a:buChar char="•"/>
            </a:pPr>
            <a:r>
              <a:rPr lang="en-US" dirty="0" smtClean="0"/>
              <a:t>Despite the successes seen from reductions in power</a:t>
            </a:r>
            <a:r>
              <a:rPr lang="en-US" baseline="0" dirty="0" smtClean="0"/>
              <a:t> plant emissions, atmospheric deposition continues to play an important role in the Bay watershed because of mobile sources of emissions, meaning vehicles</a:t>
            </a:r>
          </a:p>
          <a:p>
            <a:pPr marL="165261" indent="-165261">
              <a:buFont typeface="Arial" panose="020B0604020202020204" pitchFamily="34" charset="0"/>
              <a:buChar char="•"/>
            </a:pPr>
            <a:r>
              <a:rPr lang="en-US" baseline="0" dirty="0" smtClean="0"/>
              <a:t>Individual car emissions have decreased due to tighter tailpipe standards and technological upgrades, such as 3-way catalytic converters</a:t>
            </a:r>
            <a:endParaRPr lang="en-US" dirty="0" smtClean="0"/>
          </a:p>
          <a:p>
            <a:pPr marL="165261" indent="-165261">
              <a:buFont typeface="Arial" panose="020B0604020202020204" pitchFamily="34" charset="0"/>
              <a:buChar char="•"/>
            </a:pPr>
            <a:r>
              <a:rPr lang="en-US" dirty="0" smtClean="0"/>
              <a:t>However, mobile sources represent the majority of nitrogen oxide emissions</a:t>
            </a:r>
            <a:r>
              <a:rPr lang="en-US" baseline="0" dirty="0" smtClean="0"/>
              <a:t> and </a:t>
            </a:r>
            <a:r>
              <a:rPr lang="en-US" dirty="0" smtClean="0"/>
              <a:t>vehicle miles driven have been increasing dramatically</a:t>
            </a:r>
          </a:p>
          <a:p>
            <a:pPr marL="165261" indent="-165261">
              <a:buFont typeface="Arial" panose="020B0604020202020204" pitchFamily="34" charset="0"/>
              <a:buChar char="•"/>
            </a:pPr>
            <a:r>
              <a:rPr lang="en-US" dirty="0" smtClean="0"/>
              <a:t>In</a:t>
            </a:r>
            <a:r>
              <a:rPr lang="en-US" baseline="0" dirty="0" smtClean="0"/>
              <a:t> order to maintain our success to date and to reduce atmospheric deposition to the Bay even further, mobile sources of emissions will need to be targeted</a:t>
            </a:r>
            <a:endParaRPr lang="en-US" dirty="0" smtClean="0"/>
          </a:p>
          <a:p>
            <a:pPr marL="165261" indent="-165261">
              <a:buFont typeface="Arial" panose="020B0604020202020204"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72C59ABF-97C0-4BF9-884F-0EDB90ADE15F}" type="slidenum">
              <a:rPr lang="en-US" smtClean="0"/>
              <a:t>8</a:t>
            </a:fld>
            <a:endParaRPr lang="en-US" dirty="0"/>
          </a:p>
        </p:txBody>
      </p:sp>
    </p:spTree>
    <p:extLst>
      <p:ext uri="{BB962C8B-B14F-4D97-AF65-F5344CB8AC3E}">
        <p14:creationId xmlns:p14="http://schemas.microsoft.com/office/powerpoint/2010/main" val="2899682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a:buFont typeface="Arial" panose="020B0604020202020204" pitchFamily="34" charset="0"/>
              <a:buChar char="•"/>
            </a:pPr>
            <a:r>
              <a:rPr lang="en-US" dirty="0" smtClean="0"/>
              <a:t>Our last “What Works” lesson encompasses</a:t>
            </a:r>
            <a:r>
              <a:rPr lang="en-US" baseline="0" dirty="0" smtClean="0"/>
              <a:t> the various agricultural practices that have been demonstrated to reduce nutrient loads and improve water quality.  </a:t>
            </a:r>
          </a:p>
          <a:p>
            <a:pPr marL="165261" indent="-165261">
              <a:buFont typeface="Arial" panose="020B0604020202020204" pitchFamily="34" charset="0"/>
              <a:buChar char="•"/>
            </a:pPr>
            <a:r>
              <a:rPr lang="en-US" baseline="0" dirty="0" smtClean="0"/>
              <a:t>We focused on three major practices: Cover crops, livestock exclusion and animal waste management</a:t>
            </a:r>
            <a:endParaRPr lang="en-US" dirty="0"/>
          </a:p>
        </p:txBody>
      </p:sp>
      <p:sp>
        <p:nvSpPr>
          <p:cNvPr id="4" name="Slide Number Placeholder 3"/>
          <p:cNvSpPr>
            <a:spLocks noGrp="1"/>
          </p:cNvSpPr>
          <p:nvPr>
            <p:ph type="sldNum" sz="quarter" idx="10"/>
          </p:nvPr>
        </p:nvSpPr>
        <p:spPr/>
        <p:txBody>
          <a:bodyPr/>
          <a:lstStyle/>
          <a:p>
            <a:fld id="{72C59ABF-97C0-4BF9-884F-0EDB90ADE15F}" type="slidenum">
              <a:rPr lang="en-US" smtClean="0"/>
              <a:t>9</a:t>
            </a:fld>
            <a:endParaRPr lang="en-US" dirty="0"/>
          </a:p>
        </p:txBody>
      </p:sp>
    </p:spTree>
    <p:extLst>
      <p:ext uri="{BB962C8B-B14F-4D97-AF65-F5344CB8AC3E}">
        <p14:creationId xmlns:p14="http://schemas.microsoft.com/office/powerpoint/2010/main" val="3639589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83580DF6-CF7B-41C0-AA37-CD034C7EEA87}" type="datetimeFigureOut">
              <a:rPr lang="en-US" smtClean="0"/>
              <a:pPr/>
              <a:t>2/27/14</a:t>
            </a:fld>
            <a:endParaRPr lang="en-US" dirty="0"/>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dirty="0"/>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3145E7C8-2EFD-4948-AF24-25B3DDFBFE4C}" type="slidenum">
              <a:rPr lang="en-US" smtClean="0"/>
              <a:pPr/>
              <a:t>‹#›</a:t>
            </a:fld>
            <a:endParaRPr lang="en-US" dirty="0"/>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580DF6-CF7B-41C0-AA37-CD034C7EEA87}" type="datetimeFigureOut">
              <a:rPr lang="en-US" smtClean="0"/>
              <a:pPr/>
              <a:t>2/27/14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145E7C8-2EFD-4948-AF24-25B3DDFBFE4C}"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580DF6-CF7B-41C0-AA37-CD034C7EEA87}" type="datetimeFigureOut">
              <a:rPr lang="en-US" smtClean="0"/>
              <a:pPr/>
              <a:t>2/27/14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145E7C8-2EFD-4948-AF24-25B3DDFBFE4C}"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580DF6-CF7B-41C0-AA37-CD034C7EEA87}" type="datetimeFigureOut">
              <a:rPr lang="en-US" smtClean="0"/>
              <a:pPr/>
              <a:t>2/27/14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145E7C8-2EFD-4948-AF24-25B3DDFBFE4C}" type="slidenum">
              <a:rPr lang="en-US" smtClean="0"/>
              <a:pPr/>
              <a:t>‹#›</a:t>
            </a:fld>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838200"/>
            <a:ext cx="8001000" cy="685800"/>
          </a:xfrm>
        </p:spPr>
        <p:txBody>
          <a:bodyPr anchor="t" anchorCtr="0">
            <a:normAutofit/>
          </a:bodyPr>
          <a:lstStyle>
            <a:lvl1pPr>
              <a:defRPr sz="2400">
                <a:solidFill>
                  <a:schemeClr val="tx2"/>
                </a:solidFill>
                <a:latin typeface="Trebuchet MS" panose="020B0603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603885" y="1524000"/>
            <a:ext cx="7991475" cy="4191000"/>
          </a:xfrm>
        </p:spPr>
        <p:txBody>
          <a:bodyPr/>
          <a:lstStyle>
            <a:lvl1pPr>
              <a:defRPr>
                <a:latin typeface="Trebuchet MS" panose="020B0603020202020204" pitchFamily="34" charset="0"/>
              </a:defRPr>
            </a:lvl1pPr>
            <a:lvl2pPr>
              <a:defRPr>
                <a:latin typeface="Trebuchet MS" panose="020B0603020202020204" pitchFamily="34" charset="0"/>
              </a:defRPr>
            </a:lvl2pPr>
            <a:lvl3pPr>
              <a:defRPr>
                <a:latin typeface="Trebuchet MS" panose="020B0603020202020204" pitchFamily="34" charset="0"/>
              </a:defRPr>
            </a:lvl3pPr>
            <a:lvl4pPr>
              <a:defRPr>
                <a:latin typeface="Trebuchet MS" panose="020B0603020202020204" pitchFamily="34" charset="0"/>
              </a:defRPr>
            </a:lvl4pPr>
            <a:lvl5pPr>
              <a:defRPr>
                <a:latin typeface="Trebuchet MS" panose="020B0603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83580DF6-CF7B-41C0-AA37-CD034C7EEA87}" type="datetimeFigureOut">
              <a:rPr lang="en-US" smtClean="0"/>
              <a:pPr/>
              <a:t>2/27/14</a:t>
            </a:fld>
            <a:endParaRPr lang="en-US" dirty="0"/>
          </a:p>
        </p:txBody>
      </p:sp>
      <p:sp>
        <p:nvSpPr>
          <p:cNvPr id="5" name="Footer Placeholder 4"/>
          <p:cNvSpPr>
            <a:spLocks noGrp="1"/>
          </p:cNvSpPr>
          <p:nvPr>
            <p:ph type="ftr" sz="quarter" idx="11"/>
          </p:nvPr>
        </p:nvSpPr>
        <p:spPr>
          <a:xfrm>
            <a:off x="5098923" y="5852160"/>
            <a:ext cx="3502152" cy="365125"/>
          </a:xfrm>
        </p:spPr>
        <p:txBody>
          <a:bodyPr/>
          <a:lstStyle/>
          <a:p>
            <a:endParaRPr lang="en-US" dirty="0"/>
          </a:p>
        </p:txBody>
      </p:sp>
      <p:sp>
        <p:nvSpPr>
          <p:cNvPr id="6" name="Slide Number Placeholder 5"/>
          <p:cNvSpPr>
            <a:spLocks noGrp="1"/>
          </p:cNvSpPr>
          <p:nvPr>
            <p:ph type="sldNum" sz="quarter" idx="12"/>
          </p:nvPr>
        </p:nvSpPr>
        <p:spPr/>
        <p:txBody>
          <a:bodyPr/>
          <a:lstStyle/>
          <a:p>
            <a:fld id="{3145E7C8-2EFD-4948-AF24-25B3DDFBFE4C}" type="slidenum">
              <a:rPr lang="en-US" smtClean="0"/>
              <a:pPr/>
              <a:t>‹#›</a:t>
            </a:fld>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838200"/>
            <a:ext cx="8001000" cy="685800"/>
          </a:xfrm>
        </p:spPr>
        <p:txBody>
          <a:bodyPr anchor="t" anchorCtr="0">
            <a:normAutofit/>
          </a:bodyPr>
          <a:lstStyle>
            <a:lvl1pPr>
              <a:defRPr sz="2400" b="0">
                <a:solidFill>
                  <a:schemeClr val="tx2"/>
                </a:solidFill>
                <a:latin typeface="Trebuchet MS" panose="020B060302020202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fld id="{83580DF6-CF7B-41C0-AA37-CD034C7EEA87}" type="datetimeFigureOut">
              <a:rPr lang="en-US" smtClean="0"/>
              <a:pPr/>
              <a:t>2/27/14</a:t>
            </a:fld>
            <a:endParaRPr lang="en-US" dirty="0"/>
          </a:p>
        </p:txBody>
      </p:sp>
      <p:sp>
        <p:nvSpPr>
          <p:cNvPr id="6" name="Footer Placeholder 5"/>
          <p:cNvSpPr>
            <a:spLocks noGrp="1"/>
          </p:cNvSpPr>
          <p:nvPr>
            <p:ph type="ftr" sz="quarter" idx="11"/>
          </p:nvPr>
        </p:nvSpPr>
        <p:spPr>
          <a:xfrm>
            <a:off x="5108448" y="5852160"/>
            <a:ext cx="3502152" cy="365125"/>
          </a:xfrm>
        </p:spPr>
        <p:txBody>
          <a:bodyPr/>
          <a:lstStyle/>
          <a:p>
            <a:endParaRPr lang="en-US" dirty="0"/>
          </a:p>
        </p:txBody>
      </p:sp>
      <p:sp>
        <p:nvSpPr>
          <p:cNvPr id="7" name="Slide Number Placeholder 6"/>
          <p:cNvSpPr>
            <a:spLocks noGrp="1"/>
          </p:cNvSpPr>
          <p:nvPr>
            <p:ph type="sldNum" sz="quarter" idx="12"/>
          </p:nvPr>
        </p:nvSpPr>
        <p:spPr/>
        <p:txBody>
          <a:bodyPr/>
          <a:lstStyle/>
          <a:p>
            <a:fld id="{3145E7C8-2EFD-4948-AF24-25B3DDFBFE4C}" type="slidenum">
              <a:rPr lang="en-US" smtClean="0"/>
              <a:pPr/>
              <a:t>‹#›</a:t>
            </a:fld>
            <a:endParaRPr lang="en-US" dirty="0"/>
          </a:p>
        </p:txBody>
      </p:sp>
      <p:sp>
        <p:nvSpPr>
          <p:cNvPr id="9" name="Content Placeholder 8"/>
          <p:cNvSpPr>
            <a:spLocks noGrp="1"/>
          </p:cNvSpPr>
          <p:nvPr>
            <p:ph sz="quarter" idx="13"/>
          </p:nvPr>
        </p:nvSpPr>
        <p:spPr>
          <a:xfrm>
            <a:off x="602876" y="1554480"/>
            <a:ext cx="3657600" cy="4084320"/>
          </a:xfrm>
        </p:spPr>
        <p:txBody>
          <a:bodyPr/>
          <a:lstStyle>
            <a:lvl1pPr>
              <a:defRPr>
                <a:latin typeface="Trebuchet MS" panose="020B0603020202020204" pitchFamily="34" charset="0"/>
              </a:defRPr>
            </a:lvl1pPr>
            <a:lvl2pPr>
              <a:defRPr>
                <a:latin typeface="Trebuchet MS" panose="020B0603020202020204" pitchFamily="34" charset="0"/>
              </a:defRPr>
            </a:lvl2pPr>
            <a:lvl3pPr>
              <a:defRPr>
                <a:latin typeface="Trebuchet MS" panose="020B0603020202020204" pitchFamily="34" charset="0"/>
              </a:defRPr>
            </a:lvl3pPr>
            <a:lvl4pPr>
              <a:defRPr>
                <a:latin typeface="Trebuchet MS" panose="020B0603020202020204" pitchFamily="34" charset="0"/>
              </a:defRPr>
            </a:lvl4pPr>
            <a:lvl5pPr>
              <a:defRPr>
                <a:latin typeface="Trebuchet MS" panose="020B0603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10"/>
          <p:cNvSpPr>
            <a:spLocks noGrp="1"/>
          </p:cNvSpPr>
          <p:nvPr>
            <p:ph sz="quarter" idx="14"/>
          </p:nvPr>
        </p:nvSpPr>
        <p:spPr>
          <a:xfrm>
            <a:off x="4861560" y="1569720"/>
            <a:ext cx="3733800" cy="4084320"/>
          </a:xfrm>
        </p:spPr>
        <p:txBody>
          <a:bodyPr/>
          <a:lstStyle>
            <a:lvl1pPr>
              <a:defRPr>
                <a:latin typeface="Trebuchet MS" panose="020B0603020202020204" pitchFamily="34" charset="0"/>
              </a:defRPr>
            </a:lvl1pPr>
            <a:lvl2pPr>
              <a:defRPr>
                <a:latin typeface="Trebuchet MS" panose="020B0603020202020204" pitchFamily="34" charset="0"/>
              </a:defRPr>
            </a:lvl2pPr>
            <a:lvl3pPr>
              <a:defRPr>
                <a:latin typeface="Trebuchet MS" panose="020B0603020202020204" pitchFamily="34" charset="0"/>
              </a:defRPr>
            </a:lvl3pPr>
            <a:lvl4pPr>
              <a:defRPr>
                <a:latin typeface="Trebuchet MS" panose="020B0603020202020204" pitchFamily="34" charset="0"/>
              </a:defRPr>
            </a:lvl4pPr>
            <a:lvl5pPr>
              <a:defRPr>
                <a:latin typeface="Trebuchet MS" panose="020B0603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95256" y="1554798"/>
            <a:ext cx="3754756"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595256" y="2196314"/>
            <a:ext cx="3724276" cy="367108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770120" y="1554798"/>
            <a:ext cx="3810000"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70120" y="2196314"/>
            <a:ext cx="3825240" cy="367108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83580DF6-CF7B-41C0-AA37-CD034C7EEA87}" type="datetimeFigureOut">
              <a:rPr lang="en-US" smtClean="0"/>
              <a:pPr/>
              <a:t>2/27/14</a:t>
            </a:fld>
            <a:endParaRPr lang="en-US" dirty="0"/>
          </a:p>
        </p:txBody>
      </p:sp>
      <p:sp>
        <p:nvSpPr>
          <p:cNvPr id="8" name="Footer Placeholder 7"/>
          <p:cNvSpPr>
            <a:spLocks noGrp="1"/>
          </p:cNvSpPr>
          <p:nvPr>
            <p:ph type="ftr" sz="quarter" idx="11"/>
          </p:nvPr>
        </p:nvSpPr>
        <p:spPr>
          <a:xfrm>
            <a:off x="5123688" y="5867400"/>
            <a:ext cx="3502152" cy="365125"/>
          </a:xfrm>
        </p:spPr>
        <p:txBody>
          <a:bodyPr/>
          <a:lstStyle/>
          <a:p>
            <a:endParaRPr lang="en-US" dirty="0"/>
          </a:p>
        </p:txBody>
      </p:sp>
      <p:sp>
        <p:nvSpPr>
          <p:cNvPr id="9" name="Slide Number Placeholder 8"/>
          <p:cNvSpPr>
            <a:spLocks noGrp="1"/>
          </p:cNvSpPr>
          <p:nvPr>
            <p:ph type="sldNum" sz="quarter" idx="12"/>
          </p:nvPr>
        </p:nvSpPr>
        <p:spPr/>
        <p:txBody>
          <a:bodyPr/>
          <a:lstStyle/>
          <a:p>
            <a:fld id="{3145E7C8-2EFD-4948-AF24-25B3DDFBFE4C}" type="slidenum">
              <a:rPr lang="en-US" smtClean="0"/>
              <a:pPr/>
              <a:t>‹#›</a:t>
            </a:fld>
            <a:endParaRPr lang="en-US" dirty="0"/>
          </a:p>
        </p:txBody>
      </p:sp>
      <p:sp>
        <p:nvSpPr>
          <p:cNvPr id="10" name="Title 1"/>
          <p:cNvSpPr>
            <a:spLocks noGrp="1"/>
          </p:cNvSpPr>
          <p:nvPr>
            <p:ph type="title"/>
          </p:nvPr>
        </p:nvSpPr>
        <p:spPr>
          <a:xfrm>
            <a:off x="609600" y="838200"/>
            <a:ext cx="8001000" cy="685800"/>
          </a:xfrm>
        </p:spPr>
        <p:txBody>
          <a:bodyPr anchor="t" anchorCtr="0">
            <a:normAutofit/>
          </a:bodyPr>
          <a:lstStyle>
            <a:lvl1pPr>
              <a:defRPr sz="2400">
                <a:solidFill>
                  <a:schemeClr val="tx2"/>
                </a:solidFill>
              </a:defRPr>
            </a:lvl1pPr>
          </a:lstStyle>
          <a:p>
            <a:r>
              <a:rPr lang="en-US" dirty="0" smtClean="0"/>
              <a:t>Click to edit Master title style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580DF6-CF7B-41C0-AA37-CD034C7EEA87}" type="datetimeFigureOut">
              <a:rPr lang="en-US" smtClean="0"/>
              <a:pPr/>
              <a:t>2/27/14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145E7C8-2EFD-4948-AF24-25B3DDFBFE4C}" type="slidenum">
              <a:rPr lang="en-US" smtClean="0"/>
              <a:pPr/>
              <a:t>‹#›</a:t>
            </a:fld>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580DF6-CF7B-41C0-AA37-CD034C7EEA87}" type="datetimeFigureOut">
              <a:rPr lang="en-US" smtClean="0"/>
              <a:pPr/>
              <a:t>2/27/14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145E7C8-2EFD-4948-AF24-25B3DDFBFE4C}" type="slidenum">
              <a:rPr lang="en-US" smtClean="0"/>
              <a:pPr/>
              <a:t>‹#›</a:t>
            </a:fld>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p:txBody>
          <a:bodyPr/>
          <a:lstStyle/>
          <a:p>
            <a:fld id="{83580DF6-CF7B-41C0-AA37-CD034C7EEA87}" type="datetimeFigureOut">
              <a:rPr lang="en-US" smtClean="0"/>
              <a:pPr/>
              <a:t>2/27/14</a:t>
            </a:fld>
            <a:endParaRPr lang="en-US" dirty="0"/>
          </a:p>
        </p:txBody>
      </p:sp>
      <p:sp>
        <p:nvSpPr>
          <p:cNvPr id="7" name="Slide Number Placeholder 6"/>
          <p:cNvSpPr>
            <a:spLocks noGrp="1"/>
          </p:cNvSpPr>
          <p:nvPr>
            <p:ph type="sldNum" sz="quarter" idx="12"/>
          </p:nvPr>
        </p:nvSpPr>
        <p:spPr/>
        <p:txBody>
          <a:bodyPr/>
          <a:lstStyle/>
          <a:p>
            <a:fld id="{3145E7C8-2EFD-4948-AF24-25B3DDFBFE4C}" type="slidenum">
              <a:rPr lang="en-US" smtClean="0"/>
              <a:pPr/>
              <a:t>‹#›</a:t>
            </a:fld>
            <a:endParaRPr lang="en-US" dirty="0"/>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580DF6-CF7B-41C0-AA37-CD034C7EEA87}" type="datetimeFigureOut">
              <a:rPr lang="en-US" smtClean="0"/>
              <a:pPr/>
              <a:t>2/27/14</a:t>
            </a:fld>
            <a:endParaRPr lang="en-US" dirty="0"/>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p>
        </p:txBody>
      </p:sp>
      <p:sp>
        <p:nvSpPr>
          <p:cNvPr id="7" name="Slide Number Placeholder 6"/>
          <p:cNvSpPr>
            <a:spLocks noGrp="1"/>
          </p:cNvSpPr>
          <p:nvPr>
            <p:ph type="sldNum" sz="quarter" idx="12"/>
          </p:nvPr>
        </p:nvSpPr>
        <p:spPr/>
        <p:txBody>
          <a:bodyPr/>
          <a:lstStyle/>
          <a:p>
            <a:fld id="{3145E7C8-2EFD-4948-AF24-25B3DDFBFE4C}"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83580DF6-CF7B-41C0-AA37-CD034C7EEA87}" type="datetimeFigureOut">
              <a:rPr lang="en-US" smtClean="0"/>
              <a:pPr/>
              <a:t>2/27/14</a:t>
            </a:fld>
            <a:endParaRPr lang="en-US" dirty="0"/>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3145E7C8-2EFD-4948-AF24-25B3DDFBFE4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805" r:id="rId1"/>
    <p:sldLayoutId id="2147483807" r:id="rId2"/>
    <p:sldLayoutId id="2147483806"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png"/><Relationship Id="rId6" Type="http://schemas.openxmlformats.org/officeDocument/2006/relationships/image" Target="../media/image5.jpeg"/><Relationship Id="rId7" Type="http://schemas.openxmlformats.org/officeDocument/2006/relationships/image" Target="../media/image6.jpg"/><Relationship Id="rId1" Type="http://schemas.openxmlformats.org/officeDocument/2006/relationships/slideLayout" Target="../slideLayouts/slideLayout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jpg"/><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4.jpg"/></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26.jpg"/><Relationship Id="rId5" Type="http://schemas.openxmlformats.org/officeDocument/2006/relationships/image" Target="../media/image36.jpeg"/><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hyperlink" Target="http://mddnr.chesapeakebay.net/eyesonthebay/documents/Choptank%20Summary%20WQ%20and%20H%20Assessment%202012.pdf" TargetMode="External"/><Relationship Id="rId4" Type="http://schemas.openxmlformats.org/officeDocument/2006/relationships/hyperlink" Target="http://pubs.usgs.gov/of/2012/1140/pdf/OFR_2012-1140.pdf" TargetMode="External"/><Relationship Id="rId5" Type="http://schemas.openxmlformats.org/officeDocument/2006/relationships/hyperlink" Target="http://www.dnr.state.md.us/ccp/funding/pdfs/Monitoring_Strategy.pdf" TargetMode="External"/><Relationship Id="rId6" Type="http://schemas.openxmlformats.org/officeDocument/2006/relationships/hyperlink" Target="http://www.epa.gov/airmarkt/progress/ARP09_3.html" TargetMode="External"/><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jpe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6" Type="http://schemas.openxmlformats.org/officeDocument/2006/relationships/image" Target="../media/image18.jpe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jpg"/><Relationship Id="rId5" Type="http://schemas.openxmlformats.org/officeDocument/2006/relationships/image" Target="../media/image21.tif"/><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9200" y="5365760"/>
            <a:ext cx="685800" cy="529159"/>
          </a:xfrm>
          <a:prstGeom prst="rect">
            <a:avLst/>
          </a:prstGeom>
        </p:spPr>
      </p:pic>
      <p:sp>
        <p:nvSpPr>
          <p:cNvPr id="5" name="Title 4"/>
          <p:cNvSpPr>
            <a:spLocks noGrp="1"/>
          </p:cNvSpPr>
          <p:nvPr>
            <p:ph type="title"/>
          </p:nvPr>
        </p:nvSpPr>
        <p:spPr>
          <a:xfrm>
            <a:off x="4678680" y="838563"/>
            <a:ext cx="3474720" cy="5105037"/>
          </a:xfrm>
        </p:spPr>
        <p:txBody>
          <a:bodyPr anchor="t" anchorCtr="0">
            <a:normAutofit fontScale="90000"/>
          </a:bodyPr>
          <a:lstStyle/>
          <a:p>
            <a:r>
              <a:rPr lang="en-US" sz="3100" b="1" dirty="0" smtClean="0">
                <a:solidFill>
                  <a:schemeClr val="accent2"/>
                </a:solidFill>
                <a:latin typeface="Trebuchet MS" panose="020B0603020202020204" pitchFamily="34" charset="0"/>
              </a:rPr>
              <a:t>New Insights </a:t>
            </a:r>
            <a:r>
              <a:rPr lang="en-US" sz="2000" b="1" dirty="0" smtClean="0">
                <a:solidFill>
                  <a:schemeClr val="accent2"/>
                </a:solidFill>
                <a:latin typeface="Trebuchet MS" panose="020B0603020202020204" pitchFamily="34" charset="0"/>
              </a:rPr>
              <a:t/>
            </a:r>
            <a:br>
              <a:rPr lang="en-US" sz="2000" b="1" dirty="0" smtClean="0">
                <a:solidFill>
                  <a:schemeClr val="accent2"/>
                </a:solidFill>
                <a:latin typeface="Trebuchet MS" panose="020B0603020202020204" pitchFamily="34" charset="0"/>
              </a:rPr>
            </a:br>
            <a:r>
              <a:rPr lang="en-US" sz="2000" i="1" dirty="0" smtClean="0">
                <a:solidFill>
                  <a:schemeClr val="accent2"/>
                </a:solidFill>
                <a:latin typeface="Trebuchet MS" panose="020B0603020202020204" pitchFamily="34" charset="0"/>
              </a:rPr>
              <a:t>Science-based evidence of water quality improvements, challenges, and opportunities in the Chesapeake</a:t>
            </a:r>
            <a:r>
              <a:rPr lang="en-US" sz="1600" b="1" dirty="0" smtClean="0">
                <a:solidFill>
                  <a:schemeClr val="tx2"/>
                </a:solidFill>
                <a:latin typeface="Trebuchet MS" panose="020B0603020202020204" pitchFamily="34" charset="0"/>
              </a:rPr>
              <a:t/>
            </a:r>
            <a:br>
              <a:rPr lang="en-US" sz="1600" b="1" dirty="0" smtClean="0">
                <a:solidFill>
                  <a:schemeClr val="tx2"/>
                </a:solidFill>
                <a:latin typeface="Trebuchet MS" panose="020B0603020202020204" pitchFamily="34" charset="0"/>
              </a:rPr>
            </a:br>
            <a:r>
              <a:rPr lang="en-US" sz="1600" b="1" dirty="0" smtClean="0">
                <a:solidFill>
                  <a:schemeClr val="tx2"/>
                </a:solidFill>
                <a:latin typeface="Trebuchet MS" panose="020B0603020202020204" pitchFamily="34" charset="0"/>
              </a:rPr>
              <a:t/>
            </a:r>
            <a:br>
              <a:rPr lang="en-US" sz="1600" b="1" dirty="0" smtClean="0">
                <a:solidFill>
                  <a:schemeClr val="tx2"/>
                </a:solidFill>
                <a:latin typeface="Trebuchet MS" panose="020B0603020202020204" pitchFamily="34" charset="0"/>
              </a:rPr>
            </a:br>
            <a:r>
              <a:rPr lang="en-US" sz="1600" b="1" dirty="0" smtClean="0">
                <a:solidFill>
                  <a:schemeClr val="tx2"/>
                </a:solidFill>
                <a:latin typeface="Trebuchet MS" panose="020B0603020202020204" pitchFamily="34" charset="0"/>
              </a:rPr>
              <a:t/>
            </a:r>
            <a:br>
              <a:rPr lang="en-US" sz="1600" b="1" dirty="0" smtClean="0">
                <a:solidFill>
                  <a:schemeClr val="tx2"/>
                </a:solidFill>
                <a:latin typeface="Trebuchet MS" panose="020B0603020202020204" pitchFamily="34" charset="0"/>
              </a:rPr>
            </a:br>
            <a:r>
              <a:rPr lang="en-US" sz="1600" b="1" dirty="0" smtClean="0">
                <a:solidFill>
                  <a:schemeClr val="tx2"/>
                </a:solidFill>
                <a:latin typeface="Trebuchet MS" panose="020B0603020202020204" pitchFamily="34" charset="0"/>
              </a:rPr>
              <a:t/>
            </a:r>
            <a:br>
              <a:rPr lang="en-US" sz="1600" b="1" dirty="0" smtClean="0">
                <a:solidFill>
                  <a:schemeClr val="tx2"/>
                </a:solidFill>
                <a:latin typeface="Trebuchet MS" panose="020B0603020202020204" pitchFamily="34" charset="0"/>
              </a:rPr>
            </a:br>
            <a:r>
              <a:rPr lang="en-US" sz="1600" b="1" dirty="0" smtClean="0">
                <a:solidFill>
                  <a:schemeClr val="tx1">
                    <a:lumMod val="75000"/>
                    <a:lumOff val="25000"/>
                  </a:schemeClr>
                </a:solidFill>
                <a:latin typeface="Trebuchet MS" panose="020B0603020202020204" pitchFamily="34" charset="0"/>
              </a:rPr>
              <a:t>Bill Dennison</a:t>
            </a:r>
            <a:r>
              <a:rPr lang="en-US" sz="1600" b="1" dirty="0">
                <a:solidFill>
                  <a:schemeClr val="tx1">
                    <a:lumMod val="75000"/>
                    <a:lumOff val="25000"/>
                  </a:schemeClr>
                </a:solidFill>
                <a:latin typeface="Trebuchet MS" panose="020B0603020202020204" pitchFamily="34" charset="0"/>
              </a:rPr>
              <a:t/>
            </a:r>
            <a:br>
              <a:rPr lang="en-US" sz="1600" b="1" dirty="0">
                <a:solidFill>
                  <a:schemeClr val="tx1">
                    <a:lumMod val="75000"/>
                    <a:lumOff val="25000"/>
                  </a:schemeClr>
                </a:solidFill>
                <a:latin typeface="Trebuchet MS" panose="020B0603020202020204" pitchFamily="34" charset="0"/>
              </a:rPr>
            </a:br>
            <a:r>
              <a:rPr lang="en-US" sz="1300" dirty="0">
                <a:solidFill>
                  <a:schemeClr val="tx1">
                    <a:lumMod val="75000"/>
                    <a:lumOff val="25000"/>
                  </a:schemeClr>
                </a:solidFill>
                <a:latin typeface="Trebuchet MS" panose="020B0603020202020204" pitchFamily="34" charset="0"/>
              </a:rPr>
              <a:t>University of Maryland Center for Environmental Science</a:t>
            </a:r>
            <a:r>
              <a:rPr lang="en-US" sz="1600" dirty="0">
                <a:solidFill>
                  <a:schemeClr val="tx1">
                    <a:lumMod val="75000"/>
                    <a:lumOff val="25000"/>
                  </a:schemeClr>
                </a:solidFill>
                <a:latin typeface="Trebuchet MS" panose="020B0603020202020204" pitchFamily="34" charset="0"/>
              </a:rPr>
              <a:t/>
            </a:r>
            <a:br>
              <a:rPr lang="en-US" sz="1600" dirty="0">
                <a:solidFill>
                  <a:schemeClr val="tx1">
                    <a:lumMod val="75000"/>
                    <a:lumOff val="25000"/>
                  </a:schemeClr>
                </a:solidFill>
                <a:latin typeface="Trebuchet MS" panose="020B0603020202020204" pitchFamily="34" charset="0"/>
              </a:rPr>
            </a:br>
            <a:r>
              <a:rPr lang="en-US" sz="1600" dirty="0" smtClean="0">
                <a:solidFill>
                  <a:schemeClr val="tx1">
                    <a:lumMod val="75000"/>
                    <a:lumOff val="25000"/>
                  </a:schemeClr>
                </a:solidFill>
                <a:latin typeface="Trebuchet MS" panose="020B0603020202020204" pitchFamily="34" charset="0"/>
              </a:rPr>
              <a:t/>
            </a:r>
            <a:br>
              <a:rPr lang="en-US" sz="1600" dirty="0" smtClean="0">
                <a:solidFill>
                  <a:schemeClr val="tx1">
                    <a:lumMod val="75000"/>
                    <a:lumOff val="25000"/>
                  </a:schemeClr>
                </a:solidFill>
                <a:latin typeface="Trebuchet MS" panose="020B0603020202020204" pitchFamily="34" charset="0"/>
              </a:rPr>
            </a:br>
            <a:r>
              <a:rPr lang="en-US" sz="1600" dirty="0" smtClean="0">
                <a:solidFill>
                  <a:schemeClr val="tx1">
                    <a:lumMod val="75000"/>
                    <a:lumOff val="25000"/>
                  </a:schemeClr>
                </a:solidFill>
                <a:latin typeface="Trebuchet MS" panose="020B0603020202020204" pitchFamily="34" charset="0"/>
              </a:rPr>
              <a:t/>
            </a:r>
            <a:br>
              <a:rPr lang="en-US" sz="1600" dirty="0" smtClean="0">
                <a:solidFill>
                  <a:schemeClr val="tx1">
                    <a:lumMod val="75000"/>
                    <a:lumOff val="25000"/>
                  </a:schemeClr>
                </a:solidFill>
                <a:latin typeface="Trebuchet MS" panose="020B0603020202020204" pitchFamily="34" charset="0"/>
              </a:rPr>
            </a:br>
            <a:r>
              <a:rPr lang="en-US" sz="1600" b="1" dirty="0" smtClean="0">
                <a:solidFill>
                  <a:schemeClr val="tx1">
                    <a:lumMod val="75000"/>
                    <a:lumOff val="25000"/>
                  </a:schemeClr>
                </a:solidFill>
                <a:latin typeface="Trebuchet MS" panose="020B0603020202020204" pitchFamily="34" charset="0"/>
              </a:rPr>
              <a:t>Management </a:t>
            </a:r>
            <a:r>
              <a:rPr lang="en-US" sz="1600" b="1" dirty="0">
                <a:solidFill>
                  <a:schemeClr val="tx1">
                    <a:lumMod val="75000"/>
                    <a:lumOff val="25000"/>
                  </a:schemeClr>
                </a:solidFill>
                <a:latin typeface="Trebuchet MS" panose="020B0603020202020204" pitchFamily="34" charset="0"/>
              </a:rPr>
              <a:t>Effects on Water Quality </a:t>
            </a:r>
            <a:r>
              <a:rPr lang="en-US" sz="1600" b="1" dirty="0" smtClean="0">
                <a:solidFill>
                  <a:schemeClr val="tx1">
                    <a:lumMod val="75000"/>
                    <a:lumOff val="25000"/>
                  </a:schemeClr>
                </a:solidFill>
                <a:latin typeface="Trebuchet MS" panose="020B0603020202020204" pitchFamily="34" charset="0"/>
              </a:rPr>
              <a:t>Trends Workshop </a:t>
            </a:r>
            <a:r>
              <a:rPr lang="en-US" sz="1600" dirty="0" smtClean="0">
                <a:solidFill>
                  <a:schemeClr val="tx1">
                    <a:lumMod val="75000"/>
                    <a:lumOff val="25000"/>
                  </a:schemeClr>
                </a:solidFill>
                <a:latin typeface="Trebuchet MS" panose="020B0603020202020204" pitchFamily="34" charset="0"/>
              </a:rPr>
              <a:t/>
            </a:r>
            <a:br>
              <a:rPr lang="en-US" sz="1600" dirty="0" smtClean="0">
                <a:solidFill>
                  <a:schemeClr val="tx1">
                    <a:lumMod val="75000"/>
                    <a:lumOff val="25000"/>
                  </a:schemeClr>
                </a:solidFill>
                <a:latin typeface="Trebuchet MS" panose="020B0603020202020204" pitchFamily="34" charset="0"/>
              </a:rPr>
            </a:br>
            <a:r>
              <a:rPr lang="en-US" sz="1300" dirty="0" smtClean="0">
                <a:solidFill>
                  <a:schemeClr val="tx1">
                    <a:lumMod val="75000"/>
                    <a:lumOff val="25000"/>
                  </a:schemeClr>
                </a:solidFill>
                <a:latin typeface="Trebuchet MS" panose="020B0603020202020204" pitchFamily="34" charset="0"/>
              </a:rPr>
              <a:t>Scientific </a:t>
            </a:r>
            <a:r>
              <a:rPr lang="en-US" sz="1300" dirty="0">
                <a:solidFill>
                  <a:schemeClr val="tx1">
                    <a:lumMod val="75000"/>
                    <a:lumOff val="25000"/>
                  </a:schemeClr>
                </a:solidFill>
                <a:latin typeface="Trebuchet MS" panose="020B0603020202020204" pitchFamily="34" charset="0"/>
              </a:rPr>
              <a:t>and Technical Advisory </a:t>
            </a:r>
            <a:r>
              <a:rPr lang="en-US" sz="1300" dirty="0" smtClean="0">
                <a:solidFill>
                  <a:schemeClr val="tx1">
                    <a:lumMod val="75000"/>
                    <a:lumOff val="25000"/>
                  </a:schemeClr>
                </a:solidFill>
                <a:latin typeface="Trebuchet MS" panose="020B0603020202020204" pitchFamily="34" charset="0"/>
              </a:rPr>
              <a:t>Committee, Chesapeake </a:t>
            </a:r>
            <a:r>
              <a:rPr lang="en-US" sz="1300" dirty="0">
                <a:solidFill>
                  <a:schemeClr val="tx1">
                    <a:lumMod val="75000"/>
                    <a:lumOff val="25000"/>
                  </a:schemeClr>
                </a:solidFill>
                <a:latin typeface="Trebuchet MS" panose="020B0603020202020204" pitchFamily="34" charset="0"/>
              </a:rPr>
              <a:t>Bay </a:t>
            </a:r>
            <a:r>
              <a:rPr lang="en-US" sz="1300" dirty="0" smtClean="0">
                <a:solidFill>
                  <a:schemeClr val="tx1">
                    <a:lumMod val="75000"/>
                    <a:lumOff val="25000"/>
                  </a:schemeClr>
                </a:solidFill>
                <a:latin typeface="Trebuchet MS" panose="020B0603020202020204" pitchFamily="34" charset="0"/>
              </a:rPr>
              <a:t>Program</a:t>
            </a:r>
            <a:br>
              <a:rPr lang="en-US" sz="1300" dirty="0" smtClean="0">
                <a:solidFill>
                  <a:schemeClr val="tx1">
                    <a:lumMod val="75000"/>
                    <a:lumOff val="25000"/>
                  </a:schemeClr>
                </a:solidFill>
                <a:latin typeface="Trebuchet MS" panose="020B0603020202020204" pitchFamily="34" charset="0"/>
              </a:rPr>
            </a:br>
            <a:r>
              <a:rPr lang="en-US" sz="1300" dirty="0" smtClean="0">
                <a:solidFill>
                  <a:schemeClr val="tx1">
                    <a:lumMod val="75000"/>
                    <a:lumOff val="25000"/>
                  </a:schemeClr>
                </a:solidFill>
                <a:latin typeface="Trebuchet MS" panose="020B0603020202020204" pitchFamily="34" charset="0"/>
              </a:rPr>
              <a:t>March 2014</a:t>
            </a:r>
            <a:r>
              <a:rPr lang="en-US" sz="1600" dirty="0" smtClean="0">
                <a:solidFill>
                  <a:schemeClr val="tx1">
                    <a:lumMod val="75000"/>
                    <a:lumOff val="25000"/>
                  </a:schemeClr>
                </a:solidFill>
                <a:latin typeface="Trebuchet MS" panose="020B0603020202020204" pitchFamily="34" charset="0"/>
              </a:rPr>
              <a:t/>
            </a:r>
            <a:br>
              <a:rPr lang="en-US" sz="1600" dirty="0" smtClean="0">
                <a:solidFill>
                  <a:schemeClr val="tx1">
                    <a:lumMod val="75000"/>
                    <a:lumOff val="25000"/>
                  </a:schemeClr>
                </a:solidFill>
                <a:latin typeface="Trebuchet MS" panose="020B0603020202020204" pitchFamily="34" charset="0"/>
              </a:rPr>
            </a:br>
            <a:r>
              <a:rPr lang="en-US" sz="1600" dirty="0">
                <a:solidFill>
                  <a:schemeClr val="tx1">
                    <a:lumMod val="75000"/>
                    <a:lumOff val="25000"/>
                  </a:schemeClr>
                </a:solidFill>
                <a:latin typeface="Trebuchet MS" panose="020B0603020202020204" pitchFamily="34" charset="0"/>
              </a:rPr>
              <a:t/>
            </a:r>
            <a:br>
              <a:rPr lang="en-US" sz="1600" dirty="0">
                <a:solidFill>
                  <a:schemeClr val="tx1">
                    <a:lumMod val="75000"/>
                    <a:lumOff val="25000"/>
                  </a:schemeClr>
                </a:solidFill>
                <a:latin typeface="Trebuchet MS" panose="020B0603020202020204" pitchFamily="34" charset="0"/>
              </a:rPr>
            </a:br>
            <a:r>
              <a:rPr lang="en-US" sz="1600" dirty="0">
                <a:solidFill>
                  <a:schemeClr val="tx1">
                    <a:lumMod val="75000"/>
                    <a:lumOff val="25000"/>
                  </a:schemeClr>
                </a:solidFill>
                <a:latin typeface="Trebuchet MS" panose="020B0603020202020204" pitchFamily="34" charset="0"/>
              </a:rPr>
              <a:t/>
            </a:r>
            <a:br>
              <a:rPr lang="en-US" sz="1600" dirty="0">
                <a:solidFill>
                  <a:schemeClr val="tx1">
                    <a:lumMod val="75000"/>
                    <a:lumOff val="25000"/>
                  </a:schemeClr>
                </a:solidFill>
                <a:latin typeface="Trebuchet MS" panose="020B0603020202020204" pitchFamily="34" charset="0"/>
              </a:rPr>
            </a:br>
            <a:r>
              <a:rPr lang="en-US" sz="1300" b="1" dirty="0">
                <a:solidFill>
                  <a:schemeClr val="accent2"/>
                </a:solidFill>
                <a:latin typeface="Trebuchet MS" panose="020B0603020202020204" pitchFamily="34" charset="0"/>
              </a:rPr>
              <a:t>Authors: </a:t>
            </a:r>
            <a:r>
              <a:rPr lang="en-US" sz="1300" dirty="0">
                <a:solidFill>
                  <a:schemeClr val="accent2"/>
                </a:solidFill>
                <a:latin typeface="Trebuchet MS" panose="020B0603020202020204" pitchFamily="34" charset="0"/>
              </a:rPr>
              <a:t>Christina M. Lyerly, Ana L. Hernández Cordero, Katherine L. </a:t>
            </a:r>
            <a:r>
              <a:rPr lang="en-US" sz="1300" dirty="0" smtClean="0">
                <a:solidFill>
                  <a:schemeClr val="accent2"/>
                </a:solidFill>
                <a:latin typeface="Trebuchet MS" panose="020B0603020202020204" pitchFamily="34" charset="0"/>
              </a:rPr>
              <a:t>Foreman, Scott Phillips </a:t>
            </a:r>
            <a:r>
              <a:rPr lang="en-US" sz="1300" dirty="0">
                <a:solidFill>
                  <a:schemeClr val="accent2"/>
                </a:solidFill>
                <a:latin typeface="Trebuchet MS" panose="020B0603020202020204" pitchFamily="34" charset="0"/>
              </a:rPr>
              <a:t>and William C. Dennison </a:t>
            </a:r>
            <a:r>
              <a:rPr lang="en-US" sz="1600" dirty="0">
                <a:solidFill>
                  <a:schemeClr val="tx1">
                    <a:lumMod val="75000"/>
                    <a:lumOff val="25000"/>
                  </a:schemeClr>
                </a:solidFill>
                <a:latin typeface="Trebuchet MS" panose="020B0603020202020204" pitchFamily="34" charset="0"/>
              </a:rPr>
              <a:t/>
            </a:r>
            <a:br>
              <a:rPr lang="en-US" sz="1600" dirty="0">
                <a:solidFill>
                  <a:schemeClr val="tx1">
                    <a:lumMod val="75000"/>
                    <a:lumOff val="25000"/>
                  </a:schemeClr>
                </a:solidFill>
                <a:latin typeface="Trebuchet MS" panose="020B0603020202020204" pitchFamily="34" charset="0"/>
              </a:rPr>
            </a:br>
            <a:r>
              <a:rPr lang="en-US" sz="1600" dirty="0">
                <a:solidFill>
                  <a:schemeClr val="tx1">
                    <a:lumMod val="75000"/>
                    <a:lumOff val="25000"/>
                  </a:schemeClr>
                </a:solidFill>
                <a:latin typeface="Trebuchet MS" panose="020B0603020202020204" pitchFamily="34" charset="0"/>
              </a:rPr>
              <a:t/>
            </a:r>
            <a:br>
              <a:rPr lang="en-US" sz="1600" dirty="0">
                <a:solidFill>
                  <a:schemeClr val="tx1">
                    <a:lumMod val="75000"/>
                    <a:lumOff val="25000"/>
                  </a:schemeClr>
                </a:solidFill>
                <a:latin typeface="Trebuchet MS" panose="020B0603020202020204" pitchFamily="34" charset="0"/>
              </a:rPr>
            </a:br>
            <a:r>
              <a:rPr lang="en-US" sz="1400" dirty="0" smtClean="0"/>
              <a:t/>
            </a:r>
            <a:br>
              <a:rPr lang="en-US" sz="1400" dirty="0" smtClean="0"/>
            </a:br>
            <a:r>
              <a:rPr lang="en-US" sz="1200" dirty="0">
                <a:solidFill>
                  <a:schemeClr val="tx1">
                    <a:lumMod val="75000"/>
                    <a:lumOff val="25000"/>
                  </a:schemeClr>
                </a:solidFill>
                <a:latin typeface="Trebuchet MS" panose="020B0603020202020204" pitchFamily="34" charset="0"/>
              </a:rPr>
              <a:t/>
            </a:r>
            <a:br>
              <a:rPr lang="en-US" sz="1200" dirty="0">
                <a:solidFill>
                  <a:schemeClr val="tx1">
                    <a:lumMod val="75000"/>
                    <a:lumOff val="25000"/>
                  </a:schemeClr>
                </a:solidFill>
                <a:latin typeface="Trebuchet MS" panose="020B0603020202020204" pitchFamily="34" charset="0"/>
              </a:rPr>
            </a:br>
            <a:r>
              <a:rPr lang="en-US" sz="1200" dirty="0">
                <a:solidFill>
                  <a:schemeClr val="tx1">
                    <a:lumMod val="75000"/>
                    <a:lumOff val="25000"/>
                  </a:schemeClr>
                </a:solidFill>
                <a:latin typeface="Trebuchet MS" panose="020B0603020202020204" pitchFamily="34" charset="0"/>
              </a:rPr>
              <a:t/>
            </a:r>
            <a:br>
              <a:rPr lang="en-US" sz="1200" dirty="0">
                <a:solidFill>
                  <a:schemeClr val="tx1">
                    <a:lumMod val="75000"/>
                    <a:lumOff val="25000"/>
                  </a:schemeClr>
                </a:solidFill>
                <a:latin typeface="Trebuchet MS" panose="020B0603020202020204" pitchFamily="34" charset="0"/>
              </a:rPr>
            </a:br>
            <a:r>
              <a:rPr lang="en-US" sz="1350" dirty="0">
                <a:solidFill>
                  <a:schemeClr val="tx1">
                    <a:lumMod val="75000"/>
                    <a:lumOff val="25000"/>
                  </a:schemeClr>
                </a:solidFill>
                <a:latin typeface="Trebuchet MS" panose="020B0603020202020204" pitchFamily="34" charset="0"/>
              </a:rPr>
              <a:t/>
            </a:r>
            <a:br>
              <a:rPr lang="en-US" sz="1350" dirty="0">
                <a:solidFill>
                  <a:schemeClr val="tx1">
                    <a:lumMod val="75000"/>
                    <a:lumOff val="25000"/>
                  </a:schemeClr>
                </a:solidFill>
                <a:latin typeface="Trebuchet MS" panose="020B0603020202020204" pitchFamily="34" charset="0"/>
              </a:rPr>
            </a:br>
            <a:endParaRPr lang="en-US" sz="1400" dirty="0">
              <a:solidFill>
                <a:schemeClr val="tx1">
                  <a:lumMod val="75000"/>
                  <a:lumOff val="25000"/>
                </a:schemeClr>
              </a:solidFill>
              <a:latin typeface="Trebuchet MS" panose="020B060302020202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6702" y="5318083"/>
            <a:ext cx="646298" cy="625517"/>
          </a:xfrm>
          <a:prstGeom prst="rect">
            <a:avLst/>
          </a:prstGeom>
        </p:spPr>
      </p:pic>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77933" y="5385610"/>
            <a:ext cx="586740" cy="490464"/>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0768" y="838563"/>
            <a:ext cx="3392632" cy="4390465"/>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68985" y="5443863"/>
            <a:ext cx="1150615" cy="42508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Cover crops planted in the Wye River drainage basin improved water quality</a:t>
            </a:r>
            <a:endParaRPr lang="en-US" dirty="0"/>
          </a:p>
        </p:txBody>
      </p:sp>
      <p:sp>
        <p:nvSpPr>
          <p:cNvPr id="10" name="TextBox 9"/>
          <p:cNvSpPr txBox="1"/>
          <p:nvPr/>
        </p:nvSpPr>
        <p:spPr>
          <a:xfrm>
            <a:off x="5562600" y="104834"/>
            <a:ext cx="2590800" cy="4616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lgn="r">
              <a:defRPr sz="2400" b="1">
                <a:solidFill>
                  <a:schemeClr val="bg1"/>
                </a:solidFill>
                <a:latin typeface="Trebuchet MS" panose="020B0603020202020204" pitchFamily="34" charset="0"/>
              </a:defRPr>
            </a:lvl1pPr>
          </a:lstStyle>
          <a:p>
            <a:r>
              <a:rPr lang="en-US" dirty="0"/>
              <a:t>Lesson 3</a:t>
            </a:r>
          </a:p>
        </p:txBody>
      </p:sp>
      <p:sp>
        <p:nvSpPr>
          <p:cNvPr id="13" name="TextBox 12"/>
          <p:cNvSpPr txBox="1"/>
          <p:nvPr/>
        </p:nvSpPr>
        <p:spPr>
          <a:xfrm>
            <a:off x="838200" y="4985921"/>
            <a:ext cx="3505200" cy="738664"/>
          </a:xfrm>
          <a:prstGeom prst="rect">
            <a:avLst/>
          </a:prstGeom>
          <a:noFill/>
        </p:spPr>
        <p:txBody>
          <a:bodyPr wrap="square" rtlCol="0">
            <a:spAutoFit/>
          </a:bodyPr>
          <a:lstStyle/>
          <a:p>
            <a:r>
              <a:rPr lang="en-US" sz="1400" b="1" dirty="0" smtClean="0">
                <a:solidFill>
                  <a:srgbClr val="000090"/>
                </a:solidFill>
                <a:latin typeface="Trebuchet MS" panose="020B0603020202020204" pitchFamily="34" charset="0"/>
                <a:ea typeface="Tahoma" panose="020B0604030504040204" pitchFamily="34" charset="0"/>
                <a:cs typeface="Tahoma" panose="020B0604030504040204" pitchFamily="34" charset="0"/>
              </a:rPr>
              <a:t>Changes in groundwater nitrate-N concentrations in 2 agricultural fields</a:t>
            </a:r>
          </a:p>
          <a:p>
            <a:r>
              <a:rPr lang="en-US" sz="1400" b="1" dirty="0" smtClean="0">
                <a:solidFill>
                  <a:srgbClr val="000090"/>
                </a:solidFill>
                <a:latin typeface="Trebuchet MS" panose="020B0603020202020204" pitchFamily="34" charset="0"/>
                <a:ea typeface="Tahoma" panose="020B0604030504040204" pitchFamily="34" charset="0"/>
                <a:cs typeface="Tahoma" panose="020B0604030504040204" pitchFamily="34" charset="0"/>
              </a:rPr>
              <a:t>(1986</a:t>
            </a:r>
            <a:r>
              <a:rPr lang="en-US" sz="1400" b="1" dirty="0">
                <a:solidFill>
                  <a:srgbClr val="000090"/>
                </a:solidFill>
                <a:latin typeface="Trebuchet MS" panose="020B0603020202020204" pitchFamily="34" charset="0"/>
              </a:rPr>
              <a:t>–</a:t>
            </a:r>
            <a:r>
              <a:rPr lang="en-US" sz="1400" b="1" dirty="0" smtClean="0">
                <a:solidFill>
                  <a:srgbClr val="000090"/>
                </a:solidFill>
                <a:latin typeface="Trebuchet MS" panose="020B0603020202020204" pitchFamily="34" charset="0"/>
                <a:ea typeface="Tahoma" panose="020B0604030504040204" pitchFamily="34" charset="0"/>
                <a:cs typeface="Tahoma" panose="020B0604030504040204" pitchFamily="34" charset="0"/>
              </a:rPr>
              <a:t>1998)</a:t>
            </a:r>
          </a:p>
        </p:txBody>
      </p:sp>
      <p:sp>
        <p:nvSpPr>
          <p:cNvPr id="14" name="TextBox 13"/>
          <p:cNvSpPr txBox="1"/>
          <p:nvPr/>
        </p:nvSpPr>
        <p:spPr>
          <a:xfrm>
            <a:off x="5143500" y="4989493"/>
            <a:ext cx="3505200" cy="954107"/>
          </a:xfrm>
          <a:prstGeom prst="rect">
            <a:avLst/>
          </a:prstGeom>
          <a:noFill/>
        </p:spPr>
        <p:txBody>
          <a:bodyPr wrap="square" rtlCol="0">
            <a:spAutoFit/>
          </a:bodyPr>
          <a:lstStyle/>
          <a:p>
            <a:pPr algn="r"/>
            <a:r>
              <a:rPr lang="en-US" sz="1400" b="1" dirty="0" smtClean="0">
                <a:solidFill>
                  <a:srgbClr val="000090"/>
                </a:solidFill>
                <a:latin typeface="Trebuchet MS" panose="020B0603020202020204" pitchFamily="34" charset="0"/>
              </a:rPr>
              <a:t>Changes in nitrate-N concentrations in different subsurface zones on an agricultural field</a:t>
            </a:r>
          </a:p>
          <a:p>
            <a:pPr algn="r"/>
            <a:r>
              <a:rPr lang="en-US" sz="1400" b="1" dirty="0" smtClean="0">
                <a:solidFill>
                  <a:srgbClr val="000090"/>
                </a:solidFill>
                <a:latin typeface="Trebuchet MS" panose="020B0603020202020204" pitchFamily="34" charset="0"/>
              </a:rPr>
              <a:t>(</a:t>
            </a:r>
            <a:r>
              <a:rPr lang="en-US" sz="1400" b="1" dirty="0">
                <a:solidFill>
                  <a:srgbClr val="000090"/>
                </a:solidFill>
                <a:latin typeface="Trebuchet MS" panose="020B0603020202020204" pitchFamily="34" charset="0"/>
              </a:rPr>
              <a:t>1992–1999</a:t>
            </a:r>
            <a:r>
              <a:rPr lang="en-US" sz="1400" b="1" dirty="0" smtClean="0">
                <a:solidFill>
                  <a:srgbClr val="000090"/>
                </a:solidFill>
                <a:latin typeface="Trebuchet MS" panose="020B0603020202020204" pitchFamily="34" charset="0"/>
              </a:rPr>
              <a:t>)</a:t>
            </a:r>
          </a:p>
        </p:txBody>
      </p:sp>
      <p:sp>
        <p:nvSpPr>
          <p:cNvPr id="15" name="TextBox 14"/>
          <p:cNvSpPr txBox="1"/>
          <p:nvPr/>
        </p:nvSpPr>
        <p:spPr>
          <a:xfrm>
            <a:off x="6172200" y="6295169"/>
            <a:ext cx="2514600" cy="215444"/>
          </a:xfrm>
          <a:prstGeom prst="rect">
            <a:avLst/>
          </a:prstGeom>
          <a:noFill/>
        </p:spPr>
        <p:txBody>
          <a:bodyPr wrap="square" rtlCol="0">
            <a:spAutoFit/>
          </a:bodyPr>
          <a:lstStyle>
            <a:defPPr>
              <a:defRPr lang="en-US"/>
            </a:defPPr>
            <a:lvl1pPr algn="r">
              <a:defRPr sz="800" i="1">
                <a:latin typeface="Trebuchet MS" panose="020B0603020202020204" pitchFamily="34" charset="0"/>
              </a:defRPr>
            </a:lvl1pPr>
          </a:lstStyle>
          <a:p>
            <a:r>
              <a:rPr lang="en-US" dirty="0"/>
              <a:t>Data from Staver and Brinsfield, 1995 &amp; 2000</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2121128"/>
            <a:ext cx="3941977" cy="283973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485" y="2090928"/>
            <a:ext cx="3976315" cy="296335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n w="1905"/>
                <a:solidFill>
                  <a:schemeClr val="bg2">
                    <a:lumMod val="75000"/>
                  </a:schemeClr>
                </a:solidFill>
                <a:effectLst>
                  <a:innerShdw blurRad="69850" dist="43180" dir="5400000">
                    <a:srgbClr val="000000">
                      <a:alpha val="65000"/>
                    </a:srgbClr>
                  </a:innerShdw>
                </a:effectLst>
              </a:rPr>
              <a:t>Lesson 4</a:t>
            </a:r>
          </a:p>
        </p:txBody>
      </p:sp>
      <p:sp>
        <p:nvSpPr>
          <p:cNvPr id="6" name="TextBox 5"/>
          <p:cNvSpPr txBox="1"/>
          <p:nvPr/>
        </p:nvSpPr>
        <p:spPr>
          <a:xfrm>
            <a:off x="5562600" y="104834"/>
            <a:ext cx="2590800" cy="4616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lgn="r">
              <a:defRPr sz="2400" b="1">
                <a:solidFill>
                  <a:schemeClr val="bg1"/>
                </a:solidFill>
                <a:latin typeface="Trebuchet MS" panose="020B0603020202020204" pitchFamily="34" charset="0"/>
              </a:defRPr>
            </a:lvl1pPr>
          </a:lstStyle>
          <a:p>
            <a:r>
              <a:rPr lang="en-US" dirty="0"/>
              <a:t>Challenges</a:t>
            </a:r>
          </a:p>
        </p:txBody>
      </p:sp>
      <p:sp>
        <p:nvSpPr>
          <p:cNvPr id="9" name="TextBox 8"/>
          <p:cNvSpPr txBox="1"/>
          <p:nvPr/>
        </p:nvSpPr>
        <p:spPr>
          <a:xfrm>
            <a:off x="6981544" y="6306979"/>
            <a:ext cx="1757706" cy="215444"/>
          </a:xfrm>
          <a:prstGeom prst="rect">
            <a:avLst/>
          </a:prstGeom>
          <a:noFill/>
        </p:spPr>
        <p:txBody>
          <a:bodyPr wrap="square" rtlCol="0">
            <a:spAutoFit/>
          </a:bodyPr>
          <a:lstStyle>
            <a:defPPr>
              <a:defRPr lang="en-US"/>
            </a:defPPr>
            <a:lvl1pPr algn="r">
              <a:defRPr sz="800" i="1">
                <a:latin typeface="Trebuchet MS" panose="020B0603020202020204" pitchFamily="34" charset="0"/>
              </a:defRPr>
            </a:lvl1pPr>
          </a:lstStyle>
          <a:p>
            <a:r>
              <a:rPr lang="en-US" dirty="0"/>
              <a:t>Sanford et al., 2012</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1" y="3352800"/>
            <a:ext cx="5121122" cy="2954179"/>
          </a:xfrm>
          <a:prstGeom prst="rect">
            <a:avLst/>
          </a:prstGeom>
        </p:spPr>
      </p:pic>
      <p:sp>
        <p:nvSpPr>
          <p:cNvPr id="5" name="Content Placeholder 4"/>
          <p:cNvSpPr>
            <a:spLocks noGrp="1"/>
          </p:cNvSpPr>
          <p:nvPr>
            <p:ph idx="1"/>
          </p:nvPr>
        </p:nvSpPr>
        <p:spPr>
          <a:xfrm>
            <a:off x="603885" y="1524000"/>
            <a:ext cx="4841572" cy="4191000"/>
          </a:xfrm>
        </p:spPr>
        <p:txBody>
          <a:bodyPr>
            <a:normAutofit/>
          </a:bodyPr>
          <a:lstStyle/>
          <a:p>
            <a:r>
              <a:rPr lang="en-US" dirty="0" smtClean="0"/>
              <a:t>Many practices provide initial water quality improvements in runoff; however, full benefits to stream conditions can be delayed</a:t>
            </a:r>
            <a:endParaRPr lang="en-US"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5114" y="709421"/>
            <a:ext cx="2820385" cy="4776979"/>
          </a:xfrm>
          <a:prstGeom prst="rect">
            <a:avLst/>
          </a:prstGeom>
        </p:spPr>
      </p:pic>
      <p:sp>
        <p:nvSpPr>
          <p:cNvPr id="8" name="TextBox 7"/>
          <p:cNvSpPr txBox="1"/>
          <p:nvPr/>
        </p:nvSpPr>
        <p:spPr>
          <a:xfrm>
            <a:off x="5791200" y="5390984"/>
            <a:ext cx="2692400" cy="954107"/>
          </a:xfrm>
          <a:prstGeom prst="rect">
            <a:avLst/>
          </a:prstGeom>
          <a:noFill/>
        </p:spPr>
        <p:txBody>
          <a:bodyPr wrap="square" rtlCol="0">
            <a:spAutoFit/>
          </a:bodyPr>
          <a:lstStyle/>
          <a:p>
            <a:pPr algn="r"/>
            <a:r>
              <a:rPr lang="en-US" sz="1400" b="1" dirty="0" smtClean="0">
                <a:solidFill>
                  <a:srgbClr val="000090"/>
                </a:solidFill>
                <a:latin typeface="Trebuchet MS" panose="020B0603020202020204" pitchFamily="34" charset="0"/>
              </a:rPr>
              <a:t>Simulated return time of groundwater traveling from the water table to its discharge location</a:t>
            </a:r>
            <a:endParaRPr lang="en-US" sz="1400" b="1" dirty="0">
              <a:solidFill>
                <a:srgbClr val="000090"/>
              </a:solidFill>
              <a:latin typeface="Trebuchet MS" panose="020B0603020202020204"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n w="1905"/>
                <a:solidFill>
                  <a:schemeClr val="bg2">
                    <a:lumMod val="75000"/>
                  </a:schemeClr>
                </a:solidFill>
                <a:effectLst>
                  <a:innerShdw blurRad="69850" dist="43180" dir="5400000">
                    <a:srgbClr val="000000">
                      <a:alpha val="65000"/>
                    </a:srgbClr>
                  </a:innerShdw>
                </a:effectLst>
              </a:rPr>
              <a:t>Lesson 5</a:t>
            </a:r>
          </a:p>
        </p:txBody>
      </p:sp>
      <p:sp>
        <p:nvSpPr>
          <p:cNvPr id="3" name="Content Placeholder 2"/>
          <p:cNvSpPr>
            <a:spLocks noGrp="1"/>
          </p:cNvSpPr>
          <p:nvPr>
            <p:ph idx="1"/>
          </p:nvPr>
        </p:nvSpPr>
        <p:spPr/>
        <p:txBody>
          <a:bodyPr>
            <a:normAutofit/>
          </a:bodyPr>
          <a:lstStyle/>
          <a:p>
            <a:r>
              <a:rPr lang="en-US" dirty="0" smtClean="0"/>
              <a:t>Improvements in water quality can be counteracted by changes in nutrient sources and land-use practices</a:t>
            </a:r>
            <a:endParaRPr lang="en-US" dirty="0"/>
          </a:p>
        </p:txBody>
      </p:sp>
      <p:sp>
        <p:nvSpPr>
          <p:cNvPr id="7" name="TextBox 6"/>
          <p:cNvSpPr txBox="1"/>
          <p:nvPr/>
        </p:nvSpPr>
        <p:spPr>
          <a:xfrm>
            <a:off x="5562600" y="104834"/>
            <a:ext cx="2590800" cy="4616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lgn="r">
              <a:defRPr sz="2400" b="1">
                <a:solidFill>
                  <a:schemeClr val="bg1"/>
                </a:solidFill>
                <a:latin typeface="Trebuchet MS" panose="020B0603020202020204" pitchFamily="34" charset="0"/>
              </a:defRPr>
            </a:lvl1pPr>
          </a:lstStyle>
          <a:p>
            <a:r>
              <a:rPr lang="en-US" dirty="0"/>
              <a:t>Challenges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4100" y="2286000"/>
            <a:ext cx="5754900" cy="415137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086600" y="2183832"/>
            <a:ext cx="1524000" cy="2246769"/>
          </a:xfrm>
          <a:prstGeom prst="rect">
            <a:avLst/>
          </a:prstGeom>
          <a:noFill/>
        </p:spPr>
        <p:txBody>
          <a:bodyPr wrap="square" rtlCol="0">
            <a:spAutoFit/>
          </a:bodyPr>
          <a:lstStyle/>
          <a:p>
            <a:r>
              <a:rPr lang="en-US" sz="1400" b="1" dirty="0" smtClean="0">
                <a:solidFill>
                  <a:srgbClr val="000090"/>
                </a:solidFill>
                <a:latin typeface="Trebuchet MS" panose="020B0603020202020204" pitchFamily="34" charset="0"/>
              </a:rPr>
              <a:t>Changes in flow and nitrogen and phosphorus loads from the Easton and Cambridge wastewater treatment plants</a:t>
            </a:r>
          </a:p>
          <a:p>
            <a:r>
              <a:rPr lang="en-US" sz="1400" b="1" dirty="0" smtClean="0">
                <a:solidFill>
                  <a:srgbClr val="000090"/>
                </a:solidFill>
                <a:latin typeface="Trebuchet MS" panose="020B0603020202020204" pitchFamily="34" charset="0"/>
              </a:rPr>
              <a:t>(</a:t>
            </a:r>
            <a:r>
              <a:rPr lang="en-US" sz="1400" b="1" dirty="0">
                <a:solidFill>
                  <a:srgbClr val="000090"/>
                </a:solidFill>
                <a:latin typeface="Trebuchet MS" panose="020B0603020202020204" pitchFamily="34" charset="0"/>
              </a:rPr>
              <a:t>1995–2012</a:t>
            </a:r>
            <a:r>
              <a:rPr lang="en-US" sz="1400" b="1" dirty="0" smtClean="0">
                <a:solidFill>
                  <a:srgbClr val="000090"/>
                </a:solidFill>
                <a:latin typeface="Trebuchet MS" panose="020B0603020202020204" pitchFamily="34" charset="0"/>
              </a:rPr>
              <a:t>)</a:t>
            </a:r>
            <a:endParaRPr lang="en-US" sz="1400" b="1" dirty="0">
              <a:solidFill>
                <a:srgbClr val="000090"/>
              </a:solidFill>
              <a:latin typeface="Trebuchet MS" panose="020B0603020202020204" pitchFamily="34" charset="0"/>
            </a:endParaRPr>
          </a:p>
        </p:txBody>
      </p:sp>
      <p:sp>
        <p:nvSpPr>
          <p:cNvPr id="13" name="TextBox 12"/>
          <p:cNvSpPr txBox="1"/>
          <p:nvPr/>
        </p:nvSpPr>
        <p:spPr>
          <a:xfrm>
            <a:off x="5562600" y="104834"/>
            <a:ext cx="2590800" cy="4616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lgn="r">
              <a:defRPr sz="2400" b="1">
                <a:solidFill>
                  <a:schemeClr val="bg1"/>
                </a:solidFill>
                <a:latin typeface="Trebuchet MS" panose="020B0603020202020204" pitchFamily="34" charset="0"/>
              </a:defRPr>
            </a:lvl1pPr>
          </a:lstStyle>
          <a:p>
            <a:r>
              <a:rPr lang="en-US" dirty="0"/>
              <a:t>Lesson 5</a:t>
            </a:r>
          </a:p>
        </p:txBody>
      </p:sp>
      <p:sp>
        <p:nvSpPr>
          <p:cNvPr id="2" name="Title 1"/>
          <p:cNvSpPr>
            <a:spLocks noGrp="1"/>
          </p:cNvSpPr>
          <p:nvPr>
            <p:ph type="title"/>
          </p:nvPr>
        </p:nvSpPr>
        <p:spPr/>
        <p:txBody>
          <a:bodyPr>
            <a:noAutofit/>
          </a:bodyPr>
          <a:lstStyle/>
          <a:p>
            <a:r>
              <a:rPr lang="en-US" dirty="0" smtClean="0"/>
              <a:t>Upgrades to wastewater treatment plants have reduced nutrient loads but water quality remains poor in the upper and middle tidal Choptank River</a:t>
            </a:r>
            <a:endParaRPr lang="en-US" dirty="0"/>
          </a:p>
        </p:txBody>
      </p:sp>
      <p:sp>
        <p:nvSpPr>
          <p:cNvPr id="10" name="TextBox 9"/>
          <p:cNvSpPr txBox="1"/>
          <p:nvPr/>
        </p:nvSpPr>
        <p:spPr>
          <a:xfrm>
            <a:off x="445325" y="6325881"/>
            <a:ext cx="1905000" cy="215444"/>
          </a:xfrm>
          <a:prstGeom prst="rect">
            <a:avLst/>
          </a:prstGeom>
          <a:noFill/>
        </p:spPr>
        <p:txBody>
          <a:bodyPr wrap="square" rtlCol="0">
            <a:spAutoFit/>
          </a:bodyPr>
          <a:lstStyle>
            <a:defPPr>
              <a:defRPr lang="en-US"/>
            </a:defPPr>
            <a:lvl1pPr algn="r">
              <a:defRPr sz="800" i="1">
                <a:latin typeface="Trebuchet MS" panose="020B0603020202020204" pitchFamily="34" charset="0"/>
              </a:defRPr>
            </a:lvl1pPr>
          </a:lstStyle>
          <a:p>
            <a:pPr algn="l"/>
            <a:r>
              <a:rPr lang="en-US" dirty="0"/>
              <a:t>Data from Karrh, 2012</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2133032"/>
            <a:ext cx="6477000" cy="403307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38199"/>
            <a:ext cx="8001000" cy="1179493"/>
          </a:xfrm>
        </p:spPr>
        <p:txBody>
          <a:bodyPr>
            <a:noAutofit/>
          </a:bodyPr>
          <a:lstStyle/>
          <a:p>
            <a:r>
              <a:rPr lang="en-US" dirty="0" smtClean="0"/>
              <a:t>Agriculture is the primary driver of poor water quality in the nontidal Choptank River</a:t>
            </a:r>
            <a:endParaRPr lang="en-US" dirty="0"/>
          </a:p>
        </p:txBody>
      </p:sp>
      <p:sp>
        <p:nvSpPr>
          <p:cNvPr id="9" name="TextBox 8"/>
          <p:cNvSpPr txBox="1"/>
          <p:nvPr/>
        </p:nvSpPr>
        <p:spPr>
          <a:xfrm>
            <a:off x="1600200" y="1699736"/>
            <a:ext cx="3352800" cy="954107"/>
          </a:xfrm>
          <a:prstGeom prst="rect">
            <a:avLst/>
          </a:prstGeom>
          <a:noFill/>
        </p:spPr>
        <p:txBody>
          <a:bodyPr wrap="square" rtlCol="0">
            <a:spAutoFit/>
          </a:bodyPr>
          <a:lstStyle/>
          <a:p>
            <a:pPr algn="r"/>
            <a:r>
              <a:rPr lang="en-US" sz="1400" b="1" dirty="0" smtClean="0">
                <a:solidFill>
                  <a:srgbClr val="000090"/>
                </a:solidFill>
                <a:latin typeface="Trebuchet MS" panose="020B0603020202020204" pitchFamily="34" charset="0"/>
              </a:rPr>
              <a:t>Increases in total nitrogen and total phosphorus at Greensboro water quality monitoring station</a:t>
            </a:r>
          </a:p>
          <a:p>
            <a:pPr algn="r"/>
            <a:r>
              <a:rPr lang="en-US" sz="1400" b="1" dirty="0" smtClean="0">
                <a:solidFill>
                  <a:srgbClr val="000090"/>
                </a:solidFill>
                <a:latin typeface="Trebuchet MS" panose="020B0603020202020204" pitchFamily="34" charset="0"/>
              </a:rPr>
              <a:t>(</a:t>
            </a:r>
            <a:r>
              <a:rPr lang="en-US" sz="1400" b="1" dirty="0">
                <a:solidFill>
                  <a:srgbClr val="000090"/>
                </a:solidFill>
                <a:latin typeface="Trebuchet MS" panose="020B0603020202020204" pitchFamily="34" charset="0"/>
              </a:rPr>
              <a:t>1968–2012</a:t>
            </a:r>
            <a:r>
              <a:rPr lang="en-US" sz="1400" b="1" dirty="0" smtClean="0">
                <a:solidFill>
                  <a:srgbClr val="000090"/>
                </a:solidFill>
                <a:latin typeface="Trebuchet MS" panose="020B0603020202020204" pitchFamily="34" charset="0"/>
              </a:rPr>
              <a:t>)</a:t>
            </a:r>
            <a:endParaRPr lang="en-US" sz="1400" b="1" dirty="0">
              <a:solidFill>
                <a:srgbClr val="000090"/>
              </a:solidFill>
              <a:latin typeface="Trebuchet MS" panose="020B0603020202020204" pitchFamily="34" charset="0"/>
            </a:endParaRPr>
          </a:p>
        </p:txBody>
      </p:sp>
      <p:sp>
        <p:nvSpPr>
          <p:cNvPr id="10" name="TextBox 9"/>
          <p:cNvSpPr txBox="1"/>
          <p:nvPr/>
        </p:nvSpPr>
        <p:spPr>
          <a:xfrm>
            <a:off x="6413500" y="6327531"/>
            <a:ext cx="2293619" cy="215444"/>
          </a:xfrm>
          <a:prstGeom prst="rect">
            <a:avLst/>
          </a:prstGeom>
          <a:noFill/>
        </p:spPr>
        <p:txBody>
          <a:bodyPr wrap="square" rtlCol="0">
            <a:spAutoFit/>
          </a:bodyPr>
          <a:lstStyle>
            <a:defPPr>
              <a:defRPr lang="en-US"/>
            </a:defPPr>
            <a:lvl1pPr algn="r">
              <a:defRPr sz="800" i="1">
                <a:latin typeface="Trebuchet MS" panose="020B0603020202020204" pitchFamily="34" charset="0"/>
              </a:defRPr>
            </a:lvl1pPr>
          </a:lstStyle>
          <a:p>
            <a:r>
              <a:rPr lang="en-US" dirty="0"/>
              <a:t>Data from  Fisher, 2006</a:t>
            </a:r>
          </a:p>
        </p:txBody>
      </p:sp>
      <p:sp>
        <p:nvSpPr>
          <p:cNvPr id="13" name="TextBox 12"/>
          <p:cNvSpPr txBox="1"/>
          <p:nvPr/>
        </p:nvSpPr>
        <p:spPr>
          <a:xfrm>
            <a:off x="5562600" y="104834"/>
            <a:ext cx="2590800" cy="4616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lgn="r">
              <a:defRPr sz="2400" b="1">
                <a:solidFill>
                  <a:schemeClr val="bg1"/>
                </a:solidFill>
                <a:latin typeface="Trebuchet MS" panose="020B0603020202020204" pitchFamily="34" charset="0"/>
              </a:defRPr>
            </a:lvl1pPr>
          </a:lstStyle>
          <a:p>
            <a:r>
              <a:rPr lang="en-US" dirty="0"/>
              <a:t>Lesson 5</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8616" y="1751691"/>
            <a:ext cx="3681984" cy="4649109"/>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19" y="3544236"/>
            <a:ext cx="3878581" cy="2932764"/>
          </a:xfrm>
          <a:prstGeom prst="rect">
            <a:avLst/>
          </a:prstGeom>
        </p:spPr>
      </p:pic>
      <p:sp>
        <p:nvSpPr>
          <p:cNvPr id="11" name="TextBox 10"/>
          <p:cNvSpPr txBox="1"/>
          <p:nvPr/>
        </p:nvSpPr>
        <p:spPr>
          <a:xfrm>
            <a:off x="482600" y="2540000"/>
            <a:ext cx="3581400" cy="954107"/>
          </a:xfrm>
          <a:prstGeom prst="rect">
            <a:avLst/>
          </a:prstGeom>
          <a:noFill/>
        </p:spPr>
        <p:txBody>
          <a:bodyPr wrap="square" rtlCol="0">
            <a:spAutoFit/>
          </a:bodyPr>
          <a:lstStyle/>
          <a:p>
            <a:r>
              <a:rPr lang="en-US" sz="1400" b="1" dirty="0" smtClean="0">
                <a:solidFill>
                  <a:srgbClr val="000090"/>
                </a:solidFill>
                <a:latin typeface="Trebuchet MS" panose="020B0603020202020204" pitchFamily="34" charset="0"/>
              </a:rPr>
              <a:t>Greater agricultural land-use is association with increased nitrate concentrations in headwater streams of the Choptank River watershed</a:t>
            </a:r>
            <a:endParaRPr lang="en-US" sz="1400" b="1" dirty="0">
              <a:solidFill>
                <a:srgbClr val="000090"/>
              </a:solidFill>
              <a:latin typeface="Trebuchet MS" panose="020B0603020202020204" pitchFamily="34" charset="0"/>
            </a:endParaRPr>
          </a:p>
        </p:txBody>
      </p:sp>
    </p:spTree>
    <p:extLst>
      <p:ext uri="{BB962C8B-B14F-4D97-AF65-F5344CB8AC3E}">
        <p14:creationId xmlns:p14="http://schemas.microsoft.com/office/powerpoint/2010/main" val="215442852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n w="1905"/>
                <a:solidFill>
                  <a:schemeClr val="bg2">
                    <a:lumMod val="75000"/>
                  </a:schemeClr>
                </a:solidFill>
                <a:effectLst>
                  <a:innerShdw blurRad="69850" dist="43180" dir="5400000">
                    <a:srgbClr val="000000">
                      <a:alpha val="65000"/>
                    </a:srgbClr>
                  </a:innerShdw>
                </a:effectLst>
              </a:rPr>
              <a:t>Lesson 6</a:t>
            </a:r>
          </a:p>
        </p:txBody>
      </p:sp>
      <p:sp>
        <p:nvSpPr>
          <p:cNvPr id="6" name="TextBox 5"/>
          <p:cNvSpPr txBox="1"/>
          <p:nvPr/>
        </p:nvSpPr>
        <p:spPr>
          <a:xfrm>
            <a:off x="5562600" y="104834"/>
            <a:ext cx="2590800" cy="4616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lgn="r">
              <a:defRPr sz="2400" b="1">
                <a:solidFill>
                  <a:schemeClr val="bg1"/>
                </a:solidFill>
                <a:latin typeface="Trebuchet MS" panose="020B0603020202020204" pitchFamily="34" charset="0"/>
              </a:defRPr>
            </a:lvl1pPr>
          </a:lstStyle>
          <a:p>
            <a:r>
              <a:rPr lang="en-US" dirty="0" smtClean="0"/>
              <a:t>Opportunities</a:t>
            </a: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788" b="2614"/>
          <a:stretch/>
        </p:blipFill>
        <p:spPr>
          <a:xfrm>
            <a:off x="1676400" y="2819400"/>
            <a:ext cx="5919268" cy="3672643"/>
          </a:xfrm>
          <a:prstGeom prst="rect">
            <a:avLst/>
          </a:prstGeom>
        </p:spPr>
      </p:pic>
      <p:sp>
        <p:nvSpPr>
          <p:cNvPr id="3" name="Content Placeholder 2"/>
          <p:cNvSpPr>
            <a:spLocks noGrp="1"/>
          </p:cNvSpPr>
          <p:nvPr>
            <p:ph idx="1"/>
          </p:nvPr>
        </p:nvSpPr>
        <p:spPr>
          <a:xfrm>
            <a:off x="603885" y="1524000"/>
            <a:ext cx="8159115" cy="4191000"/>
          </a:xfrm>
        </p:spPr>
        <p:txBody>
          <a:bodyPr>
            <a:normAutofit/>
          </a:bodyPr>
          <a:lstStyle/>
          <a:p>
            <a:r>
              <a:rPr lang="en-US" dirty="0" smtClean="0"/>
              <a:t>Observable water quality responses are more likely to occur if A) location specific sources of pollution are </a:t>
            </a:r>
            <a:r>
              <a:rPr lang="en-US" b="1" dirty="0" smtClean="0"/>
              <a:t>identified</a:t>
            </a:r>
            <a:r>
              <a:rPr lang="en-US" dirty="0" smtClean="0"/>
              <a:t> and B) </a:t>
            </a:r>
            <a:r>
              <a:rPr lang="en-US" b="1" dirty="0" smtClean="0"/>
              <a:t>targeted</a:t>
            </a:r>
            <a:r>
              <a:rPr lang="en-US" dirty="0" smtClean="0"/>
              <a:t> practices are implemented.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38200"/>
            <a:ext cx="3916680" cy="685800"/>
          </a:xfrm>
        </p:spPr>
        <p:txBody>
          <a:bodyPr>
            <a:noAutofit/>
          </a:bodyPr>
          <a:lstStyle/>
          <a:p>
            <a:pPr>
              <a:spcAft>
                <a:spcPts val="1200"/>
              </a:spcAft>
            </a:pPr>
            <a:r>
              <a:rPr lang="en-US" dirty="0" smtClean="0"/>
              <a:t>Improvements in nontidal water quality in the Corsica River were observed after aggressive </a:t>
            </a:r>
            <a:r>
              <a:rPr lang="en-US" dirty="0"/>
              <a:t>implementation of multiple nutrient reduction </a:t>
            </a:r>
            <a:r>
              <a:rPr lang="en-US" dirty="0" smtClean="0"/>
              <a:t>practices</a:t>
            </a:r>
            <a:endParaRPr lang="en-US" dirty="0"/>
          </a:p>
        </p:txBody>
      </p:sp>
      <p:sp>
        <p:nvSpPr>
          <p:cNvPr id="9" name="TextBox 8"/>
          <p:cNvSpPr txBox="1"/>
          <p:nvPr/>
        </p:nvSpPr>
        <p:spPr>
          <a:xfrm>
            <a:off x="1471749" y="4621649"/>
            <a:ext cx="2871651" cy="1169551"/>
          </a:xfrm>
          <a:prstGeom prst="rect">
            <a:avLst/>
          </a:prstGeom>
          <a:noFill/>
        </p:spPr>
        <p:txBody>
          <a:bodyPr wrap="square" rtlCol="0">
            <a:spAutoFit/>
          </a:bodyPr>
          <a:lstStyle/>
          <a:p>
            <a:pPr algn="r"/>
            <a:r>
              <a:rPr lang="en-US" sz="1400" b="1" dirty="0" smtClean="0">
                <a:solidFill>
                  <a:srgbClr val="000090"/>
                </a:solidFill>
                <a:latin typeface="Trebuchet MS" panose="020B0603020202020204" pitchFamily="34" charset="0"/>
              </a:rPr>
              <a:t>Changes in total nitrogen and total phosphorus concentrations in Three Bridges Branch and Gravel Run</a:t>
            </a:r>
          </a:p>
          <a:p>
            <a:pPr algn="r"/>
            <a:r>
              <a:rPr lang="en-US" sz="1400" b="1" dirty="0" smtClean="0">
                <a:solidFill>
                  <a:srgbClr val="000090"/>
                </a:solidFill>
                <a:latin typeface="Trebuchet MS" panose="020B0603020202020204" pitchFamily="34" charset="0"/>
              </a:rPr>
              <a:t>(</a:t>
            </a:r>
            <a:r>
              <a:rPr lang="en-US" sz="1400" b="1" dirty="0">
                <a:solidFill>
                  <a:srgbClr val="000090"/>
                </a:solidFill>
                <a:latin typeface="Trebuchet MS" panose="020B0603020202020204" pitchFamily="34" charset="0"/>
              </a:rPr>
              <a:t>2006–2011</a:t>
            </a:r>
            <a:r>
              <a:rPr lang="en-US" sz="1400" b="1" dirty="0" smtClean="0">
                <a:solidFill>
                  <a:srgbClr val="000090"/>
                </a:solidFill>
                <a:latin typeface="Trebuchet MS" panose="020B0603020202020204" pitchFamily="34" charset="0"/>
              </a:rPr>
              <a:t>)</a:t>
            </a:r>
            <a:endParaRPr lang="en-US" sz="1400" b="1" dirty="0">
              <a:solidFill>
                <a:srgbClr val="000090"/>
              </a:solidFill>
              <a:latin typeface="Trebuchet MS" panose="020B0603020202020204" pitchFamily="34" charset="0"/>
            </a:endParaRPr>
          </a:p>
        </p:txBody>
      </p:sp>
      <p:sp>
        <p:nvSpPr>
          <p:cNvPr id="12" name="TextBox 11"/>
          <p:cNvSpPr txBox="1"/>
          <p:nvPr/>
        </p:nvSpPr>
        <p:spPr>
          <a:xfrm>
            <a:off x="5562600" y="104834"/>
            <a:ext cx="2590800" cy="4616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lgn="r">
              <a:defRPr sz="2400" b="1">
                <a:solidFill>
                  <a:schemeClr val="bg1"/>
                </a:solidFill>
                <a:latin typeface="Trebuchet MS" panose="020B0603020202020204" pitchFamily="34" charset="0"/>
              </a:defRPr>
            </a:lvl1pPr>
          </a:lstStyle>
          <a:p>
            <a:r>
              <a:rPr lang="en-US" dirty="0"/>
              <a:t>Lesson 6</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00" y="958321"/>
            <a:ext cx="4191000" cy="5442479"/>
          </a:xfrm>
          <a:prstGeom prst="rect">
            <a:avLst/>
          </a:prstGeom>
        </p:spPr>
      </p:pic>
      <p:sp>
        <p:nvSpPr>
          <p:cNvPr id="7" name="TextBox 6"/>
          <p:cNvSpPr txBox="1"/>
          <p:nvPr/>
        </p:nvSpPr>
        <p:spPr>
          <a:xfrm>
            <a:off x="3898075" y="6314006"/>
            <a:ext cx="4838700" cy="215444"/>
          </a:xfrm>
          <a:prstGeom prst="rect">
            <a:avLst/>
          </a:prstGeom>
          <a:noFill/>
        </p:spPr>
        <p:txBody>
          <a:bodyPr wrap="square" rtlCol="0">
            <a:spAutoFit/>
          </a:bodyPr>
          <a:lstStyle>
            <a:defPPr>
              <a:defRPr lang="en-US"/>
            </a:defPPr>
            <a:lvl1pPr algn="r">
              <a:defRPr sz="800" i="1">
                <a:latin typeface="Trebuchet MS" panose="020B0603020202020204" pitchFamily="34" charset="0"/>
              </a:defRPr>
            </a:lvl1pPr>
          </a:lstStyle>
          <a:p>
            <a:r>
              <a:rPr lang="en-US" dirty="0"/>
              <a:t>Data from Batchelor et al., 2011</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n w="1905"/>
                <a:solidFill>
                  <a:schemeClr val="bg2">
                    <a:lumMod val="75000"/>
                  </a:schemeClr>
                </a:solidFill>
                <a:effectLst>
                  <a:innerShdw blurRad="69850" dist="43180" dir="5400000">
                    <a:srgbClr val="000000">
                      <a:alpha val="65000"/>
                    </a:srgbClr>
                  </a:innerShdw>
                </a:effectLst>
              </a:rPr>
              <a:t>Lesson 7</a:t>
            </a:r>
          </a:p>
        </p:txBody>
      </p:sp>
      <p:sp>
        <p:nvSpPr>
          <p:cNvPr id="3" name="Content Placeholder 2"/>
          <p:cNvSpPr>
            <a:spLocks noGrp="1"/>
          </p:cNvSpPr>
          <p:nvPr>
            <p:ph idx="1"/>
          </p:nvPr>
        </p:nvSpPr>
        <p:spPr>
          <a:xfrm>
            <a:off x="457200" y="1600200"/>
            <a:ext cx="8229600" cy="4625609"/>
          </a:xfrm>
        </p:spPr>
        <p:txBody>
          <a:bodyPr>
            <a:normAutofit/>
          </a:bodyPr>
          <a:lstStyle/>
          <a:p>
            <a:r>
              <a:rPr lang="en-US" dirty="0" smtClean="0"/>
              <a:t>An array of practices to promote stormwater infiltration and retention are needed in urban and suburban areas</a:t>
            </a:r>
            <a:endParaRPr lang="en-US" dirty="0"/>
          </a:p>
        </p:txBody>
      </p:sp>
      <p:sp>
        <p:nvSpPr>
          <p:cNvPr id="8" name="TextBox 7"/>
          <p:cNvSpPr txBox="1"/>
          <p:nvPr/>
        </p:nvSpPr>
        <p:spPr>
          <a:xfrm>
            <a:off x="5562600" y="104834"/>
            <a:ext cx="2590800" cy="4616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lgn="r">
              <a:defRPr sz="2400" b="1">
                <a:solidFill>
                  <a:schemeClr val="bg1"/>
                </a:solidFill>
                <a:latin typeface="Trebuchet MS" panose="020B0603020202020204" pitchFamily="34" charset="0"/>
              </a:defRPr>
            </a:lvl1pPr>
          </a:lstStyle>
          <a:p>
            <a:r>
              <a:rPr lang="en-US" dirty="0"/>
              <a:t>Opportunities</a:t>
            </a:r>
          </a:p>
        </p:txBody>
      </p:sp>
      <p:sp>
        <p:nvSpPr>
          <p:cNvPr id="7" name="TextBox 6"/>
          <p:cNvSpPr txBox="1"/>
          <p:nvPr/>
        </p:nvSpPr>
        <p:spPr>
          <a:xfrm>
            <a:off x="455749" y="2816423"/>
            <a:ext cx="2871651" cy="307777"/>
          </a:xfrm>
          <a:prstGeom prst="rect">
            <a:avLst/>
          </a:prstGeom>
          <a:noFill/>
        </p:spPr>
        <p:txBody>
          <a:bodyPr wrap="square" rtlCol="0">
            <a:spAutoFit/>
          </a:bodyPr>
          <a:lstStyle/>
          <a:p>
            <a:r>
              <a:rPr lang="en-US" sz="1400" b="1" dirty="0" smtClean="0">
                <a:solidFill>
                  <a:srgbClr val="000090"/>
                </a:solidFill>
                <a:latin typeface="Trebuchet MS" panose="020B0603020202020204" pitchFamily="34" charset="0"/>
              </a:rPr>
              <a:t>Rain gardens</a:t>
            </a:r>
            <a:endParaRPr lang="en-US" sz="1400" b="1" dirty="0">
              <a:solidFill>
                <a:srgbClr val="000090"/>
              </a:solidFill>
              <a:latin typeface="Trebuchet MS" panose="020B0603020202020204" pitchFamily="34" charset="0"/>
            </a:endParaRPr>
          </a:p>
        </p:txBody>
      </p:sp>
      <p:sp>
        <p:nvSpPr>
          <p:cNvPr id="9" name="TextBox 8"/>
          <p:cNvSpPr txBox="1"/>
          <p:nvPr/>
        </p:nvSpPr>
        <p:spPr>
          <a:xfrm>
            <a:off x="5804264" y="2816422"/>
            <a:ext cx="2871651" cy="307777"/>
          </a:xfrm>
          <a:prstGeom prst="rect">
            <a:avLst/>
          </a:prstGeom>
          <a:noFill/>
        </p:spPr>
        <p:txBody>
          <a:bodyPr wrap="square" rtlCol="0">
            <a:spAutoFit/>
          </a:bodyPr>
          <a:lstStyle/>
          <a:p>
            <a:pPr algn="r"/>
            <a:r>
              <a:rPr lang="en-US" sz="1400" b="1" dirty="0" smtClean="0">
                <a:solidFill>
                  <a:srgbClr val="000090"/>
                </a:solidFill>
                <a:latin typeface="Trebuchet MS" panose="020B0603020202020204" pitchFamily="34" charset="0"/>
              </a:rPr>
              <a:t>Pervious surfaces</a:t>
            </a:r>
            <a:endParaRPr lang="en-US" sz="1400" b="1" dirty="0">
              <a:solidFill>
                <a:srgbClr val="000090"/>
              </a:solidFill>
              <a:latin typeface="Trebuchet MS" panose="020B0603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949" y="3124200"/>
            <a:ext cx="3887651" cy="337653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5800" y="3149599"/>
            <a:ext cx="4180114" cy="327630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38199"/>
            <a:ext cx="3962400" cy="1179493"/>
          </a:xfrm>
        </p:spPr>
        <p:txBody>
          <a:bodyPr>
            <a:noAutofit/>
          </a:bodyPr>
          <a:lstStyle/>
          <a:p>
            <a:r>
              <a:rPr lang="en-US" dirty="0" smtClean="0"/>
              <a:t>Constructed wetlands in Baltimore, MD demonstrated the potential to reduce nitrate entering streams through stormwater runoff </a:t>
            </a:r>
            <a:endParaRPr lang="en-US" dirty="0"/>
          </a:p>
        </p:txBody>
      </p:sp>
      <p:sp>
        <p:nvSpPr>
          <p:cNvPr id="10" name="TextBox 9"/>
          <p:cNvSpPr txBox="1"/>
          <p:nvPr/>
        </p:nvSpPr>
        <p:spPr>
          <a:xfrm>
            <a:off x="7162800" y="6328296"/>
            <a:ext cx="1600200" cy="215444"/>
          </a:xfrm>
          <a:prstGeom prst="rect">
            <a:avLst/>
          </a:prstGeom>
          <a:noFill/>
        </p:spPr>
        <p:txBody>
          <a:bodyPr wrap="square" rtlCol="0">
            <a:spAutoFit/>
          </a:bodyPr>
          <a:lstStyle>
            <a:defPPr>
              <a:defRPr lang="en-US"/>
            </a:defPPr>
            <a:lvl1pPr algn="r">
              <a:defRPr sz="800" i="1">
                <a:latin typeface="Trebuchet MS" panose="020B0603020202020204" pitchFamily="34" charset="0"/>
              </a:defRPr>
            </a:lvl1pPr>
          </a:lstStyle>
          <a:p>
            <a:r>
              <a:rPr lang="en-US" dirty="0"/>
              <a:t>Harrison et al., 2011</a:t>
            </a:r>
          </a:p>
        </p:txBody>
      </p:sp>
      <p:sp>
        <p:nvSpPr>
          <p:cNvPr id="13" name="TextBox 12"/>
          <p:cNvSpPr txBox="1"/>
          <p:nvPr/>
        </p:nvSpPr>
        <p:spPr>
          <a:xfrm>
            <a:off x="5562600" y="104834"/>
            <a:ext cx="2590800" cy="4616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lgn="r">
              <a:defRPr sz="2400" b="1">
                <a:solidFill>
                  <a:schemeClr val="bg1"/>
                </a:solidFill>
                <a:latin typeface="Trebuchet MS" panose="020B0603020202020204" pitchFamily="34" charset="0"/>
              </a:defRPr>
            </a:lvl1pPr>
          </a:lstStyle>
          <a:p>
            <a:r>
              <a:rPr lang="en-US" dirty="0"/>
              <a:t>Lesson 7</a:t>
            </a:r>
          </a:p>
        </p:txBody>
      </p:sp>
      <p:sp>
        <p:nvSpPr>
          <p:cNvPr id="14" name="TextBox 13"/>
          <p:cNvSpPr txBox="1"/>
          <p:nvPr/>
        </p:nvSpPr>
        <p:spPr>
          <a:xfrm>
            <a:off x="1752600" y="4534855"/>
            <a:ext cx="2758440" cy="1384995"/>
          </a:xfrm>
          <a:prstGeom prst="rect">
            <a:avLst/>
          </a:prstGeom>
          <a:noFill/>
        </p:spPr>
        <p:txBody>
          <a:bodyPr wrap="square" rtlCol="0">
            <a:spAutoFit/>
          </a:bodyPr>
          <a:lstStyle/>
          <a:p>
            <a:pPr algn="r"/>
            <a:r>
              <a:rPr lang="en-US" sz="1400" b="1" dirty="0" smtClean="0">
                <a:solidFill>
                  <a:srgbClr val="000090"/>
                </a:solidFill>
                <a:latin typeface="Trebuchet MS" panose="020B0603020202020204" pitchFamily="34" charset="0"/>
              </a:rPr>
              <a:t>Mean groundwater nitrate-N concentrations (A) and denitrification rates (B) in oxbow, forested, and constructed wetlands in Baltimore, MD</a:t>
            </a:r>
            <a:endParaRPr lang="en-US" sz="1400" b="1" dirty="0">
              <a:solidFill>
                <a:srgbClr val="000090"/>
              </a:solidFill>
              <a:latin typeface="Trebuchet MS" panose="020B0603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838199"/>
            <a:ext cx="3937000" cy="5531208"/>
          </a:xfrm>
          <a:prstGeom prst="rect">
            <a:avLst/>
          </a:prstGeom>
        </p:spPr>
      </p:pic>
    </p:spTree>
    <p:extLst>
      <p:ext uri="{BB962C8B-B14F-4D97-AF65-F5344CB8AC3E}">
        <p14:creationId xmlns:p14="http://schemas.microsoft.com/office/powerpoint/2010/main" val="179086015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219200"/>
            <a:ext cx="2402958" cy="1722120"/>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b="16300"/>
          <a:stretch/>
        </p:blipFill>
        <p:spPr>
          <a:xfrm>
            <a:off x="6036518" y="3048000"/>
            <a:ext cx="2650282" cy="1600200"/>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b="21699"/>
          <a:stretch/>
        </p:blipFill>
        <p:spPr>
          <a:xfrm>
            <a:off x="5984358" y="4832151"/>
            <a:ext cx="2514600" cy="1543249"/>
          </a:xfrm>
          <a:prstGeom prst="rect">
            <a:avLst/>
          </a:prstGeom>
        </p:spPr>
      </p:pic>
      <p:sp>
        <p:nvSpPr>
          <p:cNvPr id="4" name="Content Placeholder 3"/>
          <p:cNvSpPr>
            <a:spLocks noGrp="1"/>
          </p:cNvSpPr>
          <p:nvPr>
            <p:ph sz="quarter" idx="13"/>
          </p:nvPr>
        </p:nvSpPr>
        <p:spPr>
          <a:xfrm>
            <a:off x="571500" y="838200"/>
            <a:ext cx="5493124" cy="6096000"/>
          </a:xfrm>
        </p:spPr>
        <p:txBody>
          <a:bodyPr>
            <a:normAutofit/>
          </a:bodyPr>
          <a:lstStyle/>
          <a:p>
            <a:pPr marL="633222" indent="-514350">
              <a:buFont typeface="+mj-lt"/>
              <a:buAutoNum type="arabicPeriod"/>
            </a:pPr>
            <a:r>
              <a:rPr lang="en-US" dirty="0" smtClean="0"/>
              <a:t>What is Working</a:t>
            </a:r>
          </a:p>
          <a:p>
            <a:pPr marL="1191006" lvl="2" indent="-514350"/>
            <a:r>
              <a:rPr lang="en-US" sz="1800" dirty="0" smtClean="0"/>
              <a:t>The Clean Water Act is working</a:t>
            </a:r>
          </a:p>
          <a:p>
            <a:pPr marL="1191006" lvl="2" indent="-514350"/>
            <a:r>
              <a:rPr lang="en-US" sz="1800" dirty="0" smtClean="0"/>
              <a:t>The Clean Air Act is working</a:t>
            </a:r>
          </a:p>
          <a:p>
            <a:pPr marL="1191006" lvl="2" indent="-514350"/>
            <a:r>
              <a:rPr lang="en-US" sz="1800" dirty="0" smtClean="0"/>
              <a:t>Multiple practices that reduce agricultural nutrient </a:t>
            </a:r>
            <a:r>
              <a:rPr lang="en-US" sz="1800" dirty="0"/>
              <a:t>loads can work</a:t>
            </a:r>
            <a:endParaRPr lang="en-US" sz="1800" dirty="0" smtClean="0"/>
          </a:p>
          <a:p>
            <a:pPr marL="633222" indent="-514350">
              <a:buFont typeface="+mj-lt"/>
              <a:buAutoNum type="arabicPeriod"/>
            </a:pPr>
            <a:r>
              <a:rPr lang="en-US" dirty="0" smtClean="0"/>
              <a:t>Challenges</a:t>
            </a:r>
          </a:p>
          <a:p>
            <a:pPr marL="1191006" lvl="2" indent="-514350"/>
            <a:r>
              <a:rPr lang="en-US" sz="1800" dirty="0" smtClean="0"/>
              <a:t>Delays in improvements necessitates patience, persistence and perspiration </a:t>
            </a:r>
          </a:p>
          <a:p>
            <a:pPr marL="1191006" lvl="2" indent="-514350"/>
            <a:r>
              <a:rPr lang="en-US" sz="1800" dirty="0" smtClean="0"/>
              <a:t>Increased population pressures and unsustainable changes to the landscape can hinder our efforts</a:t>
            </a:r>
          </a:p>
          <a:p>
            <a:pPr marL="576072" indent="-457200">
              <a:buFont typeface="+mj-lt"/>
              <a:buAutoNum type="arabicPeriod"/>
            </a:pPr>
            <a:r>
              <a:rPr lang="en-US" dirty="0" smtClean="0"/>
              <a:t>Opportunities</a:t>
            </a:r>
          </a:p>
          <a:p>
            <a:pPr marL="1133856" lvl="2" indent="-457200"/>
            <a:r>
              <a:rPr lang="en-US" sz="1800" dirty="0" smtClean="0"/>
              <a:t>Location matters: practices must be targeted and outcomes measured</a:t>
            </a:r>
          </a:p>
          <a:p>
            <a:pPr marL="1133856" lvl="2" indent="-457200"/>
            <a:r>
              <a:rPr lang="en-US" sz="1800" dirty="0" smtClean="0"/>
              <a:t>Innovative and proven stormwater management practices should be implemented and testing is needed</a:t>
            </a:r>
          </a:p>
          <a:p>
            <a:endParaRPr lang="en-US" dirty="0"/>
          </a:p>
        </p:txBody>
      </p:sp>
      <p:sp>
        <p:nvSpPr>
          <p:cNvPr id="7" name="TextBox 6"/>
          <p:cNvSpPr txBox="1"/>
          <p:nvPr/>
        </p:nvSpPr>
        <p:spPr>
          <a:xfrm>
            <a:off x="5562600" y="104834"/>
            <a:ext cx="2590800" cy="4616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lgn="r">
              <a:defRPr sz="2400" b="1">
                <a:solidFill>
                  <a:schemeClr val="bg1"/>
                </a:solidFill>
                <a:latin typeface="Trebuchet MS" panose="020B0603020202020204" pitchFamily="34" charset="0"/>
              </a:defRPr>
            </a:lvl1pPr>
          </a:lstStyle>
          <a:p>
            <a:r>
              <a:rPr lang="en-US" dirty="0" smtClean="0"/>
              <a:t>Implications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38200"/>
            <a:ext cx="8001000" cy="609600"/>
          </a:xfrm>
        </p:spPr>
        <p:txBody>
          <a:bodyPr>
            <a:noAutofit/>
          </a:bodyPr>
          <a:lstStyle/>
          <a:p>
            <a:r>
              <a:rPr lang="en-US" sz="3600" b="1" dirty="0" smtClean="0">
                <a:ln w="1905"/>
                <a:solidFill>
                  <a:schemeClr val="bg2">
                    <a:lumMod val="75000"/>
                  </a:schemeClr>
                </a:solidFill>
                <a:effectLst>
                  <a:innerShdw blurRad="69850" dist="43180" dir="5400000">
                    <a:srgbClr val="000000">
                      <a:alpha val="65000"/>
                    </a:srgbClr>
                  </a:innerShdw>
                </a:effectLst>
                <a:ea typeface="+mj-ea"/>
                <a:cs typeface="+mj-cs"/>
              </a:rPr>
              <a:t>New Insights</a:t>
            </a:r>
            <a:endParaRPr lang="en-US" sz="3600" b="1" dirty="0">
              <a:ln w="1905"/>
              <a:solidFill>
                <a:schemeClr val="bg2">
                  <a:lumMod val="75000"/>
                </a:schemeClr>
              </a:solidFill>
              <a:effectLst>
                <a:innerShdw blurRad="69850" dist="43180" dir="5400000">
                  <a:srgbClr val="000000">
                    <a:alpha val="65000"/>
                  </a:srgbClr>
                </a:innerShdw>
              </a:effectLst>
              <a:ea typeface="+mj-ea"/>
              <a:cs typeface="+mj-cs"/>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0" y="762000"/>
            <a:ext cx="4403464" cy="5617268"/>
          </a:xfrm>
          <a:prstGeom prst="rect">
            <a:avLst/>
          </a:prstGeom>
        </p:spPr>
      </p:pic>
      <p:sp>
        <p:nvSpPr>
          <p:cNvPr id="3" name="Content Placeholder 2"/>
          <p:cNvSpPr>
            <a:spLocks noGrp="1"/>
          </p:cNvSpPr>
          <p:nvPr>
            <p:ph sz="quarter" idx="13"/>
          </p:nvPr>
        </p:nvSpPr>
        <p:spPr>
          <a:xfrm>
            <a:off x="562236" y="1661160"/>
            <a:ext cx="3657600" cy="4815840"/>
          </a:xfrm>
        </p:spPr>
        <p:txBody>
          <a:bodyPr>
            <a:normAutofit/>
          </a:bodyPr>
          <a:lstStyle/>
          <a:p>
            <a:r>
              <a:rPr lang="en-US" dirty="0" smtClean="0"/>
              <a:t>Review of over 40 case studies</a:t>
            </a:r>
          </a:p>
          <a:p>
            <a:pPr>
              <a:spcAft>
                <a:spcPts val="600"/>
              </a:spcAft>
            </a:pPr>
            <a:r>
              <a:rPr lang="en-US" dirty="0" smtClean="0"/>
              <a:t>Seven lessons under three broad categories:</a:t>
            </a:r>
          </a:p>
          <a:p>
            <a:pPr marL="822960" lvl="1" indent="-457200">
              <a:buFont typeface="+mj-lt"/>
              <a:buAutoNum type="arabicPeriod"/>
            </a:pPr>
            <a:r>
              <a:rPr lang="en-US" b="1" dirty="0" smtClean="0"/>
              <a:t>What’s Working</a:t>
            </a:r>
            <a:endParaRPr lang="en-US" b="1" dirty="0"/>
          </a:p>
          <a:p>
            <a:pPr marL="822960" lvl="1" indent="-457200">
              <a:buFont typeface="+mj-lt"/>
              <a:buAutoNum type="arabicPeriod"/>
            </a:pPr>
            <a:r>
              <a:rPr lang="en-US" b="1" dirty="0"/>
              <a:t>Challenges</a:t>
            </a:r>
          </a:p>
          <a:p>
            <a:pPr marL="822960" lvl="1" indent="-457200">
              <a:spcAft>
                <a:spcPts val="600"/>
              </a:spcAft>
              <a:buFont typeface="+mj-lt"/>
              <a:buAutoNum type="arabicPeriod"/>
            </a:pPr>
            <a:r>
              <a:rPr lang="en-US" b="1" dirty="0" smtClean="0"/>
              <a:t>Opportunities</a:t>
            </a:r>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n w="1905"/>
                <a:solidFill>
                  <a:schemeClr val="bg2">
                    <a:lumMod val="75000"/>
                  </a:schemeClr>
                </a:solidFill>
                <a:effectLst>
                  <a:innerShdw blurRad="69850" dist="43180" dir="5400000">
                    <a:srgbClr val="000000">
                      <a:alpha val="65000"/>
                    </a:srgbClr>
                  </a:innerShdw>
                </a:effectLst>
              </a:rPr>
              <a:t>Acknowledgements</a:t>
            </a:r>
          </a:p>
        </p:txBody>
      </p:sp>
      <p:sp>
        <p:nvSpPr>
          <p:cNvPr id="3" name="Content Placeholder 2"/>
          <p:cNvSpPr>
            <a:spLocks noGrp="1"/>
          </p:cNvSpPr>
          <p:nvPr>
            <p:ph idx="1"/>
          </p:nvPr>
        </p:nvSpPr>
        <p:spPr>
          <a:xfrm>
            <a:off x="603885" y="1524000"/>
            <a:ext cx="7991475" cy="4953000"/>
          </a:xfrm>
        </p:spPr>
        <p:txBody>
          <a:bodyPr>
            <a:normAutofit fontScale="70000" lnSpcReduction="20000"/>
          </a:bodyPr>
          <a:lstStyle/>
          <a:p>
            <a:pPr marL="118872" indent="0">
              <a:buNone/>
            </a:pPr>
            <a:r>
              <a:rPr lang="en-US" sz="2400" b="1" dirty="0" smtClean="0"/>
              <a:t>Authors: </a:t>
            </a:r>
            <a:r>
              <a:rPr lang="en-US" sz="2400" dirty="0"/>
              <a:t>Christina M. Lyerly, Ana L. Hernández Cordero, Katherine L. </a:t>
            </a:r>
            <a:r>
              <a:rPr lang="en-US" sz="2400" dirty="0" smtClean="0"/>
              <a:t>Foreman, Scott Phillips and William </a:t>
            </a:r>
            <a:r>
              <a:rPr lang="en-US" sz="2400" dirty="0"/>
              <a:t>C. </a:t>
            </a:r>
            <a:r>
              <a:rPr lang="en-US" sz="2400" dirty="0" smtClean="0"/>
              <a:t>Dennison</a:t>
            </a:r>
          </a:p>
          <a:p>
            <a:pPr marL="118872" indent="0">
              <a:buNone/>
            </a:pPr>
            <a:endParaRPr lang="en-US" sz="2400" dirty="0"/>
          </a:p>
          <a:p>
            <a:pPr marL="118872" indent="0">
              <a:buNone/>
            </a:pPr>
            <a:r>
              <a:rPr lang="en-US" sz="2400" b="1" dirty="0" smtClean="0"/>
              <a:t>Synthesis Team:</a:t>
            </a:r>
            <a:r>
              <a:rPr lang="en-US" sz="2400" dirty="0" smtClean="0"/>
              <a:t> Thomas E. Jordan (Smithsonian Environmental Research Center), Walter R. Boynton and Caroline Wicks (University of Maryland Center for Environmental Science), Kenneth W. Staver (University of Maryland Wye Research and Education Center), </a:t>
            </a:r>
            <a:r>
              <a:rPr lang="en-US" sz="2400" dirty="0"/>
              <a:t>Gary Shenk (U.S. Environmental Protection Agency</a:t>
            </a:r>
            <a:r>
              <a:rPr lang="en-US" sz="2400" dirty="0" smtClean="0"/>
              <a:t>), Kenneth E. Hyer, Laura Medalie, Scott Phillips and Peter Tango (U.S. Geological Survey), and Carlton Hershner (Virginia Institute of Marine Sciences)</a:t>
            </a:r>
          </a:p>
          <a:p>
            <a:pPr marL="118872" indent="0">
              <a:buNone/>
            </a:pPr>
            <a:endParaRPr lang="en-US" sz="2400" dirty="0"/>
          </a:p>
          <a:p>
            <a:pPr marL="118872" indent="0">
              <a:buNone/>
            </a:pPr>
            <a:r>
              <a:rPr lang="en-US" sz="2400" b="1" dirty="0" smtClean="0"/>
              <a:t>Requested By: </a:t>
            </a:r>
            <a:r>
              <a:rPr lang="en-US" sz="2400" dirty="0" smtClean="0"/>
              <a:t>Members of the Tidal Monitoring and Analysis Workgroup and Nontidal Water Quality Workgroup, Chesapeake Bay Program</a:t>
            </a:r>
          </a:p>
          <a:p>
            <a:pPr marL="118872" indent="0">
              <a:buNone/>
            </a:pPr>
            <a:endParaRPr lang="en-US" sz="2400" dirty="0"/>
          </a:p>
          <a:p>
            <a:pPr marL="118872" indent="0">
              <a:buNone/>
            </a:pPr>
            <a:r>
              <a:rPr lang="en-US" sz="2400" b="1" dirty="0" smtClean="0"/>
              <a:t>Science Communication, Design, &amp; Layout:</a:t>
            </a:r>
            <a:r>
              <a:rPr lang="en-US" sz="2400" dirty="0" smtClean="0"/>
              <a:t> Brianne Walshe (University of Maryland Center for Environmental Science)</a:t>
            </a:r>
          </a:p>
          <a:p>
            <a:pPr marL="118872" indent="0">
              <a:buNone/>
            </a:pPr>
            <a:endParaRPr lang="en-US" sz="2400" dirty="0" smtClean="0"/>
          </a:p>
          <a:p>
            <a:pPr marL="118872" indent="0">
              <a:buNone/>
            </a:pPr>
            <a:endParaRPr lang="en-US" sz="2400" dirty="0" smtClean="0"/>
          </a:p>
          <a:p>
            <a:pPr marL="118872" indent="0">
              <a:buNone/>
            </a:pPr>
            <a:r>
              <a:rPr lang="en-US" sz="3400" dirty="0"/>
              <a:t>Report Available at </a:t>
            </a:r>
            <a:r>
              <a:rPr lang="en-US" sz="3400" b="1" dirty="0">
                <a:ln w="1905"/>
                <a:solidFill>
                  <a:schemeClr val="bg2">
                    <a:lumMod val="75000"/>
                  </a:schemeClr>
                </a:solidFill>
                <a:effectLst>
                  <a:innerShdw blurRad="69850" dist="43180" dir="5400000">
                    <a:srgbClr val="000000">
                      <a:alpha val="65000"/>
                    </a:srgbClr>
                  </a:innerShdw>
                </a:effectLst>
                <a:ea typeface="+mj-ea"/>
                <a:cs typeface="+mj-cs"/>
              </a:rPr>
              <a:t>ian.umces.edu/link/newinsights</a:t>
            </a:r>
          </a:p>
        </p:txBody>
      </p:sp>
      <p:sp>
        <p:nvSpPr>
          <p:cNvPr id="4" name="TextBox 3"/>
          <p:cNvSpPr txBox="1"/>
          <p:nvPr/>
        </p:nvSpPr>
        <p:spPr>
          <a:xfrm>
            <a:off x="5562600" y="104834"/>
            <a:ext cx="2590800" cy="4616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lgn="r">
              <a:defRPr sz="2400" b="1">
                <a:solidFill>
                  <a:schemeClr val="bg1"/>
                </a:solidFill>
                <a:latin typeface="Trebuchet MS" panose="020B0603020202020204" pitchFamily="34" charset="0"/>
              </a:defRPr>
            </a:lvl1pPr>
          </a:lstStyle>
          <a:p>
            <a:r>
              <a:rPr lang="en-US" dirty="0" smtClean="0"/>
              <a:t>Thank You</a:t>
            </a:r>
            <a:endParaRPr lang="en-US" dirty="0"/>
          </a:p>
        </p:txBody>
      </p:sp>
    </p:spTree>
    <p:extLst>
      <p:ext uri="{BB962C8B-B14F-4D97-AF65-F5344CB8AC3E}">
        <p14:creationId xmlns:p14="http://schemas.microsoft.com/office/powerpoint/2010/main" val="310633466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n w="1905"/>
                <a:solidFill>
                  <a:schemeClr val="bg2">
                    <a:lumMod val="75000"/>
                  </a:schemeClr>
                </a:solidFill>
                <a:effectLst>
                  <a:innerShdw blurRad="69850" dist="43180" dir="5400000">
                    <a:srgbClr val="000000">
                      <a:alpha val="65000"/>
                    </a:srgbClr>
                  </a:innerShdw>
                </a:effectLst>
              </a:rPr>
              <a:t>References</a:t>
            </a:r>
          </a:p>
        </p:txBody>
      </p:sp>
      <p:sp>
        <p:nvSpPr>
          <p:cNvPr id="3" name="Content Placeholder 2"/>
          <p:cNvSpPr>
            <a:spLocks noGrp="1"/>
          </p:cNvSpPr>
          <p:nvPr>
            <p:ph idx="1"/>
          </p:nvPr>
        </p:nvSpPr>
        <p:spPr>
          <a:xfrm>
            <a:off x="603885" y="1524000"/>
            <a:ext cx="7991475" cy="5334000"/>
          </a:xfrm>
        </p:spPr>
        <p:txBody>
          <a:bodyPr>
            <a:noAutofit/>
          </a:bodyPr>
          <a:lstStyle/>
          <a:p>
            <a:r>
              <a:rPr lang="en-US" sz="950" dirty="0"/>
              <a:t>Batchelor, T., C. Decker, F. Digilianardo, J. Dindinger, Q. Forrest et al. 2011. Corsica River Targeted Initiative Progress Report: 2005-2011. Corsica River Initiative, 21 p</a:t>
            </a:r>
            <a:r>
              <a:rPr lang="en-US" sz="950" dirty="0" smtClean="0"/>
              <a:t>.</a:t>
            </a:r>
          </a:p>
          <a:p>
            <a:r>
              <a:rPr lang="en-US" sz="950" dirty="0" smtClean="0"/>
              <a:t>Boynton</a:t>
            </a:r>
            <a:r>
              <a:rPr lang="en-US" sz="950" dirty="0"/>
              <a:t>, W.R., J.D. Hagy, J.C. Cornwell, W.M. Kemp, S.M. Greene, M.S. Owens, J.E. Baker, and R.K. Larsen. 2008. Nutrient budgets and management actions in the Patuxent River Estuary, Maryland. </a:t>
            </a:r>
            <a:r>
              <a:rPr lang="en-US" sz="950" i="1" dirty="0"/>
              <a:t>Estuaries and Coasts</a:t>
            </a:r>
            <a:r>
              <a:rPr lang="en-US" sz="950" dirty="0"/>
              <a:t> 31: 623-651</a:t>
            </a:r>
            <a:r>
              <a:rPr lang="en-US" sz="950" dirty="0" smtClean="0"/>
              <a:t>.</a:t>
            </a:r>
          </a:p>
          <a:p>
            <a:r>
              <a:rPr lang="en-US" sz="950" dirty="0"/>
              <a:t>Eshleman, K.N., R.D. Sabo, and K.M. Kline. </a:t>
            </a:r>
            <a:r>
              <a:rPr lang="en-US" sz="950" dirty="0" smtClean="0"/>
              <a:t>2013. </a:t>
            </a:r>
            <a:r>
              <a:rPr lang="en-US" sz="950" dirty="0"/>
              <a:t>Surface water quality is </a:t>
            </a:r>
            <a:r>
              <a:rPr lang="en-US" sz="950" dirty="0" smtClean="0"/>
              <a:t>improving </a:t>
            </a:r>
            <a:r>
              <a:rPr lang="en-US" sz="950" dirty="0"/>
              <a:t>due to declining atmospheric N </a:t>
            </a:r>
            <a:r>
              <a:rPr lang="en-US" sz="950" dirty="0" smtClean="0"/>
              <a:t>deposition. </a:t>
            </a:r>
            <a:r>
              <a:rPr lang="en-US" sz="950" i="1" dirty="0" smtClean="0"/>
              <a:t>Environmental Science &amp; Technology.</a:t>
            </a:r>
          </a:p>
          <a:p>
            <a:r>
              <a:rPr lang="en-US" sz="950" dirty="0"/>
              <a:t>Fisher, T.R., J.D. Hagy III, W.R. Boynton, and M.R. Williams. 2006. Cultural eutrophication in </a:t>
            </a:r>
            <a:r>
              <a:rPr lang="en-US" sz="950" dirty="0" smtClean="0"/>
              <a:t>th</a:t>
            </a:r>
            <a:r>
              <a:rPr lang="en-US" sz="950" dirty="0"/>
              <a:t>e Choptank and Patuxent </a:t>
            </a:r>
            <a:r>
              <a:rPr lang="en-US" sz="950" dirty="0" smtClean="0"/>
              <a:t>estuaries </a:t>
            </a:r>
            <a:r>
              <a:rPr lang="en-US" sz="950" dirty="0"/>
              <a:t>of Chesapeake Bay. </a:t>
            </a:r>
            <a:r>
              <a:rPr lang="en-US" sz="950" i="1" dirty="0"/>
              <a:t>Limnology and Oceanography, </a:t>
            </a:r>
            <a:r>
              <a:rPr lang="en-US" sz="950" dirty="0"/>
              <a:t>51: 435-447.</a:t>
            </a:r>
            <a:endParaRPr lang="en-US" sz="950" dirty="0" smtClean="0"/>
          </a:p>
          <a:p>
            <a:r>
              <a:rPr lang="en-US" sz="950" dirty="0"/>
              <a:t>Harrison, M.D., P.M. Groffman, P.M. Mayer, S.S. Kaushal, and T.A. Newcomer. 2011. Denitrification in alluvial wetlands in an urban landscape. </a:t>
            </a:r>
            <a:r>
              <a:rPr lang="en-US" sz="950" i="1" dirty="0"/>
              <a:t>Journal of Environmental Quality, </a:t>
            </a:r>
            <a:r>
              <a:rPr lang="en-US" sz="950" dirty="0"/>
              <a:t>40: 634-646</a:t>
            </a:r>
            <a:r>
              <a:rPr lang="en-US" sz="950" dirty="0" smtClean="0"/>
              <a:t>.</a:t>
            </a:r>
          </a:p>
          <a:p>
            <a:r>
              <a:rPr lang="en-US" sz="950" dirty="0" smtClean="0"/>
              <a:t>Karrh</a:t>
            </a:r>
            <a:r>
              <a:rPr lang="en-US" sz="950" dirty="0"/>
              <a:t>, R. 2012. Choptank, Little Choptank and Honga Rivers Water Quality and Habitat Assessment. </a:t>
            </a:r>
            <a:r>
              <a:rPr lang="en-US" sz="950" i="1" dirty="0"/>
              <a:t>Maryland Department of Natural Resources Tidewater Ecosystem Assessment</a:t>
            </a:r>
            <a:r>
              <a:rPr lang="en-US" sz="950" dirty="0"/>
              <a:t>, 68p. Available at: </a:t>
            </a:r>
            <a:r>
              <a:rPr lang="en-US" sz="950" dirty="0">
                <a:hlinkClick r:id="rId3"/>
              </a:rPr>
              <a:t>http://mddnr.chesapeakebay.net/eyesonthebay/documents/Choptank%20Summary%20WQ%20and%20H%20Assessment%202012.pdf</a:t>
            </a:r>
            <a:r>
              <a:rPr lang="en-US" sz="950" dirty="0" smtClean="0"/>
              <a:t>.</a:t>
            </a:r>
          </a:p>
          <a:p>
            <a:r>
              <a:rPr lang="en-US" sz="950" dirty="0" smtClean="0"/>
              <a:t>Phillips</a:t>
            </a:r>
            <a:r>
              <a:rPr lang="en-US" sz="950" dirty="0"/>
              <a:t>, S.W. and B.D. Lindsey. 2003. The influence of ground water on nitrogen delivery to the Chesapeake Bay. US Geological Survey Fact Sheet FS-091-03, 6 p</a:t>
            </a:r>
            <a:r>
              <a:rPr lang="en-US" sz="950" dirty="0" smtClean="0"/>
              <a:t>.</a:t>
            </a:r>
          </a:p>
          <a:p>
            <a:r>
              <a:rPr lang="en-US" sz="950" dirty="0"/>
              <a:t>Sanford, W.E., J.P. Pope, D.L. Selnick, and R.F. Stumvoll. 2012. Simulation of groundwater flow in the shallow aquifer system of the Delmarva Peninsula, Maryland and Delaware. U.S. Geological Survey Open-File Report 2012-1140, 58 p. Available at: </a:t>
            </a:r>
            <a:r>
              <a:rPr lang="en-US" sz="950" u="sng" dirty="0">
                <a:hlinkClick r:id="rId4"/>
              </a:rPr>
              <a:t>http://pubs.usgs.gov/of/2012/1140/pdf/OFR_2012-1140.pdf</a:t>
            </a:r>
            <a:r>
              <a:rPr lang="en-US" sz="950" dirty="0"/>
              <a:t>.</a:t>
            </a:r>
            <a:endParaRPr lang="en-US" sz="950" i="1" dirty="0" smtClean="0"/>
          </a:p>
          <a:p>
            <a:r>
              <a:rPr lang="en-US" sz="950" dirty="0"/>
              <a:t>Staver, K. and R</a:t>
            </a:r>
            <a:r>
              <a:rPr lang="en-US" sz="950" dirty="0" smtClean="0"/>
              <a:t>. Brindsfield</a:t>
            </a:r>
            <a:r>
              <a:rPr lang="en-US" sz="950" dirty="0"/>
              <a:t>. 1995. Case Study #1: Assessing the impact of changes in management practices on nutrient transport from coastal plain agricultural systems. In 2010 Trust Fund: Water Quality Monitoring Strategy. 3 p. Available at: </a:t>
            </a:r>
            <a:r>
              <a:rPr lang="en-US" sz="950" u="sng" dirty="0">
                <a:hlinkClick r:id="rId5"/>
              </a:rPr>
              <a:t>http://www.dnr.state.md.us/ccp/funding/pdfs/Monitoring_Strategy.pdf</a:t>
            </a:r>
            <a:r>
              <a:rPr lang="en-US" sz="950" dirty="0" smtClean="0"/>
              <a:t>.</a:t>
            </a:r>
          </a:p>
          <a:p>
            <a:r>
              <a:rPr lang="en-US" sz="950" dirty="0"/>
              <a:t>Staver, K. and R. Brinsfield. 2000. Evaluating changes in subsurface nitrogen discharge from an agricultural watershed into Chesapeake Bay after implementation of a groundwater protection strategy. In 2010 Trust Fund: Water Quality Monitoring Strategy. 3 p. Available at: </a:t>
            </a:r>
            <a:r>
              <a:rPr lang="en-US" sz="950" u="sng" dirty="0">
                <a:hlinkClick r:id="rId5"/>
              </a:rPr>
              <a:t>http://www.dnr.state.md.us/ccp/funding/pdfs/Monitoring_Strategy.pdf</a:t>
            </a:r>
            <a:r>
              <a:rPr lang="en-US" sz="950" dirty="0"/>
              <a:t>.</a:t>
            </a:r>
            <a:endParaRPr lang="en-US" sz="950" dirty="0" smtClean="0"/>
          </a:p>
          <a:p>
            <a:r>
              <a:rPr lang="en-US" sz="950" dirty="0" smtClean="0"/>
              <a:t>Testa</a:t>
            </a:r>
            <a:r>
              <a:rPr lang="en-US" sz="950" dirty="0"/>
              <a:t>, J.M., W.M. Kemp, W.R. Boynton, and J.D. Hagy III. 2008. Long-term changes in water quality and productivity in the Patuxent River Estuary: 1985 to 2003. </a:t>
            </a:r>
            <a:r>
              <a:rPr lang="en-US" sz="950" i="1" dirty="0"/>
              <a:t>Estuaries and Coasts</a:t>
            </a:r>
            <a:r>
              <a:rPr lang="en-US" sz="950" dirty="0"/>
              <a:t> 31: 1021-1037</a:t>
            </a:r>
            <a:r>
              <a:rPr lang="en-US" sz="950" dirty="0" smtClean="0"/>
              <a:t>.</a:t>
            </a:r>
          </a:p>
          <a:p>
            <a:r>
              <a:rPr lang="en-US" sz="950" dirty="0" smtClean="0"/>
              <a:t>U.S</a:t>
            </a:r>
            <a:r>
              <a:rPr lang="en-US" sz="950" dirty="0"/>
              <a:t>. Environmental Protection Agency Office of Transportation and Air </a:t>
            </a:r>
            <a:r>
              <a:rPr lang="en-US" sz="950" dirty="0" smtClean="0"/>
              <a:t>Quality. </a:t>
            </a:r>
            <a:r>
              <a:rPr lang="en-US" sz="950" dirty="0"/>
              <a:t>2008. 2007 Progress Report: Vehicle and Engine Compliance Activities, EPA-420-R-08-011, 59 p.</a:t>
            </a:r>
            <a:endParaRPr lang="en-US" sz="950" dirty="0" smtClean="0"/>
          </a:p>
          <a:p>
            <a:r>
              <a:rPr lang="en-US" sz="950" dirty="0"/>
              <a:t>U.S. Environmental Protection </a:t>
            </a:r>
            <a:r>
              <a:rPr lang="en-US" sz="950" dirty="0" smtClean="0"/>
              <a:t>Agency. </a:t>
            </a:r>
            <a:r>
              <a:rPr lang="en-US" sz="950" dirty="0"/>
              <a:t>2009. Clean Air Markets 2009 Environmental Results. Available at: </a:t>
            </a:r>
            <a:r>
              <a:rPr lang="en-US" sz="950" u="sng" dirty="0">
                <a:hlinkClick r:id="rId6"/>
              </a:rPr>
              <a:t>http://www.epa.gov/airmarkt/progress/ARP09_3.html</a:t>
            </a:r>
            <a:r>
              <a:rPr lang="en-US" sz="950" dirty="0"/>
              <a:t>.  Accessed on April 25, 2013.</a:t>
            </a:r>
          </a:p>
        </p:txBody>
      </p:sp>
    </p:spTree>
    <p:extLst>
      <p:ext uri="{BB962C8B-B14F-4D97-AF65-F5344CB8AC3E}">
        <p14:creationId xmlns:p14="http://schemas.microsoft.com/office/powerpoint/2010/main" val="384181061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3600" b="1" dirty="0">
                <a:ln w="1905"/>
                <a:solidFill>
                  <a:schemeClr val="bg2">
                    <a:lumMod val="75000"/>
                  </a:schemeClr>
                </a:solidFill>
                <a:effectLst>
                  <a:innerShdw blurRad="69850" dist="43180" dir="5400000">
                    <a:srgbClr val="000000">
                      <a:alpha val="65000"/>
                    </a:srgbClr>
                  </a:innerShdw>
                </a:effectLst>
              </a:rPr>
              <a:t>Lesson 1</a:t>
            </a:r>
          </a:p>
        </p:txBody>
      </p:sp>
      <p:sp>
        <p:nvSpPr>
          <p:cNvPr id="8" name="Content Placeholder 7"/>
          <p:cNvSpPr>
            <a:spLocks noGrp="1"/>
          </p:cNvSpPr>
          <p:nvPr>
            <p:ph idx="1"/>
          </p:nvPr>
        </p:nvSpPr>
        <p:spPr/>
        <p:txBody>
          <a:bodyPr>
            <a:normAutofit/>
          </a:bodyPr>
          <a:lstStyle/>
          <a:p>
            <a:r>
              <a:rPr lang="en-US" dirty="0"/>
              <a:t>Upgrades in both nitrogen and phosphorus wastewater treatment result in rapid local water quality improvements </a:t>
            </a:r>
          </a:p>
        </p:txBody>
      </p:sp>
      <p:sp>
        <p:nvSpPr>
          <p:cNvPr id="9" name="TextBox 8"/>
          <p:cNvSpPr txBox="1"/>
          <p:nvPr/>
        </p:nvSpPr>
        <p:spPr>
          <a:xfrm>
            <a:off x="5562600" y="104834"/>
            <a:ext cx="2590800" cy="4616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r"/>
            <a:r>
              <a:rPr lang="en-US" sz="2400" b="1" dirty="0" smtClean="0">
                <a:solidFill>
                  <a:schemeClr val="bg1"/>
                </a:solidFill>
                <a:latin typeface="Trebuchet MS" panose="020B0603020202020204" pitchFamily="34" charset="0"/>
              </a:rPr>
              <a:t>What’s Working</a:t>
            </a:r>
            <a:endParaRPr lang="en-US" sz="2400" b="1" dirty="0">
              <a:solidFill>
                <a:schemeClr val="bg1"/>
              </a:solidFill>
              <a:latin typeface="Trebuchet MS" panose="020B0603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399" y="2667000"/>
            <a:ext cx="6682841" cy="376428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38200"/>
            <a:ext cx="3429000" cy="3200400"/>
          </a:xfrm>
        </p:spPr>
        <p:txBody>
          <a:bodyPr>
            <a:noAutofit/>
          </a:bodyPr>
          <a:lstStyle/>
          <a:p>
            <a:r>
              <a:rPr lang="en-US" sz="2400" dirty="0" smtClean="0"/>
              <a:t>Upgrades to a wastewater treatment plant reduced nutrient </a:t>
            </a:r>
            <a:r>
              <a:rPr lang="en-US" sz="2400" dirty="0"/>
              <a:t>loads </a:t>
            </a:r>
            <a:r>
              <a:rPr lang="en-US" sz="2400" dirty="0" smtClean="0"/>
              <a:t>to the </a:t>
            </a:r>
            <a:r>
              <a:rPr lang="en-US" sz="2400" dirty="0"/>
              <a:t>Upper Patuxent River</a:t>
            </a:r>
          </a:p>
        </p:txBody>
      </p:sp>
      <p:sp>
        <p:nvSpPr>
          <p:cNvPr id="9" name="TextBox 8"/>
          <p:cNvSpPr txBox="1"/>
          <p:nvPr/>
        </p:nvSpPr>
        <p:spPr>
          <a:xfrm>
            <a:off x="2362200" y="5109061"/>
            <a:ext cx="1828800" cy="867370"/>
          </a:xfrm>
          <a:prstGeom prst="rect">
            <a:avLst/>
          </a:prstGeom>
          <a:noFill/>
        </p:spPr>
        <p:txBody>
          <a:bodyPr wrap="square" rtlCol="0">
            <a:spAutoFit/>
          </a:bodyPr>
          <a:lstStyle/>
          <a:p>
            <a:pPr algn="r"/>
            <a:r>
              <a:rPr lang="en-US" sz="1400" b="1" dirty="0" smtClean="0">
                <a:solidFill>
                  <a:srgbClr val="000090"/>
                </a:solidFill>
                <a:latin typeface="Trebuchet MS" panose="020B0603020202020204" pitchFamily="34" charset="0"/>
              </a:rPr>
              <a:t>Changes in total nitrogen and total phosphorus loads</a:t>
            </a:r>
          </a:p>
          <a:p>
            <a:pPr algn="r"/>
            <a:r>
              <a:rPr lang="en-US" sz="1400" b="1" dirty="0" smtClean="0">
                <a:solidFill>
                  <a:srgbClr val="000090"/>
                </a:solidFill>
                <a:latin typeface="Trebuchet MS" panose="020B0603020202020204" pitchFamily="34" charset="0"/>
              </a:rPr>
              <a:t>(1984–2004)</a:t>
            </a:r>
            <a:endParaRPr lang="en-US" sz="1400" i="1" dirty="0" smtClean="0">
              <a:latin typeface="Trebuchet MS" panose="020B0603020202020204" pitchFamily="34" charset="0"/>
            </a:endParaRPr>
          </a:p>
        </p:txBody>
      </p:sp>
      <p:sp>
        <p:nvSpPr>
          <p:cNvPr id="18" name="TextBox 17"/>
          <p:cNvSpPr txBox="1"/>
          <p:nvPr/>
        </p:nvSpPr>
        <p:spPr>
          <a:xfrm>
            <a:off x="6400800" y="6324600"/>
            <a:ext cx="2286000" cy="338554"/>
          </a:xfrm>
          <a:prstGeom prst="rect">
            <a:avLst/>
          </a:prstGeom>
          <a:noFill/>
        </p:spPr>
        <p:txBody>
          <a:bodyPr wrap="square" rtlCol="0">
            <a:spAutoFit/>
          </a:bodyPr>
          <a:lstStyle/>
          <a:p>
            <a:pPr algn="r"/>
            <a:r>
              <a:rPr lang="en-US" sz="800" i="1" dirty="0">
                <a:latin typeface="Trebuchet MS" panose="020B0603020202020204" pitchFamily="34" charset="0"/>
              </a:rPr>
              <a:t>Data from Testa et al., 2008</a:t>
            </a:r>
          </a:p>
          <a:p>
            <a:pPr algn="r"/>
            <a:endParaRPr lang="en-US" sz="800" dirty="0">
              <a:latin typeface="Trebuchet MS" panose="020B0603020202020204" pitchFamily="34" charset="0"/>
            </a:endParaRPr>
          </a:p>
        </p:txBody>
      </p:sp>
      <p:sp>
        <p:nvSpPr>
          <p:cNvPr id="7" name="TextBox 6"/>
          <p:cNvSpPr txBox="1"/>
          <p:nvPr/>
        </p:nvSpPr>
        <p:spPr>
          <a:xfrm>
            <a:off x="5562600" y="104834"/>
            <a:ext cx="2590800" cy="4616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lgn="r">
              <a:defRPr sz="2400" b="1">
                <a:solidFill>
                  <a:schemeClr val="bg1"/>
                </a:solidFill>
                <a:latin typeface="Trebuchet MS" panose="020B0603020202020204" pitchFamily="34" charset="0"/>
              </a:defRPr>
            </a:lvl1pPr>
          </a:lstStyle>
          <a:p>
            <a:r>
              <a:rPr lang="en-US" dirty="0"/>
              <a:t>Lesson 1</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1772" y="754881"/>
            <a:ext cx="4186428" cy="563788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38200"/>
            <a:ext cx="8001000" cy="1600200"/>
          </a:xfrm>
        </p:spPr>
        <p:txBody>
          <a:bodyPr>
            <a:noAutofit/>
          </a:bodyPr>
          <a:lstStyle/>
          <a:p>
            <a:r>
              <a:rPr lang="en-US" sz="2400" dirty="0" smtClean="0"/>
              <a:t>Decreased wastewater treatment plant nitrogen loads to the Upper Patuxent River contributed to a resurgence of submerged aquatic vegetation</a:t>
            </a:r>
            <a:endParaRPr lang="en-US" sz="2400" dirty="0"/>
          </a:p>
        </p:txBody>
      </p:sp>
      <p:sp>
        <p:nvSpPr>
          <p:cNvPr id="8" name="TextBox 7"/>
          <p:cNvSpPr txBox="1"/>
          <p:nvPr/>
        </p:nvSpPr>
        <p:spPr>
          <a:xfrm>
            <a:off x="6324600" y="2362200"/>
            <a:ext cx="2286000" cy="738664"/>
          </a:xfrm>
          <a:prstGeom prst="rect">
            <a:avLst/>
          </a:prstGeom>
          <a:noFill/>
        </p:spPr>
        <p:txBody>
          <a:bodyPr wrap="square" rtlCol="0">
            <a:spAutoFit/>
          </a:bodyPr>
          <a:lstStyle/>
          <a:p>
            <a:pPr algn="r"/>
            <a:r>
              <a:rPr lang="en-US" sz="1400" b="1" dirty="0" smtClean="0">
                <a:solidFill>
                  <a:srgbClr val="000090"/>
                </a:solidFill>
                <a:latin typeface="Trebuchet MS" panose="020B0603020202020204" pitchFamily="34" charset="0"/>
              </a:rPr>
              <a:t>Changes in submerged aquatic vegetation </a:t>
            </a:r>
          </a:p>
          <a:p>
            <a:pPr algn="r"/>
            <a:r>
              <a:rPr lang="en-US" sz="1400" b="1" dirty="0" smtClean="0">
                <a:solidFill>
                  <a:srgbClr val="000090"/>
                </a:solidFill>
                <a:latin typeface="Trebuchet MS" panose="020B0603020202020204" pitchFamily="34" charset="0"/>
              </a:rPr>
              <a:t>(</a:t>
            </a:r>
            <a:r>
              <a:rPr lang="en-US" sz="1400" b="1" dirty="0">
                <a:solidFill>
                  <a:srgbClr val="000090"/>
                </a:solidFill>
                <a:latin typeface="Trebuchet MS" panose="020B0603020202020204" pitchFamily="34" charset="0"/>
              </a:rPr>
              <a:t>1978–2008</a:t>
            </a:r>
            <a:r>
              <a:rPr lang="en-US" sz="1400" b="1" dirty="0" smtClean="0">
                <a:solidFill>
                  <a:srgbClr val="000090"/>
                </a:solidFill>
                <a:latin typeface="Trebuchet MS" panose="020B0603020202020204" pitchFamily="34" charset="0"/>
              </a:rPr>
              <a:t>)</a:t>
            </a:r>
          </a:p>
        </p:txBody>
      </p:sp>
      <p:sp>
        <p:nvSpPr>
          <p:cNvPr id="3" name="TextBox 2"/>
          <p:cNvSpPr txBox="1"/>
          <p:nvPr/>
        </p:nvSpPr>
        <p:spPr>
          <a:xfrm>
            <a:off x="6827520" y="6294120"/>
            <a:ext cx="1874520" cy="215444"/>
          </a:xfrm>
          <a:prstGeom prst="rect">
            <a:avLst/>
          </a:prstGeom>
          <a:noFill/>
        </p:spPr>
        <p:txBody>
          <a:bodyPr wrap="square" rtlCol="0">
            <a:spAutoFit/>
          </a:bodyPr>
          <a:lstStyle>
            <a:defPPr>
              <a:defRPr lang="en-US"/>
            </a:defPPr>
            <a:lvl1pPr algn="r">
              <a:defRPr sz="800" i="1">
                <a:latin typeface="Trebuchet MS" panose="020B0603020202020204" pitchFamily="34" charset="0"/>
              </a:defRPr>
            </a:lvl1pPr>
          </a:lstStyle>
          <a:p>
            <a:r>
              <a:rPr lang="en-US" dirty="0"/>
              <a:t>Data from Boynton et al., 2008</a:t>
            </a:r>
          </a:p>
        </p:txBody>
      </p:sp>
      <p:sp>
        <p:nvSpPr>
          <p:cNvPr id="9" name="TextBox 8"/>
          <p:cNvSpPr txBox="1"/>
          <p:nvPr/>
        </p:nvSpPr>
        <p:spPr>
          <a:xfrm>
            <a:off x="5562600" y="104834"/>
            <a:ext cx="2590800" cy="4616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lgn="r">
              <a:defRPr sz="2400" b="1">
                <a:solidFill>
                  <a:schemeClr val="bg1"/>
                </a:solidFill>
                <a:latin typeface="Trebuchet MS" panose="020B0603020202020204" pitchFamily="34" charset="0"/>
              </a:defRPr>
            </a:lvl1pPr>
          </a:lstStyle>
          <a:p>
            <a:r>
              <a:rPr lang="en-US" dirty="0"/>
              <a:t>Lesson 1</a:t>
            </a:r>
          </a:p>
        </p:txBody>
      </p:sp>
      <p:sp>
        <p:nvSpPr>
          <p:cNvPr id="10" name="TextBox 9"/>
          <p:cNvSpPr txBox="1"/>
          <p:nvPr/>
        </p:nvSpPr>
        <p:spPr>
          <a:xfrm>
            <a:off x="584200" y="5638800"/>
            <a:ext cx="2286000" cy="461665"/>
          </a:xfrm>
          <a:prstGeom prst="rect">
            <a:avLst/>
          </a:prstGeom>
          <a:noFill/>
        </p:spPr>
        <p:txBody>
          <a:bodyPr wrap="square" rtlCol="0">
            <a:spAutoFit/>
          </a:bodyPr>
          <a:lstStyle>
            <a:defPPr>
              <a:defRPr lang="en-US"/>
            </a:defPPr>
            <a:lvl1pPr algn="r">
              <a:defRPr sz="800" i="1">
                <a:latin typeface="Trebuchet MS" panose="020B0603020202020204" pitchFamily="34" charset="0"/>
              </a:defRPr>
            </a:lvl1pPr>
          </a:lstStyle>
          <a:p>
            <a:pPr algn="l"/>
            <a:r>
              <a:rPr lang="en-US" i="0" dirty="0"/>
              <a:t>Vallisneria americana </a:t>
            </a:r>
            <a:r>
              <a:rPr lang="en-US" dirty="0"/>
              <a:t>(wild celery). Photo © Cassie Gurbisz</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2289098"/>
            <a:ext cx="2480310" cy="3307080"/>
          </a:xfrm>
          <a:prstGeom prst="rect">
            <a:avLst/>
          </a:prstGeom>
          <a:ln>
            <a:solidFill>
              <a:schemeClr val="tx1"/>
            </a:solidFill>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9000" y="3309603"/>
            <a:ext cx="5181600" cy="2763205"/>
          </a:xfrm>
          <a:prstGeom prst="rect">
            <a:avLst/>
          </a:prstGeom>
        </p:spPr>
      </p:pic>
    </p:spTree>
    <p:extLst>
      <p:ext uri="{BB962C8B-B14F-4D97-AF65-F5344CB8AC3E}">
        <p14:creationId xmlns:p14="http://schemas.microsoft.com/office/powerpoint/2010/main" val="201253845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108" y="2734784"/>
            <a:ext cx="3246692" cy="374221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200" y="2668252"/>
            <a:ext cx="3171120" cy="3732548"/>
          </a:xfrm>
          <a:prstGeom prst="rect">
            <a:avLst/>
          </a:prstGeom>
        </p:spPr>
      </p:pic>
      <p:sp>
        <p:nvSpPr>
          <p:cNvPr id="2" name="Title 1"/>
          <p:cNvSpPr>
            <a:spLocks noGrp="1"/>
          </p:cNvSpPr>
          <p:nvPr>
            <p:ph type="title"/>
          </p:nvPr>
        </p:nvSpPr>
        <p:spPr/>
        <p:txBody>
          <a:bodyPr>
            <a:normAutofit/>
          </a:bodyPr>
          <a:lstStyle/>
          <a:p>
            <a:r>
              <a:rPr lang="en-US" sz="3600" b="1" dirty="0">
                <a:ln w="1905"/>
                <a:solidFill>
                  <a:schemeClr val="bg2">
                    <a:lumMod val="75000"/>
                  </a:schemeClr>
                </a:solidFill>
                <a:effectLst>
                  <a:innerShdw blurRad="69850" dist="43180" dir="5400000">
                    <a:srgbClr val="000000">
                      <a:alpha val="65000"/>
                    </a:srgbClr>
                  </a:innerShdw>
                </a:effectLst>
              </a:rPr>
              <a:t>Lesson 2</a:t>
            </a:r>
          </a:p>
        </p:txBody>
      </p:sp>
      <p:sp>
        <p:nvSpPr>
          <p:cNvPr id="3" name="Content Placeholder 2"/>
          <p:cNvSpPr>
            <a:spLocks noGrp="1"/>
          </p:cNvSpPr>
          <p:nvPr>
            <p:ph idx="1"/>
          </p:nvPr>
        </p:nvSpPr>
        <p:spPr/>
        <p:txBody>
          <a:bodyPr>
            <a:normAutofit/>
          </a:bodyPr>
          <a:lstStyle/>
          <a:p>
            <a:r>
              <a:rPr lang="en-US" dirty="0" smtClean="0">
                <a:ea typeface="Times New Roman"/>
                <a:cs typeface="Times New Roman"/>
              </a:rPr>
              <a:t>Improvements in air quality lead to reductions in atmospheric nitrogen deposition</a:t>
            </a:r>
            <a:r>
              <a:rPr lang="en-US" dirty="0" smtClean="0"/>
              <a:t> </a:t>
            </a:r>
            <a:endParaRPr lang="en-US" dirty="0"/>
          </a:p>
        </p:txBody>
      </p:sp>
      <p:sp>
        <p:nvSpPr>
          <p:cNvPr id="9" name="TextBox 8"/>
          <p:cNvSpPr txBox="1"/>
          <p:nvPr/>
        </p:nvSpPr>
        <p:spPr>
          <a:xfrm rot="10800000" flipV="1">
            <a:off x="4367150" y="6322366"/>
            <a:ext cx="4343400" cy="215444"/>
          </a:xfrm>
          <a:prstGeom prst="rect">
            <a:avLst/>
          </a:prstGeom>
          <a:noFill/>
        </p:spPr>
        <p:txBody>
          <a:bodyPr wrap="square" rtlCol="0">
            <a:spAutoFit/>
          </a:bodyPr>
          <a:lstStyle>
            <a:defPPr>
              <a:defRPr lang="en-US"/>
            </a:defPPr>
            <a:lvl1pPr algn="r">
              <a:defRPr sz="800" i="1">
                <a:latin typeface="Trebuchet MS" panose="020B0603020202020204" pitchFamily="34" charset="0"/>
              </a:defRPr>
            </a:lvl1pPr>
          </a:lstStyle>
          <a:p>
            <a:r>
              <a:rPr lang="en-US" dirty="0"/>
              <a:t>US EPA Clean Air Markets: 2009 Results</a:t>
            </a:r>
          </a:p>
        </p:txBody>
      </p:sp>
      <p:sp>
        <p:nvSpPr>
          <p:cNvPr id="10" name="TextBox 9"/>
          <p:cNvSpPr txBox="1"/>
          <p:nvPr/>
        </p:nvSpPr>
        <p:spPr>
          <a:xfrm>
            <a:off x="1035924" y="2362200"/>
            <a:ext cx="6934200" cy="307777"/>
          </a:xfrm>
          <a:prstGeom prst="rect">
            <a:avLst/>
          </a:prstGeom>
          <a:noFill/>
        </p:spPr>
        <p:txBody>
          <a:bodyPr wrap="square" rtlCol="0">
            <a:spAutoFit/>
          </a:bodyPr>
          <a:lstStyle/>
          <a:p>
            <a:pPr algn="ctr"/>
            <a:r>
              <a:rPr lang="en-US" sz="1400" b="1" dirty="0" smtClean="0">
                <a:solidFill>
                  <a:srgbClr val="000090"/>
                </a:solidFill>
                <a:latin typeface="Trebuchet MS" panose="020B0603020202020204" pitchFamily="34" charset="0"/>
              </a:rPr>
              <a:t>Annual mean wet inorganic nitrogen deposition</a:t>
            </a:r>
            <a:endParaRPr lang="en-US" sz="1400" b="1" dirty="0">
              <a:solidFill>
                <a:srgbClr val="000090"/>
              </a:solidFill>
              <a:latin typeface="Trebuchet MS" panose="020B0603020202020204" pitchFamily="34" charset="0"/>
            </a:endParaRPr>
          </a:p>
        </p:txBody>
      </p:sp>
      <p:sp>
        <p:nvSpPr>
          <p:cNvPr id="12" name="Content Placeholder 3"/>
          <p:cNvSpPr txBox="1">
            <a:spLocks/>
          </p:cNvSpPr>
          <p:nvPr/>
        </p:nvSpPr>
        <p:spPr>
          <a:xfrm>
            <a:off x="4648200" y="1711411"/>
            <a:ext cx="4038600" cy="4623816"/>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28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4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0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18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18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18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endParaRPr lang="en-US" dirty="0"/>
          </a:p>
        </p:txBody>
      </p:sp>
      <p:sp>
        <p:nvSpPr>
          <p:cNvPr id="13" name="TextBox 12"/>
          <p:cNvSpPr txBox="1"/>
          <p:nvPr/>
        </p:nvSpPr>
        <p:spPr>
          <a:xfrm>
            <a:off x="5562600" y="104834"/>
            <a:ext cx="2590800" cy="4616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lgn="r">
              <a:defRPr sz="2400" b="1">
                <a:solidFill>
                  <a:schemeClr val="bg1"/>
                </a:solidFill>
                <a:latin typeface="Trebuchet MS" panose="020B0603020202020204" pitchFamily="34" charset="0"/>
              </a:defRPr>
            </a:lvl1pPr>
          </a:lstStyle>
          <a:p>
            <a:r>
              <a:rPr lang="en-US" dirty="0"/>
              <a:t>What’s Working</a:t>
            </a:r>
          </a:p>
        </p:txBody>
      </p:sp>
      <p:sp>
        <p:nvSpPr>
          <p:cNvPr id="11" name="Down Arrow 14"/>
          <p:cNvSpPr/>
          <p:nvPr/>
        </p:nvSpPr>
        <p:spPr>
          <a:xfrm rot="16200000">
            <a:off x="4536593" y="4081623"/>
            <a:ext cx="348365" cy="842917"/>
          </a:xfrm>
          <a:custGeom>
            <a:avLst/>
            <a:gdLst>
              <a:gd name="connsiteX0" fmla="*/ 0 w 304800"/>
              <a:gd name="connsiteY0" fmla="*/ 4495800 h 4648200"/>
              <a:gd name="connsiteX1" fmla="*/ 76200 w 304800"/>
              <a:gd name="connsiteY1" fmla="*/ 4495800 h 4648200"/>
              <a:gd name="connsiteX2" fmla="*/ 76200 w 304800"/>
              <a:gd name="connsiteY2" fmla="*/ 0 h 4648200"/>
              <a:gd name="connsiteX3" fmla="*/ 228600 w 304800"/>
              <a:gd name="connsiteY3" fmla="*/ 0 h 4648200"/>
              <a:gd name="connsiteX4" fmla="*/ 228600 w 304800"/>
              <a:gd name="connsiteY4" fmla="*/ 4495800 h 4648200"/>
              <a:gd name="connsiteX5" fmla="*/ 304800 w 304800"/>
              <a:gd name="connsiteY5" fmla="*/ 4495800 h 4648200"/>
              <a:gd name="connsiteX6" fmla="*/ 152400 w 304800"/>
              <a:gd name="connsiteY6" fmla="*/ 4648200 h 4648200"/>
              <a:gd name="connsiteX7" fmla="*/ 0 w 304800"/>
              <a:gd name="connsiteY7" fmla="*/ 4495800 h 4648200"/>
              <a:gd name="connsiteX0" fmla="*/ 0 w 304800"/>
              <a:gd name="connsiteY0" fmla="*/ 4495800 h 4769644"/>
              <a:gd name="connsiteX1" fmla="*/ 76200 w 304800"/>
              <a:gd name="connsiteY1" fmla="*/ 4495800 h 4769644"/>
              <a:gd name="connsiteX2" fmla="*/ 76200 w 304800"/>
              <a:gd name="connsiteY2" fmla="*/ 0 h 4769644"/>
              <a:gd name="connsiteX3" fmla="*/ 228600 w 304800"/>
              <a:gd name="connsiteY3" fmla="*/ 0 h 4769644"/>
              <a:gd name="connsiteX4" fmla="*/ 228600 w 304800"/>
              <a:gd name="connsiteY4" fmla="*/ 4495800 h 4769644"/>
              <a:gd name="connsiteX5" fmla="*/ 304800 w 304800"/>
              <a:gd name="connsiteY5" fmla="*/ 4495800 h 4769644"/>
              <a:gd name="connsiteX6" fmla="*/ 154781 w 304800"/>
              <a:gd name="connsiteY6" fmla="*/ 4769644 h 4769644"/>
              <a:gd name="connsiteX7" fmla="*/ 0 w 304800"/>
              <a:gd name="connsiteY7" fmla="*/ 4495800 h 4769644"/>
              <a:gd name="connsiteX0" fmla="*/ 0 w 335756"/>
              <a:gd name="connsiteY0" fmla="*/ 4495800 h 4769644"/>
              <a:gd name="connsiteX1" fmla="*/ 76200 w 335756"/>
              <a:gd name="connsiteY1" fmla="*/ 4495800 h 4769644"/>
              <a:gd name="connsiteX2" fmla="*/ 76200 w 335756"/>
              <a:gd name="connsiteY2" fmla="*/ 0 h 4769644"/>
              <a:gd name="connsiteX3" fmla="*/ 228600 w 335756"/>
              <a:gd name="connsiteY3" fmla="*/ 0 h 4769644"/>
              <a:gd name="connsiteX4" fmla="*/ 228600 w 335756"/>
              <a:gd name="connsiteY4" fmla="*/ 4495800 h 4769644"/>
              <a:gd name="connsiteX5" fmla="*/ 335756 w 335756"/>
              <a:gd name="connsiteY5" fmla="*/ 4500563 h 4769644"/>
              <a:gd name="connsiteX6" fmla="*/ 154781 w 335756"/>
              <a:gd name="connsiteY6" fmla="*/ 4769644 h 4769644"/>
              <a:gd name="connsiteX7" fmla="*/ 0 w 335756"/>
              <a:gd name="connsiteY7" fmla="*/ 4495800 h 4769644"/>
              <a:gd name="connsiteX0" fmla="*/ 0 w 366712"/>
              <a:gd name="connsiteY0" fmla="*/ 4495800 h 4769644"/>
              <a:gd name="connsiteX1" fmla="*/ 107156 w 366712"/>
              <a:gd name="connsiteY1" fmla="*/ 4495800 h 4769644"/>
              <a:gd name="connsiteX2" fmla="*/ 107156 w 366712"/>
              <a:gd name="connsiteY2" fmla="*/ 0 h 4769644"/>
              <a:gd name="connsiteX3" fmla="*/ 259556 w 366712"/>
              <a:gd name="connsiteY3" fmla="*/ 0 h 4769644"/>
              <a:gd name="connsiteX4" fmla="*/ 259556 w 366712"/>
              <a:gd name="connsiteY4" fmla="*/ 4495800 h 4769644"/>
              <a:gd name="connsiteX5" fmla="*/ 366712 w 366712"/>
              <a:gd name="connsiteY5" fmla="*/ 4500563 h 4769644"/>
              <a:gd name="connsiteX6" fmla="*/ 185737 w 366712"/>
              <a:gd name="connsiteY6" fmla="*/ 4769644 h 4769644"/>
              <a:gd name="connsiteX7" fmla="*/ 0 w 366712"/>
              <a:gd name="connsiteY7" fmla="*/ 4495800 h 4769644"/>
              <a:gd name="connsiteX0" fmla="*/ 0 w 366712"/>
              <a:gd name="connsiteY0" fmla="*/ 4495800 h 5545421"/>
              <a:gd name="connsiteX1" fmla="*/ 107156 w 366712"/>
              <a:gd name="connsiteY1" fmla="*/ 4495800 h 5545421"/>
              <a:gd name="connsiteX2" fmla="*/ 107156 w 366712"/>
              <a:gd name="connsiteY2" fmla="*/ 0 h 5545421"/>
              <a:gd name="connsiteX3" fmla="*/ 259556 w 366712"/>
              <a:gd name="connsiteY3" fmla="*/ 0 h 5545421"/>
              <a:gd name="connsiteX4" fmla="*/ 259556 w 366712"/>
              <a:gd name="connsiteY4" fmla="*/ 4495800 h 5545421"/>
              <a:gd name="connsiteX5" fmla="*/ 366712 w 366712"/>
              <a:gd name="connsiteY5" fmla="*/ 4500563 h 5545421"/>
              <a:gd name="connsiteX6" fmla="*/ 185737 w 366712"/>
              <a:gd name="connsiteY6" fmla="*/ 5545421 h 5545421"/>
              <a:gd name="connsiteX7" fmla="*/ 0 w 366712"/>
              <a:gd name="connsiteY7" fmla="*/ 4495800 h 554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6712" h="5545421">
                <a:moveTo>
                  <a:pt x="0" y="4495800"/>
                </a:moveTo>
                <a:lnTo>
                  <a:pt x="107156" y="4495800"/>
                </a:lnTo>
                <a:lnTo>
                  <a:pt x="107156" y="0"/>
                </a:lnTo>
                <a:lnTo>
                  <a:pt x="259556" y="0"/>
                </a:lnTo>
                <a:lnTo>
                  <a:pt x="259556" y="4495800"/>
                </a:lnTo>
                <a:lnTo>
                  <a:pt x="366712" y="4500563"/>
                </a:lnTo>
                <a:lnTo>
                  <a:pt x="185737" y="5545421"/>
                </a:lnTo>
                <a:lnTo>
                  <a:pt x="0" y="4495800"/>
                </a:lnTo>
                <a:close/>
              </a:path>
            </a:pathLst>
          </a:custGeom>
          <a:solidFill>
            <a:srgbClr val="00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38200"/>
            <a:ext cx="8122920" cy="1295400"/>
          </a:xfrm>
        </p:spPr>
        <p:txBody>
          <a:bodyPr>
            <a:normAutofit/>
          </a:bodyPr>
          <a:lstStyle/>
          <a:p>
            <a:r>
              <a:rPr lang="en-US" sz="2400" dirty="0"/>
              <a:t>Decreases in </a:t>
            </a:r>
            <a:r>
              <a:rPr lang="en-US" sz="2400" dirty="0" smtClean="0"/>
              <a:t>atmospheric point </a:t>
            </a:r>
            <a:r>
              <a:rPr lang="en-US" sz="2400" dirty="0"/>
              <a:t>source emissions and </a:t>
            </a:r>
            <a:r>
              <a:rPr lang="en-US" sz="2400" dirty="0" smtClean="0"/>
              <a:t>nitrogen deposition are directly linked to improved surface water quality </a:t>
            </a:r>
            <a:r>
              <a:rPr lang="en-US" sz="2400" dirty="0"/>
              <a:t>in 9 mostly-forested subwatersheds</a:t>
            </a:r>
          </a:p>
        </p:txBody>
      </p:sp>
      <p:sp>
        <p:nvSpPr>
          <p:cNvPr id="8" name="TextBox 7"/>
          <p:cNvSpPr txBox="1"/>
          <p:nvPr/>
        </p:nvSpPr>
        <p:spPr>
          <a:xfrm>
            <a:off x="5562600" y="104834"/>
            <a:ext cx="2590800" cy="4616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lgn="r">
              <a:defRPr sz="2400" b="1">
                <a:solidFill>
                  <a:schemeClr val="bg1"/>
                </a:solidFill>
                <a:latin typeface="Trebuchet MS" panose="020B0603020202020204" pitchFamily="34" charset="0"/>
              </a:defRPr>
            </a:lvl1pPr>
          </a:lstStyle>
          <a:p>
            <a:r>
              <a:rPr lang="en-US" dirty="0"/>
              <a:t>Lesson 2</a:t>
            </a:r>
          </a:p>
        </p:txBody>
      </p:sp>
      <p:sp>
        <p:nvSpPr>
          <p:cNvPr id="11" name="TextBox 10"/>
          <p:cNvSpPr txBox="1"/>
          <p:nvPr/>
        </p:nvSpPr>
        <p:spPr>
          <a:xfrm>
            <a:off x="6858000" y="6294120"/>
            <a:ext cx="1874520" cy="215444"/>
          </a:xfrm>
          <a:prstGeom prst="rect">
            <a:avLst/>
          </a:prstGeom>
          <a:noFill/>
        </p:spPr>
        <p:txBody>
          <a:bodyPr wrap="square" rtlCol="0">
            <a:spAutoFit/>
          </a:bodyPr>
          <a:lstStyle>
            <a:defPPr>
              <a:defRPr lang="en-US"/>
            </a:defPPr>
            <a:lvl1pPr algn="r">
              <a:defRPr sz="800" i="1">
                <a:latin typeface="Trebuchet MS" panose="020B0603020202020204" pitchFamily="34" charset="0"/>
              </a:defRPr>
            </a:lvl1pPr>
          </a:lstStyle>
          <a:p>
            <a:r>
              <a:rPr lang="en-US" dirty="0"/>
              <a:t>Data from Eshleman et al., 2013</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2385922"/>
            <a:ext cx="6019800" cy="3862478"/>
          </a:xfrm>
          <a:prstGeom prst="rect">
            <a:avLst/>
          </a:prstGeom>
        </p:spPr>
      </p:pic>
      <p:sp>
        <p:nvSpPr>
          <p:cNvPr id="10" name="TextBox 9"/>
          <p:cNvSpPr txBox="1"/>
          <p:nvPr/>
        </p:nvSpPr>
        <p:spPr>
          <a:xfrm>
            <a:off x="6705600" y="4523561"/>
            <a:ext cx="1981200" cy="1063228"/>
          </a:xfrm>
          <a:prstGeom prst="rect">
            <a:avLst/>
          </a:prstGeom>
          <a:noFill/>
        </p:spPr>
        <p:txBody>
          <a:bodyPr wrap="square" rtlCol="0">
            <a:spAutoFit/>
          </a:bodyPr>
          <a:lstStyle/>
          <a:p>
            <a:r>
              <a:rPr lang="en-US" sz="1400" b="1" dirty="0" smtClean="0">
                <a:solidFill>
                  <a:srgbClr val="000090"/>
                </a:solidFill>
                <a:latin typeface="Trebuchet MS" panose="020B0603020202020204" pitchFamily="34" charset="0"/>
              </a:rPr>
              <a:t>Changes in nitrate-N concentrations at 3 water quality monitoring stations </a:t>
            </a:r>
          </a:p>
          <a:p>
            <a:r>
              <a:rPr lang="en-US" sz="1400" b="1" dirty="0" smtClean="0">
                <a:solidFill>
                  <a:srgbClr val="000090"/>
                </a:solidFill>
                <a:latin typeface="Trebuchet MS" panose="020B0603020202020204" pitchFamily="34" charset="0"/>
              </a:rPr>
              <a:t>(</a:t>
            </a:r>
            <a:r>
              <a:rPr lang="en-US" sz="1400" b="1" dirty="0">
                <a:solidFill>
                  <a:srgbClr val="000090"/>
                </a:solidFill>
                <a:latin typeface="Trebuchet MS" panose="020B0603020202020204" pitchFamily="34" charset="0"/>
              </a:rPr>
              <a:t>1986–2009</a:t>
            </a:r>
            <a:r>
              <a:rPr lang="en-US" sz="1400" b="1" dirty="0" smtClean="0">
                <a:solidFill>
                  <a:srgbClr val="000090"/>
                </a:solidFill>
                <a:latin typeface="Trebuchet MS" panose="020B0603020202020204" pitchFamily="34" charset="0"/>
              </a:rPr>
              <a:t>)</a:t>
            </a:r>
          </a:p>
        </p:txBody>
      </p:sp>
    </p:spTree>
    <p:extLst>
      <p:ext uri="{BB962C8B-B14F-4D97-AF65-F5344CB8AC3E}">
        <p14:creationId xmlns:p14="http://schemas.microsoft.com/office/powerpoint/2010/main" val="417935781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0"/>
            <a:ext cx="4267200" cy="2057400"/>
          </a:xfrm>
        </p:spPr>
        <p:txBody>
          <a:bodyPr>
            <a:noAutofit/>
          </a:bodyPr>
          <a:lstStyle/>
          <a:p>
            <a:r>
              <a:rPr lang="en-US" dirty="0" smtClean="0"/>
              <a:t>Tighter regulations have decreased vehicle emissions, but the majority of NO</a:t>
            </a:r>
            <a:r>
              <a:rPr lang="en-US" baseline="-25000" dirty="0" smtClean="0"/>
              <a:t>x</a:t>
            </a:r>
            <a:r>
              <a:rPr lang="en-US" dirty="0" smtClean="0"/>
              <a:t> air emissions continue to originate from mobile sources</a:t>
            </a:r>
            <a:endParaRPr lang="en-US" dirty="0"/>
          </a:p>
        </p:txBody>
      </p:sp>
      <p:sp>
        <p:nvSpPr>
          <p:cNvPr id="6" name="TextBox 5"/>
          <p:cNvSpPr txBox="1"/>
          <p:nvPr/>
        </p:nvSpPr>
        <p:spPr>
          <a:xfrm>
            <a:off x="685800" y="3045023"/>
            <a:ext cx="4038600" cy="307777"/>
          </a:xfrm>
          <a:prstGeom prst="rect">
            <a:avLst/>
          </a:prstGeom>
          <a:noFill/>
        </p:spPr>
        <p:txBody>
          <a:bodyPr wrap="square" rtlCol="0">
            <a:spAutoFit/>
          </a:bodyPr>
          <a:lstStyle/>
          <a:p>
            <a:pPr algn="ctr"/>
            <a:r>
              <a:rPr lang="en-US" sz="1400" b="1" dirty="0">
                <a:solidFill>
                  <a:srgbClr val="000090"/>
                </a:solidFill>
                <a:latin typeface="Trebuchet MS" panose="020B0603020202020204" pitchFamily="34" charset="0"/>
              </a:rPr>
              <a:t>U.S. NO</a:t>
            </a:r>
            <a:r>
              <a:rPr lang="en-US" sz="1400" b="1" baseline="-25000" dirty="0">
                <a:solidFill>
                  <a:srgbClr val="000090"/>
                </a:solidFill>
                <a:latin typeface="Trebuchet MS" panose="020B0603020202020204" pitchFamily="34" charset="0"/>
              </a:rPr>
              <a:t>x</a:t>
            </a:r>
            <a:r>
              <a:rPr lang="en-US" sz="1400" b="1" dirty="0">
                <a:solidFill>
                  <a:srgbClr val="000090"/>
                </a:solidFill>
                <a:latin typeface="Trebuchet MS" panose="020B0603020202020204" pitchFamily="34" charset="0"/>
              </a:rPr>
              <a:t> </a:t>
            </a:r>
            <a:r>
              <a:rPr lang="en-US" sz="1400" b="1" dirty="0" smtClean="0">
                <a:solidFill>
                  <a:srgbClr val="000090"/>
                </a:solidFill>
                <a:latin typeface="Trebuchet MS" panose="020B0603020202020204" pitchFamily="34" charset="0"/>
              </a:rPr>
              <a:t>emissions </a:t>
            </a:r>
            <a:r>
              <a:rPr lang="en-US" sz="1400" b="1" dirty="0">
                <a:solidFill>
                  <a:srgbClr val="000090"/>
                </a:solidFill>
                <a:latin typeface="Trebuchet MS" panose="020B0603020202020204" pitchFamily="34" charset="0"/>
              </a:rPr>
              <a:t>by </a:t>
            </a:r>
            <a:r>
              <a:rPr lang="en-US" sz="1400" b="1" dirty="0" smtClean="0">
                <a:solidFill>
                  <a:srgbClr val="000090"/>
                </a:solidFill>
                <a:latin typeface="Trebuchet MS" panose="020B0603020202020204" pitchFamily="34" charset="0"/>
              </a:rPr>
              <a:t>category </a:t>
            </a:r>
            <a:r>
              <a:rPr lang="en-US" sz="1400" b="1" dirty="0">
                <a:solidFill>
                  <a:srgbClr val="000090"/>
                </a:solidFill>
                <a:latin typeface="Trebuchet MS" panose="020B0603020202020204" pitchFamily="34" charset="0"/>
              </a:rPr>
              <a:t>(2006)</a:t>
            </a:r>
          </a:p>
        </p:txBody>
      </p:sp>
      <p:sp>
        <p:nvSpPr>
          <p:cNvPr id="9" name="TextBox 8"/>
          <p:cNvSpPr txBox="1"/>
          <p:nvPr/>
        </p:nvSpPr>
        <p:spPr>
          <a:xfrm>
            <a:off x="404750" y="6337756"/>
            <a:ext cx="4924633" cy="215444"/>
          </a:xfrm>
          <a:prstGeom prst="rect">
            <a:avLst/>
          </a:prstGeom>
          <a:noFill/>
        </p:spPr>
        <p:txBody>
          <a:bodyPr wrap="square" rtlCol="0">
            <a:spAutoFit/>
          </a:bodyPr>
          <a:lstStyle>
            <a:defPPr>
              <a:defRPr lang="en-US"/>
            </a:defPPr>
            <a:lvl1pPr algn="r">
              <a:defRPr sz="800" i="1">
                <a:latin typeface="Trebuchet MS" panose="020B0603020202020204" pitchFamily="34" charset="0"/>
              </a:defRPr>
            </a:lvl1pPr>
          </a:lstStyle>
          <a:p>
            <a:pPr algn="l"/>
            <a:r>
              <a:rPr lang="en-US" dirty="0"/>
              <a:t>Adapted from US EPA 2007 Progress Report: Vehicle and Engine Compliance Activities</a:t>
            </a:r>
          </a:p>
        </p:txBody>
      </p:sp>
      <p:sp>
        <p:nvSpPr>
          <p:cNvPr id="14" name="TextBox 13"/>
          <p:cNvSpPr txBox="1"/>
          <p:nvPr/>
        </p:nvSpPr>
        <p:spPr>
          <a:xfrm>
            <a:off x="5562600" y="104834"/>
            <a:ext cx="2590800" cy="4616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lgn="r">
              <a:defRPr sz="2400" b="1">
                <a:solidFill>
                  <a:schemeClr val="bg1"/>
                </a:solidFill>
                <a:latin typeface="Trebuchet MS" panose="020B0603020202020204" pitchFamily="34" charset="0"/>
              </a:defRPr>
            </a:lvl1pPr>
          </a:lstStyle>
          <a:p>
            <a:r>
              <a:rPr lang="en-US" dirty="0"/>
              <a:t>Lesson 2</a:t>
            </a:r>
          </a:p>
        </p:txBody>
      </p:sp>
      <p:sp>
        <p:nvSpPr>
          <p:cNvPr id="15" name="Down Arrow 14"/>
          <p:cNvSpPr/>
          <p:nvPr/>
        </p:nvSpPr>
        <p:spPr>
          <a:xfrm>
            <a:off x="5074444" y="1295400"/>
            <a:ext cx="366712" cy="4541044"/>
          </a:xfrm>
          <a:custGeom>
            <a:avLst/>
            <a:gdLst>
              <a:gd name="connsiteX0" fmla="*/ 0 w 304800"/>
              <a:gd name="connsiteY0" fmla="*/ 4495800 h 4648200"/>
              <a:gd name="connsiteX1" fmla="*/ 76200 w 304800"/>
              <a:gd name="connsiteY1" fmla="*/ 4495800 h 4648200"/>
              <a:gd name="connsiteX2" fmla="*/ 76200 w 304800"/>
              <a:gd name="connsiteY2" fmla="*/ 0 h 4648200"/>
              <a:gd name="connsiteX3" fmla="*/ 228600 w 304800"/>
              <a:gd name="connsiteY3" fmla="*/ 0 h 4648200"/>
              <a:gd name="connsiteX4" fmla="*/ 228600 w 304800"/>
              <a:gd name="connsiteY4" fmla="*/ 4495800 h 4648200"/>
              <a:gd name="connsiteX5" fmla="*/ 304800 w 304800"/>
              <a:gd name="connsiteY5" fmla="*/ 4495800 h 4648200"/>
              <a:gd name="connsiteX6" fmla="*/ 152400 w 304800"/>
              <a:gd name="connsiteY6" fmla="*/ 4648200 h 4648200"/>
              <a:gd name="connsiteX7" fmla="*/ 0 w 304800"/>
              <a:gd name="connsiteY7" fmla="*/ 4495800 h 4648200"/>
              <a:gd name="connsiteX0" fmla="*/ 0 w 304800"/>
              <a:gd name="connsiteY0" fmla="*/ 4495800 h 4769644"/>
              <a:gd name="connsiteX1" fmla="*/ 76200 w 304800"/>
              <a:gd name="connsiteY1" fmla="*/ 4495800 h 4769644"/>
              <a:gd name="connsiteX2" fmla="*/ 76200 w 304800"/>
              <a:gd name="connsiteY2" fmla="*/ 0 h 4769644"/>
              <a:gd name="connsiteX3" fmla="*/ 228600 w 304800"/>
              <a:gd name="connsiteY3" fmla="*/ 0 h 4769644"/>
              <a:gd name="connsiteX4" fmla="*/ 228600 w 304800"/>
              <a:gd name="connsiteY4" fmla="*/ 4495800 h 4769644"/>
              <a:gd name="connsiteX5" fmla="*/ 304800 w 304800"/>
              <a:gd name="connsiteY5" fmla="*/ 4495800 h 4769644"/>
              <a:gd name="connsiteX6" fmla="*/ 154781 w 304800"/>
              <a:gd name="connsiteY6" fmla="*/ 4769644 h 4769644"/>
              <a:gd name="connsiteX7" fmla="*/ 0 w 304800"/>
              <a:gd name="connsiteY7" fmla="*/ 4495800 h 4769644"/>
              <a:gd name="connsiteX0" fmla="*/ 0 w 335756"/>
              <a:gd name="connsiteY0" fmla="*/ 4495800 h 4769644"/>
              <a:gd name="connsiteX1" fmla="*/ 76200 w 335756"/>
              <a:gd name="connsiteY1" fmla="*/ 4495800 h 4769644"/>
              <a:gd name="connsiteX2" fmla="*/ 76200 w 335756"/>
              <a:gd name="connsiteY2" fmla="*/ 0 h 4769644"/>
              <a:gd name="connsiteX3" fmla="*/ 228600 w 335756"/>
              <a:gd name="connsiteY3" fmla="*/ 0 h 4769644"/>
              <a:gd name="connsiteX4" fmla="*/ 228600 w 335756"/>
              <a:gd name="connsiteY4" fmla="*/ 4495800 h 4769644"/>
              <a:gd name="connsiteX5" fmla="*/ 335756 w 335756"/>
              <a:gd name="connsiteY5" fmla="*/ 4500563 h 4769644"/>
              <a:gd name="connsiteX6" fmla="*/ 154781 w 335756"/>
              <a:gd name="connsiteY6" fmla="*/ 4769644 h 4769644"/>
              <a:gd name="connsiteX7" fmla="*/ 0 w 335756"/>
              <a:gd name="connsiteY7" fmla="*/ 4495800 h 4769644"/>
              <a:gd name="connsiteX0" fmla="*/ 0 w 366712"/>
              <a:gd name="connsiteY0" fmla="*/ 4495800 h 4769644"/>
              <a:gd name="connsiteX1" fmla="*/ 107156 w 366712"/>
              <a:gd name="connsiteY1" fmla="*/ 4495800 h 4769644"/>
              <a:gd name="connsiteX2" fmla="*/ 107156 w 366712"/>
              <a:gd name="connsiteY2" fmla="*/ 0 h 4769644"/>
              <a:gd name="connsiteX3" fmla="*/ 259556 w 366712"/>
              <a:gd name="connsiteY3" fmla="*/ 0 h 4769644"/>
              <a:gd name="connsiteX4" fmla="*/ 259556 w 366712"/>
              <a:gd name="connsiteY4" fmla="*/ 4495800 h 4769644"/>
              <a:gd name="connsiteX5" fmla="*/ 366712 w 366712"/>
              <a:gd name="connsiteY5" fmla="*/ 4500563 h 4769644"/>
              <a:gd name="connsiteX6" fmla="*/ 185737 w 366712"/>
              <a:gd name="connsiteY6" fmla="*/ 4769644 h 4769644"/>
              <a:gd name="connsiteX7" fmla="*/ 0 w 366712"/>
              <a:gd name="connsiteY7" fmla="*/ 4495800 h 476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6712" h="4769644">
                <a:moveTo>
                  <a:pt x="0" y="4495800"/>
                </a:moveTo>
                <a:lnTo>
                  <a:pt x="107156" y="4495800"/>
                </a:lnTo>
                <a:lnTo>
                  <a:pt x="107156" y="0"/>
                </a:lnTo>
                <a:lnTo>
                  <a:pt x="259556" y="0"/>
                </a:lnTo>
                <a:lnTo>
                  <a:pt x="259556" y="4495800"/>
                </a:lnTo>
                <a:lnTo>
                  <a:pt x="366712" y="4500563"/>
                </a:lnTo>
                <a:lnTo>
                  <a:pt x="185737" y="4769644"/>
                </a:lnTo>
                <a:lnTo>
                  <a:pt x="0" y="4495800"/>
                </a:lnTo>
                <a:close/>
              </a:path>
            </a:pathLst>
          </a:cu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1869" b="12638"/>
          <a:stretch/>
        </p:blipFill>
        <p:spPr>
          <a:xfrm>
            <a:off x="5715748" y="766861"/>
            <a:ext cx="2513344" cy="2013312"/>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2638" b="18005"/>
          <a:stretch/>
        </p:blipFill>
        <p:spPr>
          <a:xfrm>
            <a:off x="5705294" y="2722315"/>
            <a:ext cx="2493318" cy="1849685"/>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t="15967" b="15458"/>
          <a:stretch/>
        </p:blipFill>
        <p:spPr>
          <a:xfrm>
            <a:off x="5702905" y="4546600"/>
            <a:ext cx="2526695" cy="1828800"/>
          </a:xfrm>
          <a:prstGeom prst="rect">
            <a:avLst/>
          </a:prstGeom>
        </p:spPr>
      </p:pic>
      <p:pic>
        <p:nvPicPr>
          <p:cNvPr id="13" name="Content Placeholder 12"/>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838200" y="3352800"/>
            <a:ext cx="3443300" cy="2952329"/>
          </a:xfrm>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n w="1905"/>
                <a:solidFill>
                  <a:schemeClr val="bg2">
                    <a:lumMod val="75000"/>
                  </a:schemeClr>
                </a:solidFill>
                <a:effectLst>
                  <a:innerShdw blurRad="69850" dist="43180" dir="5400000">
                    <a:srgbClr val="000000">
                      <a:alpha val="65000"/>
                    </a:srgbClr>
                  </a:innerShdw>
                </a:effectLst>
              </a:rPr>
              <a:t>Lesson 3</a:t>
            </a:r>
          </a:p>
        </p:txBody>
      </p:sp>
      <p:sp>
        <p:nvSpPr>
          <p:cNvPr id="3" name="Content Placeholder 2"/>
          <p:cNvSpPr>
            <a:spLocks noGrp="1"/>
          </p:cNvSpPr>
          <p:nvPr>
            <p:ph idx="1"/>
          </p:nvPr>
        </p:nvSpPr>
        <p:spPr/>
        <p:txBody>
          <a:bodyPr>
            <a:normAutofit/>
          </a:bodyPr>
          <a:lstStyle/>
          <a:p>
            <a:r>
              <a:rPr lang="en-US" dirty="0" smtClean="0"/>
              <a:t>Reductions of agricultural nutrient sources result in improved stream quality</a:t>
            </a:r>
            <a:endParaRPr lang="en-US" dirty="0"/>
          </a:p>
        </p:txBody>
      </p:sp>
      <p:sp>
        <p:nvSpPr>
          <p:cNvPr id="8" name="TextBox 7"/>
          <p:cNvSpPr txBox="1"/>
          <p:nvPr/>
        </p:nvSpPr>
        <p:spPr>
          <a:xfrm>
            <a:off x="5562600" y="104834"/>
            <a:ext cx="2590800" cy="4616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lgn="r">
              <a:defRPr sz="2400" b="1">
                <a:solidFill>
                  <a:schemeClr val="bg1"/>
                </a:solidFill>
                <a:latin typeface="Trebuchet MS" panose="020B0603020202020204" pitchFamily="34" charset="0"/>
              </a:defRPr>
            </a:lvl1pPr>
          </a:lstStyle>
          <a:p>
            <a:r>
              <a:rPr lang="en-US" dirty="0"/>
              <a:t>What’s Working</a:t>
            </a:r>
          </a:p>
        </p:txBody>
      </p:sp>
      <p:sp>
        <p:nvSpPr>
          <p:cNvPr id="11" name="TextBox 10"/>
          <p:cNvSpPr txBox="1"/>
          <p:nvPr/>
        </p:nvSpPr>
        <p:spPr>
          <a:xfrm>
            <a:off x="404750" y="6214646"/>
            <a:ext cx="3176650" cy="338554"/>
          </a:xfrm>
          <a:prstGeom prst="rect">
            <a:avLst/>
          </a:prstGeom>
          <a:noFill/>
        </p:spPr>
        <p:txBody>
          <a:bodyPr wrap="square" rtlCol="0">
            <a:spAutoFit/>
          </a:bodyPr>
          <a:lstStyle>
            <a:defPPr>
              <a:defRPr lang="en-US"/>
            </a:defPPr>
            <a:lvl1pPr algn="r">
              <a:defRPr sz="800" i="1">
                <a:latin typeface="Trebuchet MS" panose="020B0603020202020204" pitchFamily="34" charset="0"/>
              </a:defRPr>
            </a:lvl1pPr>
          </a:lstStyle>
          <a:p>
            <a:pPr algn="l"/>
            <a:r>
              <a:rPr lang="en-US" dirty="0"/>
              <a:t>Photo © top left: Nicholas Tonelli, Flickr; top right: Jeff Vanuga, USDA NRCS; bottom: </a:t>
            </a:r>
            <a:r>
              <a:rPr lang="en-US" dirty="0" smtClean="0"/>
              <a:t>Bob Nichols, USDA.</a:t>
            </a:r>
            <a:endParaRPr lang="en-US" dirty="0"/>
          </a:p>
        </p:txBody>
      </p:sp>
      <p:sp>
        <p:nvSpPr>
          <p:cNvPr id="12" name="TextBox 11"/>
          <p:cNvSpPr txBox="1"/>
          <p:nvPr/>
        </p:nvSpPr>
        <p:spPr>
          <a:xfrm>
            <a:off x="2259330" y="2359222"/>
            <a:ext cx="1403400" cy="307777"/>
          </a:xfrm>
          <a:prstGeom prst="rect">
            <a:avLst/>
          </a:prstGeom>
          <a:noFill/>
        </p:spPr>
        <p:txBody>
          <a:bodyPr wrap="square" rtlCol="0">
            <a:spAutoFit/>
          </a:bodyPr>
          <a:lstStyle/>
          <a:p>
            <a:pPr algn="ctr"/>
            <a:r>
              <a:rPr lang="en-US" sz="1400" b="1" dirty="0" smtClean="0">
                <a:solidFill>
                  <a:srgbClr val="000090"/>
                </a:solidFill>
                <a:latin typeface="Trebuchet MS" panose="020B0603020202020204" pitchFamily="34" charset="0"/>
              </a:rPr>
              <a:t>Cover crops</a:t>
            </a:r>
            <a:endParaRPr lang="en-US" sz="1400" b="1" dirty="0">
              <a:solidFill>
                <a:srgbClr val="000090"/>
              </a:solidFill>
              <a:latin typeface="Trebuchet MS" panose="020B0603020202020204" pitchFamily="34" charset="0"/>
            </a:endParaRPr>
          </a:p>
        </p:txBody>
      </p:sp>
      <p:sp>
        <p:nvSpPr>
          <p:cNvPr id="13" name="TextBox 12"/>
          <p:cNvSpPr txBox="1"/>
          <p:nvPr/>
        </p:nvSpPr>
        <p:spPr>
          <a:xfrm>
            <a:off x="5181600" y="2336800"/>
            <a:ext cx="1967810" cy="307777"/>
          </a:xfrm>
          <a:prstGeom prst="rect">
            <a:avLst/>
          </a:prstGeom>
          <a:noFill/>
        </p:spPr>
        <p:txBody>
          <a:bodyPr wrap="square" rtlCol="0">
            <a:spAutoFit/>
          </a:bodyPr>
          <a:lstStyle/>
          <a:p>
            <a:pPr algn="ctr"/>
            <a:r>
              <a:rPr lang="en-US" sz="1400" b="1" dirty="0" smtClean="0">
                <a:solidFill>
                  <a:srgbClr val="000090"/>
                </a:solidFill>
                <a:latin typeface="Trebuchet MS" panose="020B0603020202020204" pitchFamily="34" charset="0"/>
              </a:rPr>
              <a:t>Livestock exclusion</a:t>
            </a:r>
            <a:endParaRPr lang="en-US" sz="1400" b="1" dirty="0">
              <a:solidFill>
                <a:srgbClr val="000090"/>
              </a:solidFill>
              <a:latin typeface="Trebuchet MS" panose="020B0603020202020204" pitchFamily="34" charset="0"/>
            </a:endParaRPr>
          </a:p>
        </p:txBody>
      </p:sp>
      <p:sp>
        <p:nvSpPr>
          <p:cNvPr id="14" name="TextBox 13"/>
          <p:cNvSpPr txBox="1"/>
          <p:nvPr/>
        </p:nvSpPr>
        <p:spPr>
          <a:xfrm>
            <a:off x="3564893" y="4337923"/>
            <a:ext cx="2080755" cy="279797"/>
          </a:xfrm>
          <a:prstGeom prst="rect">
            <a:avLst/>
          </a:prstGeom>
          <a:noFill/>
        </p:spPr>
        <p:txBody>
          <a:bodyPr wrap="square" rtlCol="0">
            <a:spAutoFit/>
          </a:bodyPr>
          <a:lstStyle/>
          <a:p>
            <a:pPr algn="ctr"/>
            <a:r>
              <a:rPr lang="en-US" sz="1400" b="1" dirty="0" smtClean="0">
                <a:solidFill>
                  <a:srgbClr val="000090"/>
                </a:solidFill>
                <a:latin typeface="Trebuchet MS" panose="020B0603020202020204" pitchFamily="34" charset="0"/>
              </a:rPr>
              <a:t>Waste management</a:t>
            </a:r>
            <a:endParaRPr lang="en-US" sz="1400" b="1" dirty="0">
              <a:solidFill>
                <a:srgbClr val="000090"/>
              </a:solidFill>
              <a:latin typeface="Trebuchet MS" panose="020B0603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0941" y="2667000"/>
            <a:ext cx="2320177" cy="1653987"/>
          </a:xfrm>
          <a:prstGeom prst="rect">
            <a:avLst/>
          </a:prstGeom>
          <a:ln>
            <a:solidFill>
              <a:schemeClr val="tx1"/>
            </a:solid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0292" y="2650162"/>
            <a:ext cx="2362200" cy="1687661"/>
          </a:xfrm>
          <a:prstGeom prst="rect">
            <a:avLst/>
          </a:prstGeom>
          <a:ln>
            <a:solidFill>
              <a:schemeClr val="tx1"/>
            </a:solidFill>
          </a:ln>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4170" y="4648200"/>
            <a:ext cx="2362200" cy="1687286"/>
          </a:xfrm>
          <a:prstGeom prst="rect">
            <a:avLst/>
          </a:prstGeom>
          <a:ln w="9525">
            <a:solidFill>
              <a:schemeClr val="tx1"/>
            </a:solidFill>
          </a:ln>
        </p:spPr>
      </p:pic>
    </p:spTree>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CERF Original">
      <a:dk1>
        <a:sysClr val="windowText" lastClr="000000"/>
      </a:dk1>
      <a:lt1>
        <a:sysClr val="window" lastClr="FFFFFF"/>
      </a:lt1>
      <a:dk2>
        <a:srgbClr val="424456"/>
      </a:dk2>
      <a:lt2>
        <a:srgbClr val="7FAAC5"/>
      </a:lt2>
      <a:accent1>
        <a:srgbClr val="4B83A7"/>
      </a:accent1>
      <a:accent2>
        <a:srgbClr val="3F6E8C"/>
      </a:accent2>
      <a:accent3>
        <a:srgbClr val="A04DA3"/>
      </a:accent3>
      <a:accent4>
        <a:srgbClr val="C4652D"/>
      </a:accent4>
      <a:accent5>
        <a:srgbClr val="8B5D3D"/>
      </a:accent5>
      <a:accent6>
        <a:srgbClr val="5C92B5"/>
      </a:accent6>
      <a:hlink>
        <a:srgbClr val="67AFBD"/>
      </a:hlink>
      <a:folHlink>
        <a:srgbClr val="C2A874"/>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4704</TotalTime>
  <Words>3246</Words>
  <Application>Microsoft Macintosh PowerPoint</Application>
  <PresentationFormat>On-screen Show (4:3)</PresentationFormat>
  <Paragraphs>214</Paragraphs>
  <Slides>21</Slides>
  <Notes>21</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Austin</vt:lpstr>
      <vt:lpstr>New Insights  Science-based evidence of water quality improvements, challenges, and opportunities in the Chesapeake    Bill Dennison University of Maryland Center for Environmental Science   Management Effects on Water Quality Trends Workshop  Scientific and Technical Advisory Committee, Chesapeake Bay Program March 2014   Authors: Christina M. Lyerly, Ana L. Hernández Cordero, Katherine L. Foreman, Scott Phillips and William C. Dennison       </vt:lpstr>
      <vt:lpstr>New Insights</vt:lpstr>
      <vt:lpstr>Lesson 1</vt:lpstr>
      <vt:lpstr>Upgrades to a wastewater treatment plant reduced nutrient loads to the Upper Patuxent River</vt:lpstr>
      <vt:lpstr>Decreased wastewater treatment plant nitrogen loads to the Upper Patuxent River contributed to a resurgence of submerged aquatic vegetation</vt:lpstr>
      <vt:lpstr>Lesson 2</vt:lpstr>
      <vt:lpstr>Decreases in atmospheric point source emissions and nitrogen deposition are directly linked to improved surface water quality in 9 mostly-forested subwatersheds</vt:lpstr>
      <vt:lpstr>Tighter regulations have decreased vehicle emissions, but the majority of NOx air emissions continue to originate from mobile sources</vt:lpstr>
      <vt:lpstr>Lesson 3</vt:lpstr>
      <vt:lpstr>Cover crops planted in the Wye River drainage basin improved water quality</vt:lpstr>
      <vt:lpstr>Lesson 4</vt:lpstr>
      <vt:lpstr>Lesson 5</vt:lpstr>
      <vt:lpstr>Upgrades to wastewater treatment plants have reduced nutrient loads but water quality remains poor in the upper and middle tidal Choptank River</vt:lpstr>
      <vt:lpstr>Agriculture is the primary driver of poor water quality in the nontidal Choptank River</vt:lpstr>
      <vt:lpstr>Lesson 6</vt:lpstr>
      <vt:lpstr>Improvements in nontidal water quality in the Corsica River were observed after aggressive implementation of multiple nutrient reduction practices</vt:lpstr>
      <vt:lpstr>Lesson 7</vt:lpstr>
      <vt:lpstr>Constructed wetlands in Baltimore, MD demonstrated the potential to reduce nitrate entering streams through stormwater runoff </vt:lpstr>
      <vt:lpstr>PowerPoint Presentation</vt:lpstr>
      <vt:lpstr>Acknowledgements</vt:lpstr>
      <vt:lpstr>References</vt:lpstr>
    </vt:vector>
  </TitlesOfParts>
  <Company>US-EPA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alhc</dc:creator>
  <cp:lastModifiedBy>William C Dennison</cp:lastModifiedBy>
  <cp:revision>511</cp:revision>
  <cp:lastPrinted>2014-02-24T16:51:25Z</cp:lastPrinted>
  <dcterms:created xsi:type="dcterms:W3CDTF">2013-04-24T20:01:28Z</dcterms:created>
  <dcterms:modified xsi:type="dcterms:W3CDTF">2014-02-27T19:12:52Z</dcterms:modified>
</cp:coreProperties>
</file>