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3" r:id="rId2"/>
    <p:sldId id="275" r:id="rId3"/>
    <p:sldId id="273" r:id="rId4"/>
    <p:sldId id="274" r:id="rId5"/>
    <p:sldId id="284" r:id="rId6"/>
    <p:sldId id="276" r:id="rId7"/>
    <p:sldId id="269" r:id="rId8"/>
    <p:sldId id="287" r:id="rId9"/>
    <p:sldId id="289" r:id="rId10"/>
    <p:sldId id="28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76640" autoAdjust="0"/>
  </p:normalViewPr>
  <p:slideViewPr>
    <p:cSldViewPr snapToGrid="0">
      <p:cViewPr varScale="1">
        <p:scale>
          <a:sx n="89" d="100"/>
          <a:sy n="89" d="100"/>
        </p:scale>
        <p:origin x="15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881A2E9-8189-4FE6-AEBC-0CB47261F658}" type="datetimeFigureOut">
              <a:rPr lang="en-US" smtClean="0"/>
              <a:t>11/26/2014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6AD1CD-7B0B-4E39-A5D5-C02192AD4953}" type="slidenum">
              <a:rPr lang="en-US" smtClean="0"/>
              <a:t>‹#›</a:t>
            </a:fld>
            <a:endParaRPr lang="en-US"/>
          </a:p>
        </p:txBody>
      </p:sp>
    </p:spTree>
    <p:extLst>
      <p:ext uri="{BB962C8B-B14F-4D97-AF65-F5344CB8AC3E}">
        <p14:creationId xmlns:p14="http://schemas.microsoft.com/office/powerpoint/2010/main" val="3641046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FA836D-6406-4BAF-B044-26604E685781}" type="datetimeFigureOut">
              <a:rPr lang="en-US" smtClean="0"/>
              <a:t>11/26/2014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BD1158-161A-4A99-8BCC-244D4BEDD68C}" type="slidenum">
              <a:rPr lang="en-US" smtClean="0"/>
              <a:t>‹#›</a:t>
            </a:fld>
            <a:endParaRPr lang="en-US"/>
          </a:p>
        </p:txBody>
      </p:sp>
    </p:spTree>
    <p:extLst>
      <p:ext uri="{BB962C8B-B14F-4D97-AF65-F5344CB8AC3E}">
        <p14:creationId xmlns:p14="http://schemas.microsoft.com/office/powerpoint/2010/main" val="269804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Today</a:t>
            </a:r>
            <a:r>
              <a:rPr lang="en-US" baseline="0" dirty="0" smtClean="0"/>
              <a:t> I will quickly talk about management strategies – the key elements and the process</a:t>
            </a:r>
          </a:p>
          <a:p>
            <a:pPr eaLnBrk="1" hangingPunct="1"/>
            <a:r>
              <a:rPr lang="en-US" baseline="0" dirty="0" smtClean="0"/>
              <a:t>Feel free to interrupt as I go to ask any questions</a:t>
            </a:r>
            <a:endParaRPr lang="en-US" dirty="0" smtClean="0"/>
          </a:p>
        </p:txBody>
      </p:sp>
      <p:sp>
        <p:nvSpPr>
          <p:cNvPr id="1331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F80A55-6F3E-4D86-A331-EDC5BCA3C4EF}" type="slidenum">
              <a:rPr lang="en-US"/>
              <a:pPr eaLnBrk="1" hangingPunct="1"/>
              <a:t>1</a:t>
            </a:fld>
            <a:endParaRPr lang="en-US"/>
          </a:p>
        </p:txBody>
      </p:sp>
    </p:spTree>
    <p:extLst>
      <p:ext uri="{BB962C8B-B14F-4D97-AF65-F5344CB8AC3E}">
        <p14:creationId xmlns:p14="http://schemas.microsoft.com/office/powerpoint/2010/main" val="68712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1" y="4415790"/>
            <a:ext cx="5608319" cy="372810"/>
          </a:xfrm>
          <a:prstGeom prst="rect">
            <a:avLst/>
          </a:prstGeom>
        </p:spPr>
        <p:txBody>
          <a:bodyPr lIns="93162" tIns="93162" rIns="93162" bIns="93162" anchor="t" anchorCtr="0">
            <a:spAutoFit/>
          </a:bodyPr>
          <a:lstStyle/>
          <a:p>
            <a:endParaRPr/>
          </a:p>
        </p:txBody>
      </p:sp>
    </p:spTree>
    <p:extLst>
      <p:ext uri="{BB962C8B-B14F-4D97-AF65-F5344CB8AC3E}">
        <p14:creationId xmlns:p14="http://schemas.microsoft.com/office/powerpoint/2010/main" val="380623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701041" y="4415790"/>
            <a:ext cx="5608319" cy="1603916"/>
          </a:xfrm>
          <a:prstGeom prst="rect">
            <a:avLst/>
          </a:prstGeom>
        </p:spPr>
        <p:txBody>
          <a:bodyPr lIns="93162" tIns="93162" rIns="93162" bIns="93162" anchor="t" anchorCtr="0">
            <a:spAutoFit/>
          </a:bodyPr>
          <a:lstStyle/>
          <a:p>
            <a:pPr eaLnBrk="1" hangingPunct="1">
              <a:buFontTx/>
              <a:buChar char="-"/>
            </a:pPr>
            <a:r>
              <a:rPr lang="en-US" sz="800" dirty="0">
                <a:solidFill>
                  <a:srgbClr val="333399"/>
                </a:solidFill>
                <a:latin typeface="Arial" charset="0"/>
              </a:rPr>
              <a:t>The design of the new Watershed Agreement was to provide a balance between </a:t>
            </a:r>
            <a:r>
              <a:rPr lang="en-US" sz="800" dirty="0" smtClean="0">
                <a:solidFill>
                  <a:srgbClr val="333399"/>
                </a:solidFill>
                <a:latin typeface="Arial" charset="0"/>
              </a:rPr>
              <a:t>commitment </a:t>
            </a:r>
            <a:r>
              <a:rPr lang="en-US" sz="800" dirty="0">
                <a:solidFill>
                  <a:srgbClr val="333399"/>
                </a:solidFill>
                <a:latin typeface="Arial" charset="0"/>
              </a:rPr>
              <a:t>to a particular goal or action and the flexibility required for adaptive management – to learn while you grow</a:t>
            </a:r>
          </a:p>
          <a:p>
            <a:pPr eaLnBrk="1" hangingPunct="1">
              <a:buFontTx/>
              <a:buChar char="-"/>
            </a:pPr>
            <a:r>
              <a:rPr lang="en-US" sz="800" dirty="0">
                <a:solidFill>
                  <a:srgbClr val="333399"/>
                </a:solidFill>
                <a:latin typeface="Arial" charset="0"/>
              </a:rPr>
              <a:t>The highest level of commitment, and the hardest to change, are the vision, the principles, the goals and outcomes, and the commitment to the process for establishing and implementing management strategies</a:t>
            </a:r>
          </a:p>
          <a:p>
            <a:pPr eaLnBrk="1" hangingPunct="1">
              <a:buFontTx/>
              <a:buChar char="-"/>
            </a:pPr>
            <a:r>
              <a:rPr lang="en-US" sz="800" dirty="0">
                <a:solidFill>
                  <a:srgbClr val="333399"/>
                </a:solidFill>
                <a:latin typeface="Arial" charset="0"/>
              </a:rPr>
              <a:t>New Watershed Agreement includes the </a:t>
            </a:r>
            <a:r>
              <a:rPr lang="en-US" sz="800" i="1" dirty="0">
                <a:solidFill>
                  <a:srgbClr val="333399"/>
                </a:solidFill>
                <a:latin typeface="Arial" charset="0"/>
              </a:rPr>
              <a:t>overarching GOALS &amp; initial OUTCOMES</a:t>
            </a:r>
          </a:p>
          <a:p>
            <a:pPr eaLnBrk="1" hangingPunct="1">
              <a:buFontTx/>
              <a:buChar char="-"/>
            </a:pPr>
            <a:r>
              <a:rPr lang="en-US" sz="800" dirty="0">
                <a:solidFill>
                  <a:srgbClr val="333399"/>
                </a:solidFill>
                <a:latin typeface="Arial" charset="0"/>
              </a:rPr>
              <a:t>Management strategies </a:t>
            </a:r>
            <a:r>
              <a:rPr lang="en-US" sz="800" i="1" dirty="0">
                <a:solidFill>
                  <a:srgbClr val="333399"/>
                </a:solidFill>
                <a:latin typeface="Arial" charset="0"/>
              </a:rPr>
              <a:t>called for </a:t>
            </a:r>
            <a:r>
              <a:rPr lang="en-US" sz="800" dirty="0">
                <a:solidFill>
                  <a:srgbClr val="333399"/>
                </a:solidFill>
                <a:latin typeface="Arial" charset="0"/>
              </a:rPr>
              <a:t>in the new watershed agreement – but </a:t>
            </a:r>
            <a:r>
              <a:rPr lang="en-US" sz="800" i="1" dirty="0">
                <a:solidFill>
                  <a:srgbClr val="333399"/>
                </a:solidFill>
                <a:latin typeface="Arial" charset="0"/>
              </a:rPr>
              <a:t>not </a:t>
            </a:r>
            <a:r>
              <a:rPr lang="en-US" sz="800" dirty="0">
                <a:solidFill>
                  <a:srgbClr val="333399"/>
                </a:solidFill>
                <a:latin typeface="Arial" charset="0"/>
              </a:rPr>
              <a:t>be drafted or finalized</a:t>
            </a:r>
          </a:p>
          <a:p>
            <a:pPr lvl="1" eaLnBrk="1" hangingPunct="1">
              <a:buFontTx/>
              <a:buChar char="-"/>
            </a:pPr>
            <a:r>
              <a:rPr lang="en-US" sz="800" i="1" dirty="0">
                <a:solidFill>
                  <a:srgbClr val="333399"/>
                </a:solidFill>
                <a:latin typeface="Arial" charset="0"/>
              </a:rPr>
              <a:t> </a:t>
            </a:r>
            <a:r>
              <a:rPr lang="en-US" sz="800" dirty="0">
                <a:solidFill>
                  <a:srgbClr val="333399"/>
                </a:solidFill>
                <a:latin typeface="Arial" charset="0"/>
              </a:rPr>
              <a:t>Time is now, and over next 6-8 mos., for input on the development of these strategies</a:t>
            </a:r>
          </a:p>
          <a:p>
            <a:pPr marL="465887" lvl="1" defTabSz="931774">
              <a:buFontTx/>
              <a:buChar char="-"/>
              <a:defRPr/>
            </a:pPr>
            <a:r>
              <a:rPr lang="en-US" sz="800" dirty="0">
                <a:solidFill>
                  <a:srgbClr val="333399"/>
                </a:solidFill>
                <a:latin typeface="Calibri Light" pitchFamily="34" charset="0"/>
              </a:rPr>
              <a:t>Management strategies will guide the work and will also allow some flexibility to implement the practices that make the most sense for each portion of the watershed. </a:t>
            </a:r>
          </a:p>
          <a:p>
            <a:pPr lvl="1" eaLnBrk="1" hangingPunct="1">
              <a:buFontTx/>
              <a:buChar char="-"/>
            </a:pPr>
            <a:endParaRPr lang="en-US" sz="800" i="1" dirty="0">
              <a:solidFill>
                <a:srgbClr val="333399"/>
              </a:solidFill>
              <a:latin typeface="Arial" charset="0"/>
            </a:endParaRPr>
          </a:p>
          <a:p>
            <a:endParaRPr dirty="0"/>
          </a:p>
        </p:txBody>
      </p:sp>
    </p:spTree>
    <p:extLst>
      <p:ext uri="{BB962C8B-B14F-4D97-AF65-F5344CB8AC3E}">
        <p14:creationId xmlns:p14="http://schemas.microsoft.com/office/powerpoint/2010/main" val="224078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t>
            </a:r>
          </a:p>
          <a:p>
            <a:r>
              <a:rPr lang="en-US" dirty="0" smtClean="0"/>
              <a:t>Measurable</a:t>
            </a:r>
          </a:p>
          <a:p>
            <a:r>
              <a:rPr lang="en-US" dirty="0" smtClean="0"/>
              <a:t>Attainable</a:t>
            </a:r>
          </a:p>
          <a:p>
            <a:r>
              <a:rPr lang="en-US" dirty="0" smtClean="0"/>
              <a:t>Realistic</a:t>
            </a:r>
          </a:p>
          <a:p>
            <a:r>
              <a:rPr lang="en-US" dirty="0" smtClean="0"/>
              <a:t>Timely</a:t>
            </a:r>
          </a:p>
          <a:p>
            <a:endParaRPr lang="en-US" dirty="0"/>
          </a:p>
        </p:txBody>
      </p:sp>
      <p:sp>
        <p:nvSpPr>
          <p:cNvPr id="4" name="Slide Number Placeholder 3"/>
          <p:cNvSpPr>
            <a:spLocks noGrp="1"/>
          </p:cNvSpPr>
          <p:nvPr>
            <p:ph type="sldNum" sz="quarter" idx="10"/>
          </p:nvPr>
        </p:nvSpPr>
        <p:spPr/>
        <p:txBody>
          <a:bodyPr/>
          <a:lstStyle/>
          <a:p>
            <a:fld id="{B4BD1158-161A-4A99-8BCC-244D4BEDD68C}" type="slidenum">
              <a:rPr lang="en-US" smtClean="0"/>
              <a:t>3</a:t>
            </a:fld>
            <a:endParaRPr lang="en-US"/>
          </a:p>
        </p:txBody>
      </p:sp>
    </p:spTree>
    <p:extLst>
      <p:ext uri="{BB962C8B-B14F-4D97-AF65-F5344CB8AC3E}">
        <p14:creationId xmlns:p14="http://schemas.microsoft.com/office/powerpoint/2010/main" val="42999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D1158-161A-4A99-8BCC-244D4BEDD68C}" type="slidenum">
              <a:rPr lang="en-US" smtClean="0"/>
              <a:t>4</a:t>
            </a:fld>
            <a:endParaRPr lang="en-US"/>
          </a:p>
        </p:txBody>
      </p:sp>
    </p:spTree>
    <p:extLst>
      <p:ext uri="{BB962C8B-B14F-4D97-AF65-F5344CB8AC3E}">
        <p14:creationId xmlns:p14="http://schemas.microsoft.com/office/powerpoint/2010/main" val="415694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74298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management strategy will address the same elements,</a:t>
            </a:r>
            <a:r>
              <a:rPr lang="en-US" baseline="0" dirty="0" smtClean="0"/>
              <a:t> using a framework based on adaptive management that the PSC originally approved at their May 10, 2011 meeting, adding a couple of key elements to that framework to make it a complete management strategy</a:t>
            </a:r>
          </a:p>
          <a:p>
            <a:endParaRPr lang="en-US" baseline="0" dirty="0" smtClean="0"/>
          </a:p>
          <a:p>
            <a:r>
              <a:rPr lang="en-US" baseline="0" dirty="0" smtClean="0"/>
              <a:t>This is to allow for a strategy that can be evaluated based on adaptive management principles.</a:t>
            </a:r>
          </a:p>
          <a:p>
            <a:endParaRPr lang="en-US" baseline="0" dirty="0" smtClean="0"/>
          </a:p>
          <a:p>
            <a:r>
              <a:rPr lang="en-US" dirty="0" smtClean="0"/>
              <a:t>Process to identify factors and rank them by importance (this should be done with whatever amount of science and info is available to you at the time and revise through adaptive management as more is learned) (STAC assistance)</a:t>
            </a:r>
          </a:p>
          <a:p>
            <a:pPr marL="171450" indent="-171450">
              <a:buFont typeface="Arial" panose="020B0604020202020204" pitchFamily="34" charset="0"/>
              <a:buChar char="•"/>
            </a:pPr>
            <a:r>
              <a:rPr lang="en-US" dirty="0" smtClean="0"/>
              <a:t>Those key factors that can be managed through the GIT/workgroup or through one or more members of the GIT/workgroup</a:t>
            </a:r>
          </a:p>
          <a:p>
            <a:pPr marL="171450" indent="-171450">
              <a:buFont typeface="Arial" panose="020B0604020202020204" pitchFamily="34" charset="0"/>
              <a:buChar char="•"/>
            </a:pPr>
            <a:r>
              <a:rPr lang="en-US" dirty="0" smtClean="0"/>
              <a:t>Those key factors that can be managed by another GIT/workgroup within the Partnership</a:t>
            </a:r>
          </a:p>
          <a:p>
            <a:pPr marL="171450" indent="-171450">
              <a:buFont typeface="Arial" panose="020B0604020202020204" pitchFamily="34" charset="0"/>
              <a:buChar char="•"/>
            </a:pPr>
            <a:r>
              <a:rPr lang="en-US" dirty="0" smtClean="0"/>
              <a:t>Those key factors that can’t easily be managed</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Current efforts and gaps – what is already</a:t>
            </a:r>
            <a:r>
              <a:rPr lang="en-US" baseline="0" dirty="0" smtClean="0"/>
              <a:t> happening, and what needs to happen to address the factors, including at the local level for those outcomes that require implementation at the local level to achieve the outcome</a:t>
            </a:r>
          </a:p>
          <a:p>
            <a:pPr marL="0" indent="0">
              <a:buFont typeface="Arial" panose="020B0604020202020204" pitchFamily="34" charset="0"/>
              <a:buNone/>
            </a:pPr>
            <a:endParaRPr lang="en-US" baseline="0" dirty="0" smtClean="0"/>
          </a:p>
          <a:p>
            <a:r>
              <a:rPr lang="en-US" dirty="0" smtClean="0"/>
              <a:t>Monitoring Progress</a:t>
            </a:r>
          </a:p>
          <a:p>
            <a:pPr marL="171450" indent="-171450">
              <a:buFont typeface="Arial" panose="020B0604020202020204" pitchFamily="34" charset="0"/>
              <a:buChar char="•"/>
            </a:pPr>
            <a:r>
              <a:rPr lang="en-US" dirty="0" smtClean="0"/>
              <a:t>Action tracking – Are we taking the actions we agreed to take</a:t>
            </a:r>
          </a:p>
          <a:p>
            <a:pPr marL="171450" indent="-171450">
              <a:buFont typeface="Arial" panose="020B0604020202020204" pitchFamily="34" charset="0"/>
              <a:buChar char="•"/>
            </a:pPr>
            <a:r>
              <a:rPr lang="en-US" dirty="0" smtClean="0"/>
              <a:t>Environmental monitoring and tracking (are we on target to meet our outcome)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Assessing progress</a:t>
            </a:r>
          </a:p>
          <a:p>
            <a:pPr marL="171450" indent="-171450">
              <a:buFont typeface="Arial" panose="020B0604020202020204" pitchFamily="34" charset="0"/>
              <a:buChar char="•"/>
            </a:pPr>
            <a:r>
              <a:rPr lang="en-US" baseline="0" dirty="0" smtClean="0"/>
              <a:t>Assessing whether actions taken were what we agreed to take</a:t>
            </a:r>
          </a:p>
          <a:p>
            <a:pPr marL="171450" indent="-171450">
              <a:buFont typeface="Arial" panose="020B0604020202020204" pitchFamily="34" charset="0"/>
              <a:buChar char="•"/>
            </a:pPr>
            <a:r>
              <a:rPr lang="en-US" baseline="0" dirty="0" smtClean="0"/>
              <a:t>Identifying timeframe one would expect to see changes in environmental conditions based on those actions taken</a:t>
            </a:r>
          </a:p>
          <a:p>
            <a:pPr marL="171450" indent="-171450">
              <a:buFont typeface="Arial" panose="020B0604020202020204" pitchFamily="34" charset="0"/>
              <a:buChar char="•"/>
            </a:pPr>
            <a:r>
              <a:rPr lang="en-US" baseline="0" dirty="0" smtClean="0"/>
              <a:t>Ensuring we are on track to taking the actions, and that we were right about the expected changes to environmental conditions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4BD1158-161A-4A99-8BCC-244D4BEDD68C}" type="slidenum">
              <a:rPr lang="en-US" smtClean="0"/>
              <a:t>6</a:t>
            </a:fld>
            <a:endParaRPr lang="en-US"/>
          </a:p>
        </p:txBody>
      </p:sp>
    </p:spTree>
    <p:extLst>
      <p:ext uri="{BB962C8B-B14F-4D97-AF65-F5344CB8AC3E}">
        <p14:creationId xmlns:p14="http://schemas.microsoft.com/office/powerpoint/2010/main" val="316532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D1158-161A-4A99-8BCC-244D4BEDD68C}" type="slidenum">
              <a:rPr lang="en-US" smtClean="0"/>
              <a:t>7</a:t>
            </a:fld>
            <a:endParaRPr lang="en-US"/>
          </a:p>
        </p:txBody>
      </p:sp>
    </p:spTree>
    <p:extLst>
      <p:ext uri="{BB962C8B-B14F-4D97-AF65-F5344CB8AC3E}">
        <p14:creationId xmlns:p14="http://schemas.microsoft.com/office/powerpoint/2010/main" val="394537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D1158-161A-4A99-8BCC-244D4BEDD68C}" type="slidenum">
              <a:rPr lang="en-US" smtClean="0"/>
              <a:t>8</a:t>
            </a:fld>
            <a:endParaRPr lang="en-US"/>
          </a:p>
        </p:txBody>
      </p:sp>
    </p:spTree>
    <p:extLst>
      <p:ext uri="{BB962C8B-B14F-4D97-AF65-F5344CB8AC3E}">
        <p14:creationId xmlns:p14="http://schemas.microsoft.com/office/powerpoint/2010/main" val="68737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GITs deliver to</a:t>
            </a:r>
            <a:r>
              <a:rPr lang="en-US" baseline="0" dirty="0" smtClean="0"/>
              <a:t> Management Board</a:t>
            </a:r>
          </a:p>
          <a:p>
            <a:pPr marL="228600" indent="-228600">
              <a:buAutoNum type="arabicPeriod"/>
            </a:pPr>
            <a:r>
              <a:rPr lang="en-US" baseline="0" dirty="0" smtClean="0"/>
              <a:t>Management Board Reviews for Completeness</a:t>
            </a:r>
          </a:p>
          <a:p>
            <a:pPr marL="228600" indent="-228600">
              <a:buAutoNum type="arabicPeriod"/>
            </a:pPr>
            <a:r>
              <a:rPr lang="en-US" baseline="0" dirty="0" smtClean="0"/>
              <a:t>PSC accepts MS and reports to EC at June 2015 meeting</a:t>
            </a:r>
          </a:p>
          <a:p>
            <a:pPr marL="228600" indent="-228600">
              <a:buAutoNum type="arabicPeriod"/>
            </a:pPr>
            <a:r>
              <a:rPr lang="en-US" baseline="0" dirty="0" smtClean="0"/>
              <a:t>MS are reviewed by GITs biennially, </a:t>
            </a:r>
            <a:r>
              <a:rPr lang="en-US" baseline="0" dirty="0" err="1" smtClean="0"/>
              <a:t>Workplan</a:t>
            </a:r>
            <a:r>
              <a:rPr lang="en-US" baseline="0" dirty="0" smtClean="0"/>
              <a:t> is updated and changes to overall management strategy or even outcome are identified, particularly as it relates to changing environmental or economic conditions</a:t>
            </a:r>
          </a:p>
          <a:p>
            <a:pPr marL="228600" indent="-228600">
              <a:buAutoNum type="arabicPeriod"/>
            </a:pPr>
            <a:r>
              <a:rPr lang="en-US" baseline="0" dirty="0" smtClean="0"/>
              <a:t>Considered living documents and development is an ongoing process </a:t>
            </a:r>
            <a:endParaRPr lang="en-US" dirty="0"/>
          </a:p>
        </p:txBody>
      </p:sp>
      <p:sp>
        <p:nvSpPr>
          <p:cNvPr id="4" name="Slide Number Placeholder 3"/>
          <p:cNvSpPr>
            <a:spLocks noGrp="1"/>
          </p:cNvSpPr>
          <p:nvPr>
            <p:ph type="sldNum" sz="quarter" idx="10"/>
          </p:nvPr>
        </p:nvSpPr>
        <p:spPr/>
        <p:txBody>
          <a:bodyPr/>
          <a:lstStyle/>
          <a:p>
            <a:fld id="{B4BD1158-161A-4A99-8BCC-244D4BEDD68C}" type="slidenum">
              <a:rPr lang="en-US" smtClean="0"/>
              <a:t>9</a:t>
            </a:fld>
            <a:endParaRPr lang="en-US"/>
          </a:p>
        </p:txBody>
      </p:sp>
    </p:spTree>
    <p:extLst>
      <p:ext uri="{BB962C8B-B14F-4D97-AF65-F5344CB8AC3E}">
        <p14:creationId xmlns:p14="http://schemas.microsoft.com/office/powerpoint/2010/main" val="410750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A2564A-0083-4F18-BF1F-C9C634A9B880}"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331681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2564A-0083-4F18-BF1F-C9C634A9B880}"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355679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2564A-0083-4F18-BF1F-C9C634A9B880}"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48679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609600" y="186035"/>
            <a:ext cx="10972800" cy="1143000"/>
          </a:xfrm>
          <a:prstGeom prst="rect">
            <a:avLst/>
          </a:prstGeom>
          <a:noFill/>
          <a:ln>
            <a:noFill/>
          </a:ln>
        </p:spPr>
        <p:txBody>
          <a:bodyPr lIns="91425" tIns="91425" rIns="91425" bIns="91425" anchor="b" anchorCtr="0"/>
          <a:lstStyle>
            <a:lvl1pPr rtl="0">
              <a:spcBef>
                <a:spcPts val="0"/>
              </a:spcBef>
              <a:defRPr>
                <a:solidFill>
                  <a:schemeClr val="dk2"/>
                </a:solidFill>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 name="Shape 16"/>
          <p:cNvSpPr txBox="1">
            <a:spLocks noGrp="1"/>
          </p:cNvSpPr>
          <p:nvPr>
            <p:ph type="body" idx="1"/>
          </p:nvPr>
        </p:nvSpPr>
        <p:spPr>
          <a:xfrm>
            <a:off x="609600" y="1600200"/>
            <a:ext cx="109728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385885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21" descr="states"/>
          <p:cNvPicPr>
            <a:picLocks noChangeAspect="1" noChangeArrowheads="1"/>
          </p:cNvPicPr>
          <p:nvPr userDrawn="1"/>
        </p:nvPicPr>
        <p:blipFill>
          <a:blip r:embed="rId2">
            <a:lum bright="78000" contrast="-66000"/>
            <a:extLst>
              <a:ext uri="{28A0092B-C50C-407E-A947-70E740481C1C}">
                <a14:useLocalDpi xmlns:a14="http://schemas.microsoft.com/office/drawing/2010/main" val="0"/>
              </a:ext>
            </a:extLst>
          </a:blip>
          <a:srcRect l="3273" t="4234" r="51996" b="18469"/>
          <a:stretch>
            <a:fillRect/>
          </a:stretch>
        </p:blipFill>
        <p:spPr bwMode="auto">
          <a:xfrm>
            <a:off x="609600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8"/>
          <p:cNvSpPr>
            <a:spLocks noGrp="1" noChangeArrowheads="1"/>
          </p:cNvSpPr>
          <p:nvPr>
            <p:ph type="sldNum" sz="quarter" idx="10"/>
          </p:nvPr>
        </p:nvSpPr>
        <p:spPr bwMode="auto">
          <a:xfrm>
            <a:off x="9144000" y="6248400"/>
            <a:ext cx="2844800" cy="457200"/>
          </a:xfrm>
          <a:ln>
            <a:miter lim="800000"/>
            <a:headEnd/>
            <a:tailEnd/>
          </a:ln>
        </p:spPr>
        <p:txBody>
          <a:bodyPr anchor="b"/>
          <a:lstStyle>
            <a:lvl1pPr eaLnBrk="1" hangingPunct="1">
              <a:defRPr>
                <a:latin typeface="Arial Black" panose="020B0A04020102020204" pitchFamily="34" charset="0"/>
              </a:defRPr>
            </a:lvl1pPr>
          </a:lstStyle>
          <a:p>
            <a:fld id="{6FD82BE6-0625-4034-866D-DE9699F58CA8}" type="slidenum">
              <a:rPr lang="en-US"/>
              <a:pPr/>
              <a:t>‹#›</a:t>
            </a:fld>
            <a:endParaRPr lang="en-US"/>
          </a:p>
        </p:txBody>
      </p:sp>
    </p:spTree>
    <p:extLst>
      <p:ext uri="{BB962C8B-B14F-4D97-AF65-F5344CB8AC3E}">
        <p14:creationId xmlns:p14="http://schemas.microsoft.com/office/powerpoint/2010/main" val="353980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2564A-0083-4F18-BF1F-C9C634A9B880}"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183288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2564A-0083-4F18-BF1F-C9C634A9B880}"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408240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A2564A-0083-4F18-BF1F-C9C634A9B880}" type="datetimeFigureOut">
              <a:rPr lang="en-US" smtClean="0"/>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103085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A2564A-0083-4F18-BF1F-C9C634A9B880}" type="datetimeFigureOut">
              <a:rPr lang="en-US" smtClean="0"/>
              <a:t>11/26/2014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397737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A2564A-0083-4F18-BF1F-C9C634A9B880}" type="datetimeFigureOut">
              <a:rPr lang="en-US" smtClean="0"/>
              <a:t>11/26/2014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378818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2564A-0083-4F18-BF1F-C9C634A9B880}" type="datetimeFigureOut">
              <a:rPr lang="en-US" smtClean="0"/>
              <a:t>11/26/2014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9774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2564A-0083-4F18-BF1F-C9C634A9B880}" type="datetimeFigureOut">
              <a:rPr lang="en-US" smtClean="0"/>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348057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2564A-0083-4F18-BF1F-C9C634A9B880}" type="datetimeFigureOut">
              <a:rPr lang="en-US" smtClean="0"/>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6327-52F7-4892-B067-D41CE72642CE}" type="slidenum">
              <a:rPr lang="en-US" smtClean="0"/>
              <a:t>‹#›</a:t>
            </a:fld>
            <a:endParaRPr lang="en-US"/>
          </a:p>
        </p:txBody>
      </p:sp>
    </p:spTree>
    <p:extLst>
      <p:ext uri="{BB962C8B-B14F-4D97-AF65-F5344CB8AC3E}">
        <p14:creationId xmlns:p14="http://schemas.microsoft.com/office/powerpoint/2010/main" val="3204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2564A-0083-4F18-BF1F-C9C634A9B880}" type="datetimeFigureOut">
              <a:rPr lang="en-US" smtClean="0"/>
              <a:t>11/26/2014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56327-52F7-4892-B067-D41CE72642CE}" type="slidenum">
              <a:rPr lang="en-US" smtClean="0"/>
              <a:t>‹#›</a:t>
            </a:fld>
            <a:endParaRPr lang="en-US"/>
          </a:p>
        </p:txBody>
      </p:sp>
    </p:spTree>
    <p:extLst>
      <p:ext uri="{BB962C8B-B14F-4D97-AF65-F5344CB8AC3E}">
        <p14:creationId xmlns:p14="http://schemas.microsoft.com/office/powerpoint/2010/main" val="58968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chesapeakebay.net/managementstrategi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40"/>
          <p:cNvPicPr preferRelativeResize="0"/>
          <p:nvPr/>
        </p:nvPicPr>
        <p:blipFill rotWithShape="1">
          <a:blip r:embed="rId3"/>
          <a:srcRect r="25234" b="42857"/>
          <a:stretch/>
        </p:blipFill>
        <p:spPr>
          <a:xfrm>
            <a:off x="0" y="3533826"/>
            <a:ext cx="9161646" cy="3352800"/>
          </a:xfrm>
          <a:prstGeom prst="rect">
            <a:avLst/>
          </a:prstGeom>
          <a:noFill/>
          <a:ln>
            <a:noFill/>
          </a:ln>
        </p:spPr>
      </p:pic>
      <p:sp>
        <p:nvSpPr>
          <p:cNvPr id="317442" name="Rectangle 2"/>
          <p:cNvSpPr>
            <a:spLocks noChangeArrowheads="1"/>
          </p:cNvSpPr>
          <p:nvPr/>
        </p:nvSpPr>
        <p:spPr bwMode="auto">
          <a:xfrm>
            <a:off x="0" y="3505200"/>
            <a:ext cx="9144000" cy="3352800"/>
          </a:xfrm>
          <a:prstGeom prst="rect">
            <a:avLst/>
          </a:prstGeom>
          <a:solidFill>
            <a:srgbClr val="CCECFF">
              <a:alpha val="50000"/>
            </a:srgbClr>
          </a:solidFill>
          <a:ln w="38100">
            <a:solidFill>
              <a:schemeClr val="bg1"/>
            </a:solidFill>
            <a:miter lim="800000"/>
            <a:headEnd/>
            <a:tailEnd/>
          </a:ln>
          <a:effectLst/>
        </p:spPr>
        <p:txBody>
          <a:bodyPr wrap="none" anchor="ctr"/>
          <a:lstStyle/>
          <a:p>
            <a:pPr eaLnBrk="0" hangingPunct="0">
              <a:defRPr/>
            </a:pPr>
            <a:endParaRPr lang="en-US" dirty="0">
              <a:solidFill>
                <a:schemeClr val="accent3"/>
              </a:solidFill>
            </a:endParaRPr>
          </a:p>
        </p:txBody>
      </p:sp>
      <p:sp>
        <p:nvSpPr>
          <p:cNvPr id="6147" name="Rectangle 3"/>
          <p:cNvSpPr>
            <a:spLocks noGrp="1" noChangeArrowheads="1"/>
          </p:cNvSpPr>
          <p:nvPr>
            <p:ph type="subTitle" idx="4294967295"/>
          </p:nvPr>
        </p:nvSpPr>
        <p:spPr>
          <a:xfrm>
            <a:off x="2209800" y="4876800"/>
            <a:ext cx="4572000" cy="1143000"/>
          </a:xfrm>
        </p:spPr>
        <p:txBody>
          <a:bodyPr>
            <a:normAutofit fontScale="77500" lnSpcReduction="20000"/>
          </a:bodyPr>
          <a:lstStyle/>
          <a:p>
            <a:pPr marL="0" indent="0">
              <a:lnSpc>
                <a:spcPct val="80000"/>
              </a:lnSpc>
              <a:buNone/>
            </a:pPr>
            <a:r>
              <a:rPr lang="en-US" sz="2400" b="1" dirty="0" smtClean="0">
                <a:solidFill>
                  <a:srgbClr val="993300"/>
                </a:solidFill>
              </a:rPr>
              <a:t>Nick DiPasquale, Director</a:t>
            </a:r>
            <a:endParaRPr lang="en-US" sz="2400" b="1" dirty="0">
              <a:solidFill>
                <a:srgbClr val="993300"/>
              </a:solidFill>
            </a:endParaRPr>
          </a:p>
          <a:p>
            <a:pPr marL="0" indent="0">
              <a:lnSpc>
                <a:spcPct val="80000"/>
              </a:lnSpc>
              <a:buNone/>
            </a:pPr>
            <a:r>
              <a:rPr lang="en-US" sz="2400" b="1" dirty="0">
                <a:solidFill>
                  <a:srgbClr val="993300"/>
                </a:solidFill>
              </a:rPr>
              <a:t>Chesapeake Bay </a:t>
            </a:r>
            <a:r>
              <a:rPr lang="en-US" sz="2400" b="1" dirty="0" smtClean="0">
                <a:solidFill>
                  <a:srgbClr val="993300"/>
                </a:solidFill>
              </a:rPr>
              <a:t>Program Office</a:t>
            </a:r>
            <a:endParaRPr lang="en-US" sz="2400" b="1" dirty="0">
              <a:solidFill>
                <a:srgbClr val="993300"/>
              </a:solidFill>
            </a:endParaRPr>
          </a:p>
          <a:p>
            <a:pPr marL="0" indent="0">
              <a:lnSpc>
                <a:spcPct val="80000"/>
              </a:lnSpc>
              <a:buNone/>
            </a:pPr>
            <a:r>
              <a:rPr lang="en-US" sz="2400" b="1" dirty="0">
                <a:solidFill>
                  <a:srgbClr val="993300"/>
                </a:solidFill>
              </a:rPr>
              <a:t>Environmental Protection Agency</a:t>
            </a:r>
          </a:p>
          <a:p>
            <a:pPr marL="0" indent="0">
              <a:lnSpc>
                <a:spcPct val="80000"/>
              </a:lnSpc>
              <a:buNone/>
            </a:pPr>
            <a:r>
              <a:rPr lang="en-US" sz="1900" dirty="0" smtClean="0">
                <a:solidFill>
                  <a:srgbClr val="993300"/>
                </a:solidFill>
              </a:rPr>
              <a:t>December 4</a:t>
            </a:r>
            <a:r>
              <a:rPr lang="en-US" sz="1900" dirty="0" smtClean="0">
                <a:solidFill>
                  <a:srgbClr val="993300"/>
                </a:solidFill>
              </a:rPr>
              <a:t>, </a:t>
            </a:r>
            <a:r>
              <a:rPr lang="en-US" sz="1900" dirty="0">
                <a:solidFill>
                  <a:srgbClr val="993300"/>
                </a:solidFill>
              </a:rPr>
              <a:t>2014</a:t>
            </a:r>
            <a:endParaRPr lang="en-US" sz="2400" dirty="0">
              <a:solidFill>
                <a:srgbClr val="993300"/>
              </a:solidFill>
            </a:endParaRPr>
          </a:p>
          <a:p>
            <a:pPr marL="0" indent="0">
              <a:lnSpc>
                <a:spcPct val="80000"/>
              </a:lnSpc>
              <a:buNone/>
            </a:pPr>
            <a:endParaRPr lang="en-US" sz="1400" baseline="30000" dirty="0">
              <a:solidFill>
                <a:schemeClr val="bg1"/>
              </a:solidFill>
            </a:endParaRPr>
          </a:p>
        </p:txBody>
      </p:sp>
      <p:sp>
        <p:nvSpPr>
          <p:cNvPr id="6148" name="Rectangle 5"/>
          <p:cNvSpPr>
            <a:spLocks noGrp="1" noChangeArrowheads="1"/>
          </p:cNvSpPr>
          <p:nvPr>
            <p:ph type="ctrTitle" idx="4294967295"/>
          </p:nvPr>
        </p:nvSpPr>
        <p:spPr>
          <a:xfrm>
            <a:off x="1524000" y="457200"/>
            <a:ext cx="5791200" cy="2286000"/>
          </a:xfrm>
        </p:spPr>
        <p:txBody>
          <a:bodyPr/>
          <a:lstStyle/>
          <a:p>
            <a:pPr eaLnBrk="1" hangingPunct="1"/>
            <a:r>
              <a:rPr lang="en-US" sz="1800" b="1">
                <a:solidFill>
                  <a:schemeClr val="bg1"/>
                </a:solidFill>
              </a:rPr>
              <a:t/>
            </a:r>
            <a:br>
              <a:rPr lang="en-US" sz="1800" b="1">
                <a:solidFill>
                  <a:schemeClr val="bg1"/>
                </a:solidFill>
              </a:rPr>
            </a:br>
            <a:r>
              <a:rPr lang="en-US" sz="1400" b="1">
                <a:solidFill>
                  <a:schemeClr val="bg1"/>
                </a:solidFill>
              </a:rPr>
              <a:t> </a:t>
            </a:r>
            <a:r>
              <a:rPr lang="en-US" sz="3000" b="1" i="1">
                <a:solidFill>
                  <a:srgbClr val="FFFFCC"/>
                </a:solidFill>
              </a:rPr>
              <a:t>The Bay’s Health &amp; Future: </a:t>
            </a:r>
            <a:r>
              <a:rPr lang="en-US" sz="2800" b="1" i="1">
                <a:solidFill>
                  <a:srgbClr val="FFFFFF"/>
                </a:solidFill>
              </a:rPr>
              <a:t>How it’s doing and What’s Next</a:t>
            </a:r>
            <a:endParaRPr lang="en-US" sz="2800" b="1">
              <a:solidFill>
                <a:schemeClr val="bg1"/>
              </a:solidFill>
            </a:endParaRPr>
          </a:p>
        </p:txBody>
      </p:sp>
      <p:sp>
        <p:nvSpPr>
          <p:cNvPr id="6149" name="Rectangle 4"/>
          <p:cNvSpPr>
            <a:spLocks noChangeArrowheads="1"/>
          </p:cNvSpPr>
          <p:nvPr/>
        </p:nvSpPr>
        <p:spPr bwMode="auto">
          <a:xfrm>
            <a:off x="0" y="0"/>
            <a:ext cx="9144000" cy="3505200"/>
          </a:xfrm>
          <a:prstGeom prst="rect">
            <a:avLst/>
          </a:prstGeom>
          <a:solidFill>
            <a:srgbClr val="002060"/>
          </a:solidFill>
          <a:ln w="38100">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sp>
        <p:nvSpPr>
          <p:cNvPr id="6155" name="TextBox 12"/>
          <p:cNvSpPr txBox="1">
            <a:spLocks noChangeArrowheads="1"/>
          </p:cNvSpPr>
          <p:nvPr/>
        </p:nvSpPr>
        <p:spPr bwMode="auto">
          <a:xfrm>
            <a:off x="2133600" y="1143001"/>
            <a:ext cx="5715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400" b="1" i="1" dirty="0">
                <a:solidFill>
                  <a:srgbClr val="FFFFCC"/>
                </a:solidFill>
              </a:rPr>
              <a:t>The Chesapeake Bay Watershed Agreement </a:t>
            </a:r>
            <a:r>
              <a:rPr lang="en-US" sz="3400" b="1" i="1" dirty="0" smtClean="0">
                <a:solidFill>
                  <a:srgbClr val="FFFFCC"/>
                </a:solidFill>
              </a:rPr>
              <a:t>Management </a:t>
            </a:r>
            <a:r>
              <a:rPr lang="en-US" sz="3400" b="1" i="1" dirty="0">
                <a:solidFill>
                  <a:srgbClr val="FFFFCC"/>
                </a:solidFill>
              </a:rPr>
              <a:t>Strategies</a:t>
            </a:r>
            <a:endParaRPr lang="en-US" sz="2400" b="1" dirty="0">
              <a:solidFill>
                <a:srgbClr val="FFFFCC"/>
              </a:solidFill>
            </a:endParaRPr>
          </a:p>
        </p:txBody>
      </p:sp>
      <p:pic>
        <p:nvPicPr>
          <p:cNvPr id="13" name="Shape 35"/>
          <p:cNvPicPr preferRelativeResize="0"/>
          <p:nvPr/>
        </p:nvPicPr>
        <p:blipFill>
          <a:blip r:embed="rId4"/>
          <a:stretch>
            <a:fillRect/>
          </a:stretch>
        </p:blipFill>
        <p:spPr>
          <a:xfrm>
            <a:off x="6933650" y="5224570"/>
            <a:ext cx="1829899" cy="1337550"/>
          </a:xfrm>
          <a:prstGeom prst="rect">
            <a:avLst/>
          </a:prstGeom>
          <a:noFill/>
          <a:ln>
            <a:noFill/>
          </a:ln>
        </p:spPr>
      </p:pic>
    </p:spTree>
    <p:extLst>
      <p:ext uri="{BB962C8B-B14F-4D97-AF65-F5344CB8AC3E}">
        <p14:creationId xmlns:p14="http://schemas.microsoft.com/office/powerpoint/2010/main" val="3201834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4294967295"/>
          </p:nvPr>
        </p:nvSpPr>
        <p:spPr>
          <a:xfrm>
            <a:off x="1981200" y="542190"/>
            <a:ext cx="8229600" cy="4173420"/>
          </a:xfrm>
          <a:prstGeom prst="rect">
            <a:avLst/>
          </a:prstGeom>
          <a:noFill/>
          <a:ln>
            <a:noFill/>
          </a:ln>
        </p:spPr>
        <p:txBody>
          <a:bodyPr vert="horz" wrap="square" lIns="91425" tIns="91425" rIns="91425" bIns="91425" rtlCol="0" anchor="ctr" anchorCtr="0">
            <a:spAutoFit/>
          </a:bodyPr>
          <a:lstStyle/>
          <a:p>
            <a:pPr algn="ctr">
              <a:spcBef>
                <a:spcPts val="0"/>
              </a:spcBef>
              <a:buNone/>
            </a:pPr>
            <a:r>
              <a:rPr lang="en" sz="3600" dirty="0">
                <a:latin typeface="Calibri Light" pitchFamily="34" charset="0"/>
                <a:ea typeface="Oswald"/>
                <a:cs typeface="Oswald"/>
                <a:sym typeface="Oswald"/>
              </a:rPr>
              <a:t>Learn more at </a:t>
            </a:r>
          </a:p>
          <a:p>
            <a:pPr algn="ctr">
              <a:spcBef>
                <a:spcPts val="0"/>
              </a:spcBef>
              <a:buNone/>
            </a:pPr>
            <a:r>
              <a:rPr lang="en" sz="3600" u="sng" dirty="0">
                <a:solidFill>
                  <a:schemeClr val="hlink"/>
                </a:solidFill>
                <a:latin typeface="Calibri Light" pitchFamily="34" charset="0"/>
                <a:ea typeface="Oswald"/>
                <a:cs typeface="Oswald"/>
                <a:sym typeface="Oswald"/>
                <a:hlinkClick r:id=""/>
              </a:rPr>
              <a:t>www.chesapeakebay.net/</a:t>
            </a:r>
          </a:p>
          <a:p>
            <a:pPr algn="ctr">
              <a:spcBef>
                <a:spcPts val="0"/>
              </a:spcBef>
              <a:buNone/>
            </a:pPr>
            <a:r>
              <a:rPr lang="en" sz="3600" u="sng" dirty="0">
                <a:solidFill>
                  <a:schemeClr val="hlink"/>
                </a:solidFill>
                <a:latin typeface="Calibri Light" pitchFamily="34" charset="0"/>
                <a:ea typeface="Oswald"/>
                <a:cs typeface="Oswald"/>
                <a:sym typeface="Oswald"/>
                <a:hlinkClick r:id=""/>
              </a:rPr>
              <a:t>watershedagreement</a:t>
            </a:r>
            <a:r>
              <a:rPr lang="en" sz="3600" dirty="0">
                <a:latin typeface="Calibri Light" pitchFamily="34" charset="0"/>
                <a:ea typeface="Oswald"/>
                <a:cs typeface="Oswald"/>
                <a:sym typeface="Oswald"/>
              </a:rPr>
              <a:t> </a:t>
            </a:r>
          </a:p>
          <a:p>
            <a:pPr algn="ctr">
              <a:spcBef>
                <a:spcPts val="0"/>
              </a:spcBef>
              <a:buNone/>
            </a:pPr>
            <a:r>
              <a:rPr lang="en" sz="3600" dirty="0">
                <a:latin typeface="Calibri Light" pitchFamily="34" charset="0"/>
                <a:ea typeface="Oswald"/>
                <a:cs typeface="Oswald"/>
                <a:sym typeface="Oswald"/>
              </a:rPr>
              <a:t/>
            </a:r>
            <a:br>
              <a:rPr lang="en" sz="3600" dirty="0">
                <a:latin typeface="Calibri Light" pitchFamily="34" charset="0"/>
                <a:ea typeface="Oswald"/>
                <a:cs typeface="Oswald"/>
                <a:sym typeface="Oswald"/>
              </a:rPr>
            </a:br>
            <a:r>
              <a:rPr lang="en" sz="3600" dirty="0">
                <a:latin typeface="Calibri Light" pitchFamily="34" charset="0"/>
                <a:ea typeface="Oswald"/>
                <a:cs typeface="Oswald"/>
                <a:sym typeface="Oswald"/>
              </a:rPr>
              <a:t>Join the discussions at</a:t>
            </a:r>
          </a:p>
          <a:p>
            <a:pPr algn="ctr">
              <a:spcBef>
                <a:spcPts val="0"/>
              </a:spcBef>
              <a:buNone/>
            </a:pPr>
            <a:r>
              <a:rPr lang="en" sz="3600" dirty="0">
                <a:latin typeface="Calibri Light" pitchFamily="34" charset="0"/>
                <a:ea typeface="Oswald"/>
                <a:cs typeface="Oswald"/>
                <a:sym typeface="Oswald"/>
                <a:hlinkClick r:id="rId3"/>
              </a:rPr>
              <a:t>www.chesapeakebay.net/</a:t>
            </a:r>
            <a:br>
              <a:rPr lang="en" sz="3600" dirty="0">
                <a:latin typeface="Calibri Light" pitchFamily="34" charset="0"/>
                <a:ea typeface="Oswald"/>
                <a:cs typeface="Oswald"/>
                <a:sym typeface="Oswald"/>
                <a:hlinkClick r:id="rId3"/>
              </a:rPr>
            </a:br>
            <a:r>
              <a:rPr lang="en" sz="3600" dirty="0">
                <a:latin typeface="Calibri Light" pitchFamily="34" charset="0"/>
                <a:ea typeface="Oswald"/>
                <a:cs typeface="Oswald"/>
                <a:sym typeface="Oswald"/>
                <a:hlinkClick r:id="rId3"/>
              </a:rPr>
              <a:t>managementstrategies</a:t>
            </a:r>
            <a:r>
              <a:rPr lang="en" sz="3600" dirty="0">
                <a:latin typeface="Calibri Light" pitchFamily="34" charset="0"/>
                <a:ea typeface="Oswald"/>
                <a:cs typeface="Oswald"/>
                <a:sym typeface="Oswald"/>
              </a:rPr>
              <a:t> </a:t>
            </a:r>
          </a:p>
          <a:p>
            <a:pPr algn="ctr">
              <a:spcBef>
                <a:spcPts val="0"/>
              </a:spcBef>
              <a:buNone/>
            </a:pPr>
            <a:endParaRPr lang="en" sz="3600" dirty="0">
              <a:latin typeface="Calibri Light" pitchFamily="34" charset="0"/>
              <a:ea typeface="Oswald"/>
              <a:cs typeface="Oswald"/>
              <a:sym typeface="Oswald"/>
            </a:endParaRPr>
          </a:p>
        </p:txBody>
      </p:sp>
      <p:pic>
        <p:nvPicPr>
          <p:cNvPr id="196" name="Shape 196"/>
          <p:cNvPicPr preferRelativeResize="0"/>
          <p:nvPr/>
        </p:nvPicPr>
        <p:blipFill>
          <a:blip r:embed="rId4" cstate="screen">
            <a:alphaModFix/>
          </a:blip>
          <a:stretch>
            <a:fillRect/>
          </a:stretch>
        </p:blipFill>
        <p:spPr>
          <a:xfrm>
            <a:off x="4876251" y="4518500"/>
            <a:ext cx="2439499" cy="1882300"/>
          </a:xfrm>
          <a:prstGeom prst="rect">
            <a:avLst/>
          </a:prstGeom>
          <a:noFill/>
          <a:ln>
            <a:noFill/>
          </a:ln>
        </p:spPr>
      </p:pic>
    </p:spTree>
    <p:extLst>
      <p:ext uri="{BB962C8B-B14F-4D97-AF65-F5344CB8AC3E}">
        <p14:creationId xmlns:p14="http://schemas.microsoft.com/office/powerpoint/2010/main" val="3103407992"/>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Rectangle 3"/>
          <p:cNvSpPr txBox="1">
            <a:spLocks noChangeArrowheads="1"/>
          </p:cNvSpPr>
          <p:nvPr/>
        </p:nvSpPr>
        <p:spPr>
          <a:xfrm>
            <a:off x="2057400" y="177800"/>
            <a:ext cx="8229600" cy="762000"/>
          </a:xfrm>
          <a:prstGeom prst="rect">
            <a:avLst/>
          </a:prstGeom>
        </p:spPr>
        <p:txBody>
          <a:bodyPr rtlCol="0">
            <a:noAutofit/>
          </a:bodyPr>
          <a:lstStyle/>
          <a:p>
            <a:pPr>
              <a:defRPr/>
            </a:pPr>
            <a:r>
              <a:rPr lang="en-US" sz="3600" b="1" dirty="0">
                <a:solidFill>
                  <a:srgbClr val="993300"/>
                </a:solidFill>
                <a:effectLst>
                  <a:outerShdw blurRad="38100" dist="38100" dir="2700000" algn="tl">
                    <a:srgbClr val="000000">
                      <a:alpha val="43137"/>
                    </a:srgbClr>
                  </a:outerShdw>
                </a:effectLst>
                <a:latin typeface="+mj-lt"/>
                <a:ea typeface="+mj-ea"/>
                <a:cs typeface="+mj-cs"/>
                <a:sym typeface="Arial"/>
              </a:rPr>
              <a:t>How partners are working. . .</a:t>
            </a:r>
          </a:p>
        </p:txBody>
      </p:sp>
      <p:sp>
        <p:nvSpPr>
          <p:cNvPr id="5" name="Text Box 2"/>
          <p:cNvSpPr txBox="1">
            <a:spLocks noChangeArrowheads="1"/>
          </p:cNvSpPr>
          <p:nvPr/>
        </p:nvSpPr>
        <p:spPr bwMode="auto">
          <a:xfrm>
            <a:off x="2041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6" name="Rectangle 6"/>
          <p:cNvSpPr>
            <a:spLocks noChangeArrowheads="1"/>
          </p:cNvSpPr>
          <p:nvPr/>
        </p:nvSpPr>
        <p:spPr bwMode="auto">
          <a:xfrm>
            <a:off x="2041525" y="1066800"/>
            <a:ext cx="1654885" cy="1295400"/>
          </a:xfrm>
          <a:prstGeom prst="rect">
            <a:avLst/>
          </a:prstGeom>
          <a:noFill/>
          <a:ln w="9525">
            <a:noFill/>
            <a:miter lim="800000"/>
            <a:headEnd/>
            <a:tailEnd/>
          </a:ln>
        </p:spPr>
        <p:txBody>
          <a:bodyPr/>
          <a:lstStyle/>
          <a:p>
            <a:pPr marL="342900" indent="-342900" algn="ctr">
              <a:spcBef>
                <a:spcPct val="20000"/>
              </a:spcBef>
              <a:buClr>
                <a:schemeClr val="bg2"/>
              </a:buClr>
              <a:buSzPct val="75000"/>
            </a:pPr>
            <a:r>
              <a:rPr lang="en-US" sz="2200" b="1" dirty="0" smtClean="0">
                <a:solidFill>
                  <a:srgbClr val="333399"/>
                </a:solidFill>
                <a:latin typeface="Calibri" pitchFamily="34" charset="0"/>
              </a:rPr>
              <a:t>Vision</a:t>
            </a:r>
          </a:p>
          <a:p>
            <a:pPr marL="342900" indent="-342900" algn="ctr">
              <a:spcBef>
                <a:spcPct val="20000"/>
              </a:spcBef>
              <a:buClr>
                <a:schemeClr val="bg2"/>
              </a:buClr>
              <a:buSzPct val="75000"/>
            </a:pPr>
            <a:r>
              <a:rPr lang="en-US" sz="2200" b="1" dirty="0" smtClean="0">
                <a:solidFill>
                  <a:srgbClr val="333399"/>
                </a:solidFill>
                <a:latin typeface="Calibri" pitchFamily="34" charset="0"/>
              </a:rPr>
              <a:t>Principles</a:t>
            </a:r>
          </a:p>
          <a:p>
            <a:pPr marL="342900" indent="-342900" algn="ctr">
              <a:spcBef>
                <a:spcPct val="20000"/>
              </a:spcBef>
              <a:buClr>
                <a:schemeClr val="bg2"/>
              </a:buClr>
              <a:buSzPct val="75000"/>
            </a:pPr>
            <a:r>
              <a:rPr lang="en-US" sz="2200" b="1" dirty="0" smtClean="0">
                <a:solidFill>
                  <a:srgbClr val="333399"/>
                </a:solidFill>
                <a:latin typeface="Calibri" pitchFamily="34" charset="0"/>
              </a:rPr>
              <a:t> GOALS</a:t>
            </a:r>
            <a:endParaRPr lang="en-US" sz="2200" b="1" dirty="0">
              <a:solidFill>
                <a:srgbClr val="333399"/>
              </a:solidFill>
              <a:latin typeface="Calibri" pitchFamily="34" charset="0"/>
            </a:endParaRPr>
          </a:p>
        </p:txBody>
      </p:sp>
      <p:sp>
        <p:nvSpPr>
          <p:cNvPr id="7" name="Rectangle 6"/>
          <p:cNvSpPr>
            <a:spLocks noChangeArrowheads="1"/>
          </p:cNvSpPr>
          <p:nvPr/>
        </p:nvSpPr>
        <p:spPr bwMode="auto">
          <a:xfrm>
            <a:off x="7696200" y="914400"/>
            <a:ext cx="3200400" cy="2514600"/>
          </a:xfrm>
          <a:prstGeom prst="rect">
            <a:avLst/>
          </a:prstGeom>
          <a:noFill/>
          <a:ln w="9525">
            <a:noFill/>
            <a:miter lim="800000"/>
            <a:headEnd/>
            <a:tailEnd/>
          </a:ln>
        </p:spPr>
        <p:txBody>
          <a:bodyPr/>
          <a:lstStyle/>
          <a:p>
            <a:pPr marL="342900" indent="-342900">
              <a:spcBef>
                <a:spcPct val="20000"/>
              </a:spcBef>
              <a:buClr>
                <a:schemeClr val="bg2"/>
              </a:buClr>
              <a:buSzPct val="75000"/>
            </a:pPr>
            <a:endParaRPr lang="en-US" sz="1000">
              <a:solidFill>
                <a:srgbClr val="333399"/>
              </a:solidFill>
            </a:endParaRPr>
          </a:p>
        </p:txBody>
      </p:sp>
      <p:sp>
        <p:nvSpPr>
          <p:cNvPr id="8" name="Rectangle 6"/>
          <p:cNvSpPr>
            <a:spLocks noChangeArrowheads="1"/>
          </p:cNvSpPr>
          <p:nvPr/>
        </p:nvSpPr>
        <p:spPr bwMode="auto">
          <a:xfrm>
            <a:off x="1828800" y="2971800"/>
            <a:ext cx="1524000" cy="457200"/>
          </a:xfrm>
          <a:prstGeom prst="rect">
            <a:avLst/>
          </a:prstGeom>
          <a:noFill/>
          <a:ln w="9525">
            <a:noFill/>
            <a:miter lim="800000"/>
            <a:headEnd/>
            <a:tailEnd/>
          </a:ln>
        </p:spPr>
        <p:txBody>
          <a:bodyPr/>
          <a:lstStyle/>
          <a:p>
            <a:pPr marL="342900" indent="-342900">
              <a:spcBef>
                <a:spcPct val="20000"/>
              </a:spcBef>
              <a:buClr>
                <a:schemeClr val="bg2"/>
              </a:buClr>
              <a:buSzPct val="75000"/>
            </a:pPr>
            <a:r>
              <a:rPr lang="en-US" sz="2200" b="1" dirty="0">
                <a:solidFill>
                  <a:srgbClr val="0070C0"/>
                </a:solidFill>
                <a:latin typeface="Calibri" pitchFamily="34" charset="0"/>
              </a:rPr>
              <a:t>OUTCOME</a:t>
            </a:r>
          </a:p>
        </p:txBody>
      </p:sp>
      <p:sp>
        <p:nvSpPr>
          <p:cNvPr id="9" name="Rectangle 6"/>
          <p:cNvSpPr>
            <a:spLocks noChangeArrowheads="1"/>
          </p:cNvSpPr>
          <p:nvPr/>
        </p:nvSpPr>
        <p:spPr bwMode="auto">
          <a:xfrm>
            <a:off x="4495800" y="3657600"/>
            <a:ext cx="1524000" cy="457200"/>
          </a:xfrm>
          <a:prstGeom prst="rect">
            <a:avLst/>
          </a:prstGeom>
          <a:noFill/>
          <a:ln w="9525">
            <a:noFill/>
            <a:miter lim="800000"/>
            <a:headEnd/>
            <a:tailEnd/>
          </a:ln>
        </p:spPr>
        <p:txBody>
          <a:bodyPr/>
          <a:lstStyle/>
          <a:p>
            <a:pPr marL="342900" indent="-342900">
              <a:spcBef>
                <a:spcPct val="20000"/>
              </a:spcBef>
              <a:buClr>
                <a:schemeClr val="bg2"/>
              </a:buClr>
              <a:buSzPct val="75000"/>
            </a:pPr>
            <a:r>
              <a:rPr lang="en-US" sz="2200" b="1" dirty="0">
                <a:solidFill>
                  <a:srgbClr val="0070C0"/>
                </a:solidFill>
                <a:latin typeface="Calibri" pitchFamily="34" charset="0"/>
              </a:rPr>
              <a:t>OUTCOME</a:t>
            </a:r>
          </a:p>
        </p:txBody>
      </p:sp>
      <p:sp>
        <p:nvSpPr>
          <p:cNvPr id="10" name="Rectangle 6"/>
          <p:cNvSpPr>
            <a:spLocks noChangeArrowheads="1"/>
          </p:cNvSpPr>
          <p:nvPr/>
        </p:nvSpPr>
        <p:spPr bwMode="auto">
          <a:xfrm>
            <a:off x="3200400" y="3352800"/>
            <a:ext cx="1524000" cy="457200"/>
          </a:xfrm>
          <a:prstGeom prst="rect">
            <a:avLst/>
          </a:prstGeom>
          <a:noFill/>
          <a:ln w="9525">
            <a:noFill/>
            <a:miter lim="800000"/>
            <a:headEnd/>
            <a:tailEnd/>
          </a:ln>
        </p:spPr>
        <p:txBody>
          <a:bodyPr/>
          <a:lstStyle/>
          <a:p>
            <a:pPr marL="342900" indent="-342900">
              <a:spcBef>
                <a:spcPct val="20000"/>
              </a:spcBef>
              <a:buClr>
                <a:schemeClr val="bg2"/>
              </a:buClr>
              <a:buSzPct val="75000"/>
            </a:pPr>
            <a:r>
              <a:rPr lang="en-US" sz="2200" b="1" dirty="0">
                <a:solidFill>
                  <a:srgbClr val="0070C0"/>
                </a:solidFill>
                <a:latin typeface="Calibri" pitchFamily="34" charset="0"/>
              </a:rPr>
              <a:t>OUTCOME</a:t>
            </a:r>
          </a:p>
        </p:txBody>
      </p:sp>
      <p:sp>
        <p:nvSpPr>
          <p:cNvPr id="11" name="TextBox 10"/>
          <p:cNvSpPr txBox="1"/>
          <p:nvPr/>
        </p:nvSpPr>
        <p:spPr>
          <a:xfrm>
            <a:off x="6248400" y="1828801"/>
            <a:ext cx="3886200" cy="1323439"/>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a:solidFill>
              <a:srgbClr val="333399"/>
            </a:solidFill>
          </a:ln>
        </p:spPr>
        <p:txBody>
          <a:bodyPr wrap="square" anchor="ctr">
            <a:spAutoFit/>
          </a:bodyPr>
          <a:lstStyle/>
          <a:p>
            <a:pPr algn="ctr" eaLnBrk="0" hangingPunct="0">
              <a:defRPr/>
            </a:pPr>
            <a:r>
              <a:rPr lang="en-US" sz="2000" i="1" dirty="0">
                <a:solidFill>
                  <a:srgbClr val="333399"/>
                </a:solidFill>
                <a:latin typeface="Calibri Light" pitchFamily="34" charset="0"/>
              </a:rPr>
              <a:t>CBP’s Executive Council (EC) </a:t>
            </a:r>
            <a:br>
              <a:rPr lang="en-US" sz="2000" i="1" dirty="0">
                <a:solidFill>
                  <a:srgbClr val="333399"/>
                </a:solidFill>
                <a:latin typeface="Calibri Light" pitchFamily="34" charset="0"/>
              </a:rPr>
            </a:br>
            <a:r>
              <a:rPr lang="en-US" sz="2000" i="1" dirty="0">
                <a:solidFill>
                  <a:srgbClr val="333399"/>
                </a:solidFill>
                <a:latin typeface="Calibri Light" pitchFamily="34" charset="0"/>
              </a:rPr>
              <a:t>agreed to</a:t>
            </a:r>
          </a:p>
          <a:p>
            <a:pPr algn="ctr" eaLnBrk="0" hangingPunct="0">
              <a:defRPr/>
            </a:pPr>
            <a:r>
              <a:rPr lang="en-US" sz="2000" b="1" i="1" dirty="0">
                <a:solidFill>
                  <a:srgbClr val="333399"/>
                </a:solidFill>
                <a:latin typeface="Calibri Light" pitchFamily="34" charset="0"/>
              </a:rPr>
              <a:t>Watershed Agreement</a:t>
            </a:r>
          </a:p>
          <a:p>
            <a:pPr algn="ctr" eaLnBrk="0" hangingPunct="0">
              <a:defRPr/>
            </a:pPr>
            <a:r>
              <a:rPr lang="en-US" sz="2000" b="1" i="1" dirty="0">
                <a:solidFill>
                  <a:srgbClr val="333399"/>
                </a:solidFill>
                <a:latin typeface="Calibri Light" pitchFamily="34" charset="0"/>
              </a:rPr>
              <a:t>GOALS </a:t>
            </a:r>
            <a:r>
              <a:rPr lang="en-US" sz="2000" i="1" dirty="0">
                <a:solidFill>
                  <a:srgbClr val="333399"/>
                </a:solidFill>
                <a:latin typeface="Calibri Light" pitchFamily="34" charset="0"/>
              </a:rPr>
              <a:t>&amp; initial </a:t>
            </a:r>
            <a:r>
              <a:rPr lang="en-US" sz="2000" b="1" i="1" dirty="0">
                <a:solidFill>
                  <a:srgbClr val="333399"/>
                </a:solidFill>
                <a:latin typeface="Calibri Light" pitchFamily="34" charset="0"/>
              </a:rPr>
              <a:t>OUTCOMES</a:t>
            </a:r>
            <a:r>
              <a:rPr lang="en-US" sz="2000" i="1" dirty="0">
                <a:solidFill>
                  <a:srgbClr val="333399"/>
                </a:solidFill>
                <a:latin typeface="Calibri Light" pitchFamily="34" charset="0"/>
              </a:rPr>
              <a:t> </a:t>
            </a:r>
          </a:p>
        </p:txBody>
      </p:sp>
      <p:cxnSp>
        <p:nvCxnSpPr>
          <p:cNvPr id="12" name="Straight Arrow Connector 11"/>
          <p:cNvCxnSpPr>
            <a:stCxn id="6" idx="2"/>
            <a:endCxn id="8" idx="0"/>
          </p:cNvCxnSpPr>
          <p:nvPr/>
        </p:nvCxnSpPr>
        <p:spPr>
          <a:xfrm flipH="1">
            <a:off x="2590800" y="2362200"/>
            <a:ext cx="278168"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10" idx="0"/>
          </p:cNvCxnSpPr>
          <p:nvPr/>
        </p:nvCxnSpPr>
        <p:spPr>
          <a:xfrm>
            <a:off x="2868968" y="2362200"/>
            <a:ext cx="1093432"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9" idx="0"/>
          </p:cNvCxnSpPr>
          <p:nvPr/>
        </p:nvCxnSpPr>
        <p:spPr>
          <a:xfrm>
            <a:off x="2868968" y="2362200"/>
            <a:ext cx="2388832"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1981200" y="4419600"/>
            <a:ext cx="1219200" cy="685800"/>
          </a:xfrm>
          <a:prstGeom prst="rect">
            <a:avLst/>
          </a:prstGeom>
          <a:noFill/>
          <a:ln w="9525">
            <a:noFill/>
            <a:miter lim="800000"/>
            <a:headEnd/>
            <a:tailEnd/>
          </a:ln>
          <a:effectLst/>
        </p:spPr>
        <p:txBody>
          <a:bodyPr/>
          <a:lstStyle/>
          <a:p>
            <a:pPr marL="342900" indent="-342900" algn="ctr">
              <a:spcBef>
                <a:spcPct val="20000"/>
              </a:spcBef>
              <a:buClr>
                <a:schemeClr val="bg2"/>
              </a:buClr>
              <a:buSzPct val="75000"/>
              <a:defRPr/>
            </a:pPr>
            <a:r>
              <a:rPr lang="en-US" b="1" dirty="0">
                <a:solidFill>
                  <a:srgbClr val="C00000"/>
                </a:solidFill>
                <a:latin typeface="Calibri" pitchFamily="34" charset="0"/>
              </a:rPr>
              <a:t>Mgmt. </a:t>
            </a:r>
          </a:p>
          <a:p>
            <a:pPr marL="342900" indent="-342900" algn="ctr">
              <a:spcBef>
                <a:spcPct val="20000"/>
              </a:spcBef>
              <a:buClr>
                <a:schemeClr val="bg2"/>
              </a:buClr>
              <a:buSzPct val="75000"/>
              <a:defRPr/>
            </a:pPr>
            <a:r>
              <a:rPr lang="en-US" b="1" dirty="0">
                <a:solidFill>
                  <a:srgbClr val="C00000"/>
                </a:solidFill>
                <a:latin typeface="Calibri" pitchFamily="34" charset="0"/>
              </a:rPr>
              <a:t>Strategy</a:t>
            </a:r>
          </a:p>
        </p:txBody>
      </p:sp>
      <p:sp>
        <p:nvSpPr>
          <p:cNvPr id="17" name="TextBox 16"/>
          <p:cNvSpPr txBox="1"/>
          <p:nvPr/>
        </p:nvSpPr>
        <p:spPr>
          <a:xfrm>
            <a:off x="6248400" y="3276601"/>
            <a:ext cx="3886200" cy="1138773"/>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a:solidFill>
              <a:srgbClr val="0070C0"/>
            </a:solidFill>
          </a:ln>
        </p:spPr>
        <p:txBody>
          <a:bodyPr>
            <a:spAutoFit/>
          </a:bodyPr>
          <a:lstStyle/>
          <a:p>
            <a:pPr algn="ctr" eaLnBrk="0" hangingPunct="0">
              <a:defRPr/>
            </a:pPr>
            <a:r>
              <a:rPr lang="en-US" sz="1600" i="1" dirty="0">
                <a:solidFill>
                  <a:srgbClr val="0070C0"/>
                </a:solidFill>
                <a:latin typeface="Arial" pitchFamily="34" charset="0"/>
              </a:rPr>
              <a:t>CBP’s Principals’ Staff Committee (PSC) tracks </a:t>
            </a:r>
            <a:r>
              <a:rPr lang="en-US" sz="1600" b="1" i="1" dirty="0">
                <a:solidFill>
                  <a:srgbClr val="0070C0"/>
                </a:solidFill>
                <a:latin typeface="Arial" pitchFamily="34" charset="0"/>
              </a:rPr>
              <a:t>OUTCOMES</a:t>
            </a:r>
            <a:r>
              <a:rPr lang="en-US" sz="1600" i="1" dirty="0">
                <a:solidFill>
                  <a:srgbClr val="0070C0"/>
                </a:solidFill>
                <a:latin typeface="Arial" pitchFamily="34" charset="0"/>
              </a:rPr>
              <a:t> , </a:t>
            </a:r>
          </a:p>
          <a:p>
            <a:pPr algn="ctr" eaLnBrk="0" hangingPunct="0">
              <a:defRPr/>
            </a:pPr>
            <a:r>
              <a:rPr lang="en-US" sz="1600" i="1" dirty="0">
                <a:solidFill>
                  <a:srgbClr val="0070C0"/>
                </a:solidFill>
                <a:latin typeface="Arial" pitchFamily="34" charset="0"/>
              </a:rPr>
              <a:t>ensuring they </a:t>
            </a:r>
            <a:r>
              <a:rPr lang="en-US" sz="2000" i="1" dirty="0">
                <a:solidFill>
                  <a:srgbClr val="0070C0"/>
                </a:solidFill>
                <a:latin typeface="Calibri Light" pitchFamily="34" charset="0"/>
              </a:rPr>
              <a:t>are</a:t>
            </a:r>
            <a:r>
              <a:rPr lang="en-US" sz="1600" i="1" dirty="0">
                <a:solidFill>
                  <a:srgbClr val="0070C0"/>
                </a:solidFill>
                <a:latin typeface="Arial" pitchFamily="34" charset="0"/>
              </a:rPr>
              <a:t> measureable &amp; achievable; adapting as needed</a:t>
            </a:r>
          </a:p>
        </p:txBody>
      </p:sp>
      <p:sp>
        <p:nvSpPr>
          <p:cNvPr id="18" name="TextBox 17"/>
          <p:cNvSpPr txBox="1"/>
          <p:nvPr/>
        </p:nvSpPr>
        <p:spPr>
          <a:xfrm>
            <a:off x="6248400" y="4543962"/>
            <a:ext cx="3886200" cy="1323439"/>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cmpd="dbl">
            <a:solidFill>
              <a:srgbClr val="CCECFF"/>
            </a:solidFill>
          </a:ln>
        </p:spPr>
        <p:txBody>
          <a:bodyPr>
            <a:spAutoFit/>
          </a:bodyPr>
          <a:lstStyle/>
          <a:p>
            <a:pPr algn="ctr" eaLnBrk="0" hangingPunct="0">
              <a:defRPr/>
            </a:pPr>
            <a:r>
              <a:rPr lang="en-US" sz="2000" i="1" dirty="0">
                <a:solidFill>
                  <a:schemeClr val="bg2">
                    <a:lumMod val="10000"/>
                  </a:schemeClr>
                </a:solidFill>
                <a:latin typeface="Calibri Light" pitchFamily="34" charset="0"/>
              </a:rPr>
              <a:t>CBP’s Management Board (MB) to manage and track the </a:t>
            </a:r>
            <a:r>
              <a:rPr lang="en-US" sz="2000" b="1" i="1" dirty="0">
                <a:solidFill>
                  <a:schemeClr val="bg2">
                    <a:lumMod val="10000"/>
                  </a:schemeClr>
                </a:solidFill>
                <a:latin typeface="Calibri Light" pitchFamily="34" charset="0"/>
              </a:rPr>
              <a:t>STRATEGIES, </a:t>
            </a:r>
            <a:r>
              <a:rPr lang="en-US" sz="2000" i="1" dirty="0">
                <a:solidFill>
                  <a:schemeClr val="bg2">
                    <a:lumMod val="10000"/>
                  </a:schemeClr>
                </a:solidFill>
                <a:latin typeface="Calibri Light" pitchFamily="34" charset="0"/>
              </a:rPr>
              <a:t>adapting them as necessary  over time for success</a:t>
            </a:r>
          </a:p>
        </p:txBody>
      </p:sp>
      <p:cxnSp>
        <p:nvCxnSpPr>
          <p:cNvPr id="19" name="Straight Arrow Connector 18"/>
          <p:cNvCxnSpPr>
            <a:stCxn id="8" idx="2"/>
            <a:endCxn id="15" idx="0"/>
          </p:cNvCxnSpPr>
          <p:nvPr/>
        </p:nvCxnSpPr>
        <p:spPr>
          <a:xfrm>
            <a:off x="2590800" y="3429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3352800" y="4800600"/>
            <a:ext cx="1219200" cy="685800"/>
          </a:xfrm>
          <a:prstGeom prst="rect">
            <a:avLst/>
          </a:prstGeom>
          <a:noFill/>
          <a:ln w="9525">
            <a:noFill/>
            <a:miter lim="800000"/>
            <a:headEnd/>
            <a:tailEnd/>
          </a:ln>
          <a:effectLst/>
        </p:spPr>
        <p:txBody>
          <a:bodyPr/>
          <a:lstStyle/>
          <a:p>
            <a:pPr marL="342900" indent="-342900" algn="ctr">
              <a:spcBef>
                <a:spcPct val="20000"/>
              </a:spcBef>
              <a:buClr>
                <a:schemeClr val="bg2"/>
              </a:buClr>
              <a:buSzPct val="75000"/>
            </a:pPr>
            <a:r>
              <a:rPr lang="en-US" b="1" dirty="0">
                <a:solidFill>
                  <a:srgbClr val="C00000"/>
                </a:solidFill>
                <a:latin typeface="Calibri" pitchFamily="34" charset="0"/>
              </a:rPr>
              <a:t>Mgmt. </a:t>
            </a:r>
          </a:p>
          <a:p>
            <a:pPr marL="342900" indent="-342900" algn="ctr">
              <a:spcBef>
                <a:spcPct val="20000"/>
              </a:spcBef>
              <a:buClr>
                <a:schemeClr val="bg2"/>
              </a:buClr>
              <a:buSzPct val="75000"/>
            </a:pPr>
            <a:r>
              <a:rPr lang="en-US" b="1" dirty="0">
                <a:solidFill>
                  <a:srgbClr val="C00000"/>
                </a:solidFill>
                <a:latin typeface="Calibri" pitchFamily="34" charset="0"/>
              </a:rPr>
              <a:t>Strategy</a:t>
            </a:r>
          </a:p>
        </p:txBody>
      </p:sp>
      <p:sp>
        <p:nvSpPr>
          <p:cNvPr id="21" name="Rectangle 6"/>
          <p:cNvSpPr>
            <a:spLocks noChangeArrowheads="1"/>
          </p:cNvSpPr>
          <p:nvPr/>
        </p:nvSpPr>
        <p:spPr bwMode="auto">
          <a:xfrm>
            <a:off x="4648200" y="5181600"/>
            <a:ext cx="1219200" cy="685800"/>
          </a:xfrm>
          <a:prstGeom prst="rect">
            <a:avLst/>
          </a:prstGeom>
          <a:noFill/>
          <a:ln w="9525">
            <a:noFill/>
            <a:miter lim="800000"/>
            <a:headEnd/>
            <a:tailEnd/>
          </a:ln>
          <a:effectLst/>
        </p:spPr>
        <p:txBody>
          <a:bodyPr/>
          <a:lstStyle/>
          <a:p>
            <a:pPr marL="342900" indent="-342900" algn="ctr">
              <a:spcBef>
                <a:spcPct val="20000"/>
              </a:spcBef>
              <a:buClr>
                <a:schemeClr val="bg2"/>
              </a:buClr>
              <a:buSzPct val="75000"/>
            </a:pPr>
            <a:r>
              <a:rPr lang="en-US" b="1" dirty="0">
                <a:solidFill>
                  <a:srgbClr val="C00000"/>
                </a:solidFill>
                <a:latin typeface="Calibri" pitchFamily="34" charset="0"/>
              </a:rPr>
              <a:t>Mgmt. </a:t>
            </a:r>
          </a:p>
          <a:p>
            <a:pPr marL="342900" indent="-342900" algn="ctr">
              <a:spcBef>
                <a:spcPct val="20000"/>
              </a:spcBef>
              <a:buClr>
                <a:schemeClr val="bg2"/>
              </a:buClr>
              <a:buSzPct val="75000"/>
            </a:pPr>
            <a:r>
              <a:rPr lang="en-US" b="1" dirty="0">
                <a:solidFill>
                  <a:srgbClr val="C00000"/>
                </a:solidFill>
                <a:latin typeface="Calibri" pitchFamily="34" charset="0"/>
              </a:rPr>
              <a:t>Strategy</a:t>
            </a:r>
          </a:p>
        </p:txBody>
      </p:sp>
      <p:cxnSp>
        <p:nvCxnSpPr>
          <p:cNvPr id="22" name="Straight Arrow Connector 21"/>
          <p:cNvCxnSpPr>
            <a:stCxn id="9" idx="2"/>
            <a:endCxn id="21" idx="0"/>
          </p:cNvCxnSpPr>
          <p:nvPr/>
        </p:nvCxnSpPr>
        <p:spPr>
          <a:xfrm>
            <a:off x="5257800" y="41148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2"/>
            <a:endCxn id="20" idx="0"/>
          </p:cNvCxnSpPr>
          <p:nvPr/>
        </p:nvCxnSpPr>
        <p:spPr>
          <a:xfrm>
            <a:off x="3962400" y="3810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5943600" y="3200400"/>
            <a:ext cx="304800" cy="1066800"/>
          </a:xfrm>
          <a:prstGeom prst="rightBrace">
            <a:avLst/>
          </a:prstGeom>
          <a:solidFill>
            <a:srgbClr val="0070C0"/>
          </a:solidFill>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solidFill>
                <a:srgbClr val="993300"/>
              </a:solidFill>
            </a:endParaRPr>
          </a:p>
        </p:txBody>
      </p:sp>
      <p:sp>
        <p:nvSpPr>
          <p:cNvPr id="25" name="Right Brace 24"/>
          <p:cNvSpPr/>
          <p:nvPr/>
        </p:nvSpPr>
        <p:spPr>
          <a:xfrm>
            <a:off x="5943600" y="1828800"/>
            <a:ext cx="304800" cy="1447800"/>
          </a:xfrm>
          <a:prstGeom prst="rightBrace">
            <a:avLst>
              <a:gd name="adj1" fmla="val 8333"/>
              <a:gd name="adj2" fmla="val 36234"/>
            </a:avLst>
          </a:prstGeom>
          <a:solidFill>
            <a:srgbClr val="333399"/>
          </a:solidFill>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26" name="Right Brace 25"/>
          <p:cNvSpPr/>
          <p:nvPr/>
        </p:nvSpPr>
        <p:spPr>
          <a:xfrm>
            <a:off x="5943600" y="4267200"/>
            <a:ext cx="304800" cy="1371600"/>
          </a:xfrm>
          <a:prstGeom prst="rightBrace">
            <a:avLst>
              <a:gd name="adj1" fmla="val 0"/>
              <a:gd name="adj2" fmla="val 50000"/>
            </a:avLst>
          </a:prstGeom>
          <a:solidFill>
            <a:schemeClr val="tx1">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27" name="Straight Connector 26"/>
          <p:cNvCxnSpPr/>
          <p:nvPr/>
        </p:nvCxnSpPr>
        <p:spPr>
          <a:xfrm>
            <a:off x="2057400" y="762000"/>
            <a:ext cx="7543800" cy="0"/>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2018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animBg="1"/>
      <p:bldP spid="15" grpId="0"/>
      <p:bldP spid="17" grpId="0" animBg="1"/>
      <p:bldP spid="18" grpId="0" animBg="1"/>
      <p:bldP spid="20" grpId="0"/>
      <p:bldP spid="21" grpId="0"/>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89100" y="1143001"/>
          <a:ext cx="8902700" cy="5553944"/>
        </p:xfrm>
        <a:graphic>
          <a:graphicData uri="http://schemas.openxmlformats.org/drawingml/2006/table">
            <a:tbl>
              <a:tblPr firstRow="1" firstCol="1" bandRow="1">
                <a:tableStyleId>{5C22544A-7EE6-4342-B048-85BDC9FD1C3A}</a:tableStyleId>
              </a:tblPr>
              <a:tblGrid>
                <a:gridCol w="4254500"/>
                <a:gridCol w="4648200"/>
              </a:tblGrid>
              <a:tr h="1677298">
                <a:tc>
                  <a:txBody>
                    <a:bodyPr/>
                    <a:lstStyle/>
                    <a:p>
                      <a:pPr marL="0" marR="0">
                        <a:spcBef>
                          <a:spcPts val="0"/>
                        </a:spcBef>
                        <a:spcAft>
                          <a:spcPts val="0"/>
                        </a:spcAft>
                      </a:pPr>
                      <a:r>
                        <a:rPr lang="en-US" sz="1800" dirty="0">
                          <a:solidFill>
                            <a:srgbClr val="002060"/>
                          </a:solidFill>
                          <a:effectLst/>
                        </a:rPr>
                        <a:t>Sustainable Fisheries Goal</a:t>
                      </a:r>
                    </a:p>
                    <a:p>
                      <a:pPr marL="1714500" marR="0" lvl="4" indent="-114300">
                        <a:spcBef>
                          <a:spcPts val="0"/>
                        </a:spcBef>
                        <a:spcAft>
                          <a:spcPts val="0"/>
                        </a:spcAft>
                        <a:buFont typeface="Symbol" panose="05050102010706020507" pitchFamily="18" charset="2"/>
                        <a:buChar char=""/>
                      </a:pPr>
                      <a:r>
                        <a:rPr lang="en-US" sz="1600" b="0" i="1" dirty="0">
                          <a:solidFill>
                            <a:schemeClr val="bg2">
                              <a:lumMod val="10000"/>
                            </a:schemeClr>
                          </a:solidFill>
                          <a:effectLst/>
                        </a:rPr>
                        <a:t>B</a:t>
                      </a:r>
                      <a:r>
                        <a:rPr lang="en-US" sz="1400" b="0" i="1" dirty="0">
                          <a:solidFill>
                            <a:schemeClr val="bg2">
                              <a:lumMod val="10000"/>
                            </a:schemeClr>
                          </a:solidFill>
                          <a:effectLst/>
                        </a:rPr>
                        <a:t>lue Crab Abundance Outcome</a:t>
                      </a:r>
                    </a:p>
                    <a:p>
                      <a:pPr marL="1714500" marR="0" lvl="4" indent="-114300">
                        <a:spcBef>
                          <a:spcPts val="0"/>
                        </a:spcBef>
                        <a:spcAft>
                          <a:spcPts val="0"/>
                        </a:spcAft>
                        <a:buFont typeface="Symbol" panose="05050102010706020507" pitchFamily="18" charset="2"/>
                        <a:buChar char=""/>
                      </a:pPr>
                      <a:r>
                        <a:rPr lang="en-US" sz="1400" b="0" i="1" dirty="0">
                          <a:solidFill>
                            <a:schemeClr val="bg2">
                              <a:lumMod val="10000"/>
                            </a:schemeClr>
                          </a:solidFill>
                          <a:effectLst/>
                        </a:rPr>
                        <a:t>Blue Crab Management Outcome</a:t>
                      </a:r>
                    </a:p>
                    <a:p>
                      <a:pPr marL="1714500" marR="0" lvl="4" indent="-114300">
                        <a:spcBef>
                          <a:spcPts val="0"/>
                        </a:spcBef>
                        <a:spcAft>
                          <a:spcPts val="0"/>
                        </a:spcAft>
                        <a:buFont typeface="Symbol" panose="05050102010706020507" pitchFamily="18" charset="2"/>
                        <a:buChar char=""/>
                      </a:pPr>
                      <a:r>
                        <a:rPr lang="en-US" sz="1400" b="0" i="1" dirty="0">
                          <a:solidFill>
                            <a:schemeClr val="bg2">
                              <a:lumMod val="10000"/>
                            </a:schemeClr>
                          </a:solidFill>
                          <a:effectLst/>
                        </a:rPr>
                        <a:t>Oyster Outcome</a:t>
                      </a:r>
                    </a:p>
                    <a:p>
                      <a:pPr marL="1714500" marR="0" lvl="4" indent="-114300">
                        <a:spcBef>
                          <a:spcPts val="0"/>
                        </a:spcBef>
                        <a:spcAft>
                          <a:spcPts val="0"/>
                        </a:spcAft>
                        <a:buFont typeface="Symbol" panose="05050102010706020507" pitchFamily="18" charset="2"/>
                        <a:buChar char=""/>
                      </a:pPr>
                      <a:r>
                        <a:rPr lang="en-US" sz="1400" b="0" i="1" dirty="0">
                          <a:solidFill>
                            <a:schemeClr val="bg2">
                              <a:lumMod val="10000"/>
                            </a:schemeClr>
                          </a:solidFill>
                          <a:effectLst/>
                        </a:rPr>
                        <a:t>Forage Fish Outcome</a:t>
                      </a:r>
                    </a:p>
                    <a:p>
                      <a:pPr marL="1714500" marR="0" lvl="4" indent="-114300">
                        <a:spcBef>
                          <a:spcPts val="0"/>
                        </a:spcBef>
                        <a:spcAft>
                          <a:spcPts val="0"/>
                        </a:spcAft>
                        <a:buFont typeface="Symbol" panose="05050102010706020507" pitchFamily="18" charset="2"/>
                        <a:buChar char=""/>
                      </a:pPr>
                      <a:r>
                        <a:rPr lang="en-US" sz="1400" b="0" i="1" dirty="0">
                          <a:solidFill>
                            <a:schemeClr val="bg2">
                              <a:lumMod val="10000"/>
                            </a:schemeClr>
                          </a:solidFill>
                          <a:effectLst/>
                        </a:rPr>
                        <a:t>Fish Habitat Outcome</a:t>
                      </a:r>
                      <a:endParaRPr lang="en-US" sz="1400" b="0" i="1" dirty="0">
                        <a:solidFill>
                          <a:schemeClr val="bg2">
                            <a:lumMod val="10000"/>
                          </a:schemeClr>
                        </a:solidFill>
                        <a:effectLst/>
                        <a:latin typeface="Verdana" panose="020B0604030504040204" pitchFamily="34" charset="0"/>
                        <a:ea typeface="Calibri" panose="020F0502020204030204" pitchFamily="34" charset="0"/>
                        <a:cs typeface="Verdana" panose="020B0604030504040204" pitchFamily="34" charset="0"/>
                      </a:endParaRPr>
                    </a:p>
                  </a:txBody>
                  <a:tcPr marL="38021" marR="38021" marT="0" marB="0">
                    <a:noFill/>
                  </a:tcPr>
                </a:tc>
                <a:tc>
                  <a:txBody>
                    <a:bodyPr/>
                    <a:lstStyle/>
                    <a:p>
                      <a:pPr marL="0" marR="0" algn="l" defTabSz="685800" rtl="0" eaLnBrk="1" latinLnBrk="0" hangingPunct="1">
                        <a:spcBef>
                          <a:spcPts val="0"/>
                        </a:spcBef>
                        <a:spcAft>
                          <a:spcPts val="0"/>
                        </a:spcAft>
                      </a:pPr>
                      <a:r>
                        <a:rPr lang="en-US" sz="1800" b="1" kern="1200" dirty="0">
                          <a:solidFill>
                            <a:srgbClr val="002060"/>
                          </a:solidFill>
                          <a:effectLst/>
                          <a:latin typeface="+mn-lt"/>
                          <a:ea typeface="+mn-ea"/>
                          <a:cs typeface="+mn-cs"/>
                        </a:rPr>
                        <a:t>Vital Habitat Goal</a:t>
                      </a:r>
                    </a:p>
                    <a:p>
                      <a:pPr marL="17780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Wetlands Outcome</a:t>
                      </a:r>
                    </a:p>
                    <a:p>
                      <a:pPr marL="1949450" marR="0" lvl="4" indent="-120650" algn="l" defTabSz="685800" rtl="0" eaLnBrk="1" latinLnBrk="0" hangingPunct="1">
                        <a:spcBef>
                          <a:spcPts val="0"/>
                        </a:spcBef>
                        <a:spcAft>
                          <a:spcPts val="0"/>
                        </a:spcAft>
                        <a:buFont typeface="Courier New" panose="02070309020205020404" pitchFamily="49" charset="0"/>
                        <a:buChar char="o"/>
                      </a:pPr>
                      <a:r>
                        <a:rPr lang="en-US" sz="1200" b="0" i="1" kern="1200" dirty="0">
                          <a:solidFill>
                            <a:schemeClr val="bg2">
                              <a:lumMod val="10000"/>
                            </a:schemeClr>
                          </a:solidFill>
                          <a:effectLst/>
                          <a:latin typeface="+mn-lt"/>
                          <a:ea typeface="+mn-ea"/>
                          <a:cs typeface="+mn-cs"/>
                        </a:rPr>
                        <a:t> Black Duck</a:t>
                      </a:r>
                    </a:p>
                    <a:p>
                      <a:pPr marL="17780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Stream Health Outcome</a:t>
                      </a:r>
                    </a:p>
                    <a:p>
                      <a:pPr marL="1949450" marR="0" lvl="4" indent="-120650" algn="l" defTabSz="685800" rtl="0" eaLnBrk="1" latinLnBrk="0" hangingPunct="1">
                        <a:spcBef>
                          <a:spcPts val="0"/>
                        </a:spcBef>
                        <a:spcAft>
                          <a:spcPts val="0"/>
                        </a:spcAft>
                        <a:buFont typeface="Courier New" panose="02070309020205020404" pitchFamily="49" charset="0"/>
                        <a:buChar char="o"/>
                      </a:pPr>
                      <a:r>
                        <a:rPr lang="en-US" sz="1200" b="0" i="1" kern="1200" dirty="0" smtClean="0">
                          <a:solidFill>
                            <a:schemeClr val="bg2">
                              <a:lumMod val="10000"/>
                            </a:schemeClr>
                          </a:solidFill>
                          <a:effectLst/>
                          <a:latin typeface="+mn-lt"/>
                          <a:ea typeface="+mn-ea"/>
                          <a:cs typeface="+mn-cs"/>
                        </a:rPr>
                        <a:t> Brook </a:t>
                      </a:r>
                      <a:r>
                        <a:rPr lang="en-US" sz="1200" b="0" i="1" kern="1200" dirty="0">
                          <a:solidFill>
                            <a:schemeClr val="bg2">
                              <a:lumMod val="10000"/>
                            </a:schemeClr>
                          </a:solidFill>
                          <a:effectLst/>
                          <a:latin typeface="+mn-lt"/>
                          <a:ea typeface="+mn-ea"/>
                          <a:cs typeface="+mn-cs"/>
                        </a:rPr>
                        <a:t>Trout</a:t>
                      </a:r>
                    </a:p>
                    <a:p>
                      <a:pPr marL="17780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Fish Passage Outcome</a:t>
                      </a:r>
                    </a:p>
                    <a:p>
                      <a:pPr marL="17780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smtClean="0">
                          <a:solidFill>
                            <a:schemeClr val="bg2">
                              <a:lumMod val="10000"/>
                            </a:schemeClr>
                          </a:solidFill>
                          <a:effectLst/>
                          <a:latin typeface="+mn-lt"/>
                          <a:ea typeface="+mn-ea"/>
                          <a:cs typeface="+mn-cs"/>
                        </a:rPr>
                        <a:t>SAV Outcome</a:t>
                      </a:r>
                      <a:endParaRPr lang="en-US" sz="1400" b="0" i="1" kern="1200" dirty="0">
                        <a:solidFill>
                          <a:schemeClr val="bg2">
                            <a:lumMod val="10000"/>
                          </a:schemeClr>
                        </a:solidFill>
                        <a:effectLst/>
                        <a:latin typeface="+mn-lt"/>
                        <a:ea typeface="+mn-ea"/>
                        <a:cs typeface="+mn-cs"/>
                      </a:endParaRPr>
                    </a:p>
                    <a:p>
                      <a:pPr marL="17780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Forest Buffer Outcome</a:t>
                      </a:r>
                    </a:p>
                    <a:p>
                      <a:pPr marL="17780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Tree Canopy </a:t>
                      </a:r>
                      <a:r>
                        <a:rPr lang="en-US" sz="1400" b="0" i="1" kern="1200" dirty="0" smtClean="0">
                          <a:solidFill>
                            <a:schemeClr val="bg2">
                              <a:lumMod val="10000"/>
                            </a:schemeClr>
                          </a:solidFill>
                          <a:effectLst/>
                          <a:latin typeface="+mn-lt"/>
                          <a:ea typeface="+mn-ea"/>
                          <a:cs typeface="+mn-cs"/>
                        </a:rPr>
                        <a:t>Outcome</a:t>
                      </a:r>
                    </a:p>
                  </a:txBody>
                  <a:tcPr marL="38021" marR="38021" marT="0" marB="0">
                    <a:noFill/>
                  </a:tcPr>
                </a:tc>
              </a:tr>
              <a:tr h="1411060">
                <a:tc>
                  <a:txBody>
                    <a:bodyPr/>
                    <a:lstStyle/>
                    <a:p>
                      <a:pPr marL="0" marR="0" algn="l" defTabSz="685800" rtl="0" eaLnBrk="1" latinLnBrk="0" hangingPunct="1">
                        <a:spcBef>
                          <a:spcPts val="0"/>
                        </a:spcBef>
                        <a:spcAft>
                          <a:spcPts val="0"/>
                        </a:spcAft>
                      </a:pPr>
                      <a:endParaRPr lang="en-US" sz="1800" b="1" kern="1200" dirty="0" smtClean="0">
                        <a:solidFill>
                          <a:srgbClr val="002060"/>
                        </a:solidFill>
                        <a:effectLst/>
                        <a:latin typeface="+mn-lt"/>
                        <a:ea typeface="+mn-ea"/>
                        <a:cs typeface="+mn-cs"/>
                      </a:endParaRPr>
                    </a:p>
                    <a:p>
                      <a:pPr marL="0" marR="0" algn="l" defTabSz="685800" rtl="0" eaLnBrk="1" latinLnBrk="0" hangingPunct="1">
                        <a:spcBef>
                          <a:spcPts val="0"/>
                        </a:spcBef>
                        <a:spcAft>
                          <a:spcPts val="0"/>
                        </a:spcAft>
                      </a:pPr>
                      <a:r>
                        <a:rPr lang="en-US" sz="1800" b="1" kern="1200" dirty="0" smtClean="0">
                          <a:solidFill>
                            <a:srgbClr val="002060"/>
                          </a:solidFill>
                          <a:effectLst/>
                          <a:latin typeface="+mn-lt"/>
                          <a:ea typeface="+mn-ea"/>
                          <a:cs typeface="+mn-cs"/>
                        </a:rPr>
                        <a:t>Water </a:t>
                      </a:r>
                      <a:r>
                        <a:rPr lang="en-US" sz="1800" b="1" kern="1200" dirty="0">
                          <a:solidFill>
                            <a:srgbClr val="002060"/>
                          </a:solidFill>
                          <a:effectLst/>
                          <a:latin typeface="+mn-lt"/>
                          <a:ea typeface="+mn-ea"/>
                          <a:cs typeface="+mn-cs"/>
                        </a:rPr>
                        <a:t>Quality Goal</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2017 </a:t>
                      </a:r>
                      <a:r>
                        <a:rPr lang="en-US" sz="1400" b="0" i="1" kern="1200" dirty="0" smtClean="0">
                          <a:solidFill>
                            <a:schemeClr val="bg2">
                              <a:lumMod val="10000"/>
                            </a:schemeClr>
                          </a:solidFill>
                          <a:effectLst/>
                          <a:latin typeface="+mn-lt"/>
                          <a:ea typeface="+mn-ea"/>
                          <a:cs typeface="+mn-cs"/>
                        </a:rPr>
                        <a:t>WIP </a:t>
                      </a:r>
                      <a:r>
                        <a:rPr lang="en-US" sz="1400" b="0" i="1" kern="1200" dirty="0">
                          <a:solidFill>
                            <a:schemeClr val="bg2">
                              <a:lumMod val="10000"/>
                            </a:schemeClr>
                          </a:solidFill>
                          <a:effectLst/>
                          <a:latin typeface="+mn-lt"/>
                          <a:ea typeface="+mn-ea"/>
                          <a:cs typeface="+mn-cs"/>
                        </a:rPr>
                        <a:t>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2025 WIP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Water Quality Standards Attainment and Monitoring </a:t>
                      </a:r>
                      <a:r>
                        <a:rPr lang="en-US" sz="1400" b="0" i="1" kern="1200" dirty="0" smtClean="0">
                          <a:solidFill>
                            <a:schemeClr val="bg2">
                              <a:lumMod val="10000"/>
                            </a:schemeClr>
                          </a:solidFill>
                          <a:effectLst/>
                          <a:latin typeface="+mn-lt"/>
                          <a:ea typeface="+mn-ea"/>
                          <a:cs typeface="+mn-cs"/>
                        </a:rPr>
                        <a:t>Outcome</a:t>
                      </a:r>
                    </a:p>
                  </a:txBody>
                  <a:tcPr marL="38021" marR="38021" marT="0" marB="0">
                    <a:noFill/>
                  </a:tcPr>
                </a:tc>
                <a:tc>
                  <a:txBody>
                    <a:bodyPr/>
                    <a:lstStyle/>
                    <a:p>
                      <a:pPr marL="0" marR="0" algn="l" defTabSz="685800" rtl="0" eaLnBrk="1" latinLnBrk="0" hangingPunct="1">
                        <a:spcBef>
                          <a:spcPts val="0"/>
                        </a:spcBef>
                        <a:spcAft>
                          <a:spcPts val="0"/>
                        </a:spcAft>
                      </a:pPr>
                      <a:endParaRPr lang="en-US" sz="1800" b="1" kern="1200" dirty="0" smtClean="0">
                        <a:solidFill>
                          <a:srgbClr val="002060"/>
                        </a:solidFill>
                        <a:effectLst/>
                        <a:latin typeface="+mn-lt"/>
                        <a:ea typeface="+mn-ea"/>
                        <a:cs typeface="+mn-cs"/>
                      </a:endParaRPr>
                    </a:p>
                    <a:p>
                      <a:pPr marL="0" marR="0" algn="l" defTabSz="685800" rtl="0" eaLnBrk="1" latinLnBrk="0" hangingPunct="1">
                        <a:spcBef>
                          <a:spcPts val="0"/>
                        </a:spcBef>
                        <a:spcAft>
                          <a:spcPts val="0"/>
                        </a:spcAft>
                      </a:pPr>
                      <a:r>
                        <a:rPr lang="en-US" sz="1800" b="1" kern="1200" dirty="0" smtClean="0">
                          <a:solidFill>
                            <a:srgbClr val="002060"/>
                          </a:solidFill>
                          <a:effectLst/>
                          <a:latin typeface="+mn-lt"/>
                          <a:ea typeface="+mn-ea"/>
                          <a:cs typeface="+mn-cs"/>
                        </a:rPr>
                        <a:t>Toxic </a:t>
                      </a:r>
                      <a:r>
                        <a:rPr lang="en-US" sz="1800" b="1" kern="1200" dirty="0">
                          <a:solidFill>
                            <a:srgbClr val="002060"/>
                          </a:solidFill>
                          <a:effectLst/>
                          <a:latin typeface="+mn-lt"/>
                          <a:ea typeface="+mn-ea"/>
                          <a:cs typeface="+mn-cs"/>
                        </a:rPr>
                        <a:t>Contaminants Goal</a:t>
                      </a:r>
                    </a:p>
                    <a:p>
                      <a:pPr marL="1714500" marR="0" lvl="4" indent="-114300" algn="l" defTabSz="685800" rtl="0" eaLnBrk="1" latinLnBrk="0" hangingPunct="1">
                        <a:spcBef>
                          <a:spcPts val="0"/>
                        </a:spcBef>
                        <a:spcAft>
                          <a:spcPts val="0"/>
                        </a:spcAft>
                        <a:buFont typeface="Symbol" panose="05050102010706020507" pitchFamily="18" charset="2"/>
                        <a:buChar char=""/>
                      </a:pPr>
                      <a:endParaRPr lang="en-US" sz="1400" b="0" i="1" kern="1200" dirty="0" smtClean="0">
                        <a:solidFill>
                          <a:schemeClr val="bg2">
                            <a:lumMod val="10000"/>
                          </a:schemeClr>
                        </a:solidFill>
                        <a:effectLst/>
                        <a:latin typeface="+mn-lt"/>
                        <a:ea typeface="+mn-ea"/>
                        <a:cs typeface="+mn-cs"/>
                      </a:endParaRP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smtClean="0">
                          <a:solidFill>
                            <a:schemeClr val="bg2">
                              <a:lumMod val="10000"/>
                            </a:schemeClr>
                          </a:solidFill>
                          <a:effectLst/>
                          <a:latin typeface="+mn-lt"/>
                          <a:ea typeface="+mn-ea"/>
                          <a:cs typeface="+mn-cs"/>
                        </a:rPr>
                        <a:t>Toxic </a:t>
                      </a:r>
                      <a:r>
                        <a:rPr lang="en-US" sz="1400" b="0" i="1" kern="1200" dirty="0">
                          <a:solidFill>
                            <a:schemeClr val="bg2">
                              <a:lumMod val="10000"/>
                            </a:schemeClr>
                          </a:solidFill>
                          <a:effectLst/>
                          <a:latin typeface="+mn-lt"/>
                          <a:ea typeface="+mn-ea"/>
                          <a:cs typeface="+mn-cs"/>
                        </a:rPr>
                        <a:t>Contaminant Research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Toxic Contaminant Policy and </a:t>
                      </a:r>
                      <a:r>
                        <a:rPr lang="en-US" sz="1400" b="0" i="1" kern="1200" dirty="0" smtClean="0">
                          <a:solidFill>
                            <a:schemeClr val="bg2">
                              <a:lumMod val="10000"/>
                            </a:schemeClr>
                          </a:solidFill>
                          <a:effectLst/>
                          <a:latin typeface="+mn-lt"/>
                          <a:ea typeface="+mn-ea"/>
                          <a:cs typeface="+mn-cs"/>
                        </a:rPr>
                        <a:t>  </a:t>
                      </a:r>
                    </a:p>
                    <a:p>
                      <a:pPr marL="1600200" marR="0" lvl="4" indent="0" algn="l" defTabSz="685800" rtl="0" eaLnBrk="1" latinLnBrk="0" hangingPunct="1">
                        <a:spcBef>
                          <a:spcPts val="0"/>
                        </a:spcBef>
                        <a:spcAft>
                          <a:spcPts val="0"/>
                        </a:spcAft>
                        <a:buFont typeface="Symbol" panose="05050102010706020507" pitchFamily="18" charset="2"/>
                        <a:buNone/>
                      </a:pPr>
                      <a:r>
                        <a:rPr lang="en-US" sz="1400" b="0" i="1" kern="1200" dirty="0" smtClean="0">
                          <a:solidFill>
                            <a:schemeClr val="bg2">
                              <a:lumMod val="10000"/>
                            </a:schemeClr>
                          </a:solidFill>
                          <a:effectLst/>
                          <a:latin typeface="+mn-lt"/>
                          <a:ea typeface="+mn-ea"/>
                          <a:cs typeface="+mn-cs"/>
                        </a:rPr>
                        <a:t>    Prevention </a:t>
                      </a:r>
                      <a:r>
                        <a:rPr lang="en-US" sz="1400" b="0" i="1" kern="1200" dirty="0">
                          <a:solidFill>
                            <a:schemeClr val="bg2">
                              <a:lumMod val="10000"/>
                            </a:schemeClr>
                          </a:solidFill>
                          <a:effectLst/>
                          <a:latin typeface="+mn-lt"/>
                          <a:ea typeface="+mn-ea"/>
                          <a:cs typeface="+mn-cs"/>
                        </a:rPr>
                        <a:t>Outcome</a:t>
                      </a:r>
                    </a:p>
                    <a:p>
                      <a:pPr marL="0" marR="0" algn="l" defTabSz="685800" rtl="0" eaLnBrk="1" latinLnBrk="0" hangingPunct="1">
                        <a:spcBef>
                          <a:spcPts val="0"/>
                        </a:spcBef>
                        <a:spcAft>
                          <a:spcPts val="0"/>
                        </a:spcAft>
                      </a:pPr>
                      <a:r>
                        <a:rPr lang="en-US" sz="1800" b="1" kern="1200" dirty="0">
                          <a:solidFill>
                            <a:srgbClr val="002060"/>
                          </a:solidFill>
                          <a:effectLst/>
                          <a:latin typeface="+mn-lt"/>
                          <a:ea typeface="+mn-ea"/>
                          <a:cs typeface="+mn-cs"/>
                        </a:rPr>
                        <a:t> </a:t>
                      </a:r>
                    </a:p>
                  </a:txBody>
                  <a:tcPr marL="38021" marR="38021" marT="0" marB="0">
                    <a:noFill/>
                  </a:tcPr>
                </a:tc>
              </a:tr>
              <a:tr h="1277941">
                <a:tc>
                  <a:txBody>
                    <a:bodyPr/>
                    <a:lstStyle/>
                    <a:p>
                      <a:pPr marL="0" marR="0" algn="l" defTabSz="685800" rtl="0" eaLnBrk="1" latinLnBrk="0" hangingPunct="1">
                        <a:spcBef>
                          <a:spcPts val="0"/>
                        </a:spcBef>
                        <a:spcAft>
                          <a:spcPts val="0"/>
                        </a:spcAft>
                      </a:pPr>
                      <a:endParaRPr lang="en-US" sz="1800" b="1" kern="1200" dirty="0" smtClean="0">
                        <a:solidFill>
                          <a:srgbClr val="002060"/>
                        </a:solidFill>
                        <a:effectLst/>
                        <a:latin typeface="+mn-lt"/>
                        <a:ea typeface="+mn-ea"/>
                        <a:cs typeface="+mn-cs"/>
                      </a:endParaRPr>
                    </a:p>
                    <a:p>
                      <a:pPr marL="0" marR="0" algn="l" defTabSz="685800" rtl="0" eaLnBrk="1" latinLnBrk="0" hangingPunct="1">
                        <a:spcBef>
                          <a:spcPts val="0"/>
                        </a:spcBef>
                        <a:spcAft>
                          <a:spcPts val="0"/>
                        </a:spcAft>
                      </a:pPr>
                      <a:endParaRPr lang="en-US" sz="1800" b="1" kern="1200" dirty="0" smtClean="0">
                        <a:solidFill>
                          <a:srgbClr val="002060"/>
                        </a:solidFill>
                        <a:effectLst/>
                        <a:latin typeface="+mn-lt"/>
                        <a:ea typeface="+mn-ea"/>
                        <a:cs typeface="+mn-cs"/>
                      </a:endParaRPr>
                    </a:p>
                    <a:p>
                      <a:pPr marL="0" marR="0" algn="l" defTabSz="685800" rtl="0" eaLnBrk="1" latinLnBrk="0" hangingPunct="1">
                        <a:spcBef>
                          <a:spcPts val="0"/>
                        </a:spcBef>
                        <a:spcAft>
                          <a:spcPts val="0"/>
                        </a:spcAft>
                      </a:pPr>
                      <a:r>
                        <a:rPr lang="en-US" sz="1800" b="1" kern="1200" dirty="0" smtClean="0">
                          <a:solidFill>
                            <a:srgbClr val="002060"/>
                          </a:solidFill>
                          <a:effectLst/>
                          <a:latin typeface="+mn-lt"/>
                          <a:ea typeface="+mn-ea"/>
                          <a:cs typeface="+mn-cs"/>
                        </a:rPr>
                        <a:t>Healthy </a:t>
                      </a:r>
                      <a:r>
                        <a:rPr lang="en-US" sz="1800" b="1" kern="1200" dirty="0">
                          <a:solidFill>
                            <a:srgbClr val="002060"/>
                          </a:solidFill>
                          <a:effectLst/>
                          <a:latin typeface="+mn-lt"/>
                          <a:ea typeface="+mn-ea"/>
                          <a:cs typeface="+mn-cs"/>
                        </a:rPr>
                        <a:t>Watersheds Goal</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Healthy Watersheds Outcome</a:t>
                      </a:r>
                    </a:p>
                  </a:txBody>
                  <a:tcPr marL="38021" marR="38021" marT="0" marB="0">
                    <a:noFill/>
                  </a:tcPr>
                </a:tc>
                <a:tc>
                  <a:txBody>
                    <a:bodyPr/>
                    <a:lstStyle/>
                    <a:p>
                      <a:pPr marL="0" marR="0" algn="l" defTabSz="685800" rtl="0" eaLnBrk="1" latinLnBrk="0" hangingPunct="1">
                        <a:spcBef>
                          <a:spcPts val="0"/>
                        </a:spcBef>
                        <a:spcAft>
                          <a:spcPts val="0"/>
                        </a:spcAft>
                      </a:pPr>
                      <a:endParaRPr lang="en-US" sz="1800" b="1" kern="1200" dirty="0" smtClean="0">
                        <a:solidFill>
                          <a:srgbClr val="002060"/>
                        </a:solidFill>
                        <a:effectLst/>
                        <a:latin typeface="+mn-lt"/>
                        <a:ea typeface="+mn-ea"/>
                        <a:cs typeface="+mn-cs"/>
                      </a:endParaRPr>
                    </a:p>
                    <a:p>
                      <a:pPr marL="0" marR="0" algn="l" defTabSz="685800" rtl="0" eaLnBrk="1" latinLnBrk="0" hangingPunct="1">
                        <a:spcBef>
                          <a:spcPts val="0"/>
                        </a:spcBef>
                        <a:spcAft>
                          <a:spcPts val="0"/>
                        </a:spcAft>
                      </a:pPr>
                      <a:endParaRPr lang="en-US" sz="1800" b="1" kern="1200" dirty="0" smtClean="0">
                        <a:solidFill>
                          <a:srgbClr val="002060"/>
                        </a:solidFill>
                        <a:effectLst/>
                        <a:latin typeface="+mn-lt"/>
                        <a:ea typeface="+mn-ea"/>
                        <a:cs typeface="+mn-cs"/>
                      </a:endParaRPr>
                    </a:p>
                    <a:p>
                      <a:pPr marL="0" marR="0" algn="l" defTabSz="685800" rtl="0" eaLnBrk="1" latinLnBrk="0" hangingPunct="1">
                        <a:spcBef>
                          <a:spcPts val="0"/>
                        </a:spcBef>
                        <a:spcAft>
                          <a:spcPts val="0"/>
                        </a:spcAft>
                      </a:pPr>
                      <a:r>
                        <a:rPr lang="en-US" sz="1800" b="1" kern="1200" dirty="0" smtClean="0">
                          <a:solidFill>
                            <a:srgbClr val="002060"/>
                          </a:solidFill>
                          <a:effectLst/>
                          <a:latin typeface="+mn-lt"/>
                          <a:ea typeface="+mn-ea"/>
                          <a:cs typeface="+mn-cs"/>
                        </a:rPr>
                        <a:t>Stewardship </a:t>
                      </a:r>
                      <a:r>
                        <a:rPr lang="en-US" sz="1800" b="1" kern="1200" dirty="0">
                          <a:solidFill>
                            <a:srgbClr val="002060"/>
                          </a:solidFill>
                          <a:effectLst/>
                          <a:latin typeface="+mn-lt"/>
                          <a:ea typeface="+mn-ea"/>
                          <a:cs typeface="+mn-cs"/>
                        </a:rPr>
                        <a:t>Goal</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Citizen Stewardship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Local Leadership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Diversity Outcome</a:t>
                      </a:r>
                    </a:p>
                  </a:txBody>
                  <a:tcPr marL="38021" marR="38021" marT="0" marB="0">
                    <a:noFill/>
                  </a:tcPr>
                </a:tc>
              </a:tr>
              <a:tr h="494264">
                <a:tc>
                  <a:txBody>
                    <a:bodyPr/>
                    <a:lstStyle/>
                    <a:p>
                      <a:pPr marL="0" marR="0" algn="l" defTabSz="685800" rtl="0" eaLnBrk="1" latinLnBrk="0" hangingPunct="1">
                        <a:spcBef>
                          <a:spcPts val="0"/>
                        </a:spcBef>
                        <a:spcAft>
                          <a:spcPts val="0"/>
                        </a:spcAft>
                      </a:pPr>
                      <a:endParaRPr lang="en-US" sz="1400" b="0" i="1" kern="1200" dirty="0">
                        <a:solidFill>
                          <a:schemeClr val="bg2">
                            <a:lumMod val="10000"/>
                          </a:schemeClr>
                        </a:solidFill>
                        <a:effectLst/>
                        <a:latin typeface="+mn-lt"/>
                        <a:ea typeface="+mn-ea"/>
                        <a:cs typeface="+mn-cs"/>
                      </a:endParaRPr>
                    </a:p>
                  </a:txBody>
                  <a:tcPr marL="38021" marR="38021" marT="0" marB="0">
                    <a:noFill/>
                  </a:tcPr>
                </a:tc>
                <a:tc>
                  <a:txBody>
                    <a:bodyPr/>
                    <a:lstStyle/>
                    <a:p>
                      <a:pPr marL="0" marR="0" algn="l" defTabSz="685800" rtl="0" eaLnBrk="1" latinLnBrk="0" hangingPunct="1">
                        <a:spcBef>
                          <a:spcPts val="0"/>
                        </a:spcBef>
                        <a:spcAft>
                          <a:spcPts val="0"/>
                        </a:spcAft>
                      </a:pPr>
                      <a:endParaRPr lang="en-US" sz="1400" b="0" i="1" kern="1200" dirty="0">
                        <a:solidFill>
                          <a:schemeClr val="bg2">
                            <a:lumMod val="10000"/>
                          </a:schemeClr>
                        </a:solidFill>
                        <a:effectLst/>
                        <a:latin typeface="+mn-lt"/>
                        <a:ea typeface="+mn-ea"/>
                        <a:cs typeface="+mn-cs"/>
                      </a:endParaRPr>
                    </a:p>
                  </a:txBody>
                  <a:tcPr marL="38021" marR="38021" marT="0" marB="0">
                    <a:noFill/>
                  </a:tcPr>
                </a:tc>
              </a:tr>
            </a:tbl>
          </a:graphicData>
        </a:graphic>
      </p:graphicFrame>
      <p:sp>
        <p:nvSpPr>
          <p:cNvPr id="6" name="Rectangle 5"/>
          <p:cNvSpPr/>
          <p:nvPr/>
        </p:nvSpPr>
        <p:spPr>
          <a:xfrm>
            <a:off x="1600200" y="228601"/>
            <a:ext cx="4572000" cy="646331"/>
          </a:xfrm>
          <a:prstGeom prst="rect">
            <a:avLst/>
          </a:prstGeom>
        </p:spPr>
        <p:txBody>
          <a:bodyPr>
            <a:spAutoFit/>
          </a:bodyPr>
          <a:lstStyle/>
          <a:p>
            <a:pPr algn="ctr"/>
            <a:r>
              <a:rPr lang="en-US" sz="3600" b="1" dirty="0">
                <a:solidFill>
                  <a:srgbClr val="993300"/>
                </a:solidFill>
                <a:effectLst>
                  <a:outerShdw blurRad="38100" dist="38100" dir="2700000" algn="tl">
                    <a:srgbClr val="000000">
                      <a:alpha val="43137"/>
                    </a:srgbClr>
                  </a:outerShdw>
                </a:effectLst>
                <a:latin typeface="+mj-lt"/>
                <a:ea typeface="+mj-ea"/>
                <a:cs typeface="+mj-cs"/>
              </a:rPr>
              <a:t>Goals and Outcomes</a:t>
            </a:r>
          </a:p>
        </p:txBody>
      </p:sp>
      <p:cxnSp>
        <p:nvCxnSpPr>
          <p:cNvPr id="7" name="Straight Connector 6"/>
          <p:cNvCxnSpPr/>
          <p:nvPr/>
        </p:nvCxnSpPr>
        <p:spPr>
          <a:xfrm>
            <a:off x="2057400" y="762000"/>
            <a:ext cx="7543800" cy="0"/>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pic>
        <p:nvPicPr>
          <p:cNvPr id="12" name="Picture 11" descr="5533219418_f47fdfcc2f_z[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767988" y="5608320"/>
            <a:ext cx="1419807" cy="944880"/>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771165" y="3702963"/>
            <a:ext cx="1413453" cy="968387"/>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1" y="3735620"/>
            <a:ext cx="1369119" cy="968387"/>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115" y="5638800"/>
            <a:ext cx="1374882" cy="914400"/>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1780808" y="1471833"/>
            <a:ext cx="1394164" cy="968387"/>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5519" y="1484532"/>
            <a:ext cx="1448478" cy="953868"/>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35273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89100" y="1143000"/>
          <a:ext cx="8902700" cy="3331492"/>
        </p:xfrm>
        <a:graphic>
          <a:graphicData uri="http://schemas.openxmlformats.org/drawingml/2006/table">
            <a:tbl>
              <a:tblPr firstRow="1" firstCol="1" bandRow="1">
                <a:tableStyleId>{5C22544A-7EE6-4342-B048-85BDC9FD1C3A}</a:tableStyleId>
              </a:tblPr>
              <a:tblGrid>
                <a:gridCol w="4254500"/>
                <a:gridCol w="4648200"/>
              </a:tblGrid>
              <a:tr h="707759">
                <a:tc>
                  <a:txBody>
                    <a:bodyPr/>
                    <a:lstStyle/>
                    <a:p>
                      <a:pPr marL="0" marR="0" algn="l" defTabSz="685800" rtl="0" eaLnBrk="1" latinLnBrk="0" hangingPunct="1">
                        <a:spcBef>
                          <a:spcPts val="0"/>
                        </a:spcBef>
                        <a:spcAft>
                          <a:spcPts val="0"/>
                        </a:spcAft>
                      </a:pPr>
                      <a:r>
                        <a:rPr lang="en-US" sz="1800" b="1" kern="1200" dirty="0">
                          <a:solidFill>
                            <a:srgbClr val="002060"/>
                          </a:solidFill>
                          <a:effectLst/>
                          <a:latin typeface="+mn-lt"/>
                          <a:ea typeface="+mn-ea"/>
                          <a:cs typeface="+mn-cs"/>
                        </a:rPr>
                        <a:t>Land Conservation Goal</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Protected Lands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Land Use Methods and Metrics Development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Land Use Options Evaluation </a:t>
                      </a:r>
                      <a:r>
                        <a:rPr lang="en-US" sz="1400" b="0" i="1" kern="1200" dirty="0" smtClean="0">
                          <a:solidFill>
                            <a:schemeClr val="bg2">
                              <a:lumMod val="10000"/>
                            </a:schemeClr>
                          </a:solidFill>
                          <a:effectLst/>
                          <a:latin typeface="+mn-lt"/>
                          <a:ea typeface="+mn-ea"/>
                          <a:cs typeface="+mn-cs"/>
                        </a:rPr>
                        <a:t>Outcome</a:t>
                      </a:r>
                    </a:p>
                    <a:p>
                      <a:pPr marL="1714500" marR="0" lvl="4" indent="-114300" algn="l" defTabSz="685800" rtl="0" eaLnBrk="1" latinLnBrk="0" hangingPunct="1">
                        <a:spcBef>
                          <a:spcPts val="0"/>
                        </a:spcBef>
                        <a:spcAft>
                          <a:spcPts val="0"/>
                        </a:spcAft>
                        <a:buFont typeface="Symbol" panose="05050102010706020507" pitchFamily="18" charset="2"/>
                        <a:buChar char=""/>
                      </a:pPr>
                      <a:endParaRPr lang="en-US" sz="1200" b="0" i="1" kern="1200" dirty="0" smtClean="0">
                        <a:solidFill>
                          <a:schemeClr val="bg2">
                            <a:lumMod val="10000"/>
                          </a:schemeClr>
                        </a:solidFill>
                        <a:effectLst/>
                        <a:latin typeface="+mn-lt"/>
                        <a:ea typeface="+mn-ea"/>
                        <a:cs typeface="+mn-cs"/>
                      </a:endParaRPr>
                    </a:p>
                    <a:p>
                      <a:pPr marL="1714500" marR="0" lvl="4" indent="-114300" algn="l" defTabSz="685800" rtl="0" eaLnBrk="1" latinLnBrk="0" hangingPunct="1">
                        <a:spcBef>
                          <a:spcPts val="0"/>
                        </a:spcBef>
                        <a:spcAft>
                          <a:spcPts val="0"/>
                        </a:spcAft>
                        <a:buFont typeface="Symbol" panose="05050102010706020507" pitchFamily="18" charset="2"/>
                        <a:buChar char=""/>
                      </a:pPr>
                      <a:endParaRPr lang="en-US" sz="1200" b="0" i="1" kern="1200" dirty="0" smtClean="0">
                        <a:solidFill>
                          <a:schemeClr val="bg2">
                            <a:lumMod val="10000"/>
                          </a:schemeClr>
                        </a:solidFill>
                        <a:effectLst/>
                        <a:latin typeface="+mn-lt"/>
                        <a:ea typeface="+mn-ea"/>
                        <a:cs typeface="+mn-cs"/>
                      </a:endParaRPr>
                    </a:p>
                    <a:p>
                      <a:pPr marL="1714500" marR="0" lvl="4" indent="-114300" algn="l" defTabSz="685800" rtl="0" eaLnBrk="1" latinLnBrk="0" hangingPunct="1">
                        <a:spcBef>
                          <a:spcPts val="0"/>
                        </a:spcBef>
                        <a:spcAft>
                          <a:spcPts val="0"/>
                        </a:spcAft>
                        <a:buFont typeface="Symbol" panose="05050102010706020507" pitchFamily="18" charset="2"/>
                        <a:buChar char=""/>
                      </a:pPr>
                      <a:endParaRPr lang="en-US" sz="1200" b="0" i="1" kern="1200" dirty="0">
                        <a:solidFill>
                          <a:schemeClr val="bg2">
                            <a:lumMod val="10000"/>
                          </a:schemeClr>
                        </a:solidFill>
                        <a:effectLst/>
                        <a:latin typeface="+mn-lt"/>
                        <a:ea typeface="+mn-ea"/>
                        <a:cs typeface="+mn-cs"/>
                      </a:endParaRPr>
                    </a:p>
                  </a:txBody>
                  <a:tcPr marL="38021" marR="38021" marT="0" marB="0">
                    <a:noFill/>
                  </a:tcPr>
                </a:tc>
                <a:tc>
                  <a:txBody>
                    <a:bodyPr/>
                    <a:lstStyle/>
                    <a:p>
                      <a:pPr marL="0" marR="0" algn="l" defTabSz="685800" rtl="0" eaLnBrk="1" latinLnBrk="0" hangingPunct="1">
                        <a:spcBef>
                          <a:spcPts val="0"/>
                        </a:spcBef>
                        <a:spcAft>
                          <a:spcPts val="0"/>
                        </a:spcAft>
                      </a:pPr>
                      <a:r>
                        <a:rPr lang="en-US" sz="1800" b="1" kern="1200" dirty="0">
                          <a:solidFill>
                            <a:srgbClr val="002060"/>
                          </a:solidFill>
                          <a:effectLst/>
                          <a:latin typeface="+mn-lt"/>
                          <a:ea typeface="+mn-ea"/>
                          <a:cs typeface="+mn-cs"/>
                        </a:rPr>
                        <a:t>Public Access Goal</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Public Access Site Development Outcome</a:t>
                      </a:r>
                    </a:p>
                  </a:txBody>
                  <a:tcPr marL="38021" marR="38021" marT="0" marB="0">
                    <a:noFill/>
                  </a:tcPr>
                </a:tc>
              </a:tr>
              <a:tr h="1441732">
                <a:tc>
                  <a:txBody>
                    <a:bodyPr/>
                    <a:lstStyle/>
                    <a:p>
                      <a:pPr marL="0" marR="0" algn="l" defTabSz="685800" rtl="0" eaLnBrk="1" latinLnBrk="0" hangingPunct="1">
                        <a:spcBef>
                          <a:spcPts val="0"/>
                        </a:spcBef>
                        <a:spcAft>
                          <a:spcPts val="0"/>
                        </a:spcAft>
                      </a:pPr>
                      <a:r>
                        <a:rPr lang="en-US" sz="1800" b="1" kern="1200" dirty="0">
                          <a:solidFill>
                            <a:srgbClr val="002060"/>
                          </a:solidFill>
                          <a:effectLst/>
                          <a:latin typeface="+mn-lt"/>
                          <a:ea typeface="+mn-ea"/>
                          <a:cs typeface="+mn-cs"/>
                        </a:rPr>
                        <a:t>Environmental Literacy</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Student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Sustainable Schools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Environmental Literacy Planning </a:t>
                      </a:r>
                      <a:r>
                        <a:rPr lang="en-US" sz="1400" b="0" i="1" kern="1200" dirty="0" smtClean="0">
                          <a:solidFill>
                            <a:schemeClr val="bg2">
                              <a:lumMod val="10000"/>
                            </a:schemeClr>
                          </a:solidFill>
                          <a:effectLst/>
                          <a:latin typeface="+mn-lt"/>
                          <a:ea typeface="+mn-ea"/>
                          <a:cs typeface="+mn-cs"/>
                        </a:rPr>
                        <a:t>Outcome</a:t>
                      </a:r>
                      <a:endParaRPr lang="en-US" sz="1400" b="0" i="1" kern="1200" dirty="0">
                        <a:solidFill>
                          <a:schemeClr val="bg2">
                            <a:lumMod val="10000"/>
                          </a:schemeClr>
                        </a:solidFill>
                        <a:effectLst/>
                        <a:latin typeface="+mn-lt"/>
                        <a:ea typeface="+mn-ea"/>
                        <a:cs typeface="+mn-cs"/>
                      </a:endParaRPr>
                    </a:p>
                  </a:txBody>
                  <a:tcPr marL="38021" marR="38021" marT="0" marB="0">
                    <a:noFill/>
                  </a:tcPr>
                </a:tc>
                <a:tc>
                  <a:txBody>
                    <a:bodyPr/>
                    <a:lstStyle/>
                    <a:p>
                      <a:pPr marL="0" marR="0" algn="l" defTabSz="685800" rtl="0" eaLnBrk="1" latinLnBrk="0" hangingPunct="1">
                        <a:spcBef>
                          <a:spcPts val="0"/>
                        </a:spcBef>
                        <a:spcAft>
                          <a:spcPts val="0"/>
                        </a:spcAft>
                      </a:pPr>
                      <a:r>
                        <a:rPr lang="en-US" sz="1800" b="1" kern="1200" dirty="0">
                          <a:solidFill>
                            <a:srgbClr val="002060"/>
                          </a:solidFill>
                          <a:effectLst/>
                          <a:latin typeface="+mn-lt"/>
                          <a:ea typeface="+mn-ea"/>
                          <a:cs typeface="+mn-cs"/>
                        </a:rPr>
                        <a:t>Climate Resiliency</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Monitoring and Assessment Outcome</a:t>
                      </a:r>
                    </a:p>
                    <a:p>
                      <a:pPr marL="1714500" marR="0" lvl="4" indent="-114300" algn="l" defTabSz="685800" rtl="0" eaLnBrk="1" latinLnBrk="0" hangingPunct="1">
                        <a:spcBef>
                          <a:spcPts val="0"/>
                        </a:spcBef>
                        <a:spcAft>
                          <a:spcPts val="0"/>
                        </a:spcAft>
                        <a:buFont typeface="Symbol" panose="05050102010706020507" pitchFamily="18" charset="2"/>
                        <a:buChar char=""/>
                      </a:pPr>
                      <a:r>
                        <a:rPr lang="en-US" sz="1400" b="0" i="1" kern="1200" dirty="0">
                          <a:solidFill>
                            <a:schemeClr val="bg2">
                              <a:lumMod val="10000"/>
                            </a:schemeClr>
                          </a:solidFill>
                          <a:effectLst/>
                          <a:latin typeface="+mn-lt"/>
                          <a:ea typeface="+mn-ea"/>
                          <a:cs typeface="+mn-cs"/>
                        </a:rPr>
                        <a:t>Adaptation Outcome</a:t>
                      </a:r>
                    </a:p>
                    <a:p>
                      <a:pPr marL="0" marR="0">
                        <a:spcBef>
                          <a:spcPts val="0"/>
                        </a:spcBef>
                        <a:spcAft>
                          <a:spcPts val="0"/>
                        </a:spcAft>
                      </a:pPr>
                      <a:r>
                        <a:rPr lang="en-US" sz="1400" b="0" i="1" kern="1200" dirty="0">
                          <a:solidFill>
                            <a:schemeClr val="bg2">
                              <a:lumMod val="10000"/>
                            </a:schemeClr>
                          </a:solidFill>
                          <a:effectLst/>
                          <a:latin typeface="+mn-lt"/>
                          <a:ea typeface="+mn-ea"/>
                          <a:cs typeface="+mn-cs"/>
                        </a:rPr>
                        <a:t> </a:t>
                      </a:r>
                    </a:p>
                  </a:txBody>
                  <a:tcPr marL="38021" marR="38021" marT="0" marB="0">
                    <a:noFill/>
                  </a:tcPr>
                </a:tc>
              </a:tr>
            </a:tbl>
          </a:graphicData>
        </a:graphic>
      </p:graphicFrame>
      <p:sp>
        <p:nvSpPr>
          <p:cNvPr id="6" name="Rectangle 5"/>
          <p:cNvSpPr/>
          <p:nvPr/>
        </p:nvSpPr>
        <p:spPr>
          <a:xfrm>
            <a:off x="1600200" y="228601"/>
            <a:ext cx="4572000" cy="646331"/>
          </a:xfrm>
          <a:prstGeom prst="rect">
            <a:avLst/>
          </a:prstGeom>
        </p:spPr>
        <p:txBody>
          <a:bodyPr>
            <a:spAutoFit/>
          </a:bodyPr>
          <a:lstStyle/>
          <a:p>
            <a:pPr algn="ctr"/>
            <a:r>
              <a:rPr lang="en-US" sz="3600" b="1" dirty="0">
                <a:solidFill>
                  <a:srgbClr val="993300"/>
                </a:solidFill>
                <a:effectLst>
                  <a:outerShdw blurRad="38100" dist="38100" dir="2700000" algn="tl">
                    <a:srgbClr val="000000">
                      <a:alpha val="43137"/>
                    </a:srgbClr>
                  </a:outerShdw>
                </a:effectLst>
                <a:latin typeface="+mj-lt"/>
                <a:ea typeface="+mj-ea"/>
                <a:cs typeface="+mj-cs"/>
              </a:rPr>
              <a:t>Goals and Outcomes</a:t>
            </a:r>
          </a:p>
        </p:txBody>
      </p:sp>
      <p:cxnSp>
        <p:nvCxnSpPr>
          <p:cNvPr id="7" name="Straight Connector 6"/>
          <p:cNvCxnSpPr/>
          <p:nvPr/>
        </p:nvCxnSpPr>
        <p:spPr>
          <a:xfrm>
            <a:off x="2057400" y="762000"/>
            <a:ext cx="7543800" cy="0"/>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828801" y="1447801"/>
            <a:ext cx="1450049" cy="968387"/>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828800" y="3352800"/>
            <a:ext cx="1457644" cy="971868"/>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165" y="1447801"/>
            <a:ext cx="1537481" cy="971691"/>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1" name="Picture 20" descr="5159399554_1daedb92ea_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5831" y="3358440"/>
            <a:ext cx="1537814" cy="1024431"/>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8968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Shape 40"/>
          <p:cNvPicPr preferRelativeResize="0"/>
          <p:nvPr/>
        </p:nvPicPr>
        <p:blipFill>
          <a:blip r:embed="rId3"/>
          <a:stretch>
            <a:fillRect/>
          </a:stretch>
        </p:blipFill>
        <p:spPr>
          <a:xfrm>
            <a:off x="-518840" y="-10758"/>
            <a:ext cx="13244240" cy="6858000"/>
          </a:xfrm>
          <a:prstGeom prst="rect">
            <a:avLst/>
          </a:prstGeom>
          <a:noFill/>
          <a:ln>
            <a:noFill/>
          </a:ln>
        </p:spPr>
      </p:pic>
      <p:sp>
        <p:nvSpPr>
          <p:cNvPr id="5" name="Shape 179"/>
          <p:cNvSpPr txBox="1">
            <a:spLocks noGrp="1"/>
          </p:cNvSpPr>
          <p:nvPr>
            <p:ph type="body" idx="1"/>
          </p:nvPr>
        </p:nvSpPr>
        <p:spPr>
          <a:xfrm>
            <a:off x="3581401" y="2342859"/>
            <a:ext cx="5649433" cy="2649926"/>
          </a:xfrm>
          <a:prstGeom prst="rect">
            <a:avLst/>
          </a:prstGeom>
          <a:solidFill>
            <a:srgbClr val="F3EFDA">
              <a:alpha val="60000"/>
            </a:srgbClr>
          </a:solidFill>
          <a:ln>
            <a:noFill/>
          </a:ln>
        </p:spPr>
        <p:txBody>
          <a:bodyPr vert="horz" wrap="square" lIns="91425" tIns="91425" rIns="91425" bIns="91425" rtlCol="0" anchor="t" anchorCtr="0">
            <a:spAutoFit/>
          </a:bodyPr>
          <a:lstStyle/>
          <a:p>
            <a:pPr lvl="0">
              <a:buNone/>
            </a:pPr>
            <a:r>
              <a:rPr lang="en" b="1" dirty="0">
                <a:solidFill>
                  <a:srgbClr val="993300"/>
                </a:solidFill>
                <a:latin typeface="Calibri Light" pitchFamily="34" charset="0"/>
                <a:ea typeface="Oswald"/>
                <a:cs typeface="Oswald"/>
                <a:sym typeface="Oswald"/>
              </a:rPr>
              <a:t>Management strategy –</a:t>
            </a:r>
          </a:p>
          <a:p>
            <a:pPr lvl="0">
              <a:buNone/>
            </a:pPr>
            <a:r>
              <a:rPr lang="en-US"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  A single document that summarizes the Partnership’s management process and the collective thinking for each outcome or related group of outcomes.  </a:t>
            </a:r>
            <a:endParaRPr lang="en" b="1" dirty="0">
              <a:solidFill>
                <a:srgbClr val="993300"/>
              </a:solidFill>
              <a:latin typeface="Calibri Light" pitchFamily="34" charset="0"/>
              <a:ea typeface="Oswald"/>
              <a:cs typeface="Oswald"/>
              <a:sym typeface="Oswald"/>
            </a:endParaRPr>
          </a:p>
          <a:p>
            <a:pPr>
              <a:buNone/>
            </a:pPr>
            <a:endParaRPr lang="en" sz="1000" dirty="0">
              <a:solidFill>
                <a:srgbClr val="002060"/>
              </a:solidFill>
              <a:latin typeface="Calibri Light" pitchFamily="34" charset="0"/>
              <a:ea typeface="Oswald"/>
              <a:cs typeface="Oswald"/>
              <a:sym typeface="Oswald"/>
            </a:endParaRPr>
          </a:p>
        </p:txBody>
      </p:sp>
      <p:sp>
        <p:nvSpPr>
          <p:cNvPr id="3" name="Rectangle 2"/>
          <p:cNvSpPr/>
          <p:nvPr/>
        </p:nvSpPr>
        <p:spPr>
          <a:xfrm>
            <a:off x="3505200" y="304801"/>
            <a:ext cx="3277692" cy="769441"/>
          </a:xfrm>
          <a:prstGeom prst="rect">
            <a:avLst/>
          </a:prstGeom>
        </p:spPr>
        <p:txBody>
          <a:bodyPr wrap="none">
            <a:spAutoFit/>
          </a:bodyPr>
          <a:lstStyle/>
          <a:p>
            <a:r>
              <a:rPr lang="en-US" sz="4400" b="1" dirty="0">
                <a:solidFill>
                  <a:srgbClr val="993300"/>
                </a:solidFill>
                <a:effectLst>
                  <a:outerShdw blurRad="38100" dist="38100" dir="2700000" algn="tl">
                    <a:srgbClr val="000000">
                      <a:alpha val="43137"/>
                    </a:srgbClr>
                  </a:outerShdw>
                </a:effectLst>
                <a:latin typeface="+mj-lt"/>
                <a:ea typeface="+mj-ea"/>
                <a:cs typeface="+mj-cs"/>
              </a:rPr>
              <a:t>What’s Next? </a:t>
            </a:r>
          </a:p>
        </p:txBody>
      </p:sp>
      <p:cxnSp>
        <p:nvCxnSpPr>
          <p:cNvPr id="8" name="Straight Connector 7"/>
          <p:cNvCxnSpPr/>
          <p:nvPr/>
        </p:nvCxnSpPr>
        <p:spPr>
          <a:xfrm>
            <a:off x="3657600" y="914400"/>
            <a:ext cx="3429000" cy="0"/>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83392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57201"/>
            <a:ext cx="7696200" cy="646331"/>
          </a:xfrm>
          <a:prstGeom prst="rect">
            <a:avLst/>
          </a:prstGeom>
          <a:noFill/>
        </p:spPr>
        <p:txBody>
          <a:bodyPr wrap="square" rtlCol="0">
            <a:spAutoFit/>
          </a:bodyPr>
          <a:lstStyle/>
          <a:p>
            <a:pPr algn="ctr"/>
            <a:r>
              <a:rPr lang="en-US" sz="3600" b="1" dirty="0">
                <a:solidFill>
                  <a:srgbClr val="993300"/>
                </a:solidFill>
                <a:effectLst>
                  <a:outerShdw blurRad="38100" dist="38100" dir="2700000" algn="tl">
                    <a:srgbClr val="000000">
                      <a:alpha val="43137"/>
                    </a:srgbClr>
                  </a:outerShdw>
                </a:effectLst>
                <a:latin typeface="+mj-lt"/>
                <a:ea typeface="+mj-ea"/>
                <a:cs typeface="+mj-cs"/>
              </a:rPr>
              <a:t>Key Elements of Management Strategies</a:t>
            </a:r>
          </a:p>
        </p:txBody>
      </p:sp>
      <p:graphicFrame>
        <p:nvGraphicFramePr>
          <p:cNvPr id="4" name="Table 3"/>
          <p:cNvGraphicFramePr>
            <a:graphicFrameLocks noGrp="1"/>
          </p:cNvGraphicFramePr>
          <p:nvPr>
            <p:extLst>
              <p:ext uri="{D42A27DB-BD31-4B8C-83A1-F6EECF244321}">
                <p14:modId xmlns:p14="http://schemas.microsoft.com/office/powerpoint/2010/main" val="3631667244"/>
              </p:ext>
            </p:extLst>
          </p:nvPr>
        </p:nvGraphicFramePr>
        <p:xfrm>
          <a:off x="134449" y="990600"/>
          <a:ext cx="7654087" cy="5577840"/>
        </p:xfrm>
        <a:graphic>
          <a:graphicData uri="http://schemas.openxmlformats.org/drawingml/2006/table">
            <a:tbl>
              <a:tblPr firstRow="1" bandRow="1">
                <a:effectLst>
                  <a:outerShdw blurRad="127000" dist="38100" dir="3000000" algn="tl" rotWithShape="0">
                    <a:prstClr val="black">
                      <a:alpha val="40000"/>
                    </a:prstClr>
                  </a:outerShdw>
                </a:effectLst>
                <a:tableStyleId>{5C22544A-7EE6-4342-B048-85BDC9FD1C3A}</a:tableStyleId>
              </a:tblPr>
              <a:tblGrid>
                <a:gridCol w="3896626"/>
                <a:gridCol w="3757461"/>
              </a:tblGrid>
              <a:tr h="5313381">
                <a:tc>
                  <a:txBody>
                    <a:bodyPr/>
                    <a:lstStyle/>
                    <a:p>
                      <a:pPr marL="342900" indent="-342900">
                        <a:lnSpc>
                          <a:spcPct val="200000"/>
                        </a:lnSpc>
                        <a:buFont typeface="+mj-lt"/>
                        <a:buAutoNum type="arabicPeriod"/>
                      </a:pPr>
                      <a:r>
                        <a:rPr lang="en-US" sz="1800" dirty="0" smtClean="0">
                          <a:solidFill>
                            <a:srgbClr val="993300"/>
                          </a:solidFill>
                        </a:rPr>
                        <a:t>Executive Summary</a:t>
                      </a:r>
                    </a:p>
                    <a:p>
                      <a:pPr marL="342900" indent="-342900">
                        <a:lnSpc>
                          <a:spcPct val="200000"/>
                        </a:lnSpc>
                        <a:buFont typeface="+mj-lt"/>
                        <a:buAutoNum type="arabicPeriod"/>
                      </a:pPr>
                      <a:r>
                        <a:rPr lang="en-US" sz="1800" dirty="0" smtClean="0">
                          <a:solidFill>
                            <a:srgbClr val="002060"/>
                          </a:solidFill>
                        </a:rPr>
                        <a:t>Outcomes and Baselines</a:t>
                      </a:r>
                    </a:p>
                    <a:p>
                      <a:pPr marL="0" indent="0">
                        <a:lnSpc>
                          <a:spcPct val="150000"/>
                        </a:lnSpc>
                        <a:buFont typeface="+mj-lt"/>
                        <a:buNone/>
                      </a:pPr>
                      <a:endParaRPr lang="en-US" sz="700" dirty="0" smtClean="0">
                        <a:solidFill>
                          <a:srgbClr val="002060"/>
                        </a:solidFill>
                      </a:endParaRPr>
                    </a:p>
                    <a:p>
                      <a:pPr marL="342900" indent="-342900">
                        <a:lnSpc>
                          <a:spcPct val="100000"/>
                        </a:lnSpc>
                        <a:buFont typeface="+mj-lt"/>
                        <a:buAutoNum type="arabicPeriod" startAt="3"/>
                      </a:pPr>
                      <a:r>
                        <a:rPr lang="en-US" sz="1800" dirty="0" smtClean="0">
                          <a:solidFill>
                            <a:srgbClr val="002060"/>
                          </a:solidFill>
                        </a:rPr>
                        <a:t>Jurisdictions and agencies       participating in the strategy</a:t>
                      </a:r>
                    </a:p>
                    <a:p>
                      <a:pPr marL="800100" lvl="1" indent="-342900">
                        <a:lnSpc>
                          <a:spcPct val="100000"/>
                        </a:lnSpc>
                        <a:buFont typeface="Arial" panose="020B0604020202020204" pitchFamily="34" charset="0"/>
                        <a:buChar char="•"/>
                      </a:pPr>
                      <a:r>
                        <a:rPr lang="en-US" sz="1800" dirty="0" smtClean="0">
                          <a:solidFill>
                            <a:srgbClr val="993300"/>
                          </a:solidFill>
                        </a:rPr>
                        <a:t>Local engagement</a:t>
                      </a:r>
                    </a:p>
                    <a:p>
                      <a:pPr marL="342900" indent="-342900">
                        <a:lnSpc>
                          <a:spcPct val="100000"/>
                        </a:lnSpc>
                        <a:buFont typeface="+mj-lt"/>
                        <a:buAutoNum type="arabicPeriod" startAt="3"/>
                      </a:pPr>
                      <a:endParaRPr lang="en-US" sz="1800" dirty="0" smtClean="0">
                        <a:solidFill>
                          <a:srgbClr val="002060"/>
                        </a:solidFill>
                      </a:endParaRPr>
                    </a:p>
                    <a:p>
                      <a:pPr marL="342900" indent="-342900">
                        <a:lnSpc>
                          <a:spcPct val="100000"/>
                        </a:lnSpc>
                        <a:buFont typeface="+mj-lt"/>
                        <a:buAutoNum type="arabicPeriod" startAt="3"/>
                      </a:pPr>
                      <a:r>
                        <a:rPr lang="en-US" sz="1800" dirty="0" smtClean="0">
                          <a:solidFill>
                            <a:srgbClr val="002060"/>
                          </a:solidFill>
                        </a:rPr>
                        <a:t>Factors influencing ability to meet</a:t>
                      </a:r>
                      <a:r>
                        <a:rPr lang="en-US" sz="1800" baseline="0" dirty="0" smtClean="0">
                          <a:solidFill>
                            <a:srgbClr val="002060"/>
                          </a:solidFill>
                        </a:rPr>
                        <a:t> the</a:t>
                      </a:r>
                      <a:r>
                        <a:rPr lang="en-US" sz="1800" dirty="0" smtClean="0">
                          <a:solidFill>
                            <a:srgbClr val="002060"/>
                          </a:solidFill>
                        </a:rPr>
                        <a:t> goal/outcome</a:t>
                      </a:r>
                    </a:p>
                    <a:p>
                      <a:pPr marL="342900" indent="-342900">
                        <a:lnSpc>
                          <a:spcPct val="200000"/>
                        </a:lnSpc>
                        <a:buFont typeface="+mj-lt"/>
                        <a:buAutoNum type="arabicPeriod" startAt="3"/>
                      </a:pPr>
                      <a:r>
                        <a:rPr lang="en-US" sz="1800" dirty="0" smtClean="0">
                          <a:solidFill>
                            <a:srgbClr val="002060"/>
                          </a:solidFill>
                        </a:rPr>
                        <a:t>Current</a:t>
                      </a:r>
                      <a:r>
                        <a:rPr lang="en-US" sz="1800" baseline="0" dirty="0" smtClean="0">
                          <a:solidFill>
                            <a:srgbClr val="002060"/>
                          </a:solidFill>
                        </a:rPr>
                        <a:t> efforts and gaps</a:t>
                      </a:r>
                    </a:p>
                    <a:p>
                      <a:pPr marL="800100" lvl="1" indent="-342900">
                        <a:buFont typeface="Arial" panose="020B0604020202020204" pitchFamily="34" charset="0"/>
                        <a:buChar char="•"/>
                      </a:pPr>
                      <a:r>
                        <a:rPr lang="en-US" sz="1800" baseline="0" dirty="0" smtClean="0">
                          <a:solidFill>
                            <a:srgbClr val="993300"/>
                          </a:solidFill>
                        </a:rPr>
                        <a:t>Actions, tools or technical </a:t>
                      </a:r>
                    </a:p>
                    <a:p>
                      <a:pPr marL="457200" lvl="1" indent="0">
                        <a:buFont typeface="Arial" panose="020B0604020202020204" pitchFamily="34" charset="0"/>
                        <a:buNone/>
                      </a:pPr>
                      <a:r>
                        <a:rPr lang="en-US" sz="1800" baseline="0" dirty="0" smtClean="0">
                          <a:solidFill>
                            <a:srgbClr val="993300"/>
                          </a:solidFill>
                        </a:rPr>
                        <a:t>       support needed to empower </a:t>
                      </a:r>
                    </a:p>
                    <a:p>
                      <a:pPr marL="457200" lvl="1" indent="0">
                        <a:buFont typeface="Arial" panose="020B0604020202020204" pitchFamily="34" charset="0"/>
                        <a:buNone/>
                      </a:pPr>
                      <a:r>
                        <a:rPr lang="en-US" sz="1800" baseline="0" dirty="0" smtClean="0">
                          <a:solidFill>
                            <a:srgbClr val="993300"/>
                          </a:solidFill>
                        </a:rPr>
                        <a:t>       local government and others</a:t>
                      </a:r>
                      <a:endParaRPr lang="en-US" sz="1800" dirty="0" smtClean="0">
                        <a:solidFill>
                          <a:srgbClr val="993300"/>
                        </a:solidFill>
                      </a:endParaRPr>
                    </a:p>
                    <a:p>
                      <a:endParaRPr lang="en-US" sz="1800" dirty="0">
                        <a:solidFill>
                          <a:srgbClr val="002060"/>
                        </a:solidFill>
                      </a:endParaRPr>
                    </a:p>
                  </a:txBody>
                  <a:tcPr>
                    <a:noFill/>
                  </a:tcPr>
                </a:tc>
                <a:tc>
                  <a:txBody>
                    <a:bodyPr/>
                    <a:lstStyle/>
                    <a:p>
                      <a:pPr marL="342900" indent="-342900">
                        <a:buFont typeface="+mj-lt"/>
                        <a:buAutoNum type="arabicPeriod" startAt="6"/>
                      </a:pPr>
                      <a:endParaRPr lang="en-US" sz="1800" dirty="0" smtClean="0">
                        <a:solidFill>
                          <a:srgbClr val="002060"/>
                        </a:solidFill>
                      </a:endParaRPr>
                    </a:p>
                    <a:p>
                      <a:pPr marL="342900" indent="-342900">
                        <a:buFont typeface="+mj-lt"/>
                        <a:buAutoNum type="arabicPeriod" startAt="6"/>
                      </a:pPr>
                      <a:r>
                        <a:rPr lang="en-US" sz="1800" dirty="0" smtClean="0">
                          <a:solidFill>
                            <a:srgbClr val="002060"/>
                          </a:solidFill>
                        </a:rPr>
                        <a:t>Management</a:t>
                      </a:r>
                      <a:r>
                        <a:rPr lang="en-US" sz="1800" baseline="0" dirty="0" smtClean="0">
                          <a:solidFill>
                            <a:srgbClr val="002060"/>
                          </a:solidFill>
                        </a:rPr>
                        <a:t> Approach</a:t>
                      </a:r>
                    </a:p>
                    <a:p>
                      <a:pPr marL="800100" lvl="1" indent="-342900">
                        <a:buFont typeface="Arial" panose="020B0604020202020204" pitchFamily="34" charset="0"/>
                        <a:buChar char="•"/>
                      </a:pPr>
                      <a:r>
                        <a:rPr lang="en-US" sz="1800" baseline="0" dirty="0" smtClean="0">
                          <a:solidFill>
                            <a:srgbClr val="993300"/>
                          </a:solidFill>
                        </a:rPr>
                        <a:t>Local engagement</a:t>
                      </a:r>
                    </a:p>
                    <a:p>
                      <a:pPr marL="342900" indent="-342900">
                        <a:lnSpc>
                          <a:spcPct val="200000"/>
                        </a:lnSpc>
                        <a:buFont typeface="+mj-lt"/>
                        <a:buAutoNum type="arabicPeriod" startAt="6"/>
                      </a:pPr>
                      <a:r>
                        <a:rPr lang="en-US" sz="1800" baseline="0" dirty="0" smtClean="0">
                          <a:solidFill>
                            <a:srgbClr val="002060"/>
                          </a:solidFill>
                        </a:rPr>
                        <a:t>Monitoring Progress</a:t>
                      </a:r>
                    </a:p>
                    <a:p>
                      <a:pPr marL="342900" indent="-342900">
                        <a:lnSpc>
                          <a:spcPct val="200000"/>
                        </a:lnSpc>
                        <a:buFont typeface="+mj-lt"/>
                        <a:buAutoNum type="arabicPeriod" startAt="6"/>
                      </a:pPr>
                      <a:r>
                        <a:rPr lang="en-US" sz="1800" baseline="0" dirty="0" smtClean="0">
                          <a:solidFill>
                            <a:srgbClr val="002060"/>
                          </a:solidFill>
                        </a:rPr>
                        <a:t>Assessing Progress</a:t>
                      </a:r>
                    </a:p>
                    <a:p>
                      <a:pPr marL="342900" indent="-342900">
                        <a:lnSpc>
                          <a:spcPct val="200000"/>
                        </a:lnSpc>
                        <a:buFont typeface="+mj-lt"/>
                        <a:buAutoNum type="arabicPeriod" startAt="6"/>
                      </a:pPr>
                      <a:r>
                        <a:rPr lang="en-US" sz="1800" baseline="0" dirty="0" smtClean="0">
                          <a:solidFill>
                            <a:srgbClr val="002060"/>
                          </a:solidFill>
                        </a:rPr>
                        <a:t>Adaptively Manage</a:t>
                      </a:r>
                    </a:p>
                    <a:p>
                      <a:pPr marL="342900" indent="-342900">
                        <a:lnSpc>
                          <a:spcPct val="200000"/>
                        </a:lnSpc>
                        <a:buFont typeface="+mj-lt"/>
                        <a:buAutoNum type="arabicPeriod" startAt="6"/>
                      </a:pPr>
                      <a:r>
                        <a:rPr lang="en-US" sz="1800" baseline="0" dirty="0" smtClean="0">
                          <a:solidFill>
                            <a:srgbClr val="993300"/>
                          </a:solidFill>
                        </a:rPr>
                        <a:t> Biennial Workplan</a:t>
                      </a:r>
                      <a:endParaRPr lang="en-US" sz="1800" b="1" kern="1200" baseline="0" dirty="0" smtClean="0">
                        <a:solidFill>
                          <a:srgbClr val="993300"/>
                        </a:solidFill>
                        <a:latin typeface="+mn-lt"/>
                        <a:ea typeface="+mn-ea"/>
                        <a:cs typeface="+mn-cs"/>
                      </a:endParaRPr>
                    </a:p>
                    <a:p>
                      <a:pPr marL="628650" lvl="1" indent="-285750">
                        <a:lnSpc>
                          <a:spcPct val="100000"/>
                        </a:lnSpc>
                        <a:buFont typeface="Arial" panose="020B0604020202020204" pitchFamily="34" charset="0"/>
                        <a:buChar char="•"/>
                      </a:pPr>
                      <a:r>
                        <a:rPr lang="en-US" sz="1800" b="0" kern="1200" baseline="0" dirty="0" smtClean="0">
                          <a:solidFill>
                            <a:srgbClr val="993300"/>
                          </a:solidFill>
                          <a:latin typeface="+mn-lt"/>
                          <a:ea typeface="+mn-ea"/>
                          <a:cs typeface="+mn-cs"/>
                        </a:rPr>
                        <a:t>A summary of specific commitments, actions and resources each signatory and stakeholder will do to reach the two-year target for an outcome</a:t>
                      </a:r>
                    </a:p>
                    <a:p>
                      <a:pPr marL="342900" indent="-342900">
                        <a:buFont typeface="+mj-lt"/>
                        <a:buAutoNum type="arabicPeriod" startAt="6"/>
                      </a:pPr>
                      <a:endParaRPr lang="en-US" sz="1800" b="1" kern="1200" baseline="0" dirty="0" smtClean="0">
                        <a:solidFill>
                          <a:srgbClr val="993300"/>
                        </a:solidFill>
                        <a:latin typeface="+mn-lt"/>
                        <a:ea typeface="+mn-ea"/>
                        <a:cs typeface="+mn-cs"/>
                      </a:endParaRPr>
                    </a:p>
                    <a:p>
                      <a:pPr marL="342900" indent="-342900">
                        <a:buFont typeface="+mj-lt"/>
                        <a:buAutoNum type="arabicPeriod" startAt="6"/>
                      </a:pPr>
                      <a:endParaRPr lang="en-US" sz="1800" b="1" kern="1200" baseline="0" dirty="0" smtClean="0">
                        <a:solidFill>
                          <a:srgbClr val="002060"/>
                        </a:solidFill>
                        <a:latin typeface="+mn-lt"/>
                        <a:ea typeface="+mn-ea"/>
                        <a:cs typeface="+mn-cs"/>
                      </a:endParaRPr>
                    </a:p>
                    <a:p>
                      <a:pPr marL="342900" indent="-342900">
                        <a:buFont typeface="+mj-lt"/>
                        <a:buAutoNum type="arabicPeriod" startAt="6"/>
                      </a:pPr>
                      <a:endParaRPr lang="en-US" sz="1800" b="1" kern="1200" baseline="0" dirty="0" smtClean="0">
                        <a:solidFill>
                          <a:srgbClr val="002060"/>
                        </a:solidFill>
                        <a:latin typeface="+mn-lt"/>
                        <a:ea typeface="+mn-ea"/>
                        <a:cs typeface="+mn-cs"/>
                      </a:endParaRPr>
                    </a:p>
                    <a:p>
                      <a:pPr marL="0" indent="0">
                        <a:buFont typeface="+mj-lt"/>
                        <a:buNone/>
                      </a:pPr>
                      <a:endParaRPr lang="en-US" sz="1800" baseline="0" dirty="0" smtClean="0">
                        <a:solidFill>
                          <a:srgbClr val="002060"/>
                        </a:solidFill>
                      </a:endParaRPr>
                    </a:p>
                  </a:txBody>
                  <a:tcPr>
                    <a:noFill/>
                  </a:tcPr>
                </a:tc>
              </a:tr>
            </a:tbl>
          </a:graphicData>
        </a:graphic>
      </p:graphicFrame>
      <p:cxnSp>
        <p:nvCxnSpPr>
          <p:cNvPr id="6" name="Straight Connector 5"/>
          <p:cNvCxnSpPr/>
          <p:nvPr/>
        </p:nvCxnSpPr>
        <p:spPr>
          <a:xfrm>
            <a:off x="2133600" y="990600"/>
            <a:ext cx="7543800" cy="0"/>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21545" t="37763" r="63606" b="17179"/>
          <a:stretch/>
        </p:blipFill>
        <p:spPr>
          <a:xfrm>
            <a:off x="8225018" y="1636931"/>
            <a:ext cx="3734139" cy="3724180"/>
          </a:xfrm>
          <a:prstGeom prst="rect">
            <a:avLst/>
          </a:prstGeom>
        </p:spPr>
      </p:pic>
    </p:spTree>
    <p:extLst>
      <p:ext uri="{BB962C8B-B14F-4D97-AF65-F5344CB8AC3E}">
        <p14:creationId xmlns:p14="http://schemas.microsoft.com/office/powerpoint/2010/main" val="196906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993300"/>
                </a:solidFill>
                <a:effectLst>
                  <a:outerShdw blurRad="38100" dist="38100" dir="2700000" algn="tl">
                    <a:srgbClr val="000000">
                      <a:alpha val="43137"/>
                    </a:srgbClr>
                  </a:outerShdw>
                </a:effectLst>
              </a:rPr>
              <a:t>Process for Developing the Management Strategies</a:t>
            </a:r>
            <a:endParaRPr lang="en-US" sz="3600" dirty="0">
              <a:solidFill>
                <a:srgbClr val="9933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GIT funding for MS development and metric development</a:t>
            </a:r>
          </a:p>
          <a:p>
            <a:r>
              <a:rPr lang="en-US" dirty="0" smtClean="0"/>
              <a:t>1</a:t>
            </a:r>
            <a:r>
              <a:rPr lang="en-US" baseline="30000" dirty="0" smtClean="0"/>
              <a:t>st</a:t>
            </a:r>
            <a:r>
              <a:rPr lang="en-US" dirty="0" smtClean="0"/>
              <a:t> stage – Gathering the Players</a:t>
            </a:r>
          </a:p>
          <a:p>
            <a:pPr lvl="1"/>
            <a:r>
              <a:rPr lang="en-US" dirty="0" smtClean="0"/>
              <a:t>Assigned to GIT/workgroup/Action Team (screen shot of org chart) – each with a chair, a coordinator, and a staffer.</a:t>
            </a:r>
          </a:p>
          <a:p>
            <a:pPr lvl="1"/>
            <a:r>
              <a:rPr lang="en-US" dirty="0" smtClean="0"/>
              <a:t>Letter from Secretary Gill as PSC Chair</a:t>
            </a:r>
          </a:p>
          <a:p>
            <a:pPr lvl="1"/>
            <a:r>
              <a:rPr lang="en-US" dirty="0" smtClean="0"/>
              <a:t>GIT expertise on identifying stakeholders</a:t>
            </a:r>
          </a:p>
          <a:p>
            <a:pPr lvl="1"/>
            <a:r>
              <a:rPr lang="en-US" dirty="0" smtClean="0"/>
              <a:t>Web process for self-identified stakeholders</a:t>
            </a:r>
          </a:p>
          <a:p>
            <a:endParaRPr lang="en-US" dirty="0"/>
          </a:p>
        </p:txBody>
      </p:sp>
    </p:spTree>
    <p:extLst>
      <p:ext uri="{BB962C8B-B14F-4D97-AF65-F5344CB8AC3E}">
        <p14:creationId xmlns:p14="http://schemas.microsoft.com/office/powerpoint/2010/main" val="262246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993300"/>
                </a:solidFill>
                <a:effectLst>
                  <a:outerShdw blurRad="38100" dist="38100" dir="2700000" algn="tl">
                    <a:srgbClr val="000000">
                      <a:alpha val="43137"/>
                    </a:srgbClr>
                  </a:outerShdw>
                </a:effectLst>
              </a:rPr>
              <a:t>Process for Developing the Management Strategies</a:t>
            </a:r>
            <a:endParaRPr lang="en-US" sz="3600" dirty="0">
              <a:solidFill>
                <a:srgbClr val="9933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2</a:t>
            </a:r>
            <a:r>
              <a:rPr lang="en-US" baseline="30000" dirty="0" smtClean="0"/>
              <a:t>nd</a:t>
            </a:r>
            <a:r>
              <a:rPr lang="en-US" dirty="0" smtClean="0"/>
              <a:t> stage – Research/information collection - Each is slightly different.  </a:t>
            </a:r>
          </a:p>
          <a:p>
            <a:pPr lvl="1"/>
            <a:r>
              <a:rPr lang="en-US" dirty="0" smtClean="0"/>
              <a:t>Where there is a lot of history with a particular outcome in the CBP partnership, often use more traditional established workgroups to get the work done (e.g. SAV)</a:t>
            </a:r>
          </a:p>
          <a:p>
            <a:pPr lvl="1"/>
            <a:r>
              <a:rPr lang="en-US" dirty="0" smtClean="0"/>
              <a:t>Where the MS requires more investment from stakeholders traditionally outside the CBP partnership (diversity, local leadership), more research and investment in up front understanding may be necessary (focus groups, workshops, </a:t>
            </a:r>
            <a:r>
              <a:rPr lang="en-US" dirty="0" err="1" smtClean="0"/>
              <a:t>etc</a:t>
            </a:r>
            <a:r>
              <a:rPr lang="en-US" dirty="0" smtClean="0"/>
              <a:t>)</a:t>
            </a:r>
          </a:p>
          <a:p>
            <a:r>
              <a:rPr lang="en-US" dirty="0" smtClean="0"/>
              <a:t>3</a:t>
            </a:r>
            <a:r>
              <a:rPr lang="en-US" baseline="30000" dirty="0" smtClean="0"/>
              <a:t>rd</a:t>
            </a:r>
            <a:r>
              <a:rPr lang="en-US" dirty="0" smtClean="0"/>
              <a:t> stage – Writing – Who holds the pen?  Who is involved?</a:t>
            </a:r>
          </a:p>
          <a:p>
            <a:r>
              <a:rPr lang="en-US" dirty="0" smtClean="0"/>
              <a:t>4</a:t>
            </a:r>
            <a:r>
              <a:rPr lang="en-US" baseline="30000" dirty="0" smtClean="0"/>
              <a:t>th</a:t>
            </a:r>
            <a:r>
              <a:rPr lang="en-US" dirty="0" smtClean="0"/>
              <a:t> stage – Review – MB/public</a:t>
            </a:r>
          </a:p>
          <a:p>
            <a:r>
              <a:rPr lang="en-US" dirty="0" smtClean="0"/>
              <a:t>5</a:t>
            </a:r>
            <a:r>
              <a:rPr lang="en-US" baseline="30000" dirty="0" smtClean="0"/>
              <a:t>th</a:t>
            </a:r>
            <a:r>
              <a:rPr lang="en-US" dirty="0" smtClean="0"/>
              <a:t> stage – Edit/improve/release “finalize”</a:t>
            </a:r>
          </a:p>
          <a:p>
            <a:endParaRPr lang="en-US" dirty="0"/>
          </a:p>
        </p:txBody>
      </p:sp>
    </p:spTree>
    <p:extLst>
      <p:ext uri="{BB962C8B-B14F-4D97-AF65-F5344CB8AC3E}">
        <p14:creationId xmlns:p14="http://schemas.microsoft.com/office/powerpoint/2010/main" val="220809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993300"/>
                </a:solidFill>
                <a:effectLst>
                  <a:outerShdw blurRad="38100" dist="38100" dir="2700000" algn="tl">
                    <a:srgbClr val="000000">
                      <a:alpha val="43137"/>
                    </a:srgbClr>
                  </a:outerShdw>
                </a:effectLst>
              </a:rPr>
              <a:t>Review and Adoption</a:t>
            </a:r>
            <a:endParaRPr lang="en-US" sz="3600" dirty="0">
              <a:solidFill>
                <a:srgbClr val="9933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80" y="1771162"/>
            <a:ext cx="2011680" cy="13716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033" y="2826228"/>
            <a:ext cx="3170780" cy="181187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5087" y="3142762"/>
            <a:ext cx="4246809" cy="3437261"/>
          </a:xfrm>
          <a:prstGeom prst="rect">
            <a:avLst/>
          </a:prstGeom>
        </p:spPr>
      </p:pic>
    </p:spTree>
    <p:extLst>
      <p:ext uri="{BB962C8B-B14F-4D97-AF65-F5344CB8AC3E}">
        <p14:creationId xmlns:p14="http://schemas.microsoft.com/office/powerpoint/2010/main" val="684920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1031</Words>
  <Application>Microsoft Office PowerPoint</Application>
  <PresentationFormat>Widescreen</PresentationFormat>
  <Paragraphs>169</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Calibri</vt:lpstr>
      <vt:lpstr>Calibri Light</vt:lpstr>
      <vt:lpstr>Courier New</vt:lpstr>
      <vt:lpstr>Oswald</vt:lpstr>
      <vt:lpstr>Symbol</vt:lpstr>
      <vt:lpstr>Times New Roman</vt:lpstr>
      <vt:lpstr>Verdana</vt:lpstr>
      <vt:lpstr>Office Theme</vt:lpstr>
      <vt:lpstr>  The Bay’s Health &amp; Future: How it’s doing and What’s Next</vt:lpstr>
      <vt:lpstr>PowerPoint Presentation</vt:lpstr>
      <vt:lpstr>PowerPoint Presentation</vt:lpstr>
      <vt:lpstr>PowerPoint Presentation</vt:lpstr>
      <vt:lpstr>PowerPoint Presentation</vt:lpstr>
      <vt:lpstr>PowerPoint Presentation</vt:lpstr>
      <vt:lpstr>Process for Developing the Management Strategies</vt:lpstr>
      <vt:lpstr>Process for Developing the Management Strategies</vt:lpstr>
      <vt:lpstr>Review and Adoption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Strategies</dc:title>
  <dc:creator>Bisland, Carin</dc:creator>
  <cp:lastModifiedBy>Bisland, Carin</cp:lastModifiedBy>
  <cp:revision>33</cp:revision>
  <cp:lastPrinted>2014-11-26T17:30:16Z</cp:lastPrinted>
  <dcterms:created xsi:type="dcterms:W3CDTF">2014-11-04T22:17:22Z</dcterms:created>
  <dcterms:modified xsi:type="dcterms:W3CDTF">2014-11-26T18:34:26Z</dcterms:modified>
</cp:coreProperties>
</file>