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88" r:id="rId3"/>
    <p:sldMasterId id="2147483702" r:id="rId4"/>
    <p:sldMasterId id="2147483717" r:id="rId5"/>
    <p:sldMasterId id="2147483730" r:id="rId6"/>
    <p:sldMasterId id="2147483742" r:id="rId7"/>
  </p:sldMasterIdLst>
  <p:sldIdLst>
    <p:sldId id="270" r:id="rId8"/>
    <p:sldId id="25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8" d="100"/>
          <a:sy n="158" d="100"/>
        </p:scale>
        <p:origin x="-104" y="-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Relationship Id="rId3" Type="http://schemas.openxmlformats.org/officeDocument/2006/relationships/image" Target="../media/image6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124200"/>
            <a:ext cx="8686800" cy="12954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228600" y="2895600"/>
            <a:ext cx="8686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7" name="Picture 9" descr="UM inform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497513"/>
            <a:ext cx="1219200" cy="119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181" name="Group 13"/>
          <p:cNvGrpSpPr>
            <a:grpSpLocks/>
          </p:cNvGrpSpPr>
          <p:nvPr/>
        </p:nvGrpSpPr>
        <p:grpSpPr bwMode="auto">
          <a:xfrm>
            <a:off x="1600200" y="5591175"/>
            <a:ext cx="5638800" cy="1008063"/>
            <a:chOff x="1008" y="3609"/>
            <a:chExt cx="3552" cy="635"/>
          </a:xfrm>
        </p:grpSpPr>
        <p:sp>
          <p:nvSpPr>
            <p:cNvPr id="7174" name="Text Box 6"/>
            <p:cNvSpPr txBox="1">
              <a:spLocks noChangeArrowheads="1"/>
            </p:cNvSpPr>
            <p:nvPr userDrawn="1"/>
          </p:nvSpPr>
          <p:spPr bwMode="auto">
            <a:xfrm>
              <a:off x="1008" y="3802"/>
              <a:ext cx="355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2000">
                  <a:latin typeface="Times New Roman" pitchFamily="18" charset="0"/>
                </a:rPr>
                <a:t>DEPARTMENT OF ENVIRONMENTAL </a:t>
              </a:r>
            </a:p>
            <a:p>
              <a:pPr algn="ctr"/>
              <a:r>
                <a:rPr lang="en-US" sz="2000">
                  <a:latin typeface="Times New Roman" pitchFamily="18" charset="0"/>
                </a:rPr>
                <a:t>SCIENCE &amp; TECHNOLOGY</a:t>
              </a:r>
            </a:p>
          </p:txBody>
        </p:sp>
        <p:sp>
          <p:nvSpPr>
            <p:cNvPr id="7178" name="Text Box 10"/>
            <p:cNvSpPr txBox="1">
              <a:spLocks noChangeArrowheads="1"/>
            </p:cNvSpPr>
            <p:nvPr userDrawn="1"/>
          </p:nvSpPr>
          <p:spPr bwMode="auto">
            <a:xfrm>
              <a:off x="1156" y="3609"/>
              <a:ext cx="32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Laboratory for Agriculture and Environmental Studies</a:t>
              </a:r>
            </a:p>
          </p:txBody>
        </p:sp>
      </p:grpSp>
      <p:pic>
        <p:nvPicPr>
          <p:cNvPr id="7180" name="Picture 12" descr="MCElogo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65800"/>
            <a:ext cx="1914525" cy="66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46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224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124200"/>
            <a:ext cx="8686800" cy="12954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>
            <a:off x="228600" y="2895600"/>
            <a:ext cx="8686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7109" name="Picture 5" descr="UM inform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562600"/>
            <a:ext cx="1219200" cy="119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11" name="Text Box 7"/>
          <p:cNvSpPr txBox="1">
            <a:spLocks noChangeArrowheads="1"/>
          </p:cNvSpPr>
          <p:nvPr userDrawn="1"/>
        </p:nvSpPr>
        <p:spPr bwMode="auto">
          <a:xfrm>
            <a:off x="1752600" y="5640385"/>
            <a:ext cx="5638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000" dirty="0" smtClean="0">
                <a:latin typeface="Times New Roman" pitchFamily="18" charset="0"/>
              </a:rPr>
              <a:t>Department of Environmental Science &amp;</a:t>
            </a:r>
            <a:r>
              <a:rPr lang="en-US" sz="2000" baseline="0" dirty="0" smtClean="0">
                <a:latin typeface="Times New Roman" pitchFamily="18" charset="0"/>
              </a:rPr>
              <a:t> Technology College of Agriculture &amp; Natural Resources</a:t>
            </a:r>
          </a:p>
          <a:p>
            <a:pPr algn="ctr"/>
            <a:r>
              <a:rPr lang="en-US" sz="2000" baseline="0" dirty="0" smtClean="0">
                <a:latin typeface="Times New Roman" pitchFamily="18" charset="0"/>
              </a:rPr>
              <a:t>University of Maryland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15200" y="5943600"/>
            <a:ext cx="1669951" cy="80107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93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269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196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944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03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2689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219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253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5369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703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058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1863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980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28600" y="2895600"/>
            <a:ext cx="8686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smtClean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pic>
        <p:nvPicPr>
          <p:cNvPr id="5" name="Picture 5" descr="UM inform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97513"/>
            <a:ext cx="12192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1752600" y="5334000"/>
            <a:ext cx="5638800" cy="1008063"/>
            <a:chOff x="1008" y="3609"/>
            <a:chExt cx="3552" cy="635"/>
          </a:xfrm>
        </p:grpSpPr>
        <p:sp>
          <p:nvSpPr>
            <p:cNvPr id="7" name="Text Box 7"/>
            <p:cNvSpPr txBox="1">
              <a:spLocks noChangeArrowheads="1"/>
            </p:cNvSpPr>
            <p:nvPr userDrawn="1"/>
          </p:nvSpPr>
          <p:spPr bwMode="auto">
            <a:xfrm>
              <a:off x="1008" y="3802"/>
              <a:ext cx="355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mtClean="0">
                  <a:solidFill>
                    <a:srgbClr val="000000"/>
                  </a:solidFill>
                  <a:latin typeface="Times New Roman" charset="0"/>
                </a:rPr>
                <a:t>DEPARTMENT OF ENVIRONMENTAL </a:t>
              </a:r>
            </a:p>
            <a:p>
              <a:pPr algn="ctr" eaLnBrk="1" hangingPunct="1"/>
              <a:r>
                <a:rPr lang="en-US" smtClean="0">
                  <a:solidFill>
                    <a:srgbClr val="000000"/>
                  </a:solidFill>
                  <a:latin typeface="Times New Roman" charset="0"/>
                </a:rPr>
                <a:t>SCIENCE &amp; TECHNOLOGY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 userDrawn="1"/>
          </p:nvSpPr>
          <p:spPr bwMode="auto">
            <a:xfrm>
              <a:off x="1156" y="3609"/>
              <a:ext cx="32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 smtClean="0">
                  <a:solidFill>
                    <a:srgbClr val="000000"/>
                  </a:solidFill>
                  <a:latin typeface="Times New Roman" charset="0"/>
                </a:rPr>
                <a:t>Laboratory for Agriculture and Environmental Studies</a:t>
              </a:r>
            </a:p>
          </p:txBody>
        </p:sp>
      </p:grpSp>
      <p:pic>
        <p:nvPicPr>
          <p:cNvPr id="9" name="Picture 9" descr="Extension_UMD_slogan_col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372100"/>
            <a:ext cx="16668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3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124200"/>
            <a:ext cx="8686800" cy="12954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724021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371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61568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9967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9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23172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215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88118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667072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4158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126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552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553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087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5FB08A-3396-9147-AAD6-4B902D850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148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E74269-F446-AF47-91D6-D51500911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784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156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389D6F8-B172-F64F-B160-29340E2FC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4555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5F13D5-4A84-5E49-A472-B51B2443C8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7086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D1C851-7C34-E749-AD44-6E020C918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142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A0B984-8278-A240-A378-A5341C83A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7439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2004663-EF9C-B444-804D-078E74820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301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0666D4-5B6C-FC45-AA86-B693F0EB2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01493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ECF0D8-A454-324C-998C-EDC69ABFC7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5275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AFD2C3-2124-BE41-A5C7-F9594CB3EC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032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4357105-6210-9545-808D-9BB123F1E8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0758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CBC2946-A276-524D-B1D4-A92633843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9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4231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640848-38CD-A749-A6BD-02BC0036D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1916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40BA8C-326F-F74D-A858-D24A629F9F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9141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Freeform 2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>
              <a:gd name="T0" fmla="*/ 0 w 5760"/>
              <a:gd name="T1" fmla="*/ 0 h 2325"/>
              <a:gd name="T2" fmla="*/ 0 w 5760"/>
              <a:gd name="T3" fmla="*/ 339 h 2325"/>
              <a:gd name="T4" fmla="*/ 558 w 5760"/>
              <a:gd name="T5" fmla="*/ 357 h 2325"/>
              <a:gd name="T6" fmla="*/ 807 w 5760"/>
              <a:gd name="T7" fmla="*/ 375 h 2325"/>
              <a:gd name="T8" fmla="*/ 1056 w 5760"/>
              <a:gd name="T9" fmla="*/ 399 h 2325"/>
              <a:gd name="T10" fmla="*/ 1272 w 5760"/>
              <a:gd name="T11" fmla="*/ 426 h 2325"/>
              <a:gd name="T12" fmla="*/ 1539 w 5760"/>
              <a:gd name="T13" fmla="*/ 465 h 2325"/>
              <a:gd name="T14" fmla="*/ 1791 w 5760"/>
              <a:gd name="T15" fmla="*/ 510 h 2325"/>
              <a:gd name="T16" fmla="*/ 2076 w 5760"/>
              <a:gd name="T17" fmla="*/ 570 h 2325"/>
              <a:gd name="T18" fmla="*/ 2334 w 5760"/>
              <a:gd name="T19" fmla="*/ 630 h 2325"/>
              <a:gd name="T20" fmla="*/ 2544 w 5760"/>
              <a:gd name="T21" fmla="*/ 687 h 2325"/>
              <a:gd name="T22" fmla="*/ 2775 w 5760"/>
              <a:gd name="T23" fmla="*/ 759 h 2325"/>
              <a:gd name="T24" fmla="*/ 3003 w 5760"/>
              <a:gd name="T25" fmla="*/ 837 h 2325"/>
              <a:gd name="T26" fmla="*/ 3231 w 5760"/>
              <a:gd name="T27" fmla="*/ 924 h 2325"/>
              <a:gd name="T28" fmla="*/ 3438 w 5760"/>
              <a:gd name="T29" fmla="*/ 1005 h 2325"/>
              <a:gd name="T30" fmla="*/ 3663 w 5760"/>
              <a:gd name="T31" fmla="*/ 1110 h 2325"/>
              <a:gd name="T32" fmla="*/ 3903 w 5760"/>
              <a:gd name="T33" fmla="*/ 1233 h 2325"/>
              <a:gd name="T34" fmla="*/ 4149 w 5760"/>
              <a:gd name="T35" fmla="*/ 1374 h 2325"/>
              <a:gd name="T36" fmla="*/ 4353 w 5760"/>
              <a:gd name="T37" fmla="*/ 1506 h 2325"/>
              <a:gd name="T38" fmla="*/ 4491 w 5760"/>
              <a:gd name="T39" fmla="*/ 1602 h 2325"/>
              <a:gd name="T40" fmla="*/ 4668 w 5760"/>
              <a:gd name="T41" fmla="*/ 1740 h 2325"/>
              <a:gd name="T42" fmla="*/ 4824 w 5760"/>
              <a:gd name="T43" fmla="*/ 1875 h 2325"/>
              <a:gd name="T44" fmla="*/ 4968 w 5760"/>
              <a:gd name="T45" fmla="*/ 2016 h 2325"/>
              <a:gd name="T46" fmla="*/ 5100 w 5760"/>
              <a:gd name="T47" fmla="*/ 2154 h 2325"/>
              <a:gd name="T48" fmla="*/ 5238 w 5760"/>
              <a:gd name="T49" fmla="*/ 2324 h 2325"/>
              <a:gd name="T50" fmla="*/ 5759 w 5760"/>
              <a:gd name="T51" fmla="*/ 2324 h 2325"/>
              <a:gd name="T52" fmla="*/ 5759 w 5760"/>
              <a:gd name="T53" fmla="*/ 1245 h 2325"/>
              <a:gd name="T54" fmla="*/ 5580 w 5760"/>
              <a:gd name="T55" fmla="*/ 1119 h 2325"/>
              <a:gd name="T56" fmla="*/ 5400 w 5760"/>
              <a:gd name="T57" fmla="*/ 1020 h 2325"/>
              <a:gd name="T58" fmla="*/ 5205 w 5760"/>
              <a:gd name="T59" fmla="*/ 918 h 2325"/>
              <a:gd name="T60" fmla="*/ 5031 w 5760"/>
              <a:gd name="T61" fmla="*/ 837 h 2325"/>
              <a:gd name="T62" fmla="*/ 4866 w 5760"/>
              <a:gd name="T63" fmla="*/ 771 h 2325"/>
              <a:gd name="T64" fmla="*/ 4710 w 5760"/>
              <a:gd name="T65" fmla="*/ 711 h 2325"/>
              <a:gd name="T66" fmla="*/ 4545 w 5760"/>
              <a:gd name="T67" fmla="*/ 651 h 2325"/>
              <a:gd name="T68" fmla="*/ 4386 w 5760"/>
              <a:gd name="T69" fmla="*/ 600 h 2325"/>
              <a:gd name="T70" fmla="*/ 4248 w 5760"/>
              <a:gd name="T71" fmla="*/ 552 h 2325"/>
              <a:gd name="T72" fmla="*/ 3993 w 5760"/>
              <a:gd name="T73" fmla="*/ 483 h 2325"/>
              <a:gd name="T74" fmla="*/ 3777 w 5760"/>
              <a:gd name="T75" fmla="*/ 423 h 2325"/>
              <a:gd name="T76" fmla="*/ 3564 w 5760"/>
              <a:gd name="T77" fmla="*/ 375 h 2325"/>
              <a:gd name="T78" fmla="*/ 3282 w 5760"/>
              <a:gd name="T79" fmla="*/ 312 h 2325"/>
              <a:gd name="T80" fmla="*/ 3003 w 5760"/>
              <a:gd name="T81" fmla="*/ 261 h 2325"/>
              <a:gd name="T82" fmla="*/ 2733 w 5760"/>
              <a:gd name="T83" fmla="*/ 213 h 2325"/>
              <a:gd name="T84" fmla="*/ 2451 w 5760"/>
              <a:gd name="T85" fmla="*/ 171 h 2325"/>
              <a:gd name="T86" fmla="*/ 2211 w 5760"/>
              <a:gd name="T87" fmla="*/ 138 h 2325"/>
              <a:gd name="T88" fmla="*/ 1974 w 5760"/>
              <a:gd name="T89" fmla="*/ 108 h 2325"/>
              <a:gd name="T90" fmla="*/ 1665 w 5760"/>
              <a:gd name="T91" fmla="*/ 81 h 2325"/>
              <a:gd name="T92" fmla="*/ 1437 w 5760"/>
              <a:gd name="T93" fmla="*/ 60 h 2325"/>
              <a:gd name="T94" fmla="*/ 1125 w 5760"/>
              <a:gd name="T95" fmla="*/ 36 h 2325"/>
              <a:gd name="T96" fmla="*/ 828 w 5760"/>
              <a:gd name="T97" fmla="*/ 21 h 2325"/>
              <a:gd name="T98" fmla="*/ 558 w 5760"/>
              <a:gd name="T99" fmla="*/ 12 h 2325"/>
              <a:gd name="T100" fmla="*/ 282 w 5760"/>
              <a:gd name="T101" fmla="*/ 3 h 2325"/>
              <a:gd name="T102" fmla="*/ 0 w 5760"/>
              <a:gd name="T103" fmla="*/ 0 h 2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US" sz="2400" smtClean="0">
              <a:solidFill>
                <a:srgbClr val="FFFFFF"/>
              </a:solidFill>
              <a:latin typeface="Times" charset="0"/>
              <a:ea typeface="ＭＳ Ｐゴシック" charset="0"/>
            </a:endParaRP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5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7399372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0592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89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89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25671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1079" y="1658938"/>
            <a:ext cx="381846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5012" y="1658938"/>
            <a:ext cx="381846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3978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378" y="1535113"/>
            <a:ext cx="40414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378" y="2174875"/>
            <a:ext cx="40414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21939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7297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399417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8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756" y="273051"/>
            <a:ext cx="511104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8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739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719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11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11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11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829933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4627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1912" y="269876"/>
            <a:ext cx="1951567" cy="55038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1" y="269876"/>
            <a:ext cx="5720644" cy="55038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824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9875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721078" y="1658938"/>
            <a:ext cx="7772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27604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9552-F789-424B-B084-9F2E617AE63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3/1/16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A7650-23C3-E349-924C-88C46D6FD6F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920355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9552-F789-424B-B084-9F2E617AE63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3/1/16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A7650-23C3-E349-924C-88C46D6FD6F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558555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9552-F789-424B-B084-9F2E617AE63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3/1/16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A7650-23C3-E349-924C-88C46D6FD6F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813501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9552-F789-424B-B084-9F2E617AE63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3/1/16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A7650-23C3-E349-924C-88C46D6FD6F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889771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9552-F789-424B-B084-9F2E617AE63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3/1/16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A7650-23C3-E349-924C-88C46D6FD6F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124627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9552-F789-424B-B084-9F2E617AE63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3/1/16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A7650-23C3-E349-924C-88C46D6FD6F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6274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062893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9552-F789-424B-B084-9F2E617AE63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3/1/16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A7650-23C3-E349-924C-88C46D6FD6F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751657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9552-F789-424B-B084-9F2E617AE63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3/1/16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A7650-23C3-E349-924C-88C46D6FD6F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155177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9552-F789-424B-B084-9F2E617AE63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3/1/16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A7650-23C3-E349-924C-88C46D6FD6F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2977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9552-F789-424B-B084-9F2E617AE63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3/1/16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A7650-23C3-E349-924C-88C46D6FD6F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340410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9552-F789-424B-B084-9F2E617AE63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3/1/16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A7650-23C3-E349-924C-88C46D6FD6F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41576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9BC32-0EBA-8C42-9303-A1559BABE76C}" type="slidenum">
              <a:rPr lang="en-US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8121568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92B6A-3476-6B41-92C6-0F90A0094A3A}" type="slidenum">
              <a:rPr lang="en-US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33195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F5EA8-9280-FC4D-9250-BF2EE4979174}" type="slidenum">
              <a:rPr lang="en-US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7529851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48EE7-E395-084C-B3C6-20AC082C1931}" type="slidenum">
              <a:rPr lang="en-US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4804416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E5B1B-7553-3043-B79D-8B60F17889DF}" type="slidenum">
              <a:rPr lang="en-US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90250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241023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59C75-C83A-9241-B356-30D6E07E7E73}" type="slidenum">
              <a:rPr lang="en-US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6294103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0024D-B6AB-4344-B8E9-5615C9FA6A3D}" type="slidenum">
              <a:rPr lang="en-US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9153801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3C956-E990-0541-8682-47BDAD781D36}" type="slidenum">
              <a:rPr lang="en-US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6882597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331A8-D9F3-A04C-AEC6-18ACBE29376F}" type="slidenum">
              <a:rPr lang="en-US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1331429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6F590-CED0-B546-83B1-2C53D6CE96A1}" type="slidenum">
              <a:rPr lang="en-US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6439921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63DAD-706F-B74F-A0FB-46C0BDEDE238}" type="slidenum">
              <a:rPr lang="en-US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5790803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22144-DC0C-5748-85E6-06BFFD561318}" type="slidenum">
              <a:rPr lang="en-US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32367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4735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theme" Target="../theme/theme2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theme" Target="../theme/theme3.xml"/><Relationship Id="rId15" Type="http://schemas.openxmlformats.org/officeDocument/2006/relationships/image" Target="../media/image5.png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1.xml"/><Relationship Id="rId15" Type="http://schemas.openxmlformats.org/officeDocument/2006/relationships/theme" Target="../theme/theme4.xml"/><Relationship Id="rId1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9.xml"/><Relationship Id="rId3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4.xml"/><Relationship Id="rId8" Type="http://schemas.openxmlformats.org/officeDocument/2006/relationships/slideLayout" Target="../slideLayouts/slideLayout45.xml"/><Relationship Id="rId9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7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3.xml"/><Relationship Id="rId13" Type="http://schemas.openxmlformats.org/officeDocument/2006/relationships/theme" Target="../theme/theme5.xml"/><Relationship Id="rId1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3.xml"/><Relationship Id="rId3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6.xml"/><Relationship Id="rId6" Type="http://schemas.openxmlformats.org/officeDocument/2006/relationships/slideLayout" Target="../slideLayouts/slideLayout57.xml"/><Relationship Id="rId7" Type="http://schemas.openxmlformats.org/officeDocument/2006/relationships/slideLayout" Target="../slideLayouts/slideLayout58.xml"/><Relationship Id="rId8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1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4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64.xml"/><Relationship Id="rId2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8.xml"/><Relationship Id="rId6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0.xml"/><Relationship Id="rId8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3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86.xml"/><Relationship Id="rId13" Type="http://schemas.openxmlformats.org/officeDocument/2006/relationships/theme" Target="../theme/theme7.xml"/><Relationship Id="rId1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1.xml"/><Relationship Id="rId8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228600" y="1524000"/>
            <a:ext cx="8686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49" name="Picture 5" descr="UM informal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638" y="6170613"/>
            <a:ext cx="466725" cy="45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228600" y="1524000"/>
            <a:ext cx="8686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6085" name="Picture 5" descr="UM informal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638" y="6170613"/>
            <a:ext cx="466725" cy="45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28600" y="1524000"/>
            <a:ext cx="8686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smtClean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pic>
        <p:nvPicPr>
          <p:cNvPr id="5125" name="Picture 5" descr="UM informal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638" y="6170613"/>
            <a:ext cx="4667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092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pitchFamily="34" charset="0"/>
                <a:ea typeface="+mn-ea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pitchFamily="34" charset="0"/>
                <a:ea typeface="+mn-ea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28D720E5-841B-4B44-B520-2DC07E3E52C2}" type="slidenum">
              <a:rPr lang="en-US">
                <a:ea typeface="ＭＳ Ｐゴシック" charset="0"/>
              </a:rPr>
              <a:pPr>
                <a:defRPr/>
              </a:pPr>
              <a:t>‹#›</a:t>
            </a:fld>
            <a:endParaRPr lang="en-US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208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698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1078" y="1658938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829973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5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5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5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5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5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5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5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5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45579552-F789-424B-B084-9F2E617AE63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3/1/16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E76A7650-23C3-E349-924C-88C46D6FD6F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242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9B684B5E-5857-BF4E-8C9D-1A01C9AA3D19}" type="slidenum">
              <a:rPr lang="en-US">
                <a:solidFill>
                  <a:srgbClr val="000000"/>
                </a:solidFill>
                <a:ea typeface="ＭＳ Ｐゴシック" charset="0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117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4422" y="658000"/>
            <a:ext cx="7727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Phase </a:t>
            </a:r>
            <a:r>
              <a:rPr lang="en-US" b="1" dirty="0" smtClean="0"/>
              <a:t>6 Nutrient Management Expert </a:t>
            </a:r>
            <a:r>
              <a:rPr lang="en-US" b="1" dirty="0" smtClean="0"/>
              <a:t>Panel </a:t>
            </a:r>
            <a:r>
              <a:rPr lang="en-US" b="1" dirty="0" smtClean="0"/>
              <a:t>deliberations &amp; progress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33563" y="288668"/>
            <a:ext cx="2135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February </a:t>
            </a:r>
            <a:r>
              <a:rPr lang="en-US" b="1" dirty="0" smtClean="0"/>
              <a:t>24, </a:t>
            </a:r>
            <a:r>
              <a:rPr lang="en-US" b="1" dirty="0" smtClean="0"/>
              <a:t>2016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97500" y="173053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8117" y="1206379"/>
            <a:ext cx="8590553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Historical base-line conditions (i.e.1985) are used as uniform reference point for non-nutrient management conditions at the field scale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The concept of “negative efficiency” for non-nutrient management acres is eliminated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The previously proposed “Core Nutrient Management” base-line threshold, or “neutral” condition, is eliminated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Core Nutrient Management BMP becomes an efficiency in the models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Supplemental Nutrient Management BMP efficiencies are additive to Core</a:t>
            </a:r>
            <a:br>
              <a:rPr lang="en-US" dirty="0" smtClean="0"/>
            </a:br>
            <a:r>
              <a:rPr lang="en-US" dirty="0" smtClean="0"/>
              <a:t>Nutrient Management BMP efficiencies, but do not exist without Core BMPs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Nutrient Management BMPs can represent adjusted rate of nutrient application through application of an efficiency factor applied to the base rate.</a:t>
            </a:r>
          </a:p>
        </p:txBody>
      </p:sp>
    </p:spTree>
    <p:extLst>
      <p:ext uri="{BB962C8B-B14F-4D97-AF65-F5344CB8AC3E}">
        <p14:creationId xmlns:p14="http://schemas.microsoft.com/office/powerpoint/2010/main" val="751522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5576589" y="217656"/>
            <a:ext cx="1599460" cy="604846"/>
          </a:xfrm>
          <a:prstGeom prst="rect">
            <a:avLst/>
          </a:prstGeom>
          <a:solidFill>
            <a:srgbClr val="FF0000">
              <a:alpha val="28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622308" y="181326"/>
            <a:ext cx="142257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 credit</a:t>
            </a:r>
          </a:p>
          <a:p>
            <a:pPr algn="ctr"/>
            <a:r>
              <a:rPr lang="en-US" sz="1200" dirty="0" smtClean="0"/>
              <a:t>for nutrient</a:t>
            </a:r>
          </a:p>
          <a:p>
            <a:pPr algn="ctr"/>
            <a:r>
              <a:rPr lang="en-US" sz="1200" dirty="0" smtClean="0"/>
              <a:t>managemen</a:t>
            </a:r>
            <a:r>
              <a:rPr lang="en-US" sz="1400" dirty="0" smtClean="0"/>
              <a:t>t</a:t>
            </a:r>
            <a:endParaRPr lang="en-US" sz="1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03483"/>
              </p:ext>
            </p:extLst>
          </p:nvPr>
        </p:nvGraphicFramePr>
        <p:xfrm>
          <a:off x="129649" y="83366"/>
          <a:ext cx="4395562" cy="1534160"/>
        </p:xfrm>
        <a:graphic>
          <a:graphicData uri="http://schemas.openxmlformats.org/drawingml/2006/table">
            <a:tbl>
              <a:tblPr/>
              <a:tblGrid>
                <a:gridCol w="4395562"/>
              </a:tblGrid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Core Nutrient Management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BMP</a:t>
                      </a:r>
                    </a:p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core elements required to be implemented and verified)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000"/>
                      </a:srgb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 &amp; P rate, timing and placement according to LGU recommendations at field level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 soil tests at field level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Manure analysis and volume  - test value or book value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Spreader/applicator calibration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Yield estimates and cropping plan at field level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Cropping and manure history at field level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4558701" y="272170"/>
            <a:ext cx="978408" cy="484632"/>
          </a:xfrm>
          <a:prstGeom prst="rightArrow">
            <a:avLst/>
          </a:prstGeom>
          <a:solidFill>
            <a:srgbClr val="FF0000">
              <a:alpha val="30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3158491" y="2283484"/>
            <a:ext cx="1336051" cy="484632"/>
          </a:xfrm>
          <a:prstGeom prst="rightArrow">
            <a:avLst/>
          </a:prstGeom>
          <a:solidFill>
            <a:srgbClr val="008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669181" y="374226"/>
            <a:ext cx="4154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NO</a:t>
            </a:r>
            <a:endParaRPr lang="en-US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669181" y="1000900"/>
            <a:ext cx="5182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YES</a:t>
            </a:r>
            <a:endParaRPr lang="en-US" sz="1200" b="1" dirty="0"/>
          </a:p>
        </p:txBody>
      </p:sp>
      <p:sp>
        <p:nvSpPr>
          <p:cNvPr id="15" name="Rectangle 14"/>
          <p:cNvSpPr/>
          <p:nvPr/>
        </p:nvSpPr>
        <p:spPr>
          <a:xfrm>
            <a:off x="5577649" y="899747"/>
            <a:ext cx="1598400" cy="604846"/>
          </a:xfrm>
          <a:prstGeom prst="rect">
            <a:avLst/>
          </a:prstGeom>
          <a:solidFill>
            <a:srgbClr val="008000">
              <a:alpha val="28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8644" y="858262"/>
            <a:ext cx="1769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Credit for Core</a:t>
            </a:r>
          </a:p>
          <a:p>
            <a:pPr algn="ctr"/>
            <a:r>
              <a:rPr lang="en-US" sz="1200" dirty="0"/>
              <a:t>N</a:t>
            </a:r>
            <a:r>
              <a:rPr lang="en-US" sz="1200" dirty="0" smtClean="0"/>
              <a:t>utrient </a:t>
            </a:r>
            <a:r>
              <a:rPr lang="en-US" sz="1200" dirty="0"/>
              <a:t>M</a:t>
            </a:r>
            <a:r>
              <a:rPr lang="en-US" sz="1200" dirty="0" smtClean="0"/>
              <a:t>anagement</a:t>
            </a:r>
          </a:p>
          <a:p>
            <a:pPr algn="ctr"/>
            <a:r>
              <a:rPr lang="en-US" sz="1200" dirty="0" smtClean="0"/>
              <a:t>BMP efficiency applied</a:t>
            </a:r>
            <a:endParaRPr lang="en-US" sz="1200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528461"/>
              </p:ext>
            </p:extLst>
          </p:nvPr>
        </p:nvGraphicFramePr>
        <p:xfrm>
          <a:off x="129649" y="2008802"/>
          <a:ext cx="3028843" cy="2476500"/>
        </p:xfrm>
        <a:graphic>
          <a:graphicData uri="http://schemas.openxmlformats.org/drawingml/2006/table">
            <a:tbl>
              <a:tblPr/>
              <a:tblGrid>
                <a:gridCol w="3028843"/>
              </a:tblGrid>
              <a:tr h="1222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Advanced N Assessment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PSNT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Manure analysis &lt; 3 years old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On-farm replicated research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CSNT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N-loss risk assessments &amp; models - Ammonia loss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Yield mapping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ISNT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On-farm strip trials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N-loss risk assessments &amp; models - Leaching loss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FSNT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N-loss risk assessments &amp; models - Denitrification losses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Whole farm balances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In-season sensors/remote sensing in general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32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Geo-spatial mapping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166854"/>
              </p:ext>
            </p:extLst>
          </p:nvPr>
        </p:nvGraphicFramePr>
        <p:xfrm>
          <a:off x="129649" y="4615644"/>
          <a:ext cx="3028843" cy="2133600"/>
        </p:xfrm>
        <a:graphic>
          <a:graphicData uri="http://schemas.openxmlformats.org/drawingml/2006/table">
            <a:tbl>
              <a:tblPr/>
              <a:tblGrid>
                <a:gridCol w="3028843"/>
              </a:tblGrid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Advanced P Assessment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8147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Soil test P remediation/declining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Soil tests  &lt; 3 years old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 Index assessment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Grid soil sampling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Manure analysis &lt; 3 years old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On-farm replicated research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Yield mapping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On-farm strip trials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Whole farm balances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Geo-spatial mapping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29649" y="1731803"/>
            <a:ext cx="8967562" cy="276999"/>
          </a:xfrm>
          <a:prstGeom prst="rect">
            <a:avLst/>
          </a:prstGeom>
          <a:solidFill>
            <a:srgbClr val="FFFF00">
              <a:alpha val="51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alibri"/>
                <a:cs typeface="Calibri"/>
              </a:rPr>
              <a:t>If Core Nutrient Management BMP efficiency is applied, follow with advanced </a:t>
            </a:r>
            <a:r>
              <a:rPr lang="en-US" sz="1200" b="1" dirty="0">
                <a:latin typeface="Calibri"/>
                <a:cs typeface="Calibri"/>
              </a:rPr>
              <a:t>a</a:t>
            </a:r>
            <a:r>
              <a:rPr lang="en-US" sz="1200" b="1" dirty="0" smtClean="0">
                <a:latin typeface="Calibri"/>
                <a:cs typeface="Calibri"/>
              </a:rPr>
              <a:t>ssessment for Supplemental Nutrient Management BMPs</a:t>
            </a:r>
            <a:endParaRPr lang="en-US" sz="1200" b="1" dirty="0">
              <a:latin typeface="Calibri"/>
              <a:cs typeface="Calibri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463829"/>
              </p:ext>
            </p:extLst>
          </p:nvPr>
        </p:nvGraphicFramePr>
        <p:xfrm>
          <a:off x="4507704" y="2027775"/>
          <a:ext cx="3895093" cy="774700"/>
        </p:xfrm>
        <a:graphic>
          <a:graphicData uri="http://schemas.openxmlformats.org/drawingml/2006/table">
            <a:tbl>
              <a:tblPr/>
              <a:tblGrid>
                <a:gridCol w="3895093"/>
              </a:tblGrid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 Rate Adjustment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(implementation of one or more BMPs required)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 rate less than LGU recommendations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Split N applications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Variable rate N application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534581"/>
              </p:ext>
            </p:extLst>
          </p:nvPr>
        </p:nvGraphicFramePr>
        <p:xfrm>
          <a:off x="4507703" y="2991025"/>
          <a:ext cx="3908254" cy="584200"/>
        </p:xfrm>
        <a:graphic>
          <a:graphicData uri="http://schemas.openxmlformats.org/drawingml/2006/table">
            <a:tbl>
              <a:tblPr/>
              <a:tblGrid>
                <a:gridCol w="3908254"/>
              </a:tblGrid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 Placement Adjustment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(implementation of one or more BMPs required)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Subsurface injection or incorporation of applied 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 application setbacks from water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466690"/>
              </p:ext>
            </p:extLst>
          </p:nvPr>
        </p:nvGraphicFramePr>
        <p:xfrm>
          <a:off x="4494543" y="3751256"/>
          <a:ext cx="3908254" cy="393700"/>
        </p:xfrm>
        <a:graphic>
          <a:graphicData uri="http://schemas.openxmlformats.org/drawingml/2006/table">
            <a:tbl>
              <a:tblPr/>
              <a:tblGrid>
                <a:gridCol w="3908254"/>
              </a:tblGrid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 Timing Adjustment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(implementation of one or more BMPs required)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Split N applications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916413"/>
              </p:ext>
            </p:extLst>
          </p:nvPr>
        </p:nvGraphicFramePr>
        <p:xfrm>
          <a:off x="4507704" y="4564262"/>
          <a:ext cx="3908254" cy="927100"/>
        </p:xfrm>
        <a:graphic>
          <a:graphicData uri="http://schemas.openxmlformats.org/drawingml/2006/table">
            <a:tbl>
              <a:tblPr/>
              <a:tblGrid>
                <a:gridCol w="3908254"/>
              </a:tblGrid>
              <a:tr h="127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 Rate Adjustment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(implementation of one or more BMPs required)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P-based manure rate based on crop P removal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 rate less than LGU recommendations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Variable rate P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Split P applications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908016"/>
              </p:ext>
            </p:extLst>
          </p:nvPr>
        </p:nvGraphicFramePr>
        <p:xfrm>
          <a:off x="4525211" y="5599008"/>
          <a:ext cx="3908254" cy="584200"/>
        </p:xfrm>
        <a:graphic>
          <a:graphicData uri="http://schemas.openxmlformats.org/drawingml/2006/table">
            <a:tbl>
              <a:tblPr/>
              <a:tblGrid>
                <a:gridCol w="3908254"/>
              </a:tblGrid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 Placement Adjustment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(implementation of one or more BMPs required)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Subsurface injection or incorporation of applied P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 application setbacks from water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247436"/>
              </p:ext>
            </p:extLst>
          </p:nvPr>
        </p:nvGraphicFramePr>
        <p:xfrm>
          <a:off x="4525211" y="6285924"/>
          <a:ext cx="3908254" cy="393700"/>
        </p:xfrm>
        <a:graphic>
          <a:graphicData uri="http://schemas.openxmlformats.org/drawingml/2006/table">
            <a:tbl>
              <a:tblPr/>
              <a:tblGrid>
                <a:gridCol w="3908254"/>
              </a:tblGrid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 Timing Adjustment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(implementation of one or more BMPs required)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 application in lower P-loss risk season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</a:tbl>
          </a:graphicData>
        </a:graphic>
      </p:graphicFrame>
      <p:sp>
        <p:nvSpPr>
          <p:cNvPr id="31" name="Right Arrow 30"/>
          <p:cNvSpPr/>
          <p:nvPr/>
        </p:nvSpPr>
        <p:spPr>
          <a:xfrm>
            <a:off x="4561993" y="896596"/>
            <a:ext cx="978408" cy="484632"/>
          </a:xfrm>
          <a:prstGeom prst="rightArrow">
            <a:avLst/>
          </a:prstGeom>
          <a:solidFill>
            <a:srgbClr val="008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122438" y="2382184"/>
            <a:ext cx="13852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Calibri"/>
                <a:cs typeface="Calibri"/>
              </a:rPr>
              <a:t>IMPLEMENTATION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34" name="Right Arrow 33"/>
          <p:cNvSpPr/>
          <p:nvPr/>
        </p:nvSpPr>
        <p:spPr>
          <a:xfrm>
            <a:off x="3171653" y="3002180"/>
            <a:ext cx="1322890" cy="484632"/>
          </a:xfrm>
          <a:prstGeom prst="rightArrow">
            <a:avLst/>
          </a:prstGeom>
          <a:solidFill>
            <a:srgbClr val="008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>
            <a:off x="3158493" y="3755911"/>
            <a:ext cx="1336050" cy="484632"/>
          </a:xfrm>
          <a:prstGeom prst="rightArrow">
            <a:avLst/>
          </a:prstGeom>
          <a:solidFill>
            <a:srgbClr val="008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>
            <a:off x="3158492" y="4903112"/>
            <a:ext cx="1349211" cy="484632"/>
          </a:xfrm>
          <a:prstGeom prst="rightArrow">
            <a:avLst/>
          </a:prstGeom>
          <a:solidFill>
            <a:srgbClr val="008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>
            <a:off x="3158492" y="5599008"/>
            <a:ext cx="1349212" cy="484632"/>
          </a:xfrm>
          <a:prstGeom prst="rightArrow">
            <a:avLst/>
          </a:prstGeom>
          <a:solidFill>
            <a:srgbClr val="008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3171652" y="6264612"/>
            <a:ext cx="1353559" cy="484632"/>
          </a:xfrm>
          <a:prstGeom prst="rightArrow">
            <a:avLst/>
          </a:prstGeom>
          <a:solidFill>
            <a:srgbClr val="008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122438" y="3112564"/>
            <a:ext cx="13852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Calibri"/>
                <a:cs typeface="Calibri"/>
              </a:rPr>
              <a:t>IMPLEMENTATION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09278" y="3867957"/>
            <a:ext cx="13852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Calibri"/>
                <a:cs typeface="Calibri"/>
              </a:rPr>
              <a:t>IMPLEMENTATION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122438" y="5009722"/>
            <a:ext cx="13852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Calibri"/>
                <a:cs typeface="Calibri"/>
              </a:rPr>
              <a:t>IMPLEMENTATION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109277" y="5708262"/>
            <a:ext cx="13852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Calibri"/>
                <a:cs typeface="Calibri"/>
              </a:rPr>
              <a:t>IMPLEMENTATION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122438" y="6354161"/>
            <a:ext cx="13852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Calibri"/>
                <a:cs typeface="Calibri"/>
              </a:rPr>
              <a:t>IMPLEMENTATION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659344" y="1031678"/>
            <a:ext cx="1319483" cy="246221"/>
          </a:xfrm>
          <a:prstGeom prst="rect">
            <a:avLst/>
          </a:prstGeom>
          <a:solidFill>
            <a:srgbClr val="008000">
              <a:alpha val="2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Calibri"/>
                <a:cs typeface="Calibri"/>
              </a:rPr>
              <a:t>BMP Efficiency</a:t>
            </a:r>
            <a:r>
              <a:rPr lang="en-US" sz="1000" b="1" dirty="0">
                <a:latin typeface="Calibri"/>
                <a:cs typeface="Calibri"/>
              </a:rPr>
              <a:t> </a:t>
            </a:r>
            <a:r>
              <a:rPr lang="en-US" sz="1000" b="1" dirty="0" smtClean="0">
                <a:latin typeface="Calibri"/>
                <a:cs typeface="Calibri"/>
              </a:rPr>
              <a:t>= 99%</a:t>
            </a:r>
            <a:endParaRPr lang="en-US" sz="1000" b="1" dirty="0">
              <a:latin typeface="Calibri"/>
              <a:cs typeface="Calibri"/>
            </a:endParaRPr>
          </a:p>
        </p:txBody>
      </p:sp>
      <p:sp>
        <p:nvSpPr>
          <p:cNvPr id="45" name="Right Arrow 44"/>
          <p:cNvSpPr/>
          <p:nvPr/>
        </p:nvSpPr>
        <p:spPr>
          <a:xfrm>
            <a:off x="7257952" y="1051964"/>
            <a:ext cx="376167" cy="204814"/>
          </a:xfrm>
          <a:prstGeom prst="rightArrow">
            <a:avLst/>
          </a:prstGeom>
          <a:solidFill>
            <a:srgbClr val="008000">
              <a:alpha val="23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8491069" y="2151351"/>
            <a:ext cx="631265" cy="507831"/>
          </a:xfrm>
          <a:prstGeom prst="rect">
            <a:avLst/>
          </a:prstGeom>
          <a:solidFill>
            <a:srgbClr val="008000">
              <a:alpha val="2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Calibri"/>
                <a:cs typeface="Calibri"/>
              </a:rPr>
              <a:t>BMP Efficiency</a:t>
            </a:r>
            <a:r>
              <a:rPr lang="en-US" sz="900" b="1" dirty="0">
                <a:latin typeface="Calibri"/>
                <a:cs typeface="Calibri"/>
              </a:rPr>
              <a:t> </a:t>
            </a:r>
            <a:r>
              <a:rPr lang="en-US" sz="900" b="1" dirty="0" smtClean="0">
                <a:latin typeface="Calibri"/>
                <a:cs typeface="Calibri"/>
              </a:rPr>
              <a:t>= 99%</a:t>
            </a:r>
            <a:endParaRPr lang="en-US" sz="900" b="1" dirty="0">
              <a:latin typeface="Calibri"/>
              <a:cs typeface="Calibri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491069" y="2982666"/>
            <a:ext cx="631265" cy="507831"/>
          </a:xfrm>
          <a:prstGeom prst="rect">
            <a:avLst/>
          </a:prstGeom>
          <a:solidFill>
            <a:srgbClr val="008000">
              <a:alpha val="2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Calibri"/>
                <a:cs typeface="Calibri"/>
              </a:rPr>
              <a:t>BMP Efficiency</a:t>
            </a:r>
            <a:r>
              <a:rPr lang="en-US" sz="900" b="1" dirty="0">
                <a:latin typeface="Calibri"/>
                <a:cs typeface="Calibri"/>
              </a:rPr>
              <a:t> </a:t>
            </a:r>
            <a:r>
              <a:rPr lang="en-US" sz="900" b="1" dirty="0" smtClean="0">
                <a:latin typeface="Calibri"/>
                <a:cs typeface="Calibri"/>
              </a:rPr>
              <a:t>= 99%</a:t>
            </a:r>
            <a:endParaRPr lang="en-US" sz="900" b="1" dirty="0">
              <a:latin typeface="Calibri"/>
              <a:cs typeface="Calibri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501901" y="3732712"/>
            <a:ext cx="631265" cy="507831"/>
          </a:xfrm>
          <a:prstGeom prst="rect">
            <a:avLst/>
          </a:prstGeom>
          <a:solidFill>
            <a:srgbClr val="008000">
              <a:alpha val="2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Calibri"/>
                <a:cs typeface="Calibri"/>
              </a:rPr>
              <a:t>BMP Efficiency</a:t>
            </a:r>
            <a:r>
              <a:rPr lang="en-US" sz="900" b="1" dirty="0">
                <a:latin typeface="Calibri"/>
                <a:cs typeface="Calibri"/>
              </a:rPr>
              <a:t> </a:t>
            </a:r>
            <a:r>
              <a:rPr lang="en-US" sz="900" b="1" dirty="0" smtClean="0">
                <a:latin typeface="Calibri"/>
                <a:cs typeface="Calibri"/>
              </a:rPr>
              <a:t>= 99%</a:t>
            </a:r>
            <a:endParaRPr lang="en-US" sz="900" b="1" dirty="0">
              <a:latin typeface="Calibri"/>
              <a:cs typeface="Calibri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501901" y="4755806"/>
            <a:ext cx="631265" cy="507831"/>
          </a:xfrm>
          <a:prstGeom prst="rect">
            <a:avLst/>
          </a:prstGeom>
          <a:solidFill>
            <a:srgbClr val="008000">
              <a:alpha val="2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Calibri"/>
                <a:cs typeface="Calibri"/>
              </a:rPr>
              <a:t>BMP Efficiency</a:t>
            </a:r>
            <a:r>
              <a:rPr lang="en-US" sz="900" b="1" dirty="0">
                <a:latin typeface="Calibri"/>
                <a:cs typeface="Calibri"/>
              </a:rPr>
              <a:t> </a:t>
            </a:r>
            <a:r>
              <a:rPr lang="en-US" sz="900" b="1" dirty="0" smtClean="0">
                <a:latin typeface="Calibri"/>
                <a:cs typeface="Calibri"/>
              </a:rPr>
              <a:t>= 99%</a:t>
            </a:r>
            <a:endParaRPr lang="en-US" sz="900" b="1" dirty="0">
              <a:latin typeface="Calibri"/>
              <a:cs typeface="Calibri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491069" y="5632632"/>
            <a:ext cx="631265" cy="507831"/>
          </a:xfrm>
          <a:prstGeom prst="rect">
            <a:avLst/>
          </a:prstGeom>
          <a:solidFill>
            <a:srgbClr val="008000">
              <a:alpha val="2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Calibri"/>
                <a:cs typeface="Calibri"/>
              </a:rPr>
              <a:t>BMP Efficiency</a:t>
            </a:r>
            <a:r>
              <a:rPr lang="en-US" sz="900" b="1" dirty="0">
                <a:latin typeface="Calibri"/>
                <a:cs typeface="Calibri"/>
              </a:rPr>
              <a:t> </a:t>
            </a:r>
            <a:r>
              <a:rPr lang="en-US" sz="900" b="1" dirty="0" smtClean="0">
                <a:latin typeface="Calibri"/>
                <a:cs typeface="Calibri"/>
              </a:rPr>
              <a:t>= 99%</a:t>
            </a:r>
            <a:endParaRPr lang="en-US" sz="900" b="1" dirty="0">
              <a:latin typeface="Calibri"/>
              <a:cs typeface="Calibri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501901" y="6283810"/>
            <a:ext cx="631265" cy="507831"/>
          </a:xfrm>
          <a:prstGeom prst="rect">
            <a:avLst/>
          </a:prstGeom>
          <a:solidFill>
            <a:srgbClr val="008000">
              <a:alpha val="2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Calibri"/>
                <a:cs typeface="Calibri"/>
              </a:rPr>
              <a:t>BMP Efficiency</a:t>
            </a:r>
            <a:r>
              <a:rPr lang="en-US" sz="900" b="1" dirty="0">
                <a:latin typeface="Calibri"/>
                <a:cs typeface="Calibri"/>
              </a:rPr>
              <a:t> </a:t>
            </a:r>
            <a:r>
              <a:rPr lang="en-US" sz="900" b="1" dirty="0" smtClean="0">
                <a:latin typeface="Calibri"/>
                <a:cs typeface="Calibri"/>
              </a:rPr>
              <a:t>= 99%</a:t>
            </a:r>
            <a:endParaRPr lang="en-US" sz="900" b="1" dirty="0">
              <a:latin typeface="Calibri"/>
              <a:cs typeface="Calibri"/>
            </a:endParaRPr>
          </a:p>
        </p:txBody>
      </p:sp>
      <p:sp>
        <p:nvSpPr>
          <p:cNvPr id="44" name="Explosion 1 43"/>
          <p:cNvSpPr/>
          <p:nvPr/>
        </p:nvSpPr>
        <p:spPr>
          <a:xfrm>
            <a:off x="7338510" y="-17911"/>
            <a:ext cx="1887074" cy="1146763"/>
          </a:xfrm>
          <a:prstGeom prst="irregularSeal1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All BMP </a:t>
            </a:r>
            <a:r>
              <a:rPr lang="en-US" sz="1000" dirty="0" smtClean="0"/>
              <a:t>efficiencies of 99% </a:t>
            </a:r>
            <a:r>
              <a:rPr lang="en-US" sz="1000" dirty="0" smtClean="0"/>
              <a:t>are fake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675129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LA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ES">
  <a:themeElements>
    <a:clrScheme name="1_LA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LA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LA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LAES">
  <a:themeElements>
    <a:clrScheme name="LA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A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Blue cream template wo logo">
  <a:themeElements>
    <a:clrScheme name="1_Blue cream template wo logo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1_Blue cream template wo logo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stealth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stealth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1_Blue cream template wo logo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cream template wo logo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cream template wo logo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cream template wo logo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cream template wo logo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cream template wo logo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317</TotalTime>
  <Words>447</Words>
  <Application>Microsoft Macintosh PowerPoint</Application>
  <PresentationFormat>On-screen Show (4:3)</PresentationFormat>
  <Paragraphs>84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Default Theme</vt:lpstr>
      <vt:lpstr>1_LAES</vt:lpstr>
      <vt:lpstr>2_LAES</vt:lpstr>
      <vt:lpstr>Default Design</vt:lpstr>
      <vt:lpstr>1_Blue cream template wo logo</vt:lpstr>
      <vt:lpstr>Office Theme</vt:lpstr>
      <vt:lpstr>1_Default Design</vt:lpstr>
      <vt:lpstr>PowerPoint Presentation</vt:lpstr>
      <vt:lpstr>PowerPoint Presentation</vt:lpstr>
    </vt:vector>
  </TitlesOfParts>
  <Company>University of Maryland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 Coale</dc:creator>
  <cp:lastModifiedBy>Frank Coale</cp:lastModifiedBy>
  <cp:revision>17</cp:revision>
  <dcterms:created xsi:type="dcterms:W3CDTF">2016-02-21T23:48:55Z</dcterms:created>
  <dcterms:modified xsi:type="dcterms:W3CDTF">2016-03-01T14:30:55Z</dcterms:modified>
</cp:coreProperties>
</file>