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3" r:id="rId2"/>
    <p:sldMasterId id="2147483677" r:id="rId3"/>
  </p:sldMasterIdLst>
  <p:notesMasterIdLst>
    <p:notesMasterId r:id="rId45"/>
  </p:notesMasterIdLst>
  <p:handoutMasterIdLst>
    <p:handoutMasterId r:id="rId46"/>
  </p:handoutMasterIdLst>
  <p:sldIdLst>
    <p:sldId id="640" r:id="rId4"/>
    <p:sldId id="720" r:id="rId5"/>
    <p:sldId id="721" r:id="rId6"/>
    <p:sldId id="722" r:id="rId7"/>
    <p:sldId id="723" r:id="rId8"/>
    <p:sldId id="743" r:id="rId9"/>
    <p:sldId id="724" r:id="rId10"/>
    <p:sldId id="725" r:id="rId11"/>
    <p:sldId id="726" r:id="rId12"/>
    <p:sldId id="727" r:id="rId13"/>
    <p:sldId id="708" r:id="rId14"/>
    <p:sldId id="709" r:id="rId15"/>
    <p:sldId id="710" r:id="rId16"/>
    <p:sldId id="711" r:id="rId17"/>
    <p:sldId id="744" r:id="rId18"/>
    <p:sldId id="728" r:id="rId19"/>
    <p:sldId id="732" r:id="rId20"/>
    <p:sldId id="730" r:id="rId21"/>
    <p:sldId id="731" r:id="rId22"/>
    <p:sldId id="733" r:id="rId23"/>
    <p:sldId id="738" r:id="rId24"/>
    <p:sldId id="735" r:id="rId25"/>
    <p:sldId id="736" r:id="rId26"/>
    <p:sldId id="740" r:id="rId27"/>
    <p:sldId id="739" r:id="rId28"/>
    <p:sldId id="741" r:id="rId29"/>
    <p:sldId id="702" r:id="rId30"/>
    <p:sldId id="742" r:id="rId31"/>
    <p:sldId id="581" r:id="rId32"/>
    <p:sldId id="633" r:id="rId33"/>
    <p:sldId id="684" r:id="rId34"/>
    <p:sldId id="691" r:id="rId35"/>
    <p:sldId id="694" r:id="rId36"/>
    <p:sldId id="637" r:id="rId37"/>
    <p:sldId id="703" r:id="rId38"/>
    <p:sldId id="697" r:id="rId39"/>
    <p:sldId id="698" r:id="rId40"/>
    <p:sldId id="696" r:id="rId41"/>
    <p:sldId id="699" r:id="rId42"/>
    <p:sldId id="704" r:id="rId43"/>
    <p:sldId id="701" r:id="rId44"/>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dobe Garamond Pro" pitchFamily="18" charset="0"/>
        <a:ea typeface="+mn-ea"/>
        <a:cs typeface="+mn-cs"/>
      </a:defRPr>
    </a:lvl1pPr>
    <a:lvl2pPr marL="457200" algn="l" rtl="0" eaLnBrk="0" fontAlgn="base" hangingPunct="0">
      <a:spcBef>
        <a:spcPct val="0"/>
      </a:spcBef>
      <a:spcAft>
        <a:spcPct val="0"/>
      </a:spcAft>
      <a:defRPr sz="4000" kern="1200">
        <a:solidFill>
          <a:schemeClr val="tx1"/>
        </a:solidFill>
        <a:latin typeface="Adobe Garamond Pro" pitchFamily="18" charset="0"/>
        <a:ea typeface="+mn-ea"/>
        <a:cs typeface="+mn-cs"/>
      </a:defRPr>
    </a:lvl2pPr>
    <a:lvl3pPr marL="914400" algn="l" rtl="0" eaLnBrk="0" fontAlgn="base" hangingPunct="0">
      <a:spcBef>
        <a:spcPct val="0"/>
      </a:spcBef>
      <a:spcAft>
        <a:spcPct val="0"/>
      </a:spcAft>
      <a:defRPr sz="4000" kern="1200">
        <a:solidFill>
          <a:schemeClr val="tx1"/>
        </a:solidFill>
        <a:latin typeface="Adobe Garamond Pro" pitchFamily="18" charset="0"/>
        <a:ea typeface="+mn-ea"/>
        <a:cs typeface="+mn-cs"/>
      </a:defRPr>
    </a:lvl3pPr>
    <a:lvl4pPr marL="1371600" algn="l" rtl="0" eaLnBrk="0" fontAlgn="base" hangingPunct="0">
      <a:spcBef>
        <a:spcPct val="0"/>
      </a:spcBef>
      <a:spcAft>
        <a:spcPct val="0"/>
      </a:spcAft>
      <a:defRPr sz="4000" kern="1200">
        <a:solidFill>
          <a:schemeClr val="tx1"/>
        </a:solidFill>
        <a:latin typeface="Adobe Garamond Pro" pitchFamily="18" charset="0"/>
        <a:ea typeface="+mn-ea"/>
        <a:cs typeface="+mn-cs"/>
      </a:defRPr>
    </a:lvl4pPr>
    <a:lvl5pPr marL="1828800" algn="l" rtl="0" eaLnBrk="0" fontAlgn="base" hangingPunct="0">
      <a:spcBef>
        <a:spcPct val="0"/>
      </a:spcBef>
      <a:spcAft>
        <a:spcPct val="0"/>
      </a:spcAft>
      <a:defRPr sz="4000" kern="1200">
        <a:solidFill>
          <a:schemeClr val="tx1"/>
        </a:solidFill>
        <a:latin typeface="Adobe Garamond Pro" pitchFamily="18" charset="0"/>
        <a:ea typeface="+mn-ea"/>
        <a:cs typeface="+mn-cs"/>
      </a:defRPr>
    </a:lvl5pPr>
    <a:lvl6pPr marL="2286000" algn="l" defTabSz="914400" rtl="0" eaLnBrk="1" latinLnBrk="0" hangingPunct="1">
      <a:defRPr sz="4000" kern="1200">
        <a:solidFill>
          <a:schemeClr val="tx1"/>
        </a:solidFill>
        <a:latin typeface="Adobe Garamond Pro" pitchFamily="18" charset="0"/>
        <a:ea typeface="+mn-ea"/>
        <a:cs typeface="+mn-cs"/>
      </a:defRPr>
    </a:lvl6pPr>
    <a:lvl7pPr marL="2743200" algn="l" defTabSz="914400" rtl="0" eaLnBrk="1" latinLnBrk="0" hangingPunct="1">
      <a:defRPr sz="4000" kern="1200">
        <a:solidFill>
          <a:schemeClr val="tx1"/>
        </a:solidFill>
        <a:latin typeface="Adobe Garamond Pro" pitchFamily="18" charset="0"/>
        <a:ea typeface="+mn-ea"/>
        <a:cs typeface="+mn-cs"/>
      </a:defRPr>
    </a:lvl7pPr>
    <a:lvl8pPr marL="3200400" algn="l" defTabSz="914400" rtl="0" eaLnBrk="1" latinLnBrk="0" hangingPunct="1">
      <a:defRPr sz="4000" kern="1200">
        <a:solidFill>
          <a:schemeClr val="tx1"/>
        </a:solidFill>
        <a:latin typeface="Adobe Garamond Pro" pitchFamily="18" charset="0"/>
        <a:ea typeface="+mn-ea"/>
        <a:cs typeface="+mn-cs"/>
      </a:defRPr>
    </a:lvl8pPr>
    <a:lvl9pPr marL="3657600" algn="l" defTabSz="914400" rtl="0" eaLnBrk="1" latinLnBrk="0" hangingPunct="1">
      <a:defRPr sz="4000" kern="1200">
        <a:solidFill>
          <a:schemeClr val="tx1"/>
        </a:solidFill>
        <a:latin typeface="Adobe Garamond Pro"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CC9900"/>
    <a:srgbClr val="FFFF00"/>
    <a:srgbClr val="FFFF99"/>
    <a:srgbClr val="FFFFFF"/>
    <a:srgbClr val="00FFFF"/>
    <a:srgbClr val="CCFFFF"/>
    <a:srgbClr val="996633"/>
    <a:srgbClr val="F2F2F2"/>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2057" autoAdjust="0"/>
  </p:normalViewPr>
  <p:slideViewPr>
    <p:cSldViewPr>
      <p:cViewPr varScale="1">
        <p:scale>
          <a:sx n="90" d="100"/>
          <a:sy n="90" d="100"/>
        </p:scale>
        <p:origin x="-108" y="-186"/>
      </p:cViewPr>
      <p:guideLst>
        <p:guide orient="horz" pos="4032"/>
        <p:guide orient="horz" pos="768"/>
        <p:guide pos="28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22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045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450" y="4416425"/>
            <a:ext cx="5143500" cy="4183063"/>
          </a:xfrm>
          <a:prstGeom prst="rect">
            <a:avLst/>
          </a:prstGeom>
          <a:noFill/>
          <a:ln w="12700">
            <a:noFill/>
            <a:miter lim="800000"/>
            <a:headEnd/>
            <a:tailEnd/>
          </a:ln>
          <a:effectLst/>
        </p:spPr>
        <p:txBody>
          <a:bodyPr vert="horz" wrap="square" lIns="92425" tIns="45402" rIns="92425" bIns="454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1181100" y="696913"/>
            <a:ext cx="4648200" cy="348615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432762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06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lIns="93177" tIns="46589" rIns="93177" bIns="46589"/>
          <a:lstStyle/>
          <a:p>
            <a:endParaRPr/>
          </a:p>
        </p:txBody>
      </p:sp>
      <p:sp>
        <p:nvSpPr>
          <p:cNvPr id="322" name="Shape 322"/>
          <p:cNvSpPr>
            <a:spLocks noGrp="1"/>
          </p:cNvSpPr>
          <p:nvPr>
            <p:ph type="body" sz="quarter" idx="1"/>
          </p:nvPr>
        </p:nvSpPr>
        <p:spPr>
          <a:prstGeom prst="rect">
            <a:avLst/>
          </a:prstGeom>
        </p:spPr>
        <p:txBody>
          <a:bodyPr/>
          <a:lstStyle/>
          <a:p>
            <a:r>
              <a:t>So if you remove some of the levee and create breaches, the rising stormwater can enter the floodplain and spread out.</a:t>
            </a:r>
          </a:p>
          <a:p>
            <a:r>
              <a:t>Because it can spread out into the floodplain at a lower elevation, it doesn’t rise as high.</a:t>
            </a:r>
          </a:p>
          <a:p>
            <a:r>
              <a:t>We install notches in the spoil levee that sit at an elevation just above the existing floodplain surface.</a:t>
            </a:r>
          </a:p>
          <a:p>
            <a:r>
              <a:t>This mimmicks a naturally-occurring levee on large streams and rivers.</a:t>
            </a:r>
          </a:p>
          <a:p>
            <a:r>
              <a:t>When the waters rise in the river, they overtop the bank and collect in the floodplain.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Bank</a:t>
            </a:r>
            <a:r>
              <a:rPr lang="en-US" baseline="0" dirty="0" smtClean="0"/>
              <a:t> locations are calculated purely on slope break threshold.  Assumes minimum elevation is within channel, increases in intervals searching for some horizontal distance within that vertical distance.  This is a parameter!!  Here “Depth” = “Bank Height”.  And actually “Elevation” on y-axis should be “Depth”</a:t>
            </a:r>
            <a:endParaRPr lang="en-US" dirty="0"/>
          </a:p>
        </p:txBody>
      </p:sp>
      <p:sp>
        <p:nvSpPr>
          <p:cNvPr id="4" name="Slide Number Placeholder 3"/>
          <p:cNvSpPr>
            <a:spLocks noGrp="1"/>
          </p:cNvSpPr>
          <p:nvPr>
            <p:ph type="sldNum" sz="quarter" idx="10"/>
          </p:nvPr>
        </p:nvSpPr>
        <p:spPr>
          <a:xfrm>
            <a:off x="4005405" y="8887639"/>
            <a:ext cx="3064208" cy="467856"/>
          </a:xfrm>
          <a:prstGeom prst="rect">
            <a:avLst/>
          </a:prstGeom>
        </p:spPr>
        <p:txBody>
          <a:bodyPr lIns="93867" tIns="46934" rIns="93867" bIns="46934"/>
          <a:lstStyle/>
          <a:p>
            <a:fld id="{1F4986E6-26D4-4EF6-9A65-32636C04E423}" type="slidenum">
              <a:rPr lang="en-US">
                <a:solidFill>
                  <a:prstClr val="black"/>
                </a:solidFill>
                <a:latin typeface="Adobe Garamond Pro" pitchFamily="18" charset="0"/>
              </a:rPr>
              <a:pPr/>
              <a:t>32</a:t>
            </a:fld>
            <a:endParaRPr lang="en-US">
              <a:solidFill>
                <a:prstClr val="black"/>
              </a:solidFill>
              <a:latin typeface="Adobe Garamond Pro" pitchFamily="18" charset="0"/>
            </a:endParaRPr>
          </a:p>
        </p:txBody>
      </p:sp>
    </p:spTree>
    <p:extLst>
      <p:ext uri="{BB962C8B-B14F-4D97-AF65-F5344CB8AC3E}">
        <p14:creationId xmlns:p14="http://schemas.microsoft.com/office/powerpoint/2010/main" val="335447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Bank</a:t>
            </a:r>
            <a:r>
              <a:rPr lang="en-US" baseline="0" dirty="0" smtClean="0"/>
              <a:t> locations are calculated purely on slope break threshold.  Assumes minimum elevation is within channel, increases in intervals searching for some horizontal distance within that vertical distance.  This is a parameter!!  Here “Depth” = “Bank Height”.  And actually “Elevation” on y-axis should be “Depth”</a:t>
            </a:r>
            <a:endParaRPr lang="en-US" dirty="0"/>
          </a:p>
        </p:txBody>
      </p:sp>
      <p:sp>
        <p:nvSpPr>
          <p:cNvPr id="4" name="Slide Number Placeholder 3"/>
          <p:cNvSpPr>
            <a:spLocks noGrp="1"/>
          </p:cNvSpPr>
          <p:nvPr>
            <p:ph type="sldNum" sz="quarter" idx="10"/>
          </p:nvPr>
        </p:nvSpPr>
        <p:spPr>
          <a:xfrm>
            <a:off x="4005405" y="8887639"/>
            <a:ext cx="3064208" cy="467856"/>
          </a:xfrm>
          <a:prstGeom prst="rect">
            <a:avLst/>
          </a:prstGeom>
        </p:spPr>
        <p:txBody>
          <a:bodyPr lIns="93867" tIns="46934" rIns="93867" bIns="46934"/>
          <a:lstStyle/>
          <a:p>
            <a:fld id="{1F4986E6-26D4-4EF6-9A65-32636C04E423}" type="slidenum">
              <a:rPr lang="en-US">
                <a:solidFill>
                  <a:prstClr val="black"/>
                </a:solidFill>
                <a:latin typeface="Adobe Garamond Pro" pitchFamily="18" charset="0"/>
              </a:rPr>
              <a:pPr/>
              <a:t>33</a:t>
            </a:fld>
            <a:endParaRPr lang="en-US">
              <a:solidFill>
                <a:prstClr val="black"/>
              </a:solidFill>
              <a:latin typeface="Adobe Garamond Pro" pitchFamily="18" charset="0"/>
            </a:endParaRPr>
          </a:p>
        </p:txBody>
      </p:sp>
    </p:spTree>
    <p:extLst>
      <p:ext uri="{BB962C8B-B14F-4D97-AF65-F5344CB8AC3E}">
        <p14:creationId xmlns:p14="http://schemas.microsoft.com/office/powerpoint/2010/main" val="4002222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a:t>
            </a:r>
            <a:r>
              <a:rPr lang="en-US" baseline="0" dirty="0" smtClean="0"/>
              <a:t> elevation change in the TFFW keeps pace with long-term rates of RSLR (0.31 cm/y). However, comparisons to current, short-term rates of RLSR (0.58 cm/y) show significant deficits on the Savannah river and not the </a:t>
            </a:r>
            <a:r>
              <a:rPr lang="en-US" baseline="0" dirty="0" err="1" smtClean="0"/>
              <a:t>Waccamaw</a:t>
            </a:r>
            <a:r>
              <a:rPr lang="en-US" baseline="0" dirty="0" smtClean="0"/>
              <a:t>. So the TFFW on the Savannah may be considered marginally resilient to RSLR, whereas the </a:t>
            </a:r>
            <a:r>
              <a:rPr lang="en-US" baseline="0" dirty="0" err="1" smtClean="0"/>
              <a:t>Waccamaw</a:t>
            </a:r>
            <a:r>
              <a:rPr lang="en-US" baseline="0" dirty="0" smtClean="0"/>
              <a:t> is resilient. In contrast on both rivers, the </a:t>
            </a:r>
            <a:r>
              <a:rPr lang="en-US" baseline="0" dirty="0" err="1" smtClean="0"/>
              <a:t>oligohaline</a:t>
            </a:r>
            <a:r>
              <a:rPr lang="en-US" baseline="0" dirty="0" smtClean="0"/>
              <a:t> marsh maintains elevation rate equivalence or surplus in all comparisons to RSLR, indicating robust resilience of the </a:t>
            </a:r>
            <a:r>
              <a:rPr lang="en-US" baseline="0" dirty="0" err="1" smtClean="0"/>
              <a:t>oligohaline</a:t>
            </a:r>
            <a:r>
              <a:rPr lang="en-US" baseline="0" dirty="0" smtClean="0"/>
              <a:t> marsh to RSLR.</a:t>
            </a:r>
            <a:endParaRPr lang="en-US" dirty="0" smtClean="0"/>
          </a:p>
          <a:p>
            <a:endParaRPr lang="en-US" dirty="0" smtClean="0"/>
          </a:p>
          <a:p>
            <a:r>
              <a:rPr lang="en-US" dirty="0" smtClean="0"/>
              <a:t>93 years for long-term record.</a:t>
            </a:r>
          </a:p>
          <a:p>
            <a:endParaRPr lang="en-US" baseline="0" dirty="0" smtClean="0"/>
          </a:p>
          <a:p>
            <a:r>
              <a:rPr lang="en-US" baseline="0" dirty="0" smtClean="0"/>
              <a:t>The TFFW on the </a:t>
            </a:r>
            <a:r>
              <a:rPr lang="en-US" baseline="0" dirty="0" err="1" smtClean="0"/>
              <a:t>Waccamaw</a:t>
            </a:r>
            <a:r>
              <a:rPr lang="en-US" baseline="0" dirty="0" smtClean="0"/>
              <a:t> are resilient to RSLR, likely due to root zone expansion and geologic uplift, which may be a result of local geomorphology. However, as salinity increases on the </a:t>
            </a:r>
            <a:r>
              <a:rPr lang="en-US" baseline="0" dirty="0" err="1" smtClean="0"/>
              <a:t>Waccamaw</a:t>
            </a:r>
            <a:r>
              <a:rPr lang="en-US" baseline="0" dirty="0" smtClean="0"/>
              <a:t> River, the lower forest shows significant elevation deficits. Vulnerability at this site is likely due to the observed high rate of root zone subsidence which is probably a function of the forest dieback occurring here. But, like the Savannah marsh, the ultimate conversion to a high </a:t>
            </a:r>
            <a:r>
              <a:rPr lang="en-US" baseline="0" dirty="0" err="1" smtClean="0"/>
              <a:t>oligohaline</a:t>
            </a:r>
            <a:r>
              <a:rPr lang="en-US" baseline="0" dirty="0" smtClean="0"/>
              <a:t> marsh on the </a:t>
            </a:r>
            <a:r>
              <a:rPr lang="en-US" baseline="0" dirty="0" err="1" smtClean="0"/>
              <a:t>Waccamaw</a:t>
            </a:r>
            <a:r>
              <a:rPr lang="en-US" baseline="0" dirty="0" smtClean="0"/>
              <a:t> results in an elevation surplus. </a:t>
            </a:r>
          </a:p>
          <a:p>
            <a:endParaRPr lang="en-US" baseline="0" dirty="0" smtClean="0"/>
          </a:p>
          <a:p>
            <a:endParaRPr lang="en-US" baseline="0" dirty="0" smtClean="0"/>
          </a:p>
          <a:p>
            <a:r>
              <a:rPr lang="en-US" baseline="0" dirty="0" smtClean="0"/>
              <a:t>Synthesis note: although decomposition is greater (faster and more complete) in the marsh sites, processes contributing to elevation loss, including root and rhizome decomposition, are not sufficient to result in overall elevation deficits. Accretion rates in the marsh are high enough to overcome root zone elevation loss.</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4E0895-12A8-4EF1-83ED-F93576756554}" type="slidenum">
              <a:rPr lang="en-US" smtClean="0"/>
              <a:t>38</a:t>
            </a:fld>
            <a:endParaRPr lang="en-US"/>
          </a:p>
        </p:txBody>
      </p:sp>
    </p:spTree>
    <p:extLst>
      <p:ext uri="{BB962C8B-B14F-4D97-AF65-F5344CB8AC3E}">
        <p14:creationId xmlns:p14="http://schemas.microsoft.com/office/powerpoint/2010/main" val="72896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WT and DB are highly connected based on restoration design. TWO big differences between these sites: (1) age of the restoration project and (2) watershed hydrology = energy of flood pulse.</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39B5B657-D793-43ED-85A0-37BFB694DDFA}" type="slidenum">
              <a:rPr lang="en-US" smtClean="0"/>
              <a:pPr/>
              <a:t>13</a:t>
            </a:fld>
            <a:endParaRPr lang="en-US"/>
          </a:p>
        </p:txBody>
      </p:sp>
    </p:spTree>
    <p:extLst>
      <p:ext uri="{BB962C8B-B14F-4D97-AF65-F5344CB8AC3E}">
        <p14:creationId xmlns:p14="http://schemas.microsoft.com/office/powerpoint/2010/main" val="388068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Ongoing</a:t>
            </a:r>
            <a:r>
              <a:rPr lang="en-US" baseline="0" dirty="0" smtClean="0"/>
              <a:t> project and still collecting data, but currently performing multiple regression approach to explain the variability in N transformations as a function of age + hydrologic connectivity + nutrient loading.</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39B5B657-D793-43ED-85A0-37BFB694DDFA}" type="slidenum">
              <a:rPr lang="en-US" smtClean="0"/>
              <a:pPr/>
              <a:t>15</a:t>
            </a:fld>
            <a:endParaRPr lang="en-US"/>
          </a:p>
        </p:txBody>
      </p:sp>
    </p:spTree>
    <p:extLst>
      <p:ext uri="{BB962C8B-B14F-4D97-AF65-F5344CB8AC3E}">
        <p14:creationId xmlns:p14="http://schemas.microsoft.com/office/powerpoint/2010/main" val="4177622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lIns="93177" tIns="46589" rIns="93177" bIns="46589"/>
          <a:lstStyle/>
          <a:p>
            <a:endParaRPr/>
          </a:p>
        </p:txBody>
      </p:sp>
      <p:sp>
        <p:nvSpPr>
          <p:cNvPr id="255" name="Shape 255"/>
          <p:cNvSpPr>
            <a:spLocks noGrp="1"/>
          </p:cNvSpPr>
          <p:nvPr>
            <p:ph type="body" sz="quarter" idx="1"/>
          </p:nvPr>
        </p:nvSpPr>
        <p:spPr>
          <a:prstGeom prst="rect">
            <a:avLst/>
          </a:prstGeom>
        </p:spPr>
        <p:txBody>
          <a:bodyPr/>
          <a:lstStyle/>
          <a:p>
            <a:r>
              <a:rPr dirty="0"/>
              <a:t>2011 LiDAR digital elevation model</a:t>
            </a:r>
          </a:p>
          <a:p>
            <a:r>
              <a:rPr dirty="0"/>
              <a:t>Used to identify floodplain boundary, spoil levees and existing breaks in levee</a:t>
            </a:r>
          </a:p>
          <a:p>
            <a:r>
              <a:rPr dirty="0"/>
              <a:t>Understand drainage network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lIns="93177" tIns="46589" rIns="93177" bIns="46589"/>
          <a:lstStyle/>
          <a:p>
            <a:endParaRPr/>
          </a:p>
        </p:txBody>
      </p:sp>
      <p:sp>
        <p:nvSpPr>
          <p:cNvPr id="291" name="Shape 291"/>
          <p:cNvSpPr>
            <a:spLocks noGrp="1"/>
          </p:cNvSpPr>
          <p:nvPr>
            <p:ph type="body" sz="quarter" idx="1"/>
          </p:nvPr>
        </p:nvSpPr>
        <p:spPr>
          <a:prstGeom prst="rect">
            <a:avLst/>
          </a:prstGeom>
        </p:spPr>
        <p:txBody>
          <a:bodyPr/>
          <a:lstStyle/>
          <a:p>
            <a:r>
              <a:t>During a storm event, the water surface in the channel rises.</a:t>
            </a:r>
          </a:p>
          <a:p>
            <a:r>
              <a:t>But it can’t spread out into the floodplain because of the levees, so it rises even higher.</a:t>
            </a:r>
          </a:p>
          <a:p>
            <a:r>
              <a:t>Perhaps along a relatively small amount of the bank, the levee is low enough to let some of the storm water enter the floodplain, but it is limited.</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a:t>Click to edit Master subtitle style</a:t>
            </a:r>
          </a:p>
        </p:txBody>
      </p:sp>
      <p:sp>
        <p:nvSpPr>
          <p:cNvPr id="104455" name="Rectangle 7"/>
          <p:cNvSpPr>
            <a:spLocks noChangeArrowheads="1"/>
          </p:cNvSpPr>
          <p:nvPr userDrawn="1"/>
        </p:nvSpPr>
        <p:spPr bwMode="auto">
          <a:xfrm>
            <a:off x="404813" y="6083300"/>
            <a:ext cx="1865312" cy="393700"/>
          </a:xfrm>
          <a:prstGeom prst="rect">
            <a:avLst/>
          </a:prstGeom>
          <a:noFill/>
          <a:ln w="12700">
            <a:noFill/>
            <a:miter lim="800000"/>
            <a:headEnd/>
            <a:tailEnd/>
          </a:ln>
          <a:effectLst/>
        </p:spPr>
        <p:txBody>
          <a:bodyPr wrap="none" lIns="88900" tIns="44450" rIns="88900" bIns="44450">
            <a:spAutoFit/>
          </a:bodyPr>
          <a:lstStyle/>
          <a:p>
            <a:pPr defTabSz="885825"/>
            <a:r>
              <a:rPr lang="en-US" sz="1000" b="1">
                <a:solidFill>
                  <a:schemeClr val="bg1"/>
                </a:solidFill>
              </a:rPr>
              <a:t>U.S. Department of the Interior</a:t>
            </a:r>
          </a:p>
          <a:p>
            <a:pPr defTabSz="885825"/>
            <a:r>
              <a:rPr lang="en-US" sz="1000" b="1">
                <a:solidFill>
                  <a:schemeClr val="bg1"/>
                </a:solidFill>
              </a:rPr>
              <a:t>U.S. Geological Survey</a:t>
            </a:r>
          </a:p>
        </p:txBody>
      </p:sp>
      <p:pic>
        <p:nvPicPr>
          <p:cNvPr id="104457" name="Picture 9" descr="ident_4_onscreen_png"/>
          <p:cNvPicPr>
            <a:picLocks noChangeAspect="1" noChangeArrowheads="1"/>
          </p:cNvPicPr>
          <p:nvPr userDrawn="1"/>
        </p:nvPicPr>
        <p:blipFill>
          <a:blip r:embed="rId2" cstate="print">
            <a:lum bright="100000"/>
          </a:blip>
          <a:srcRect/>
          <a:stretch>
            <a:fillRect/>
          </a:stretch>
        </p:blipFill>
        <p:spPr bwMode="black">
          <a:xfrm>
            <a:off x="457200" y="461963"/>
            <a:ext cx="2057400" cy="75723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152400"/>
            <a:ext cx="8305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6957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a:t>Click to edit Master subtitle style</a:t>
            </a:r>
          </a:p>
        </p:txBody>
      </p:sp>
      <p:sp>
        <p:nvSpPr>
          <p:cNvPr id="104455" name="Rectangle 7"/>
          <p:cNvSpPr>
            <a:spLocks noChangeArrowheads="1"/>
          </p:cNvSpPr>
          <p:nvPr userDrawn="1"/>
        </p:nvSpPr>
        <p:spPr bwMode="auto">
          <a:xfrm>
            <a:off x="404813" y="6083300"/>
            <a:ext cx="1865312" cy="393700"/>
          </a:xfrm>
          <a:prstGeom prst="rect">
            <a:avLst/>
          </a:prstGeom>
          <a:noFill/>
          <a:ln w="12700">
            <a:noFill/>
            <a:miter lim="800000"/>
            <a:headEnd/>
            <a:tailEnd/>
          </a:ln>
          <a:effectLst/>
        </p:spPr>
        <p:txBody>
          <a:bodyPr wrap="none" lIns="88900" tIns="44450" rIns="88900" bIns="44450">
            <a:spAutoFit/>
          </a:bodyPr>
          <a:lstStyle/>
          <a:p>
            <a:pPr defTabSz="885825"/>
            <a:r>
              <a:rPr lang="en-US" sz="1000" b="1">
                <a:solidFill>
                  <a:srgbClr val="FFFFFF"/>
                </a:solidFill>
              </a:rPr>
              <a:t>U.S. Department of the Interior</a:t>
            </a:r>
          </a:p>
          <a:p>
            <a:pPr defTabSz="885825"/>
            <a:r>
              <a:rPr lang="en-US" sz="1000" b="1">
                <a:solidFill>
                  <a:srgbClr val="FFFFFF"/>
                </a:solidFill>
              </a:rPr>
              <a:t>U.S. Geological Survey</a:t>
            </a:r>
          </a:p>
        </p:txBody>
      </p:sp>
      <p:pic>
        <p:nvPicPr>
          <p:cNvPr id="104457" name="Picture 9" descr="ident_4_onscreen_png"/>
          <p:cNvPicPr>
            <a:picLocks noChangeAspect="1" noChangeArrowheads="1"/>
          </p:cNvPicPr>
          <p:nvPr userDrawn="1"/>
        </p:nvPicPr>
        <p:blipFill>
          <a:blip r:embed="rId2" cstate="print">
            <a:lum bright="100000"/>
          </a:blip>
          <a:srcRect/>
          <a:stretch>
            <a:fillRect/>
          </a:stretch>
        </p:blipFill>
        <p:spPr bwMode="black">
          <a:xfrm>
            <a:off x="457200" y="461963"/>
            <a:ext cx="2057400" cy="757237"/>
          </a:xfrm>
          <a:prstGeom prst="rect">
            <a:avLst/>
          </a:prstGeom>
          <a:noFill/>
          <a:ln w="9525">
            <a:noFill/>
            <a:miter lim="800000"/>
            <a:headEnd/>
            <a:tailEnd/>
          </a:ln>
        </p:spPr>
      </p:pic>
    </p:spTree>
    <p:extLst>
      <p:ext uri="{BB962C8B-B14F-4D97-AF65-F5344CB8AC3E}">
        <p14:creationId xmlns:p14="http://schemas.microsoft.com/office/powerpoint/2010/main" val="415634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524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3456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1697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5551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209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01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2298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696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8702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591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152400"/>
            <a:ext cx="8305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615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6957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7413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 name="Shape 13"/>
          <p:cNvSpPr>
            <a:spLocks noGrp="1"/>
          </p:cNvSpPr>
          <p:nvPr>
            <p:ph type="title"/>
          </p:nvPr>
        </p:nvSpPr>
        <p:spPr>
          <a:xfrm>
            <a:off x="685800" y="1371600"/>
            <a:ext cx="7848600" cy="1927226"/>
          </a:xfrm>
          <a:prstGeom prst="rect">
            <a:avLst/>
          </a:prstGeom>
        </p:spPr>
        <p:txBody>
          <a:bodyPr anchor="b"/>
          <a:lstStyle>
            <a:lvl1pPr>
              <a:defRPr sz="5400" cap="all"/>
            </a:lvl1pPr>
          </a:lstStyle>
          <a:p>
            <a:r>
              <a:t>Title Text</a:t>
            </a:r>
          </a:p>
        </p:txBody>
      </p:sp>
      <p:sp>
        <p:nvSpPr>
          <p:cNvPr id="14" name="Shape 14"/>
          <p:cNvSpPr>
            <a:spLocks noGrp="1"/>
          </p:cNvSpPr>
          <p:nvPr>
            <p:ph type="body" sz="quarter" idx="1"/>
          </p:nvPr>
        </p:nvSpPr>
        <p:spPr>
          <a:xfrm>
            <a:off x="685800" y="3505200"/>
            <a:ext cx="6400800" cy="1752600"/>
          </a:xfrm>
          <a:prstGeom prst="rect">
            <a:avLst/>
          </a:prstGeom>
        </p:spPr>
        <p:txBody>
          <a:bodyPr/>
          <a:lstStyle>
            <a:lvl1pPr marL="0" indent="0">
              <a:buClrTx/>
              <a:buSzTx/>
              <a:buFontTx/>
              <a:buNone/>
              <a:defRPr>
                <a:solidFill>
                  <a:srgbClr val="57576E"/>
                </a:solidFill>
              </a:defRPr>
            </a:lvl1pPr>
            <a:lvl2pPr marL="0" indent="0">
              <a:buClrTx/>
              <a:buSzTx/>
              <a:buFontTx/>
              <a:buNone/>
              <a:defRPr>
                <a:solidFill>
                  <a:srgbClr val="57576E"/>
                </a:solidFill>
              </a:defRPr>
            </a:lvl2pPr>
            <a:lvl3pPr marL="0" indent="0">
              <a:buClrTx/>
              <a:buSzTx/>
              <a:buFontTx/>
              <a:buNone/>
              <a:defRPr>
                <a:solidFill>
                  <a:srgbClr val="57576E"/>
                </a:solidFill>
              </a:defRPr>
            </a:lvl3pPr>
            <a:lvl4pPr marL="0" indent="0">
              <a:buClrTx/>
              <a:buSzTx/>
              <a:buFontTx/>
              <a:buNone/>
              <a:defRPr>
                <a:solidFill>
                  <a:srgbClr val="57576E"/>
                </a:solidFill>
              </a:defRPr>
            </a:lvl4pPr>
            <a:lvl5pPr marL="0" indent="0">
              <a:buClrTx/>
              <a:buSzTx/>
              <a:buFontTx/>
              <a:buNone/>
              <a:defRPr>
                <a:solidFill>
                  <a:srgbClr val="57576E"/>
                </a:solidFill>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p:nvPr/>
        </p:nvSpPr>
        <p:spPr>
          <a:xfrm>
            <a:off x="685800" y="3398519"/>
            <a:ext cx="7848602" cy="1589"/>
          </a:xfrm>
          <a:prstGeom prst="line">
            <a:avLst/>
          </a:prstGeom>
          <a:ln w="19050">
            <a:solidFill>
              <a:srgbClr val="D2533C"/>
            </a:solidFill>
          </a:ln>
        </p:spPr>
        <p:txBody>
          <a:bodyPr lIns="45718" tIns="45718" rIns="45718" bIns="45718"/>
          <a:lstStyle/>
          <a:p>
            <a:pPr eaLnBrk="1" fontAlgn="auto">
              <a:spcBef>
                <a:spcPts val="0"/>
              </a:spcBef>
              <a:spcAft>
                <a:spcPts val="0"/>
              </a:spcAft>
            </a:pPr>
            <a:endParaRPr sz="1800" kern="0">
              <a:solidFill>
                <a:srgbClr val="292934"/>
              </a:solidFill>
              <a:latin typeface="Calibri"/>
              <a:sym typeface="Calibri"/>
            </a:endParaRP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301219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r>
              <a:t>Title Text</a:t>
            </a:r>
          </a:p>
        </p:txBody>
      </p:sp>
      <p:sp>
        <p:nvSpPr>
          <p:cNvPr id="24" name="Shape 2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610383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D2533C"/>
        </a:solidFill>
        <a:effectLst/>
      </p:bgPr>
    </p:bg>
    <p:spTree>
      <p:nvGrpSpPr>
        <p:cNvPr id="1" name=""/>
        <p:cNvGrpSpPr/>
        <p:nvPr/>
      </p:nvGrpSpPr>
      <p:grpSpPr>
        <a:xfrm>
          <a:off x="0" y="0"/>
          <a:ext cx="0" cy="0"/>
          <a:chOff x="0" y="0"/>
          <a:chExt cx="0" cy="0"/>
        </a:xfrm>
      </p:grpSpPr>
      <p:sp>
        <p:nvSpPr>
          <p:cNvPr id="32" name="Shape 32"/>
          <p:cNvSpPr>
            <a:spLocks noGrp="1"/>
          </p:cNvSpPr>
          <p:nvPr>
            <p:ph type="title"/>
          </p:nvPr>
        </p:nvSpPr>
        <p:spPr>
          <a:xfrm>
            <a:off x="722312" y="2362200"/>
            <a:ext cx="7772402" cy="2200276"/>
          </a:xfrm>
          <a:prstGeom prst="rect">
            <a:avLst/>
          </a:prstGeom>
        </p:spPr>
        <p:txBody>
          <a:bodyPr anchor="b"/>
          <a:lstStyle>
            <a:lvl1pPr>
              <a:defRPr sz="4800" cap="all">
                <a:solidFill>
                  <a:srgbClr val="F3F2DC"/>
                </a:solidFill>
              </a:defRPr>
            </a:lvl1pPr>
          </a:lstStyle>
          <a:p>
            <a:r>
              <a:t>Title Text</a:t>
            </a:r>
          </a:p>
        </p:txBody>
      </p:sp>
      <p:sp>
        <p:nvSpPr>
          <p:cNvPr id="33" name="Shape 33"/>
          <p:cNvSpPr>
            <a:spLocks noGrp="1"/>
          </p:cNvSpPr>
          <p:nvPr>
            <p:ph type="body" sz="quarter" idx="1"/>
          </p:nvPr>
        </p:nvSpPr>
        <p:spPr>
          <a:xfrm>
            <a:off x="722312" y="4626864"/>
            <a:ext cx="7772402" cy="1500189"/>
          </a:xfrm>
          <a:prstGeom prst="rect">
            <a:avLst/>
          </a:prstGeom>
        </p:spPr>
        <p:txBody>
          <a:bodyPr/>
          <a:lstStyle>
            <a:lvl1pPr marL="0" indent="0">
              <a:buClrTx/>
              <a:buSzTx/>
              <a:buFontTx/>
              <a:buNone/>
              <a:defRPr>
                <a:solidFill>
                  <a:srgbClr val="F3F2DC"/>
                </a:solidFill>
              </a:defRPr>
            </a:lvl1pPr>
            <a:lvl2pPr marL="0" indent="0">
              <a:buClrTx/>
              <a:buSzTx/>
              <a:buFontTx/>
              <a:buNone/>
              <a:defRPr>
                <a:solidFill>
                  <a:srgbClr val="F3F2DC"/>
                </a:solidFill>
              </a:defRPr>
            </a:lvl2pPr>
            <a:lvl3pPr marL="0" indent="0">
              <a:buClrTx/>
              <a:buSzTx/>
              <a:buFontTx/>
              <a:buNone/>
              <a:defRPr>
                <a:solidFill>
                  <a:srgbClr val="F3F2DC"/>
                </a:solidFill>
              </a:defRPr>
            </a:lvl3pPr>
            <a:lvl4pPr marL="0" indent="0">
              <a:buClrTx/>
              <a:buSzTx/>
              <a:buFontTx/>
              <a:buNone/>
              <a:defRPr>
                <a:solidFill>
                  <a:srgbClr val="F3F2DC"/>
                </a:solidFill>
              </a:defRPr>
            </a:lvl4pPr>
            <a:lvl5pPr marL="0" indent="0">
              <a:buClrTx/>
              <a:buSzTx/>
              <a:buFontTx/>
              <a:buNone/>
              <a:defRPr>
                <a:solidFill>
                  <a:srgbClr val="F3F2DC"/>
                </a:solidFill>
              </a:defRPr>
            </a:lvl5pPr>
          </a:lstStyle>
          <a:p>
            <a:r>
              <a:t>Body Level One</a:t>
            </a:r>
          </a:p>
          <a:p>
            <a:pPr lvl="1"/>
            <a:r>
              <a:t>Body Level Two</a:t>
            </a:r>
          </a:p>
          <a:p>
            <a:pPr lvl="2"/>
            <a:r>
              <a:t>Body Level Three</a:t>
            </a:r>
          </a:p>
          <a:p>
            <a:pPr lvl="3"/>
            <a:r>
              <a:t>Body Level Four</a:t>
            </a:r>
          </a:p>
          <a:p>
            <a:pPr lvl="4"/>
            <a:r>
              <a:t>Body Level Five</a:t>
            </a:r>
          </a:p>
        </p:txBody>
      </p:sp>
      <p:sp>
        <p:nvSpPr>
          <p:cNvPr id="34" name="Shape 34"/>
          <p:cNvSpPr/>
          <p:nvPr/>
        </p:nvSpPr>
        <p:spPr>
          <a:xfrm>
            <a:off x="731519" y="4599431"/>
            <a:ext cx="7848601" cy="1589"/>
          </a:xfrm>
          <a:prstGeom prst="line">
            <a:avLst/>
          </a:prstGeom>
          <a:ln w="19050">
            <a:solidFill>
              <a:srgbClr val="F3F2DC"/>
            </a:solidFill>
          </a:ln>
        </p:spPr>
        <p:txBody>
          <a:bodyPr lIns="45718" tIns="45718" rIns="45718" bIns="45718"/>
          <a:lstStyle/>
          <a:p>
            <a:pPr eaLnBrk="1" fontAlgn="auto">
              <a:spcBef>
                <a:spcPts val="0"/>
              </a:spcBef>
              <a:spcAft>
                <a:spcPts val="0"/>
              </a:spcAft>
            </a:pPr>
            <a:endParaRPr sz="1800" kern="0">
              <a:solidFill>
                <a:srgbClr val="292934"/>
              </a:solidFill>
              <a:latin typeface="Calibri"/>
              <a:sym typeface="Calibri"/>
            </a:endParaRPr>
          </a:p>
        </p:txBody>
      </p:sp>
      <p:sp>
        <p:nvSpPr>
          <p:cNvPr id="35" name="Shape 3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054148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3" name="Shape 43"/>
          <p:cNvSpPr>
            <a:spLocks noGrp="1"/>
          </p:cNvSpPr>
          <p:nvPr>
            <p:ph type="body" sz="half" idx="1"/>
          </p:nvPr>
        </p:nvSpPr>
        <p:spPr>
          <a:xfrm>
            <a:off x="457200" y="1673351"/>
            <a:ext cx="4038600" cy="4718306"/>
          </a:xfrm>
          <a:prstGeom prst="rect">
            <a:avLst/>
          </a:prstGeom>
        </p:spPr>
        <p:txBody>
          <a:bodyPr/>
          <a:lstStyle>
            <a:lvl1pPr marL="182878" indent="-182878">
              <a:defRPr sz="2800"/>
            </a:lvl1pPr>
            <a:lvl2pPr marL="487680" indent="-213359">
              <a:defRPr sz="2800"/>
            </a:lvl2pPr>
            <a:lvl3pPr marL="804672" indent="-256031">
              <a:defRPr sz="2800"/>
            </a:lvl3pPr>
            <a:lvl4pPr marL="1107438" indent="-284480">
              <a:defRPr sz="2800"/>
            </a:lvl4pPr>
            <a:lvl5pPr marL="1264919" indent="-213359">
              <a:defRPr sz="2800"/>
            </a:lvl5pPr>
          </a:lstStyle>
          <a:p>
            <a:r>
              <a:t>Body Level One</a:t>
            </a:r>
          </a:p>
          <a:p>
            <a:pPr lvl="1"/>
            <a:r>
              <a:t>Body Level Two</a:t>
            </a:r>
          </a:p>
          <a:p>
            <a:pPr lvl="2"/>
            <a:r>
              <a:t>Body Level Three</a:t>
            </a:r>
          </a:p>
          <a:p>
            <a:pPr lvl="3"/>
            <a:r>
              <a:t>Body Level Four</a:t>
            </a:r>
          </a:p>
          <a:p>
            <a:pPr lvl="4"/>
            <a:r>
              <a:t>Body Level Five</a:t>
            </a:r>
          </a:p>
        </p:txBody>
      </p:sp>
      <p:sp>
        <p:nvSpPr>
          <p:cNvPr id="44" name="Shape 4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703048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Title Text</a:t>
            </a:r>
          </a:p>
        </p:txBody>
      </p:sp>
      <p:sp>
        <p:nvSpPr>
          <p:cNvPr id="52" name="Shape 52"/>
          <p:cNvSpPr>
            <a:spLocks noGrp="1"/>
          </p:cNvSpPr>
          <p:nvPr>
            <p:ph type="body" sz="quarter" idx="1"/>
          </p:nvPr>
        </p:nvSpPr>
        <p:spPr>
          <a:xfrm>
            <a:off x="457200" y="1676400"/>
            <a:ext cx="3931921" cy="639764"/>
          </a:xfrm>
          <a:prstGeom prst="rect">
            <a:avLst/>
          </a:prstGeom>
        </p:spPr>
        <p:txBody>
          <a:bodyPr anchor="ctr"/>
          <a:lstStyle>
            <a:lvl1pPr marL="0" indent="0" algn="ctr">
              <a:buClrTx/>
              <a:buSzTx/>
              <a:buFontTx/>
              <a:buNone/>
              <a:defRPr sz="2000">
                <a:solidFill>
                  <a:srgbClr val="D2533C"/>
                </a:solidFill>
              </a:defRPr>
            </a:lvl1pPr>
            <a:lvl2pPr marL="0" indent="0" algn="ctr">
              <a:buClrTx/>
              <a:buSzTx/>
              <a:buFontTx/>
              <a:buNone/>
              <a:defRPr sz="2000">
                <a:solidFill>
                  <a:srgbClr val="D2533C"/>
                </a:solidFill>
              </a:defRPr>
            </a:lvl2pPr>
            <a:lvl3pPr marL="0" indent="0" algn="ctr">
              <a:buClrTx/>
              <a:buSzTx/>
              <a:buFontTx/>
              <a:buNone/>
              <a:defRPr sz="2000">
                <a:solidFill>
                  <a:srgbClr val="D2533C"/>
                </a:solidFill>
              </a:defRPr>
            </a:lvl3pPr>
            <a:lvl4pPr marL="0" indent="0" algn="ctr">
              <a:buClrTx/>
              <a:buSzTx/>
              <a:buFontTx/>
              <a:buNone/>
              <a:defRPr sz="2000">
                <a:solidFill>
                  <a:srgbClr val="D2533C"/>
                </a:solidFill>
              </a:defRPr>
            </a:lvl4pPr>
            <a:lvl5pPr marL="0" indent="0" algn="ctr">
              <a:buClrTx/>
              <a:buSzTx/>
              <a:buFontTx/>
              <a:buNone/>
              <a:defRPr sz="2000">
                <a:solidFill>
                  <a:srgbClr val="D2533C"/>
                </a:solidFill>
              </a:defRPr>
            </a:lvl5pPr>
          </a:lstStyle>
          <a:p>
            <a:r>
              <a:t>Body Level One</a:t>
            </a:r>
          </a:p>
          <a:p>
            <a:pPr lvl="1"/>
            <a:r>
              <a:t>Body Level Two</a:t>
            </a:r>
          </a:p>
          <a:p>
            <a:pPr lvl="2"/>
            <a:r>
              <a:t>Body Level Three</a:t>
            </a:r>
          </a:p>
          <a:p>
            <a:pPr lvl="3"/>
            <a:r>
              <a:t>Body Level Four</a:t>
            </a:r>
          </a:p>
          <a:p>
            <a:pPr lvl="4"/>
            <a:r>
              <a:t>Body Level Five</a:t>
            </a:r>
          </a:p>
        </p:txBody>
      </p:sp>
      <p:sp>
        <p:nvSpPr>
          <p:cNvPr id="53" name="Shape 53"/>
          <p:cNvSpPr>
            <a:spLocks noGrp="1"/>
          </p:cNvSpPr>
          <p:nvPr>
            <p:ph type="body" sz="quarter" idx="13"/>
          </p:nvPr>
        </p:nvSpPr>
        <p:spPr>
          <a:xfrm>
            <a:off x="4754879" y="1676400"/>
            <a:ext cx="3931921" cy="639765"/>
          </a:xfrm>
          <a:prstGeom prst="rect">
            <a:avLst/>
          </a:prstGeom>
        </p:spPr>
        <p:txBody>
          <a:bodyPr anchor="ctr"/>
          <a:lstStyle/>
          <a:p>
            <a:pPr marL="0" indent="0" algn="ctr">
              <a:buClrTx/>
              <a:buSzTx/>
              <a:buFontTx/>
              <a:buNone/>
              <a:defRPr sz="2000">
                <a:solidFill>
                  <a:srgbClr val="D2533C"/>
                </a:solidFill>
              </a:defRPr>
            </a:pPr>
            <a:endParaRPr/>
          </a:p>
        </p:txBody>
      </p:sp>
      <p:sp>
        <p:nvSpPr>
          <p:cNvPr id="54" name="Shape 54"/>
          <p:cNvSpPr/>
          <p:nvPr/>
        </p:nvSpPr>
        <p:spPr>
          <a:xfrm flipH="1">
            <a:off x="4571999" y="1691639"/>
            <a:ext cx="796" cy="4709162"/>
          </a:xfrm>
          <a:prstGeom prst="line">
            <a:avLst/>
          </a:prstGeom>
          <a:ln w="19050">
            <a:solidFill>
              <a:srgbClr val="D2533C"/>
            </a:solidFill>
          </a:ln>
        </p:spPr>
        <p:txBody>
          <a:bodyPr lIns="45718" tIns="45718" rIns="45718" bIns="45718"/>
          <a:lstStyle/>
          <a:p>
            <a:pPr eaLnBrk="1" fontAlgn="auto">
              <a:spcBef>
                <a:spcPts val="0"/>
              </a:spcBef>
              <a:spcAft>
                <a:spcPts val="0"/>
              </a:spcAft>
            </a:pPr>
            <a:endParaRPr sz="1800" kern="0">
              <a:solidFill>
                <a:srgbClr val="292934"/>
              </a:solidFill>
              <a:latin typeface="Calibri"/>
              <a:sym typeface="Calibri"/>
            </a:endParaRPr>
          </a:p>
        </p:txBody>
      </p:sp>
      <p:sp>
        <p:nvSpPr>
          <p:cNvPr id="55" name="Shape 5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490529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0" name="Shape 7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568636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7" name="Shape 77"/>
          <p:cNvSpPr>
            <a:spLocks noGrp="1"/>
          </p:cNvSpPr>
          <p:nvPr>
            <p:ph type="title"/>
          </p:nvPr>
        </p:nvSpPr>
        <p:spPr>
          <a:xfrm>
            <a:off x="457200" y="792078"/>
            <a:ext cx="2139696" cy="1261876"/>
          </a:xfrm>
          <a:prstGeom prst="rect">
            <a:avLst/>
          </a:prstGeom>
        </p:spPr>
        <p:txBody>
          <a:bodyPr anchor="b"/>
          <a:lstStyle>
            <a:lvl1pPr>
              <a:defRPr sz="2400"/>
            </a:lvl1pPr>
          </a:lstStyle>
          <a:p>
            <a:r>
              <a:t>Title Text</a:t>
            </a:r>
          </a:p>
        </p:txBody>
      </p:sp>
      <p:sp>
        <p:nvSpPr>
          <p:cNvPr id="78" name="Shape 78"/>
          <p:cNvSpPr>
            <a:spLocks noGrp="1"/>
          </p:cNvSpPr>
          <p:nvPr>
            <p:ph type="body" idx="1"/>
          </p:nvPr>
        </p:nvSpPr>
        <p:spPr>
          <a:xfrm>
            <a:off x="2971800" y="792078"/>
            <a:ext cx="5715000" cy="5577844"/>
          </a:xfrm>
          <a:prstGeom prst="rect">
            <a:avLst/>
          </a:prstGeom>
        </p:spPr>
        <p:txBody>
          <a:bodyPr/>
          <a:lstStyle>
            <a:lvl1pPr>
              <a:defRPr sz="3200"/>
            </a:lvl1pPr>
            <a:lvl2pPr marL="483325" indent="-209004">
              <a:defRPr sz="3200"/>
            </a:lvl2pPr>
            <a:lvl3pPr marL="792480">
              <a:defRPr sz="3200"/>
            </a:lvl3pPr>
            <a:lvl4pPr marL="1115566" indent="-292608">
              <a:defRPr sz="3200"/>
            </a:lvl4pPr>
            <a:lvl5pPr marL="1271016" indent="-219455">
              <a:defRPr sz="3200"/>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body" sz="quarter" idx="13"/>
          </p:nvPr>
        </p:nvSpPr>
        <p:spPr>
          <a:xfrm>
            <a:off x="457201" y="2130553"/>
            <a:ext cx="2139697" cy="4243617"/>
          </a:xfrm>
          <a:prstGeom prst="rect">
            <a:avLst/>
          </a:prstGeom>
        </p:spPr>
        <p:txBody>
          <a:bodyPr/>
          <a:lstStyle/>
          <a:p>
            <a:pPr marL="0" indent="0">
              <a:buClrTx/>
              <a:buSzTx/>
              <a:buFontTx/>
              <a:buNone/>
              <a:defRPr sz="1400"/>
            </a:pPr>
            <a:endParaRPr/>
          </a:p>
        </p:txBody>
      </p:sp>
      <p:sp>
        <p:nvSpPr>
          <p:cNvPr id="80" name="Shape 80"/>
          <p:cNvSpPr/>
          <p:nvPr/>
        </p:nvSpPr>
        <p:spPr>
          <a:xfrm flipH="1">
            <a:off x="2775009" y="792081"/>
            <a:ext cx="1591" cy="5577842"/>
          </a:xfrm>
          <a:prstGeom prst="line">
            <a:avLst/>
          </a:prstGeom>
          <a:ln w="19050">
            <a:solidFill>
              <a:srgbClr val="D2533C"/>
            </a:solidFill>
          </a:ln>
        </p:spPr>
        <p:txBody>
          <a:bodyPr lIns="45718" tIns="45718" rIns="45718" bIns="45718"/>
          <a:lstStyle/>
          <a:p>
            <a:pPr eaLnBrk="1" fontAlgn="auto">
              <a:spcBef>
                <a:spcPts val="0"/>
              </a:spcBef>
              <a:spcAft>
                <a:spcPts val="0"/>
              </a:spcAft>
            </a:pPr>
            <a:endParaRPr sz="1800" kern="0">
              <a:solidFill>
                <a:srgbClr val="292934"/>
              </a:solidFill>
              <a:latin typeface="Calibri"/>
              <a:sym typeface="Calibri"/>
            </a:endParaRPr>
          </a:p>
        </p:txBody>
      </p:sp>
      <p:sp>
        <p:nvSpPr>
          <p:cNvPr id="81" name="Shape 8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507101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8" name="Shape 88"/>
          <p:cNvSpPr>
            <a:spLocks noGrp="1"/>
          </p:cNvSpPr>
          <p:nvPr>
            <p:ph type="title"/>
          </p:nvPr>
        </p:nvSpPr>
        <p:spPr>
          <a:xfrm>
            <a:off x="457200" y="792480"/>
            <a:ext cx="2142682" cy="1264920"/>
          </a:xfrm>
          <a:prstGeom prst="rect">
            <a:avLst/>
          </a:prstGeom>
        </p:spPr>
        <p:txBody>
          <a:bodyPr anchor="b"/>
          <a:lstStyle>
            <a:lvl1pPr>
              <a:defRPr sz="2400"/>
            </a:lvl1pPr>
          </a:lstStyle>
          <a:p>
            <a:r>
              <a:t>Title Text</a:t>
            </a:r>
          </a:p>
        </p:txBody>
      </p:sp>
      <p:sp>
        <p:nvSpPr>
          <p:cNvPr id="89" name="Shape 89"/>
          <p:cNvSpPr>
            <a:spLocks noGrp="1"/>
          </p:cNvSpPr>
          <p:nvPr>
            <p:ph type="pic" idx="13"/>
          </p:nvPr>
        </p:nvSpPr>
        <p:spPr>
          <a:xfrm>
            <a:off x="2858610" y="838200"/>
            <a:ext cx="5904392" cy="5500459"/>
          </a:xfrm>
          <a:prstGeom prst="rect">
            <a:avLst/>
          </a:prstGeom>
          <a:ln w="76200">
            <a:solidFill>
              <a:srgbClr val="FFFFFF"/>
            </a:solidFill>
            <a:miter lim="800000"/>
          </a:ln>
          <a:effectLst>
            <a:outerShdw blurRad="50800" dist="12700" dir="5400000" rotWithShape="0">
              <a:srgbClr val="000000">
                <a:alpha val="58999"/>
              </a:srgbClr>
            </a:outerShdw>
          </a:effectLst>
        </p:spPr>
        <p:txBody>
          <a:bodyPr lIns="91439" tIns="45719" rIns="91439" bIns="45719">
            <a:noAutofit/>
          </a:bodyPr>
          <a:lstStyle/>
          <a:p>
            <a:endParaRPr/>
          </a:p>
        </p:txBody>
      </p:sp>
      <p:sp>
        <p:nvSpPr>
          <p:cNvPr id="90" name="Shape 90"/>
          <p:cNvSpPr>
            <a:spLocks noGrp="1"/>
          </p:cNvSpPr>
          <p:nvPr>
            <p:ph type="body" sz="quarter" idx="1"/>
          </p:nvPr>
        </p:nvSpPr>
        <p:spPr>
          <a:xfrm>
            <a:off x="457200" y="2133600"/>
            <a:ext cx="2139696" cy="4242816"/>
          </a:xfrm>
          <a:prstGeom prst="rect">
            <a:avLst/>
          </a:prstGeom>
        </p:spPr>
        <p:txBody>
          <a:bodyPr/>
          <a:lstStyle>
            <a:lvl1pPr marL="0" indent="0">
              <a:buClrTx/>
              <a:buSzTx/>
              <a:buFontTx/>
              <a:buNone/>
              <a:defRPr sz="1400"/>
            </a:lvl1pPr>
            <a:lvl2pPr marL="0" indent="0">
              <a:buClrTx/>
              <a:buSzTx/>
              <a:buFontTx/>
              <a:buNone/>
              <a:defRPr sz="1400"/>
            </a:lvl2pPr>
            <a:lvl3pPr marL="0" indent="0">
              <a:buClrTx/>
              <a:buSzTx/>
              <a:buFontTx/>
              <a:buNone/>
              <a:defRPr sz="1400"/>
            </a:lvl3pPr>
            <a:lvl4pPr marL="0" indent="0">
              <a:buClrTx/>
              <a:buSzTx/>
              <a:buFontTx/>
              <a:buNone/>
              <a:defRPr sz="1400"/>
            </a:lvl4pPr>
            <a:lvl5pPr marL="0" indent="0">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1" name="Shape 9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853363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p:spPr>
        <p:txBody>
          <a:bodyPr/>
          <a:lstStyle/>
          <a:p>
            <a:r>
              <a:t>Title Text</a:t>
            </a:r>
          </a:p>
        </p:txBody>
      </p:sp>
      <p:sp>
        <p:nvSpPr>
          <p:cNvPr id="99" name="Shape 9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17275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7" name="Shape 107"/>
          <p:cNvSpPr>
            <a:spLocks noGrp="1"/>
          </p:cNvSpPr>
          <p:nvPr>
            <p:ph type="title"/>
          </p:nvPr>
        </p:nvSpPr>
        <p:spPr>
          <a:xfrm>
            <a:off x="6629400" y="609600"/>
            <a:ext cx="2057400" cy="5867400"/>
          </a:xfrm>
          <a:prstGeom prst="rect">
            <a:avLst/>
          </a:prstGeom>
        </p:spPr>
        <p:txBody>
          <a:bodyPr anchor="b"/>
          <a:lstStyle/>
          <a:p>
            <a:r>
              <a:t>Title Text</a:t>
            </a:r>
          </a:p>
        </p:txBody>
      </p:sp>
      <p:sp>
        <p:nvSpPr>
          <p:cNvPr id="108" name="Shape 108"/>
          <p:cNvSpPr>
            <a:spLocks noGrp="1"/>
          </p:cNvSpPr>
          <p:nvPr>
            <p:ph type="body" idx="1"/>
          </p:nvPr>
        </p:nvSpPr>
        <p:spPr>
          <a:xfrm>
            <a:off x="457200" y="609600"/>
            <a:ext cx="6019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 name="Shape 10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201660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16" name="Shape 116"/>
          <p:cNvSpPr>
            <a:spLocks noGrp="1"/>
          </p:cNvSpPr>
          <p:nvPr>
            <p:ph type="title"/>
          </p:nvPr>
        </p:nvSpPr>
        <p:spPr>
          <a:xfrm>
            <a:off x="685800" y="2130425"/>
            <a:ext cx="7772400" cy="1470026"/>
          </a:xfrm>
          <a:prstGeom prst="rect">
            <a:avLst/>
          </a:prstGeom>
        </p:spPr>
        <p:txBody>
          <a:bodyPr/>
          <a:lstStyle>
            <a:lvl1pPr algn="ctr">
              <a:defRPr sz="4400" spc="0">
                <a:solidFill>
                  <a:srgbClr val="000000"/>
                </a:solidFill>
                <a:latin typeface="+mn-lt"/>
                <a:ea typeface="+mn-ea"/>
                <a:cs typeface="+mn-cs"/>
                <a:sym typeface="Calibri"/>
              </a:defRPr>
            </a:lvl1pPr>
          </a:lstStyle>
          <a:p>
            <a:r>
              <a:t>Title Text</a:t>
            </a:r>
          </a:p>
        </p:txBody>
      </p:sp>
      <p:sp>
        <p:nvSpPr>
          <p:cNvPr id="117" name="Shape 117"/>
          <p:cNvSpPr>
            <a:spLocks noGrp="1"/>
          </p:cNvSpPr>
          <p:nvPr>
            <p:ph type="body" sz="quarter" idx="1"/>
          </p:nvPr>
        </p:nvSpPr>
        <p:spPr>
          <a:xfrm>
            <a:off x="1371600" y="3886200"/>
            <a:ext cx="6400800" cy="1752600"/>
          </a:xfrm>
          <a:prstGeom prst="rect">
            <a:avLst/>
          </a:prstGeom>
        </p:spPr>
        <p:txBody>
          <a:bodyPr/>
          <a:lstStyle>
            <a:lvl1pPr marL="0" indent="0" algn="ctr">
              <a:spcBef>
                <a:spcPts val="700"/>
              </a:spcBef>
              <a:buClrTx/>
              <a:buSzTx/>
              <a:buFontTx/>
              <a:buNone/>
              <a:defRPr sz="3200">
                <a:solidFill>
                  <a:srgbClr val="888888"/>
                </a:solidFill>
                <a:latin typeface="+mn-lt"/>
                <a:ea typeface="+mn-ea"/>
                <a:cs typeface="+mn-cs"/>
                <a:sym typeface="Calibri"/>
              </a:defRPr>
            </a:lvl1pPr>
            <a:lvl2pPr marL="0" indent="0" algn="ctr">
              <a:spcBef>
                <a:spcPts val="700"/>
              </a:spcBef>
              <a:buClrTx/>
              <a:buSzTx/>
              <a:buFontTx/>
              <a:buNone/>
              <a:defRPr sz="3200">
                <a:solidFill>
                  <a:srgbClr val="888888"/>
                </a:solidFill>
                <a:latin typeface="+mn-lt"/>
                <a:ea typeface="+mn-ea"/>
                <a:cs typeface="+mn-cs"/>
                <a:sym typeface="Calibri"/>
              </a:defRPr>
            </a:lvl2pPr>
            <a:lvl3pPr marL="0" indent="0" algn="ctr">
              <a:spcBef>
                <a:spcPts val="700"/>
              </a:spcBef>
              <a:buClrTx/>
              <a:buSzTx/>
              <a:buFontTx/>
              <a:buNone/>
              <a:defRPr sz="3200">
                <a:solidFill>
                  <a:srgbClr val="888888"/>
                </a:solidFill>
                <a:latin typeface="+mn-lt"/>
                <a:ea typeface="+mn-ea"/>
                <a:cs typeface="+mn-cs"/>
                <a:sym typeface="Calibri"/>
              </a:defRPr>
            </a:lvl3pPr>
            <a:lvl4pPr marL="0" indent="0" algn="ctr">
              <a:spcBef>
                <a:spcPts val="700"/>
              </a:spcBef>
              <a:buClrTx/>
              <a:buSzTx/>
              <a:buFontTx/>
              <a:buNone/>
              <a:defRPr sz="3200">
                <a:solidFill>
                  <a:srgbClr val="888888"/>
                </a:solidFill>
                <a:latin typeface="+mn-lt"/>
                <a:ea typeface="+mn-ea"/>
                <a:cs typeface="+mn-cs"/>
                <a:sym typeface="Calibri"/>
              </a:defRPr>
            </a:lvl4pPr>
            <a:lvl5pPr marL="0" indent="0" algn="ctr">
              <a:spcBef>
                <a:spcPts val="700"/>
              </a:spcBef>
              <a:buClrTx/>
              <a:buSzTx/>
              <a:buFontTx/>
              <a:buNone/>
              <a:defRPr sz="32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8" name="Shape 118"/>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4808363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25" name="Shape 125"/>
          <p:cNvSpPr>
            <a:spLocks noGrp="1"/>
          </p:cNvSpPr>
          <p:nvPr>
            <p:ph type="title"/>
          </p:nvPr>
        </p:nvSpPr>
        <p:spPr>
          <a:xfrm>
            <a:off x="457200" y="274639"/>
            <a:ext cx="8229600" cy="1143001"/>
          </a:xfrm>
          <a:prstGeom prst="rect">
            <a:avLst/>
          </a:prstGeom>
        </p:spPr>
        <p:txBody>
          <a:bodyPr/>
          <a:lstStyle>
            <a:lvl1pPr algn="ctr">
              <a:defRPr sz="4400" spc="0">
                <a:solidFill>
                  <a:srgbClr val="000000"/>
                </a:solidFill>
                <a:latin typeface="+mn-lt"/>
                <a:ea typeface="+mn-ea"/>
                <a:cs typeface="+mn-cs"/>
                <a:sym typeface="Calibri"/>
              </a:defRPr>
            </a:lvl1pPr>
          </a:lstStyle>
          <a:p>
            <a:r>
              <a:t>Title Text</a:t>
            </a:r>
          </a:p>
        </p:txBody>
      </p:sp>
      <p:sp>
        <p:nvSpPr>
          <p:cNvPr id="126" name="Shape 126"/>
          <p:cNvSpPr>
            <a:spLocks noGrp="1"/>
          </p:cNvSpPr>
          <p:nvPr>
            <p:ph type="body" idx="1"/>
          </p:nvPr>
        </p:nvSpPr>
        <p:spPr>
          <a:xfrm>
            <a:off x="457200" y="1600200"/>
            <a:ext cx="8229600" cy="4525965"/>
          </a:xfrm>
          <a:prstGeom prst="rect">
            <a:avLst/>
          </a:prstGeom>
        </p:spPr>
        <p:txBody>
          <a:bodyPr/>
          <a:lstStyle>
            <a:lvl1pPr marL="342900" indent="-342900">
              <a:spcBef>
                <a:spcPts val="700"/>
              </a:spcBef>
              <a:buClrTx/>
              <a:buSzPct val="100000"/>
              <a:defRPr sz="3200">
                <a:solidFill>
                  <a:srgbClr val="000000"/>
                </a:solidFill>
                <a:latin typeface="+mn-lt"/>
                <a:ea typeface="+mn-ea"/>
                <a:cs typeface="+mn-cs"/>
                <a:sym typeface="Calibri"/>
              </a:defRPr>
            </a:lvl1pPr>
            <a:lvl2pPr marL="783771" indent="-326571">
              <a:spcBef>
                <a:spcPts val="700"/>
              </a:spcBef>
              <a:buClrTx/>
              <a:buSzPct val="100000"/>
              <a:buChar char="–"/>
              <a:defRPr sz="3200">
                <a:solidFill>
                  <a:srgbClr val="000000"/>
                </a:solidFill>
                <a:latin typeface="+mn-lt"/>
                <a:ea typeface="+mn-ea"/>
                <a:cs typeface="+mn-cs"/>
                <a:sym typeface="Calibri"/>
              </a:defRPr>
            </a:lvl2pPr>
            <a:lvl3pPr marL="1219200" indent="-304800">
              <a:spcBef>
                <a:spcPts val="700"/>
              </a:spcBef>
              <a:buClrTx/>
              <a:buSzPct val="100000"/>
              <a:defRPr sz="3200">
                <a:solidFill>
                  <a:srgbClr val="000000"/>
                </a:solidFill>
                <a:latin typeface="+mn-lt"/>
                <a:ea typeface="+mn-ea"/>
                <a:cs typeface="+mn-cs"/>
                <a:sym typeface="Calibri"/>
              </a:defRPr>
            </a:lvl3pPr>
            <a:lvl4pPr marL="1737360" indent="-365760">
              <a:spcBef>
                <a:spcPts val="700"/>
              </a:spcBef>
              <a:buClrTx/>
              <a:buChar char="–"/>
              <a:defRPr sz="3200">
                <a:solidFill>
                  <a:srgbClr val="000000"/>
                </a:solidFill>
                <a:latin typeface="+mn-lt"/>
                <a:ea typeface="+mn-ea"/>
                <a:cs typeface="+mn-cs"/>
                <a:sym typeface="Calibri"/>
              </a:defRPr>
            </a:lvl4pPr>
            <a:lvl5pPr marL="2194560" indent="-365760">
              <a:spcBef>
                <a:spcPts val="700"/>
              </a:spcBef>
              <a:buClrTx/>
              <a:buChar char="»"/>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8746765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34" name="Shape 134"/>
          <p:cNvSpPr>
            <a:spLocks noGrp="1"/>
          </p:cNvSpPr>
          <p:nvPr>
            <p:ph type="title"/>
          </p:nvPr>
        </p:nvSpPr>
        <p:spPr>
          <a:xfrm>
            <a:off x="722312" y="4406901"/>
            <a:ext cx="7772402" cy="1362077"/>
          </a:xfrm>
          <a:prstGeom prst="rect">
            <a:avLst/>
          </a:prstGeom>
        </p:spPr>
        <p:txBody>
          <a:bodyPr anchor="t"/>
          <a:lstStyle>
            <a:lvl1pPr>
              <a:defRPr b="1" cap="all" spc="0">
                <a:solidFill>
                  <a:srgbClr val="000000"/>
                </a:solidFill>
                <a:latin typeface="+mn-lt"/>
                <a:ea typeface="+mn-ea"/>
                <a:cs typeface="+mn-cs"/>
                <a:sym typeface="Calibri"/>
              </a:defRPr>
            </a:lvl1pPr>
          </a:lstStyle>
          <a:p>
            <a:r>
              <a:t>Title Text</a:t>
            </a:r>
          </a:p>
        </p:txBody>
      </p:sp>
      <p:sp>
        <p:nvSpPr>
          <p:cNvPr id="135" name="Shape 135"/>
          <p:cNvSpPr>
            <a:spLocks noGrp="1"/>
          </p:cNvSpPr>
          <p:nvPr>
            <p:ph type="body" sz="quarter" idx="1"/>
          </p:nvPr>
        </p:nvSpPr>
        <p:spPr>
          <a:xfrm>
            <a:off x="722312" y="2906713"/>
            <a:ext cx="7772402" cy="1500189"/>
          </a:xfrm>
          <a:prstGeom prst="rect">
            <a:avLst/>
          </a:prstGeom>
        </p:spPr>
        <p:txBody>
          <a:bodyPr anchor="b"/>
          <a:lstStyle>
            <a:lvl1pPr marL="0" indent="0">
              <a:spcBef>
                <a:spcPts val="400"/>
              </a:spcBef>
              <a:buClrTx/>
              <a:buSzTx/>
              <a:buFontTx/>
              <a:buNone/>
              <a:defRPr sz="2000">
                <a:solidFill>
                  <a:srgbClr val="888888"/>
                </a:solidFill>
                <a:latin typeface="+mn-lt"/>
                <a:ea typeface="+mn-ea"/>
                <a:cs typeface="+mn-cs"/>
                <a:sym typeface="Calibri"/>
              </a:defRPr>
            </a:lvl1pPr>
            <a:lvl2pPr marL="0" indent="0">
              <a:spcBef>
                <a:spcPts val="400"/>
              </a:spcBef>
              <a:buClrTx/>
              <a:buSzTx/>
              <a:buFontTx/>
              <a:buNone/>
              <a:defRPr sz="2000">
                <a:solidFill>
                  <a:srgbClr val="888888"/>
                </a:solidFill>
                <a:latin typeface="+mn-lt"/>
                <a:ea typeface="+mn-ea"/>
                <a:cs typeface="+mn-cs"/>
                <a:sym typeface="Calibri"/>
              </a:defRPr>
            </a:lvl2pPr>
            <a:lvl3pPr marL="0" indent="0">
              <a:spcBef>
                <a:spcPts val="400"/>
              </a:spcBef>
              <a:buClrTx/>
              <a:buSzTx/>
              <a:buFontTx/>
              <a:buNone/>
              <a:defRPr sz="2000">
                <a:solidFill>
                  <a:srgbClr val="888888"/>
                </a:solidFill>
                <a:latin typeface="+mn-lt"/>
                <a:ea typeface="+mn-ea"/>
                <a:cs typeface="+mn-cs"/>
                <a:sym typeface="Calibri"/>
              </a:defRPr>
            </a:lvl3pPr>
            <a:lvl4pPr marL="0" indent="0">
              <a:spcBef>
                <a:spcPts val="400"/>
              </a:spcBef>
              <a:buClrTx/>
              <a:buSzTx/>
              <a:buFontTx/>
              <a:buNone/>
              <a:defRPr sz="2000">
                <a:solidFill>
                  <a:srgbClr val="888888"/>
                </a:solidFill>
                <a:latin typeface="+mn-lt"/>
                <a:ea typeface="+mn-ea"/>
                <a:cs typeface="+mn-cs"/>
                <a:sym typeface="Calibri"/>
              </a:defRPr>
            </a:lvl4pPr>
            <a:lvl5pPr marL="0" indent="0">
              <a:spcBef>
                <a:spcPts val="400"/>
              </a:spcBef>
              <a:buClrTx/>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5913724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43" name="Shape 143"/>
          <p:cNvSpPr>
            <a:spLocks noGrp="1"/>
          </p:cNvSpPr>
          <p:nvPr>
            <p:ph type="title"/>
          </p:nvPr>
        </p:nvSpPr>
        <p:spPr>
          <a:xfrm>
            <a:off x="457200" y="274639"/>
            <a:ext cx="8229600" cy="1143001"/>
          </a:xfrm>
          <a:prstGeom prst="rect">
            <a:avLst/>
          </a:prstGeom>
        </p:spPr>
        <p:txBody>
          <a:bodyPr/>
          <a:lstStyle>
            <a:lvl1pPr algn="ctr">
              <a:defRPr sz="4400" spc="0">
                <a:solidFill>
                  <a:srgbClr val="000000"/>
                </a:solidFill>
                <a:latin typeface="+mn-lt"/>
                <a:ea typeface="+mn-ea"/>
                <a:cs typeface="+mn-cs"/>
                <a:sym typeface="Calibri"/>
              </a:defRPr>
            </a:lvl1pPr>
          </a:lstStyle>
          <a:p>
            <a:r>
              <a:t>Title Text</a:t>
            </a:r>
          </a:p>
        </p:txBody>
      </p:sp>
      <p:sp>
        <p:nvSpPr>
          <p:cNvPr id="144" name="Shape 144"/>
          <p:cNvSpPr>
            <a:spLocks noGrp="1"/>
          </p:cNvSpPr>
          <p:nvPr>
            <p:ph type="body" sz="half" idx="1"/>
          </p:nvPr>
        </p:nvSpPr>
        <p:spPr>
          <a:xfrm>
            <a:off x="457200" y="1600200"/>
            <a:ext cx="4038600" cy="4525965"/>
          </a:xfrm>
          <a:prstGeom prst="rect">
            <a:avLst/>
          </a:prstGeom>
        </p:spPr>
        <p:txBody>
          <a:bodyPr/>
          <a:lstStyle>
            <a:lvl1pPr marL="342900" indent="-342900">
              <a:spcBef>
                <a:spcPts val="600"/>
              </a:spcBef>
              <a:buClrTx/>
              <a:buSzPct val="100000"/>
              <a:defRPr sz="2800">
                <a:solidFill>
                  <a:srgbClr val="000000"/>
                </a:solidFill>
                <a:latin typeface="+mn-lt"/>
                <a:ea typeface="+mn-ea"/>
                <a:cs typeface="+mn-cs"/>
                <a:sym typeface="Calibri"/>
              </a:defRPr>
            </a:lvl1pPr>
            <a:lvl2pPr marL="790575" indent="-333375">
              <a:spcBef>
                <a:spcPts val="600"/>
              </a:spcBef>
              <a:buClrTx/>
              <a:buSzPct val="100000"/>
              <a:buChar char="–"/>
              <a:defRPr sz="2800">
                <a:solidFill>
                  <a:srgbClr val="000000"/>
                </a:solidFill>
                <a:latin typeface="+mn-lt"/>
                <a:ea typeface="+mn-ea"/>
                <a:cs typeface="+mn-cs"/>
                <a:sym typeface="Calibri"/>
              </a:defRPr>
            </a:lvl2pPr>
            <a:lvl3pPr marL="1234438" indent="-320038">
              <a:spcBef>
                <a:spcPts val="600"/>
              </a:spcBef>
              <a:buClrTx/>
              <a:buSzPct val="100000"/>
              <a:defRPr sz="2800">
                <a:solidFill>
                  <a:srgbClr val="000000"/>
                </a:solidFill>
                <a:latin typeface="+mn-lt"/>
                <a:ea typeface="+mn-ea"/>
                <a:cs typeface="+mn-cs"/>
                <a:sym typeface="Calibri"/>
              </a:defRPr>
            </a:lvl3pPr>
            <a:lvl4pPr marL="1727200" indent="-355600">
              <a:spcBef>
                <a:spcPts val="600"/>
              </a:spcBef>
              <a:buClrTx/>
              <a:buChar char="–"/>
              <a:defRPr sz="2800">
                <a:solidFill>
                  <a:srgbClr val="000000"/>
                </a:solidFill>
                <a:latin typeface="+mn-lt"/>
                <a:ea typeface="+mn-ea"/>
                <a:cs typeface="+mn-cs"/>
                <a:sym typeface="Calibri"/>
              </a:defRPr>
            </a:lvl4pPr>
            <a:lvl5pPr marL="2184400" indent="-355600">
              <a:spcBef>
                <a:spcPts val="600"/>
              </a:spcBef>
              <a:buClrTx/>
              <a:buChar char="»"/>
              <a:defRPr sz="28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5655353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52" name="Shape 152"/>
          <p:cNvSpPr>
            <a:spLocks noGrp="1"/>
          </p:cNvSpPr>
          <p:nvPr>
            <p:ph type="title"/>
          </p:nvPr>
        </p:nvSpPr>
        <p:spPr>
          <a:xfrm>
            <a:off x="457200" y="274639"/>
            <a:ext cx="8229600" cy="1143001"/>
          </a:xfrm>
          <a:prstGeom prst="rect">
            <a:avLst/>
          </a:prstGeom>
        </p:spPr>
        <p:txBody>
          <a:bodyPr/>
          <a:lstStyle>
            <a:lvl1pPr algn="ctr">
              <a:defRPr sz="4400" spc="0">
                <a:solidFill>
                  <a:srgbClr val="000000"/>
                </a:solidFill>
                <a:latin typeface="+mn-lt"/>
                <a:ea typeface="+mn-ea"/>
                <a:cs typeface="+mn-cs"/>
                <a:sym typeface="Calibri"/>
              </a:defRPr>
            </a:lvl1pPr>
          </a:lstStyle>
          <a:p>
            <a:r>
              <a:t>Title Text</a:t>
            </a:r>
          </a:p>
        </p:txBody>
      </p:sp>
      <p:sp>
        <p:nvSpPr>
          <p:cNvPr id="153" name="Shape 153"/>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b="1">
                <a:solidFill>
                  <a:srgbClr val="000000"/>
                </a:solidFill>
                <a:latin typeface="+mn-lt"/>
                <a:ea typeface="+mn-ea"/>
                <a:cs typeface="+mn-cs"/>
                <a:sym typeface="Calibri"/>
              </a:defRPr>
            </a:lvl1pPr>
            <a:lvl2pPr marL="0" indent="0">
              <a:spcBef>
                <a:spcPts val="500"/>
              </a:spcBef>
              <a:buClrTx/>
              <a:buSzTx/>
              <a:buFontTx/>
              <a:buNone/>
              <a:defRPr b="1">
                <a:solidFill>
                  <a:srgbClr val="000000"/>
                </a:solidFill>
                <a:latin typeface="+mn-lt"/>
                <a:ea typeface="+mn-ea"/>
                <a:cs typeface="+mn-cs"/>
                <a:sym typeface="Calibri"/>
              </a:defRPr>
            </a:lvl2pPr>
            <a:lvl3pPr marL="0" indent="0">
              <a:spcBef>
                <a:spcPts val="500"/>
              </a:spcBef>
              <a:buClrTx/>
              <a:buSzTx/>
              <a:buFontTx/>
              <a:buNone/>
              <a:defRPr b="1">
                <a:solidFill>
                  <a:srgbClr val="000000"/>
                </a:solidFill>
                <a:latin typeface="+mn-lt"/>
                <a:ea typeface="+mn-ea"/>
                <a:cs typeface="+mn-cs"/>
                <a:sym typeface="Calibri"/>
              </a:defRPr>
            </a:lvl3pPr>
            <a:lvl4pPr marL="0" indent="0">
              <a:spcBef>
                <a:spcPts val="500"/>
              </a:spcBef>
              <a:buClrTx/>
              <a:buSzTx/>
              <a:buFontTx/>
              <a:buNone/>
              <a:defRPr b="1">
                <a:solidFill>
                  <a:srgbClr val="000000"/>
                </a:solidFill>
                <a:latin typeface="+mn-lt"/>
                <a:ea typeface="+mn-ea"/>
                <a:cs typeface="+mn-cs"/>
                <a:sym typeface="Calibri"/>
              </a:defRPr>
            </a:lvl4pPr>
            <a:lvl5pPr marL="0" indent="0">
              <a:spcBef>
                <a:spcPts val="500"/>
              </a:spcBef>
              <a:buClrTx/>
              <a:buSzTx/>
              <a:buFontTx/>
              <a:buNone/>
              <a:defRPr b="1">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body" sz="quarter" idx="13"/>
          </p:nvPr>
        </p:nvSpPr>
        <p:spPr>
          <a:xfrm>
            <a:off x="4645026" y="1535112"/>
            <a:ext cx="4041777" cy="639764"/>
          </a:xfrm>
          <a:prstGeom prst="rect">
            <a:avLst/>
          </a:prstGeom>
        </p:spPr>
        <p:txBody>
          <a:bodyPr anchor="b"/>
          <a:lstStyle/>
          <a:p>
            <a:pPr marL="0" indent="0">
              <a:spcBef>
                <a:spcPts val="500"/>
              </a:spcBef>
              <a:buClrTx/>
              <a:buSzTx/>
              <a:buFontTx/>
              <a:buNone/>
              <a:defRPr b="1">
                <a:solidFill>
                  <a:srgbClr val="000000"/>
                </a:solidFill>
                <a:latin typeface="+mn-lt"/>
                <a:ea typeface="+mn-ea"/>
                <a:cs typeface="+mn-cs"/>
                <a:sym typeface="Calibri"/>
              </a:defRPr>
            </a:pPr>
            <a:endParaRPr/>
          </a:p>
        </p:txBody>
      </p:sp>
      <p:sp>
        <p:nvSpPr>
          <p:cNvPr id="155" name="Shape 155"/>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1126044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62" name="Shape 162"/>
          <p:cNvSpPr>
            <a:spLocks noGrp="1"/>
          </p:cNvSpPr>
          <p:nvPr>
            <p:ph type="title"/>
          </p:nvPr>
        </p:nvSpPr>
        <p:spPr>
          <a:xfrm>
            <a:off x="457200" y="274639"/>
            <a:ext cx="8229600" cy="1143001"/>
          </a:xfrm>
          <a:prstGeom prst="rect">
            <a:avLst/>
          </a:prstGeom>
        </p:spPr>
        <p:txBody>
          <a:bodyPr/>
          <a:lstStyle>
            <a:lvl1pPr algn="ctr">
              <a:defRPr sz="4400" spc="0">
                <a:solidFill>
                  <a:srgbClr val="000000"/>
                </a:solidFill>
                <a:latin typeface="+mn-lt"/>
                <a:ea typeface="+mn-ea"/>
                <a:cs typeface="+mn-cs"/>
                <a:sym typeface="Calibri"/>
              </a:defRPr>
            </a:lvl1pPr>
          </a:lstStyle>
          <a:p>
            <a:r>
              <a:t>Title Text</a:t>
            </a:r>
          </a:p>
        </p:txBody>
      </p:sp>
      <p:sp>
        <p:nvSpPr>
          <p:cNvPr id="163" name="Shape 163"/>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1996091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170" name="Shape 170"/>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6413490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177" name="Shape 177"/>
          <p:cNvSpPr>
            <a:spLocks noGrp="1"/>
          </p:cNvSpPr>
          <p:nvPr>
            <p:ph type="title"/>
          </p:nvPr>
        </p:nvSpPr>
        <p:spPr>
          <a:xfrm>
            <a:off x="457201" y="273050"/>
            <a:ext cx="3008314" cy="1162050"/>
          </a:xfrm>
          <a:prstGeom prst="rect">
            <a:avLst/>
          </a:prstGeom>
        </p:spPr>
        <p:txBody>
          <a:bodyPr anchor="b"/>
          <a:lstStyle>
            <a:lvl1pPr>
              <a:defRPr sz="2000" b="1" spc="0">
                <a:solidFill>
                  <a:srgbClr val="000000"/>
                </a:solidFill>
                <a:latin typeface="+mn-lt"/>
                <a:ea typeface="+mn-ea"/>
                <a:cs typeface="+mn-cs"/>
                <a:sym typeface="Calibri"/>
              </a:defRPr>
            </a:lvl1pPr>
          </a:lstStyle>
          <a:p>
            <a:r>
              <a:t>Title Text</a:t>
            </a:r>
          </a:p>
        </p:txBody>
      </p:sp>
      <p:sp>
        <p:nvSpPr>
          <p:cNvPr id="178" name="Shape 178"/>
          <p:cNvSpPr>
            <a:spLocks noGrp="1"/>
          </p:cNvSpPr>
          <p:nvPr>
            <p:ph type="body" idx="1"/>
          </p:nvPr>
        </p:nvSpPr>
        <p:spPr>
          <a:xfrm>
            <a:off x="3575050" y="273050"/>
            <a:ext cx="5111750" cy="5853115"/>
          </a:xfrm>
          <a:prstGeom prst="rect">
            <a:avLst/>
          </a:prstGeom>
        </p:spPr>
        <p:txBody>
          <a:bodyPr/>
          <a:lstStyle>
            <a:lvl1pPr marL="342900" indent="-342900">
              <a:spcBef>
                <a:spcPts val="700"/>
              </a:spcBef>
              <a:buClrTx/>
              <a:buSzPct val="100000"/>
              <a:defRPr sz="3200">
                <a:solidFill>
                  <a:srgbClr val="000000"/>
                </a:solidFill>
                <a:latin typeface="+mn-lt"/>
                <a:ea typeface="+mn-ea"/>
                <a:cs typeface="+mn-cs"/>
                <a:sym typeface="Calibri"/>
              </a:defRPr>
            </a:lvl1pPr>
            <a:lvl2pPr marL="783771" indent="-326571">
              <a:spcBef>
                <a:spcPts val="700"/>
              </a:spcBef>
              <a:buClrTx/>
              <a:buSzPct val="100000"/>
              <a:buChar char="–"/>
              <a:defRPr sz="3200">
                <a:solidFill>
                  <a:srgbClr val="000000"/>
                </a:solidFill>
                <a:latin typeface="+mn-lt"/>
                <a:ea typeface="+mn-ea"/>
                <a:cs typeface="+mn-cs"/>
                <a:sym typeface="Calibri"/>
              </a:defRPr>
            </a:lvl2pPr>
            <a:lvl3pPr marL="1219200" indent="-304800">
              <a:spcBef>
                <a:spcPts val="700"/>
              </a:spcBef>
              <a:buClrTx/>
              <a:buSzPct val="100000"/>
              <a:defRPr sz="3200">
                <a:solidFill>
                  <a:srgbClr val="000000"/>
                </a:solidFill>
                <a:latin typeface="+mn-lt"/>
                <a:ea typeface="+mn-ea"/>
                <a:cs typeface="+mn-cs"/>
                <a:sym typeface="Calibri"/>
              </a:defRPr>
            </a:lvl3pPr>
            <a:lvl4pPr marL="1737360" indent="-365760">
              <a:spcBef>
                <a:spcPts val="700"/>
              </a:spcBef>
              <a:buClrTx/>
              <a:buChar char="–"/>
              <a:defRPr sz="3200">
                <a:solidFill>
                  <a:srgbClr val="000000"/>
                </a:solidFill>
                <a:latin typeface="+mn-lt"/>
                <a:ea typeface="+mn-ea"/>
                <a:cs typeface="+mn-cs"/>
                <a:sym typeface="Calibri"/>
              </a:defRPr>
            </a:lvl4pPr>
            <a:lvl5pPr marL="2194560" indent="-365760">
              <a:spcBef>
                <a:spcPts val="700"/>
              </a:spcBef>
              <a:buClrTx/>
              <a:buChar char="»"/>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9" name="Shape 179"/>
          <p:cNvSpPr>
            <a:spLocks noGrp="1"/>
          </p:cNvSpPr>
          <p:nvPr>
            <p:ph type="body" sz="half" idx="13"/>
          </p:nvPr>
        </p:nvSpPr>
        <p:spPr>
          <a:xfrm>
            <a:off x="457199" y="1435102"/>
            <a:ext cx="3008316" cy="4691064"/>
          </a:xfrm>
          <a:prstGeom prst="rect">
            <a:avLst/>
          </a:prstGeom>
        </p:spPr>
        <p:txBody>
          <a:bodyPr/>
          <a:lstStyle/>
          <a:p>
            <a:pPr marL="0" indent="0">
              <a:spcBef>
                <a:spcPts val="300"/>
              </a:spcBef>
              <a:buClrTx/>
              <a:buSzTx/>
              <a:buFontTx/>
              <a:buNone/>
              <a:defRPr sz="1400">
                <a:solidFill>
                  <a:srgbClr val="000000"/>
                </a:solidFill>
                <a:latin typeface="+mn-lt"/>
                <a:ea typeface="+mn-ea"/>
                <a:cs typeface="+mn-cs"/>
                <a:sym typeface="Calibri"/>
              </a:defRPr>
            </a:pPr>
            <a:endParaRPr/>
          </a:p>
        </p:txBody>
      </p:sp>
      <p:sp>
        <p:nvSpPr>
          <p:cNvPr id="180" name="Shape 180"/>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4520774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187" name="Shape 187"/>
          <p:cNvSpPr>
            <a:spLocks noGrp="1"/>
          </p:cNvSpPr>
          <p:nvPr>
            <p:ph type="title"/>
          </p:nvPr>
        </p:nvSpPr>
        <p:spPr>
          <a:xfrm>
            <a:off x="1792286" y="4800600"/>
            <a:ext cx="5486403" cy="566738"/>
          </a:xfrm>
          <a:prstGeom prst="rect">
            <a:avLst/>
          </a:prstGeom>
        </p:spPr>
        <p:txBody>
          <a:bodyPr anchor="b"/>
          <a:lstStyle>
            <a:lvl1pPr>
              <a:defRPr sz="2000" b="1" spc="0">
                <a:solidFill>
                  <a:srgbClr val="000000"/>
                </a:solidFill>
                <a:latin typeface="+mn-lt"/>
                <a:ea typeface="+mn-ea"/>
                <a:cs typeface="+mn-cs"/>
                <a:sym typeface="Calibri"/>
              </a:defRPr>
            </a:lvl1pPr>
          </a:lstStyle>
          <a:p>
            <a:r>
              <a:t>Title Text</a:t>
            </a:r>
          </a:p>
        </p:txBody>
      </p:sp>
      <p:sp>
        <p:nvSpPr>
          <p:cNvPr id="188" name="Shape 188"/>
          <p:cNvSpPr>
            <a:spLocks noGrp="1"/>
          </p:cNvSpPr>
          <p:nvPr>
            <p:ph type="pic" sz="half" idx="13"/>
          </p:nvPr>
        </p:nvSpPr>
        <p:spPr>
          <a:xfrm>
            <a:off x="1792286" y="612775"/>
            <a:ext cx="5486403" cy="4114800"/>
          </a:xfrm>
          <a:prstGeom prst="rect">
            <a:avLst/>
          </a:prstGeom>
        </p:spPr>
        <p:txBody>
          <a:bodyPr lIns="91439" tIns="45719" rIns="91439" bIns="45719">
            <a:noAutofit/>
          </a:bodyPr>
          <a:lstStyle/>
          <a:p>
            <a:endParaRPr/>
          </a:p>
        </p:txBody>
      </p:sp>
      <p:sp>
        <p:nvSpPr>
          <p:cNvPr id="189" name="Shape 189"/>
          <p:cNvSpPr>
            <a:spLocks noGrp="1"/>
          </p:cNvSpPr>
          <p:nvPr>
            <p:ph type="body" sz="quarter" idx="1"/>
          </p:nvPr>
        </p:nvSpPr>
        <p:spPr>
          <a:xfrm>
            <a:off x="1792286" y="5367337"/>
            <a:ext cx="5486403" cy="804864"/>
          </a:xfrm>
          <a:prstGeom prst="rect">
            <a:avLst/>
          </a:prstGeom>
        </p:spPr>
        <p:txBody>
          <a:bodyPr/>
          <a:lstStyle>
            <a:lvl1pPr marL="0" indent="0">
              <a:spcBef>
                <a:spcPts val="300"/>
              </a:spcBef>
              <a:buClrTx/>
              <a:buSzTx/>
              <a:buFontTx/>
              <a:buNone/>
              <a:defRPr sz="1400">
                <a:solidFill>
                  <a:srgbClr val="000000"/>
                </a:solidFill>
                <a:latin typeface="+mn-lt"/>
                <a:ea typeface="+mn-ea"/>
                <a:cs typeface="+mn-cs"/>
                <a:sym typeface="Calibri"/>
              </a:defRPr>
            </a:lvl1pPr>
            <a:lvl2pPr marL="0" indent="0">
              <a:spcBef>
                <a:spcPts val="300"/>
              </a:spcBef>
              <a:buClrTx/>
              <a:buSzTx/>
              <a:buFontTx/>
              <a:buNone/>
              <a:defRPr sz="1400">
                <a:solidFill>
                  <a:srgbClr val="000000"/>
                </a:solidFill>
                <a:latin typeface="+mn-lt"/>
                <a:ea typeface="+mn-ea"/>
                <a:cs typeface="+mn-cs"/>
                <a:sym typeface="Calibri"/>
              </a:defRPr>
            </a:lvl2pPr>
            <a:lvl3pPr marL="0" indent="0">
              <a:spcBef>
                <a:spcPts val="300"/>
              </a:spcBef>
              <a:buClrTx/>
              <a:buSzTx/>
              <a:buFontTx/>
              <a:buNone/>
              <a:defRPr sz="1400">
                <a:solidFill>
                  <a:srgbClr val="000000"/>
                </a:solidFill>
                <a:latin typeface="+mn-lt"/>
                <a:ea typeface="+mn-ea"/>
                <a:cs typeface="+mn-cs"/>
                <a:sym typeface="Calibri"/>
              </a:defRPr>
            </a:lvl3pPr>
            <a:lvl4pPr marL="0" indent="0">
              <a:spcBef>
                <a:spcPts val="300"/>
              </a:spcBef>
              <a:buClrTx/>
              <a:buSzTx/>
              <a:buFontTx/>
              <a:buNone/>
              <a:defRPr sz="1400">
                <a:solidFill>
                  <a:srgbClr val="000000"/>
                </a:solidFill>
                <a:latin typeface="+mn-lt"/>
                <a:ea typeface="+mn-ea"/>
                <a:cs typeface="+mn-cs"/>
                <a:sym typeface="Calibri"/>
              </a:defRPr>
            </a:lvl4pPr>
            <a:lvl5pPr marL="0" indent="0">
              <a:spcBef>
                <a:spcPts val="300"/>
              </a:spcBef>
              <a:buClrTx/>
              <a:buSzTx/>
              <a:buFontTx/>
              <a:buNone/>
              <a:defRPr sz="14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0403940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_Title and Vertical Text">
    <p:spTree>
      <p:nvGrpSpPr>
        <p:cNvPr id="1" name=""/>
        <p:cNvGrpSpPr/>
        <p:nvPr/>
      </p:nvGrpSpPr>
      <p:grpSpPr>
        <a:xfrm>
          <a:off x="0" y="0"/>
          <a:ext cx="0" cy="0"/>
          <a:chOff x="0" y="0"/>
          <a:chExt cx="0" cy="0"/>
        </a:xfrm>
      </p:grpSpPr>
      <p:sp>
        <p:nvSpPr>
          <p:cNvPr id="197" name="Shape 197"/>
          <p:cNvSpPr>
            <a:spLocks noGrp="1"/>
          </p:cNvSpPr>
          <p:nvPr>
            <p:ph type="title"/>
          </p:nvPr>
        </p:nvSpPr>
        <p:spPr>
          <a:xfrm>
            <a:off x="457200" y="274639"/>
            <a:ext cx="8229600" cy="1143001"/>
          </a:xfrm>
          <a:prstGeom prst="rect">
            <a:avLst/>
          </a:prstGeom>
        </p:spPr>
        <p:txBody>
          <a:bodyPr/>
          <a:lstStyle>
            <a:lvl1pPr algn="ctr">
              <a:defRPr sz="4400" spc="0">
                <a:solidFill>
                  <a:srgbClr val="000000"/>
                </a:solidFill>
                <a:latin typeface="+mn-lt"/>
                <a:ea typeface="+mn-ea"/>
                <a:cs typeface="+mn-cs"/>
                <a:sym typeface="Calibri"/>
              </a:defRPr>
            </a:lvl1pPr>
          </a:lstStyle>
          <a:p>
            <a:r>
              <a:t>Title Text</a:t>
            </a:r>
          </a:p>
        </p:txBody>
      </p:sp>
      <p:sp>
        <p:nvSpPr>
          <p:cNvPr id="198" name="Shape 198"/>
          <p:cNvSpPr>
            <a:spLocks noGrp="1"/>
          </p:cNvSpPr>
          <p:nvPr>
            <p:ph type="body" idx="1"/>
          </p:nvPr>
        </p:nvSpPr>
        <p:spPr>
          <a:xfrm>
            <a:off x="457200" y="1600200"/>
            <a:ext cx="8229600" cy="4525965"/>
          </a:xfrm>
          <a:prstGeom prst="rect">
            <a:avLst/>
          </a:prstGeom>
        </p:spPr>
        <p:txBody>
          <a:bodyPr/>
          <a:lstStyle>
            <a:lvl1pPr marL="342900" indent="-342900">
              <a:spcBef>
                <a:spcPts val="700"/>
              </a:spcBef>
              <a:buClrTx/>
              <a:buSzPct val="100000"/>
              <a:defRPr sz="3200">
                <a:solidFill>
                  <a:srgbClr val="000000"/>
                </a:solidFill>
                <a:latin typeface="+mn-lt"/>
                <a:ea typeface="+mn-ea"/>
                <a:cs typeface="+mn-cs"/>
                <a:sym typeface="Calibri"/>
              </a:defRPr>
            </a:lvl1pPr>
            <a:lvl2pPr marL="783771" indent="-326571">
              <a:spcBef>
                <a:spcPts val="700"/>
              </a:spcBef>
              <a:buClrTx/>
              <a:buSzPct val="100000"/>
              <a:buChar char="–"/>
              <a:defRPr sz="3200">
                <a:solidFill>
                  <a:srgbClr val="000000"/>
                </a:solidFill>
                <a:latin typeface="+mn-lt"/>
                <a:ea typeface="+mn-ea"/>
                <a:cs typeface="+mn-cs"/>
                <a:sym typeface="Calibri"/>
              </a:defRPr>
            </a:lvl2pPr>
            <a:lvl3pPr marL="1219200" indent="-304800">
              <a:spcBef>
                <a:spcPts val="700"/>
              </a:spcBef>
              <a:buClrTx/>
              <a:buSzPct val="100000"/>
              <a:defRPr sz="3200">
                <a:solidFill>
                  <a:srgbClr val="000000"/>
                </a:solidFill>
                <a:latin typeface="+mn-lt"/>
                <a:ea typeface="+mn-ea"/>
                <a:cs typeface="+mn-cs"/>
                <a:sym typeface="Calibri"/>
              </a:defRPr>
            </a:lvl3pPr>
            <a:lvl4pPr marL="1737360" indent="-365760">
              <a:spcBef>
                <a:spcPts val="700"/>
              </a:spcBef>
              <a:buClrTx/>
              <a:buChar char="–"/>
              <a:defRPr sz="3200">
                <a:solidFill>
                  <a:srgbClr val="000000"/>
                </a:solidFill>
                <a:latin typeface="+mn-lt"/>
                <a:ea typeface="+mn-ea"/>
                <a:cs typeface="+mn-cs"/>
                <a:sym typeface="Calibri"/>
              </a:defRPr>
            </a:lvl4pPr>
            <a:lvl5pPr marL="2194560" indent="-365760">
              <a:spcBef>
                <a:spcPts val="700"/>
              </a:spcBef>
              <a:buClrTx/>
              <a:buChar char="»"/>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5418131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_Vertical Title and Text">
    <p:spTree>
      <p:nvGrpSpPr>
        <p:cNvPr id="1" name=""/>
        <p:cNvGrpSpPr/>
        <p:nvPr/>
      </p:nvGrpSpPr>
      <p:grpSpPr>
        <a:xfrm>
          <a:off x="0" y="0"/>
          <a:ext cx="0" cy="0"/>
          <a:chOff x="0" y="0"/>
          <a:chExt cx="0" cy="0"/>
        </a:xfrm>
      </p:grpSpPr>
      <p:sp>
        <p:nvSpPr>
          <p:cNvPr id="206" name="Shape 206"/>
          <p:cNvSpPr>
            <a:spLocks noGrp="1"/>
          </p:cNvSpPr>
          <p:nvPr>
            <p:ph type="title"/>
          </p:nvPr>
        </p:nvSpPr>
        <p:spPr>
          <a:xfrm>
            <a:off x="6629400" y="274639"/>
            <a:ext cx="2057400" cy="5851527"/>
          </a:xfrm>
          <a:prstGeom prst="rect">
            <a:avLst/>
          </a:prstGeom>
        </p:spPr>
        <p:txBody>
          <a:bodyPr/>
          <a:lstStyle>
            <a:lvl1pPr algn="ctr">
              <a:defRPr sz="4400" spc="0">
                <a:solidFill>
                  <a:srgbClr val="000000"/>
                </a:solidFill>
                <a:latin typeface="+mn-lt"/>
                <a:ea typeface="+mn-ea"/>
                <a:cs typeface="+mn-cs"/>
                <a:sym typeface="Calibri"/>
              </a:defRPr>
            </a:lvl1pPr>
          </a:lstStyle>
          <a:p>
            <a:r>
              <a:t>Title Text</a:t>
            </a:r>
          </a:p>
        </p:txBody>
      </p:sp>
      <p:sp>
        <p:nvSpPr>
          <p:cNvPr id="207" name="Shape 207"/>
          <p:cNvSpPr>
            <a:spLocks noGrp="1"/>
          </p:cNvSpPr>
          <p:nvPr>
            <p:ph type="body" idx="1"/>
          </p:nvPr>
        </p:nvSpPr>
        <p:spPr>
          <a:xfrm>
            <a:off x="457200" y="274639"/>
            <a:ext cx="6019800" cy="5851527"/>
          </a:xfrm>
          <a:prstGeom prst="rect">
            <a:avLst/>
          </a:prstGeom>
        </p:spPr>
        <p:txBody>
          <a:bodyPr/>
          <a:lstStyle>
            <a:lvl1pPr marL="342900" indent="-342900">
              <a:spcBef>
                <a:spcPts val="700"/>
              </a:spcBef>
              <a:buClrTx/>
              <a:buSzPct val="100000"/>
              <a:defRPr sz="3200">
                <a:solidFill>
                  <a:srgbClr val="000000"/>
                </a:solidFill>
                <a:latin typeface="+mn-lt"/>
                <a:ea typeface="+mn-ea"/>
                <a:cs typeface="+mn-cs"/>
                <a:sym typeface="Calibri"/>
              </a:defRPr>
            </a:lvl1pPr>
            <a:lvl2pPr marL="783771" indent="-326571">
              <a:spcBef>
                <a:spcPts val="700"/>
              </a:spcBef>
              <a:buClrTx/>
              <a:buSzPct val="100000"/>
              <a:buChar char="–"/>
              <a:defRPr sz="3200">
                <a:solidFill>
                  <a:srgbClr val="000000"/>
                </a:solidFill>
                <a:latin typeface="+mn-lt"/>
                <a:ea typeface="+mn-ea"/>
                <a:cs typeface="+mn-cs"/>
                <a:sym typeface="Calibri"/>
              </a:defRPr>
            </a:lvl2pPr>
            <a:lvl3pPr marL="1219200" indent="-304800">
              <a:spcBef>
                <a:spcPts val="700"/>
              </a:spcBef>
              <a:buClrTx/>
              <a:buSzPct val="100000"/>
              <a:defRPr sz="3200">
                <a:solidFill>
                  <a:srgbClr val="000000"/>
                </a:solidFill>
                <a:latin typeface="+mn-lt"/>
                <a:ea typeface="+mn-ea"/>
                <a:cs typeface="+mn-cs"/>
                <a:sym typeface="Calibri"/>
              </a:defRPr>
            </a:lvl3pPr>
            <a:lvl4pPr marL="1737360" indent="-365760">
              <a:spcBef>
                <a:spcPts val="700"/>
              </a:spcBef>
              <a:buClrTx/>
              <a:buChar char="–"/>
              <a:defRPr sz="3200">
                <a:solidFill>
                  <a:srgbClr val="000000"/>
                </a:solidFill>
                <a:latin typeface="+mn-lt"/>
                <a:ea typeface="+mn-ea"/>
                <a:cs typeface="+mn-cs"/>
                <a:sym typeface="Calibri"/>
              </a:defRPr>
            </a:lvl4pPr>
            <a:lvl5pPr marL="2194560" indent="-365760">
              <a:spcBef>
                <a:spcPts val="700"/>
              </a:spcBef>
              <a:buClrTx/>
              <a:buChar char="»"/>
              <a:defRPr sz="32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8422821" y="6404296"/>
            <a:ext cx="263980" cy="269239"/>
          </a:xfrm>
          <a:prstGeom prst="rect">
            <a:avLst/>
          </a:prstGeom>
        </p:spPr>
        <p:txBody>
          <a:bodyPr/>
          <a:lstStyle>
            <a:lvl1pPr algn="r">
              <a:defRPr sz="1200" b="0">
                <a:solidFill>
                  <a:srgbClr val="888888"/>
                </a:solidFill>
                <a:latin typeface="+mn-lt"/>
                <a:ea typeface="+mn-ea"/>
                <a:cs typeface="+mn-cs"/>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1253618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descr="ident-small_4_onscreen_png"/>
          <p:cNvPicPr>
            <a:picLocks noChangeAspect="1" noChangeArrowheads="1"/>
          </p:cNvPicPr>
          <p:nvPr userDrawn="1"/>
        </p:nvPicPr>
        <p:blipFill>
          <a:blip r:embed="rId15" cstate="print">
            <a:lum bright="100000"/>
          </a:blip>
          <a:srcRect/>
          <a:stretch>
            <a:fillRect/>
          </a:stretch>
        </p:blipFill>
        <p:spPr bwMode="black">
          <a:xfrm>
            <a:off x="457200" y="6094413"/>
            <a:ext cx="1143000" cy="420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p:titleStyle>
    <p:bodyStyle>
      <a:lvl1pPr marL="342900" indent="-342900" algn="l" rtl="0" eaLnBrk="0" fontAlgn="base" hangingPunct="0">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descr="ident-small_4_onscreen_png"/>
          <p:cNvPicPr>
            <a:picLocks noChangeAspect="1" noChangeArrowheads="1"/>
          </p:cNvPicPr>
          <p:nvPr userDrawn="1"/>
        </p:nvPicPr>
        <p:blipFill>
          <a:blip r:embed="rId15" cstate="print">
            <a:lum bright="100000"/>
          </a:blip>
          <a:srcRect/>
          <a:stretch>
            <a:fillRect/>
          </a:stretch>
        </p:blipFill>
        <p:spPr bwMode="black">
          <a:xfrm>
            <a:off x="457200" y="6094413"/>
            <a:ext cx="1143000" cy="420687"/>
          </a:xfrm>
          <a:prstGeom prst="rect">
            <a:avLst/>
          </a:prstGeom>
          <a:noFill/>
          <a:ln w="9525">
            <a:noFill/>
            <a:miter lim="800000"/>
            <a:headEnd/>
            <a:tailEnd/>
          </a:ln>
        </p:spPr>
      </p:pic>
    </p:spTree>
    <p:extLst>
      <p:ext uri="{BB962C8B-B14F-4D97-AF65-F5344CB8AC3E}">
        <p14:creationId xmlns:p14="http://schemas.microsoft.com/office/powerpoint/2010/main" val="29221816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p:titleStyle>
    <p:bodyStyle>
      <a:lvl1pPr marL="342900" indent="-342900" algn="l" rtl="0" eaLnBrk="0" fontAlgn="base" hangingPunct="0">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220785"/>
            <a:ext cx="9144000" cy="228602"/>
          </a:xfrm>
          <a:prstGeom prst="rect">
            <a:avLst/>
          </a:prstGeom>
          <a:solidFill>
            <a:srgbClr val="FFFFFF"/>
          </a:solidFill>
          <a:ln w="12700">
            <a:miter lim="400000"/>
          </a:ln>
        </p:spPr>
        <p:txBody>
          <a:bodyPr lIns="45718" tIns="45718" rIns="45718" bIns="45718" anchor="ctr"/>
          <a:lstStyle/>
          <a:p>
            <a:pPr algn="ctr" eaLnBrk="1" fontAlgn="auto">
              <a:spcBef>
                <a:spcPts val="0"/>
              </a:spcBef>
              <a:spcAft>
                <a:spcPts val="0"/>
              </a:spcAft>
              <a:defRPr>
                <a:solidFill>
                  <a:srgbClr val="FFFFFF"/>
                </a:solidFill>
                <a:latin typeface="Arial"/>
                <a:ea typeface="Arial"/>
                <a:cs typeface="Arial"/>
                <a:sym typeface="Arial"/>
              </a:defRPr>
            </a:pPr>
            <a:endParaRPr sz="1800" kern="0">
              <a:solidFill>
                <a:srgbClr val="FFFFFF"/>
              </a:solidFill>
              <a:latin typeface="Arial"/>
              <a:ea typeface="Arial"/>
              <a:cs typeface="Arial"/>
              <a:sym typeface="Arial"/>
            </a:endParaRPr>
          </a:p>
        </p:txBody>
      </p:sp>
      <p:sp>
        <p:nvSpPr>
          <p:cNvPr id="3" name="Shape 3"/>
          <p:cNvSpPr/>
          <p:nvPr/>
        </p:nvSpPr>
        <p:spPr>
          <a:xfrm>
            <a:off x="0" y="-2"/>
            <a:ext cx="9144000" cy="365764"/>
          </a:xfrm>
          <a:prstGeom prst="rect">
            <a:avLst/>
          </a:prstGeom>
          <a:solidFill>
            <a:schemeClr val="accent1"/>
          </a:solidFill>
          <a:ln w="12700">
            <a:miter lim="400000"/>
          </a:ln>
        </p:spPr>
        <p:txBody>
          <a:bodyPr lIns="45718" tIns="45718" rIns="45718" bIns="45718" anchor="ctr"/>
          <a:lstStyle/>
          <a:p>
            <a:pPr algn="ctr" eaLnBrk="1" fontAlgn="auto">
              <a:spcBef>
                <a:spcPts val="0"/>
              </a:spcBef>
              <a:spcAft>
                <a:spcPts val="0"/>
              </a:spcAft>
              <a:defRPr>
                <a:solidFill>
                  <a:srgbClr val="FFFFFF"/>
                </a:solidFill>
                <a:latin typeface="Arial"/>
                <a:ea typeface="Arial"/>
                <a:cs typeface="Arial"/>
                <a:sym typeface="Arial"/>
              </a:defRPr>
            </a:pPr>
            <a:endParaRPr sz="1800" kern="0">
              <a:solidFill>
                <a:srgbClr val="FFFFFF"/>
              </a:solidFill>
              <a:latin typeface="Arial"/>
              <a:ea typeface="Arial"/>
              <a:cs typeface="Arial"/>
              <a:sym typeface="Arial"/>
            </a:endParaRPr>
          </a:p>
        </p:txBody>
      </p:sp>
      <p:sp>
        <p:nvSpPr>
          <p:cNvPr id="4" name="Shape 4"/>
          <p:cNvSpPr>
            <a:spLocks noGrp="1"/>
          </p:cNvSpPr>
          <p:nvPr>
            <p:ph type="title"/>
          </p:nvPr>
        </p:nvSpPr>
        <p:spPr>
          <a:xfrm>
            <a:off x="457200" y="533400"/>
            <a:ext cx="8229600" cy="9906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5" name="Shape 5"/>
          <p:cNvSpPr>
            <a:spLocks noGrp="1"/>
          </p:cNvSpPr>
          <p:nvPr>
            <p:ph type="body" idx="1"/>
          </p:nvPr>
        </p:nvSpPr>
        <p:spPr>
          <a:xfrm>
            <a:off x="457200" y="1600200"/>
            <a:ext cx="8229600" cy="4876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7620000" y="38469"/>
            <a:ext cx="301906" cy="288823"/>
          </a:xfrm>
          <a:prstGeom prst="rect">
            <a:avLst/>
          </a:prstGeom>
          <a:ln w="12700">
            <a:miter lim="400000"/>
          </a:ln>
        </p:spPr>
        <p:txBody>
          <a:bodyPr wrap="none" lIns="45718" tIns="45718" rIns="45718" bIns="45718" anchor="ctr">
            <a:spAutoFit/>
          </a:bodyPr>
          <a:lstStyle>
            <a:lvl1pPr>
              <a:defRPr sz="1400" b="1">
                <a:solidFill>
                  <a:srgbClr val="FFFFFF"/>
                </a:solidFill>
                <a:latin typeface="Arial"/>
                <a:ea typeface="Arial"/>
                <a:cs typeface="Arial"/>
                <a:sym typeface="Arial"/>
              </a:defRPr>
            </a:lvl1pPr>
          </a:lstStyle>
          <a:p>
            <a:pPr eaLnBrk="1" fontAlgn="auto">
              <a:spcBef>
                <a:spcPts val="0"/>
              </a:spcBef>
              <a:spcAft>
                <a:spcPts val="0"/>
              </a:spcAft>
            </a:pPr>
            <a:fld id="{86CB4B4D-7CA3-9044-876B-883B54F8677D}" type="slidenum">
              <a:rPr kern="0"/>
              <a:pPr eaLnBrk="1" fontAlgn="auto">
                <a:spcBef>
                  <a:spcPts val="0"/>
                </a:spcBef>
                <a:spcAft>
                  <a:spcPts val="0"/>
                </a:spcAft>
              </a:pPr>
              <a:t>‹#›</a:t>
            </a:fld>
            <a:endParaRPr kern="0"/>
          </a:p>
        </p:txBody>
      </p:sp>
    </p:spTree>
    <p:extLst>
      <p:ext uri="{BB962C8B-B14F-4D97-AF65-F5344CB8AC3E}">
        <p14:creationId xmlns:p14="http://schemas.microsoft.com/office/powerpoint/2010/main" val="31533230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2533C"/>
          </a:solidFill>
          <a:uFillTx/>
          <a:latin typeface="Arial"/>
          <a:ea typeface="Arial"/>
          <a:cs typeface="Arial"/>
          <a:sym typeface="Arial"/>
        </a:defRPr>
      </a:lvl9pPr>
    </p:titleStyle>
    <p:bodyStyle>
      <a:lvl1pPr marL="182879" marR="0" indent="-182879" algn="l" defTabSz="914400" rtl="0" latinLnBrk="0">
        <a:lnSpc>
          <a:spcPct val="100000"/>
        </a:lnSpc>
        <a:spcBef>
          <a:spcPts val="1800"/>
        </a:spcBef>
        <a:spcAft>
          <a:spcPts val="0"/>
        </a:spcAft>
        <a:buClr>
          <a:schemeClr val="accent1"/>
        </a:buClr>
        <a:buSzPct val="85000"/>
        <a:buFont typeface="Arial"/>
        <a:buChar char="•"/>
        <a:tabLst/>
        <a:defRPr sz="2400" b="0" i="0" u="none" strike="noStrike" cap="none" spc="0" baseline="0">
          <a:ln>
            <a:noFill/>
          </a:ln>
          <a:solidFill>
            <a:srgbClr val="292934"/>
          </a:solidFill>
          <a:uFillTx/>
          <a:latin typeface="Arial"/>
          <a:ea typeface="Arial"/>
          <a:cs typeface="Arial"/>
          <a:sym typeface="Arial"/>
        </a:defRPr>
      </a:lvl1pPr>
      <a:lvl2pPr marL="493774" marR="0" indent="-219454" algn="l" defTabSz="914400" rtl="0" latinLnBrk="0">
        <a:lnSpc>
          <a:spcPct val="100000"/>
        </a:lnSpc>
        <a:spcBef>
          <a:spcPts val="1800"/>
        </a:spcBef>
        <a:spcAft>
          <a:spcPts val="0"/>
        </a:spcAft>
        <a:buClr>
          <a:schemeClr val="accent1"/>
        </a:buClr>
        <a:buSzPct val="85000"/>
        <a:buFont typeface="Arial"/>
        <a:buChar char="•"/>
        <a:tabLst/>
        <a:defRPr sz="2400" b="0" i="0" u="none" strike="noStrike" cap="none" spc="0" baseline="0">
          <a:ln>
            <a:noFill/>
          </a:ln>
          <a:solidFill>
            <a:srgbClr val="292934"/>
          </a:solidFill>
          <a:uFillTx/>
          <a:latin typeface="Arial"/>
          <a:ea typeface="Arial"/>
          <a:cs typeface="Arial"/>
          <a:sym typeface="Arial"/>
        </a:defRPr>
      </a:lvl2pPr>
      <a:lvl3pPr marL="792479" marR="0" indent="-243840" algn="l" defTabSz="914400" rtl="0" latinLnBrk="0">
        <a:lnSpc>
          <a:spcPct val="100000"/>
        </a:lnSpc>
        <a:spcBef>
          <a:spcPts val="1800"/>
        </a:spcBef>
        <a:spcAft>
          <a:spcPts val="0"/>
        </a:spcAft>
        <a:buClr>
          <a:schemeClr val="accent1"/>
        </a:buClr>
        <a:buSzPct val="90000"/>
        <a:buFont typeface="Arial"/>
        <a:buChar char="•"/>
        <a:tabLst/>
        <a:defRPr sz="2400" b="0" i="0" u="none" strike="noStrike" cap="none" spc="0" baseline="0">
          <a:ln>
            <a:noFill/>
          </a:ln>
          <a:solidFill>
            <a:srgbClr val="292934"/>
          </a:solidFill>
          <a:uFillTx/>
          <a:latin typeface="Arial"/>
          <a:ea typeface="Arial"/>
          <a:cs typeface="Arial"/>
          <a:sym typeface="Arial"/>
        </a:defRPr>
      </a:lvl3pPr>
      <a:lvl4pPr marL="1097278" marR="0" indent="-274319" algn="l" defTabSz="914400" rtl="0" latinLnBrk="0">
        <a:lnSpc>
          <a:spcPct val="100000"/>
        </a:lnSpc>
        <a:spcBef>
          <a:spcPts val="1800"/>
        </a:spcBef>
        <a:spcAft>
          <a:spcPts val="0"/>
        </a:spcAft>
        <a:buClr>
          <a:schemeClr val="accent1"/>
        </a:buClr>
        <a:buSzPct val="100000"/>
        <a:buFont typeface="Arial"/>
        <a:buChar char="•"/>
        <a:tabLst/>
        <a:defRPr sz="2400" b="0" i="0" u="none" strike="noStrike" cap="none" spc="0" baseline="0">
          <a:ln>
            <a:noFill/>
          </a:ln>
          <a:solidFill>
            <a:srgbClr val="292934"/>
          </a:solidFill>
          <a:uFillTx/>
          <a:latin typeface="Arial"/>
          <a:ea typeface="Arial"/>
          <a:cs typeface="Arial"/>
          <a:sym typeface="Arial"/>
        </a:defRPr>
      </a:lvl4pPr>
      <a:lvl5pPr marL="1286691" marR="0" indent="-235130" algn="l" defTabSz="914400" rtl="0" latinLnBrk="0">
        <a:lnSpc>
          <a:spcPct val="100000"/>
        </a:lnSpc>
        <a:spcBef>
          <a:spcPts val="1800"/>
        </a:spcBef>
        <a:spcAft>
          <a:spcPts val="0"/>
        </a:spcAft>
        <a:buClr>
          <a:schemeClr val="accent1"/>
        </a:buClr>
        <a:buSzPct val="100000"/>
        <a:buFont typeface="Arial"/>
        <a:buChar char="•"/>
        <a:tabLst/>
        <a:defRPr sz="2400" b="0" i="0" u="none" strike="noStrike" cap="none" spc="0" baseline="0">
          <a:ln>
            <a:noFill/>
          </a:ln>
          <a:solidFill>
            <a:srgbClr val="292934"/>
          </a:solidFill>
          <a:uFillTx/>
          <a:latin typeface="Arial"/>
          <a:ea typeface="Arial"/>
          <a:cs typeface="Arial"/>
          <a:sym typeface="Arial"/>
        </a:defRPr>
      </a:lvl5pPr>
      <a:lvl6pPr marL="1526344" marR="0" indent="-337623" algn="l" defTabSz="914400" rtl="0" latinLnBrk="0">
        <a:lnSpc>
          <a:spcPct val="100000"/>
        </a:lnSpc>
        <a:spcBef>
          <a:spcPts val="1800"/>
        </a:spcBef>
        <a:spcAft>
          <a:spcPts val="0"/>
        </a:spcAft>
        <a:buClr>
          <a:schemeClr val="accent1"/>
        </a:buClr>
        <a:buSzPct val="100000"/>
        <a:buFont typeface="Arial"/>
        <a:buChar char="•"/>
        <a:tabLst/>
        <a:defRPr sz="2400" b="0" i="0" u="none" strike="noStrike" cap="none" spc="0" baseline="0">
          <a:ln>
            <a:noFill/>
          </a:ln>
          <a:solidFill>
            <a:srgbClr val="292934"/>
          </a:solidFill>
          <a:uFillTx/>
          <a:latin typeface="Arial"/>
          <a:ea typeface="Arial"/>
          <a:cs typeface="Arial"/>
          <a:sym typeface="Arial"/>
        </a:defRPr>
      </a:lvl6pPr>
      <a:lvl7pPr marL="1709223" marR="0" indent="-337623" algn="l" defTabSz="914400" rtl="0" latinLnBrk="0">
        <a:lnSpc>
          <a:spcPct val="100000"/>
        </a:lnSpc>
        <a:spcBef>
          <a:spcPts val="1800"/>
        </a:spcBef>
        <a:spcAft>
          <a:spcPts val="0"/>
        </a:spcAft>
        <a:buClr>
          <a:schemeClr val="accent1"/>
        </a:buClr>
        <a:buSzPct val="100000"/>
        <a:buFont typeface="Arial"/>
        <a:buChar char="•"/>
        <a:tabLst/>
        <a:defRPr sz="2400" b="0" i="0" u="none" strike="noStrike" cap="none" spc="0" baseline="0">
          <a:ln>
            <a:noFill/>
          </a:ln>
          <a:solidFill>
            <a:srgbClr val="292934"/>
          </a:solidFill>
          <a:uFillTx/>
          <a:latin typeface="Arial"/>
          <a:ea typeface="Arial"/>
          <a:cs typeface="Arial"/>
          <a:sym typeface="Arial"/>
        </a:defRPr>
      </a:lvl7pPr>
      <a:lvl8pPr marL="1892104" marR="0" indent="-337623" algn="l" defTabSz="914400" rtl="0" latinLnBrk="0">
        <a:lnSpc>
          <a:spcPct val="100000"/>
        </a:lnSpc>
        <a:spcBef>
          <a:spcPts val="1800"/>
        </a:spcBef>
        <a:spcAft>
          <a:spcPts val="0"/>
        </a:spcAft>
        <a:buClr>
          <a:schemeClr val="accent1"/>
        </a:buClr>
        <a:buSzPct val="100000"/>
        <a:buFont typeface="Arial"/>
        <a:buChar char="•"/>
        <a:tabLst/>
        <a:defRPr sz="2400" b="0" i="0" u="none" strike="noStrike" cap="none" spc="0" baseline="0">
          <a:ln>
            <a:noFill/>
          </a:ln>
          <a:solidFill>
            <a:srgbClr val="292934"/>
          </a:solidFill>
          <a:uFillTx/>
          <a:latin typeface="Arial"/>
          <a:ea typeface="Arial"/>
          <a:cs typeface="Arial"/>
          <a:sym typeface="Arial"/>
        </a:defRPr>
      </a:lvl8pPr>
      <a:lvl9pPr marL="2074984" marR="0" indent="-337623" algn="l" defTabSz="914400" rtl="0" latinLnBrk="0">
        <a:lnSpc>
          <a:spcPct val="100000"/>
        </a:lnSpc>
        <a:spcBef>
          <a:spcPts val="1800"/>
        </a:spcBef>
        <a:spcAft>
          <a:spcPts val="0"/>
        </a:spcAft>
        <a:buClr>
          <a:schemeClr val="accent1"/>
        </a:buClr>
        <a:buSzPct val="100000"/>
        <a:buFont typeface="Arial"/>
        <a:buChar char="•"/>
        <a:tabLst/>
        <a:defRPr sz="2400" b="0" i="0" u="none" strike="noStrike" cap="none" spc="0" baseline="0">
          <a:ln>
            <a:noFill/>
          </a:ln>
          <a:solidFill>
            <a:srgbClr val="292934"/>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276600"/>
            <a:ext cx="8686800" cy="1143000"/>
          </a:xfrm>
        </p:spPr>
        <p:txBody>
          <a:bodyPr/>
          <a:lstStyle/>
          <a:p>
            <a:r>
              <a:rPr lang="en-US" sz="2400" dirty="0" smtClean="0">
                <a:solidFill>
                  <a:srgbClr val="FFFF00"/>
                </a:solidFill>
                <a:effectLst>
                  <a:outerShdw blurRad="38100" dist="38100" dir="2700000" algn="tl">
                    <a:srgbClr val="000000">
                      <a:alpha val="43137"/>
                    </a:srgbClr>
                  </a:outerShdw>
                </a:effectLst>
              </a:rPr>
              <a:t>Optimizing </a:t>
            </a:r>
            <a:r>
              <a:rPr lang="en-US" sz="2400" dirty="0">
                <a:solidFill>
                  <a:srgbClr val="FFFF00"/>
                </a:solidFill>
                <a:effectLst>
                  <a:outerShdw blurRad="38100" dist="38100" dir="2700000" algn="tl">
                    <a:srgbClr val="000000">
                      <a:alpha val="43137"/>
                    </a:srgbClr>
                  </a:outerShdw>
                </a:effectLst>
              </a:rPr>
              <a:t>design of non-tidal wetland </a:t>
            </a:r>
            <a:r>
              <a:rPr lang="en-US" sz="2400" dirty="0" smtClean="0">
                <a:solidFill>
                  <a:srgbClr val="FFFF00"/>
                </a:solidFill>
                <a:effectLst>
                  <a:outerShdw blurRad="38100" dist="38100" dir="2700000" algn="tl">
                    <a:srgbClr val="000000">
                      <a:alpha val="43137"/>
                    </a:srgbClr>
                  </a:outerShdw>
                </a:effectLst>
              </a:rPr>
              <a:t>restoration/creation </a:t>
            </a:r>
            <a:r>
              <a:rPr lang="en-US" sz="2400" dirty="0">
                <a:solidFill>
                  <a:srgbClr val="FFFF00"/>
                </a:solidFill>
                <a:effectLst>
                  <a:outerShdw blurRad="38100" dist="38100" dir="2700000" algn="tl">
                    <a:srgbClr val="000000">
                      <a:alpha val="43137"/>
                    </a:srgbClr>
                  </a:outerShdw>
                </a:effectLst>
              </a:rPr>
              <a:t>to </a:t>
            </a:r>
            <a:r>
              <a:rPr lang="en-US" sz="2400" dirty="0" smtClean="0">
                <a:solidFill>
                  <a:srgbClr val="FFFF00"/>
                </a:solidFill>
                <a:effectLst>
                  <a:outerShdw blurRad="38100" dist="38100" dir="2700000" algn="tl">
                    <a:srgbClr val="000000">
                      <a:alpha val="43137"/>
                    </a:srgbClr>
                  </a:outerShdw>
                </a:effectLst>
              </a:rPr>
              <a:t>improve water </a:t>
            </a:r>
            <a:r>
              <a:rPr lang="en-US" sz="2400" dirty="0">
                <a:solidFill>
                  <a:srgbClr val="FFFF00"/>
                </a:solidFill>
                <a:effectLst>
                  <a:outerShdw blurRad="38100" dist="38100" dir="2700000" algn="tl">
                    <a:srgbClr val="000000">
                      <a:alpha val="43137"/>
                    </a:srgbClr>
                  </a:outerShdw>
                </a:effectLst>
              </a:rPr>
              <a:t>quality </a:t>
            </a:r>
            <a:r>
              <a:rPr lang="en-US" sz="2400" dirty="0" smtClean="0">
                <a:solidFill>
                  <a:srgbClr val="FFFF00"/>
                </a:solidFill>
                <a:effectLst>
                  <a:outerShdw blurRad="38100" dist="38100" dir="2700000" algn="tl">
                    <a:srgbClr val="000000">
                      <a:alpha val="43137"/>
                    </a:srgbClr>
                  </a:outerShdw>
                </a:effectLst>
              </a:rPr>
              <a:t>function</a:t>
            </a:r>
            <a:r>
              <a:rPr lang="en-US" sz="2800" dirty="0" smtClean="0">
                <a:solidFill>
                  <a:srgbClr val="FFFF00"/>
                </a:solidFill>
                <a:effectLst>
                  <a:outerShdw blurRad="38100" dist="38100" dir="2700000" algn="tl">
                    <a:srgbClr val="000000">
                      <a:alpha val="43137"/>
                    </a:srgbClr>
                  </a:outerShdw>
                </a:effectLst>
              </a:rPr>
              <a:t/>
            </a:r>
            <a:br>
              <a:rPr lang="en-US" sz="2800" dirty="0" smtClean="0">
                <a:solidFill>
                  <a:srgbClr val="FFFF00"/>
                </a:solidFill>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
            </a:r>
            <a:br>
              <a:rPr lang="en-US" sz="3600" dirty="0">
                <a:effectLst>
                  <a:outerShdw blurRad="38100" dist="38100" dir="2700000" algn="tl">
                    <a:srgbClr val="000000">
                      <a:alpha val="43137"/>
                    </a:srgbClr>
                  </a:outerShdw>
                </a:effectLst>
              </a:rPr>
            </a:br>
            <a:r>
              <a:rPr lang="en-US" sz="2000" dirty="0" smtClean="0">
                <a:solidFill>
                  <a:schemeClr val="bg1"/>
                </a:solidFill>
                <a:effectLst>
                  <a:outerShdw blurRad="38100" dist="38100" dir="2700000" algn="tl">
                    <a:srgbClr val="000000">
                      <a:alpha val="43137"/>
                    </a:srgbClr>
                  </a:outerShdw>
                </a:effectLst>
              </a:rPr>
              <a:t>Greg </a:t>
            </a:r>
            <a:r>
              <a:rPr lang="en-US" sz="2000" dirty="0" smtClean="0">
                <a:solidFill>
                  <a:schemeClr val="bg1"/>
                </a:solidFill>
                <a:effectLst>
                  <a:outerShdw blurRad="38100" dist="38100" dir="2700000" algn="tl">
                    <a:srgbClr val="000000">
                      <a:alpha val="43137"/>
                    </a:srgbClr>
                  </a:outerShdw>
                </a:effectLst>
              </a:rPr>
              <a:t>Noe*</a:t>
            </a:r>
            <a:br>
              <a:rPr lang="en-US" sz="2000" dirty="0" smtClean="0">
                <a:solidFill>
                  <a:schemeClr val="bg1"/>
                </a:solidFill>
                <a:effectLst>
                  <a:outerShdw blurRad="38100" dist="38100" dir="2700000" algn="tl">
                    <a:srgbClr val="000000">
                      <a:alpha val="43137"/>
                    </a:srgbClr>
                  </a:outerShdw>
                </a:effectLst>
              </a:rPr>
            </a:br>
            <a:r>
              <a:rPr lang="en-US" sz="2000" dirty="0" smtClean="0">
                <a:solidFill>
                  <a:schemeClr val="bg1"/>
                </a:solidFill>
                <a:effectLst>
                  <a:outerShdw blurRad="38100" dist="38100" dir="2700000" algn="tl">
                    <a:srgbClr val="000000">
                      <a:alpha val="43137"/>
                    </a:srgbClr>
                  </a:outerShdw>
                </a:effectLst>
              </a:rPr>
              <a:t/>
            </a:r>
            <a:br>
              <a:rPr lang="en-US" sz="2000" dirty="0" smtClean="0">
                <a:solidFill>
                  <a:schemeClr val="bg1"/>
                </a:solidFill>
                <a:effectLst>
                  <a:outerShdw blurRad="38100" dist="38100" dir="2700000" algn="tl">
                    <a:srgbClr val="000000">
                      <a:alpha val="43137"/>
                    </a:srgbClr>
                  </a:outerShdw>
                </a:effectLst>
              </a:rPr>
            </a:br>
            <a:r>
              <a:rPr lang="en-US" sz="2000" dirty="0" smtClean="0">
                <a:solidFill>
                  <a:schemeClr val="bg1"/>
                </a:solidFill>
                <a:effectLst>
                  <a:outerShdw blurRad="38100" dist="38100" dir="2700000" algn="tl">
                    <a:srgbClr val="000000">
                      <a:alpha val="43137"/>
                    </a:srgbClr>
                  </a:outerShdw>
                </a:effectLst>
              </a:rPr>
              <a:t>Cliff Hupp, </a:t>
            </a:r>
            <a:r>
              <a:rPr lang="en-US" sz="2000" dirty="0" err="1" smtClean="0">
                <a:solidFill>
                  <a:schemeClr val="bg1"/>
                </a:solidFill>
                <a:effectLst>
                  <a:outerShdw blurRad="38100" dist="38100" dir="2700000" algn="tl">
                    <a:srgbClr val="000000">
                      <a:alpha val="43137"/>
                    </a:srgbClr>
                  </a:outerShdw>
                </a:effectLst>
              </a:rPr>
              <a:t>Changwoo</a:t>
            </a:r>
            <a:r>
              <a:rPr lang="en-US" sz="2000" dirty="0" smtClean="0">
                <a:solidFill>
                  <a:schemeClr val="bg1"/>
                </a:solidFill>
                <a:effectLst>
                  <a:outerShdw blurRad="38100" dist="38100" dir="2700000" algn="tl">
                    <a:srgbClr val="000000">
                      <a:alpha val="43137"/>
                    </a:srgbClr>
                  </a:outerShdw>
                </a:effectLst>
              </a:rPr>
              <a:t> Ahn, Kristin Wolf, Kurt Moser, Ed Schenk, Ken Krauss, Sara McMillan, Scott Ensign, Dan Kroes, Jaimie Gillespie, Amy Jacobs, Kathy Boomer, Steve </a:t>
            </a:r>
            <a:r>
              <a:rPr lang="en-US" sz="2000" dirty="0" err="1" smtClean="0">
                <a:solidFill>
                  <a:schemeClr val="bg1"/>
                </a:solidFill>
                <a:effectLst>
                  <a:outerShdw blurRad="38100" dist="38100" dir="2700000" algn="tl">
                    <a:srgbClr val="000000">
                      <a:alpha val="43137"/>
                    </a:srgbClr>
                  </a:outerShdw>
                </a:effectLst>
              </a:rPr>
              <a:t>Strano</a:t>
            </a:r>
            <a:r>
              <a:rPr lang="en-US" sz="2400" dirty="0" smtClean="0">
                <a:solidFill>
                  <a:schemeClr val="bg1"/>
                </a:solidFill>
                <a:effectLst>
                  <a:outerShdw blurRad="38100" dist="38100" dir="2700000" algn="tl">
                    <a:srgbClr val="000000">
                      <a:alpha val="43137"/>
                    </a:srgbClr>
                  </a:outerShdw>
                </a:effectLst>
              </a:rPr>
              <a:t/>
            </a:r>
            <a:br>
              <a:rPr lang="en-US" sz="2400" dirty="0" smtClean="0">
                <a:solidFill>
                  <a:schemeClr val="bg1"/>
                </a:solidFill>
                <a:effectLst>
                  <a:outerShdw blurRad="38100" dist="38100" dir="2700000" algn="tl">
                    <a:srgbClr val="000000">
                      <a:alpha val="43137"/>
                    </a:srgbClr>
                  </a:outerShdw>
                </a:effectLst>
              </a:rPr>
            </a:br>
            <a:r>
              <a:rPr lang="en-US" sz="2400" dirty="0" smtClean="0">
                <a:solidFill>
                  <a:schemeClr val="bg1"/>
                </a:solidFill>
                <a:effectLst>
                  <a:outerShdw blurRad="38100" dist="38100" dir="2700000" algn="tl">
                    <a:srgbClr val="000000">
                      <a:alpha val="43137"/>
                    </a:srgbClr>
                  </a:outerShdw>
                </a:effectLst>
              </a:rPr>
              <a:t/>
            </a:r>
            <a:br>
              <a:rPr lang="en-US" sz="2400" dirty="0" smtClean="0">
                <a:solidFill>
                  <a:schemeClr val="bg1"/>
                </a:solidFill>
                <a:effectLst>
                  <a:outerShdw blurRad="38100" dist="38100" dir="2700000" algn="tl">
                    <a:srgbClr val="000000">
                      <a:alpha val="43137"/>
                    </a:srgbClr>
                  </a:outerShdw>
                </a:effectLst>
              </a:rPr>
            </a:br>
            <a:r>
              <a:rPr lang="en-US" sz="1600" baseline="30000" dirty="0">
                <a:solidFill>
                  <a:schemeClr val="bg1"/>
                </a:solidFill>
                <a:effectLst>
                  <a:outerShdw blurRad="38100" dist="38100" dir="2700000" algn="tl">
                    <a:srgbClr val="000000">
                      <a:alpha val="43137"/>
                    </a:srgbClr>
                  </a:outerShdw>
                </a:effectLst>
              </a:rPr>
              <a:t/>
            </a:r>
            <a:br>
              <a:rPr lang="en-US" sz="1600" baseline="30000" dirty="0">
                <a:solidFill>
                  <a:schemeClr val="bg1"/>
                </a:solidFill>
                <a:effectLst>
                  <a:outerShdw blurRad="38100" dist="38100" dir="2700000" algn="tl">
                    <a:srgbClr val="000000">
                      <a:alpha val="43137"/>
                    </a:srgbClr>
                  </a:outerShdw>
                </a:effectLst>
              </a:rPr>
            </a:br>
            <a:r>
              <a:rPr lang="en-US" sz="1600" baseline="30000" dirty="0" smtClean="0">
                <a:solidFill>
                  <a:schemeClr val="bg1"/>
                </a:solidFill>
                <a:effectLst>
                  <a:outerShdw blurRad="38100" dist="38100" dir="2700000" algn="tl">
                    <a:srgbClr val="000000">
                      <a:alpha val="43137"/>
                    </a:srgbClr>
                  </a:outerShdw>
                </a:effectLst>
              </a:rPr>
              <a:t>*</a:t>
            </a:r>
            <a:r>
              <a:rPr lang="en-US" sz="1600" dirty="0" smtClean="0">
                <a:solidFill>
                  <a:schemeClr val="bg1"/>
                </a:solidFill>
                <a:effectLst>
                  <a:outerShdw blurRad="38100" dist="38100" dir="2700000" algn="tl">
                    <a:srgbClr val="000000">
                      <a:alpha val="43137"/>
                    </a:srgbClr>
                  </a:outerShdw>
                </a:effectLst>
              </a:rPr>
              <a:t>USGS </a:t>
            </a:r>
            <a:r>
              <a:rPr lang="en-US" sz="1600" dirty="0" smtClean="0">
                <a:solidFill>
                  <a:schemeClr val="bg1"/>
                </a:solidFill>
                <a:effectLst>
                  <a:outerShdw blurRad="38100" dist="38100" dir="2700000" algn="tl">
                    <a:srgbClr val="000000">
                      <a:alpha val="43137"/>
                    </a:srgbClr>
                  </a:outerShdw>
                </a:effectLst>
              </a:rPr>
              <a:t>National Research Program, Reston </a:t>
            </a:r>
            <a:r>
              <a:rPr lang="en-US" sz="1600" dirty="0" smtClean="0">
                <a:solidFill>
                  <a:schemeClr val="bg1"/>
                </a:solidFill>
                <a:effectLst>
                  <a:outerShdw blurRad="38100" dist="38100" dir="2700000" algn="tl">
                    <a:srgbClr val="000000">
                      <a:alpha val="43137"/>
                    </a:srgbClr>
                  </a:outerShdw>
                </a:effectLst>
              </a:rPr>
              <a:t>VA</a:t>
            </a:r>
            <a:br>
              <a:rPr lang="en-US" sz="1600" dirty="0" smtClean="0">
                <a:solidFill>
                  <a:schemeClr val="bg1"/>
                </a:solidFill>
                <a:effectLst>
                  <a:outerShdw blurRad="38100" dist="38100" dir="2700000" algn="tl">
                    <a:srgbClr val="000000">
                      <a:alpha val="43137"/>
                    </a:srgbClr>
                  </a:outerShdw>
                </a:effectLst>
              </a:rPr>
            </a:br>
            <a:r>
              <a:rPr lang="en-US" sz="1400" dirty="0" smtClean="0">
                <a:solidFill>
                  <a:schemeClr val="bg1"/>
                </a:solidFill>
                <a:effectLst>
                  <a:outerShdw blurRad="38100" dist="38100" dir="2700000" algn="tl">
                    <a:srgbClr val="000000">
                      <a:alpha val="43137"/>
                    </a:srgbClr>
                  </a:outerShdw>
                </a:effectLst>
              </a:rPr>
              <a:t>Others: USGS, GMU, Champlain College, NPS, Purdue, Aquatic Consultants, TNC, USDA</a:t>
            </a:r>
            <a:r>
              <a:rPr lang="en-US" sz="1400" dirty="0" smtClean="0">
                <a:solidFill>
                  <a:schemeClr val="bg1"/>
                </a:solidFill>
                <a:effectLst>
                  <a:outerShdw blurRad="38100" dist="38100" dir="2700000" algn="tl">
                    <a:srgbClr val="000000">
                      <a:alpha val="43137"/>
                    </a:srgbClr>
                  </a:outerShdw>
                </a:effectLst>
              </a:rPr>
              <a:t/>
            </a:r>
            <a:br>
              <a:rPr lang="en-US" sz="1400" dirty="0" smtClean="0">
                <a:solidFill>
                  <a:schemeClr val="bg1"/>
                </a:solidFill>
                <a:effectLst>
                  <a:outerShdw blurRad="38100" dist="38100" dir="2700000" algn="tl">
                    <a:srgbClr val="000000">
                      <a:alpha val="43137"/>
                    </a:srgbClr>
                  </a:outerShdw>
                </a:effectLst>
              </a:rPr>
            </a:br>
            <a:r>
              <a:rPr lang="en-US" sz="1400" baseline="30000" dirty="0">
                <a:solidFill>
                  <a:schemeClr val="bg1"/>
                </a:solidFill>
                <a:effectLst>
                  <a:outerShdw blurRad="38100" dist="38100" dir="2700000" algn="tl">
                    <a:srgbClr val="000000">
                      <a:alpha val="43137"/>
                    </a:srgbClr>
                  </a:outerShdw>
                </a:effectLst>
              </a:rPr>
              <a:t/>
            </a:r>
            <a:br>
              <a:rPr lang="en-US" sz="1400" baseline="30000" dirty="0">
                <a:solidFill>
                  <a:schemeClr val="bg1"/>
                </a:solidFill>
                <a:effectLst>
                  <a:outerShdw blurRad="38100" dist="38100" dir="2700000" algn="tl">
                    <a:srgbClr val="000000">
                      <a:alpha val="43137"/>
                    </a:srgbClr>
                  </a:outerShdw>
                </a:effectLst>
              </a:rPr>
            </a:br>
            <a:r>
              <a:rPr lang="en-US" sz="1400" baseline="30000" dirty="0" smtClean="0">
                <a:solidFill>
                  <a:schemeClr val="bg1"/>
                </a:solidFill>
                <a:effectLst>
                  <a:outerShdw blurRad="38100" dist="38100" dir="2700000" algn="tl">
                    <a:srgbClr val="000000">
                      <a:alpha val="43137"/>
                    </a:srgbClr>
                  </a:outerShdw>
                </a:effectLst>
              </a:rPr>
              <a:t/>
            </a:r>
            <a:br>
              <a:rPr lang="en-US" sz="1400" baseline="30000" dirty="0" smtClean="0">
                <a:solidFill>
                  <a:schemeClr val="bg1"/>
                </a:solidFill>
                <a:effectLst>
                  <a:outerShdw blurRad="38100" dist="38100" dir="2700000" algn="tl">
                    <a:srgbClr val="000000">
                      <a:alpha val="43137"/>
                    </a:srgbClr>
                  </a:outerShdw>
                </a:effectLst>
              </a:rPr>
            </a:br>
            <a:r>
              <a:rPr lang="en-US" sz="1400" dirty="0" smtClean="0">
                <a:solidFill>
                  <a:schemeClr val="bg1"/>
                </a:solidFill>
                <a:effectLst>
                  <a:outerShdw blurRad="38100" dist="38100" dir="2700000" algn="tl">
                    <a:srgbClr val="000000">
                      <a:alpha val="43137"/>
                    </a:srgbClr>
                  </a:outerShdw>
                </a:effectLst>
              </a:rPr>
              <a:t>Funding </a:t>
            </a:r>
            <a:r>
              <a:rPr lang="en-US" sz="1400" dirty="0" smtClean="0">
                <a:solidFill>
                  <a:schemeClr val="bg1"/>
                </a:solidFill>
                <a:effectLst>
                  <a:outerShdw blurRad="38100" dist="38100" dir="2700000" algn="tl">
                    <a:srgbClr val="000000">
                      <a:alpha val="43137"/>
                    </a:srgbClr>
                  </a:outerShdw>
                </a:effectLst>
              </a:rPr>
              <a:t>from USGS Chesapeake Science Program,  USGS National Research Program, </a:t>
            </a:r>
            <a:r>
              <a:rPr lang="en-US" sz="1400" dirty="0" smtClean="0">
                <a:solidFill>
                  <a:schemeClr val="bg1"/>
                </a:solidFill>
                <a:effectLst>
                  <a:outerShdw blurRad="38100" dist="38100" dir="2700000" algn="tl">
                    <a:srgbClr val="000000">
                      <a:alpha val="43137"/>
                    </a:srgbClr>
                  </a:outerShdw>
                </a:effectLst>
              </a:rPr>
              <a:t>USGS </a:t>
            </a:r>
            <a:r>
              <a:rPr lang="en-US" sz="1400" dirty="0" smtClean="0">
                <a:solidFill>
                  <a:schemeClr val="bg1"/>
                </a:solidFill>
                <a:effectLst>
                  <a:outerShdw blurRad="38100" dist="38100" dir="2700000" algn="tl">
                    <a:srgbClr val="000000">
                      <a:alpha val="43137"/>
                    </a:srgbClr>
                  </a:outerShdw>
                </a:effectLst>
              </a:rPr>
              <a:t>Hydrologic Networks &amp; Analysis </a:t>
            </a:r>
            <a:r>
              <a:rPr lang="en-US" sz="1400" dirty="0" smtClean="0">
                <a:solidFill>
                  <a:schemeClr val="bg1"/>
                </a:solidFill>
                <a:effectLst>
                  <a:outerShdw blurRad="38100" dist="38100" dir="2700000" algn="tl">
                    <a:srgbClr val="000000">
                      <a:alpha val="43137"/>
                    </a:srgbClr>
                  </a:outerShdw>
                </a:effectLst>
              </a:rPr>
              <a:t>Program, USGS Climate and Land Use Change R&amp;D Program, USDA, TNC</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4994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How to increase mitigation wetland functions</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 name="TextBox 4"/>
          <p:cNvSpPr txBox="1"/>
          <p:nvPr/>
        </p:nvSpPr>
        <p:spPr>
          <a:xfrm>
            <a:off x="990992" y="1554301"/>
            <a:ext cx="6781408" cy="3170099"/>
          </a:xfrm>
          <a:prstGeom prst="rect">
            <a:avLst/>
          </a:prstGeom>
          <a:noFill/>
        </p:spPr>
        <p:txBody>
          <a:bodyPr wrap="none" rtlCol="0">
            <a:spAutoFit/>
          </a:bodyPr>
          <a:lstStyle/>
          <a:p>
            <a:pPr marL="571500" indent="-571500">
              <a:buFont typeface="Arial" panose="020B0604020202020204" pitchFamily="34" charset="0"/>
              <a:buChar char="•"/>
            </a:pPr>
            <a:r>
              <a:rPr lang="en-US" dirty="0" smtClean="0">
                <a:solidFill>
                  <a:schemeClr val="bg1"/>
                </a:solidFill>
                <a:latin typeface="+mj-lt"/>
              </a:rPr>
              <a:t>Connect to stream hydrology</a:t>
            </a:r>
          </a:p>
          <a:p>
            <a:pPr marL="571500" indent="-571500">
              <a:buFont typeface="Arial" panose="020B0604020202020204" pitchFamily="34" charset="0"/>
              <a:buChar char="•"/>
            </a:pPr>
            <a:r>
              <a:rPr lang="en-US" dirty="0" smtClean="0">
                <a:solidFill>
                  <a:schemeClr val="bg1"/>
                </a:solidFill>
                <a:latin typeface="+mj-lt"/>
              </a:rPr>
              <a:t>Build </a:t>
            </a:r>
            <a:r>
              <a:rPr lang="en-US" dirty="0" err="1" smtClean="0">
                <a:solidFill>
                  <a:schemeClr val="bg1"/>
                </a:solidFill>
                <a:latin typeface="+mj-lt"/>
              </a:rPr>
              <a:t>microtopography</a:t>
            </a:r>
            <a:endParaRPr lang="en-US" dirty="0" smtClean="0">
              <a:solidFill>
                <a:schemeClr val="bg1"/>
              </a:solidFill>
              <a:latin typeface="+mj-lt"/>
            </a:endParaRPr>
          </a:p>
          <a:p>
            <a:pPr marL="571500" indent="-571500">
              <a:buFont typeface="Arial" panose="020B0604020202020204" pitchFamily="34" charset="0"/>
              <a:buChar char="•"/>
            </a:pPr>
            <a:r>
              <a:rPr lang="en-US" dirty="0" smtClean="0">
                <a:solidFill>
                  <a:schemeClr val="bg1"/>
                </a:solidFill>
                <a:latin typeface="+mj-lt"/>
              </a:rPr>
              <a:t>Let them age</a:t>
            </a:r>
          </a:p>
          <a:p>
            <a:pPr marL="571500" indent="-571500">
              <a:buFont typeface="Arial" panose="020B0604020202020204" pitchFamily="34" charset="0"/>
              <a:buChar char="•"/>
            </a:pPr>
            <a:r>
              <a:rPr lang="en-US" dirty="0" smtClean="0">
                <a:solidFill>
                  <a:schemeClr val="bg1"/>
                </a:solidFill>
                <a:latin typeface="+mj-lt"/>
              </a:rPr>
              <a:t>Include annual plants </a:t>
            </a:r>
          </a:p>
          <a:p>
            <a:pPr marL="571500" indent="-571500">
              <a:buFont typeface="Arial" panose="020B0604020202020204" pitchFamily="34" charset="0"/>
              <a:buChar char="•"/>
            </a:pPr>
            <a:r>
              <a:rPr lang="en-US" dirty="0" smtClean="0">
                <a:solidFill>
                  <a:schemeClr val="bg1"/>
                </a:solidFill>
                <a:latin typeface="+mj-lt"/>
              </a:rPr>
              <a:t>Plant more diverse</a:t>
            </a:r>
            <a:endParaRPr lang="en-US" dirty="0">
              <a:solidFill>
                <a:schemeClr val="bg1"/>
              </a:solidFill>
              <a:latin typeface="+mj-lt"/>
            </a:endParaRPr>
          </a:p>
        </p:txBody>
      </p:sp>
    </p:spTree>
    <p:extLst>
      <p:ext uri="{BB962C8B-B14F-4D97-AF65-F5344CB8AC3E}">
        <p14:creationId xmlns:p14="http://schemas.microsoft.com/office/powerpoint/2010/main" val="3109878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lstStyle/>
          <a:p>
            <a:r>
              <a:rPr lang="en-US" sz="2800" dirty="0" smtClean="0">
                <a:solidFill>
                  <a:srgbClr val="FFFF00"/>
                </a:solidFill>
              </a:rPr>
              <a:t>What is WQ function of restored </a:t>
            </a:r>
            <a:r>
              <a:rPr lang="en-US" sz="2800" dirty="0" smtClean="0">
                <a:solidFill>
                  <a:srgbClr val="FFFF00"/>
                </a:solidFill>
              </a:rPr>
              <a:t>streams?</a:t>
            </a:r>
            <a:r>
              <a:rPr lang="en-US" sz="2800" dirty="0" smtClean="0">
                <a:solidFill>
                  <a:srgbClr val="FFFF00"/>
                </a:solidFill>
              </a:rPr>
              <a:t/>
            </a:r>
            <a:br>
              <a:rPr lang="en-US" sz="2800" dirty="0" smtClean="0">
                <a:solidFill>
                  <a:srgbClr val="FFFF00"/>
                </a:solidFill>
              </a:rPr>
            </a:br>
            <a:r>
              <a:rPr lang="en-US" sz="2800" dirty="0" smtClean="0">
                <a:solidFill>
                  <a:srgbClr val="FFFF00"/>
                </a:solidFill>
              </a:rPr>
              <a:t>Is </a:t>
            </a:r>
            <a:r>
              <a:rPr lang="en-US" sz="2800" dirty="0">
                <a:solidFill>
                  <a:srgbClr val="FFFF00"/>
                </a:solidFill>
              </a:rPr>
              <a:t>nutrient biogeochemistry in restored urban streams driven by floodplain connectivity?</a:t>
            </a:r>
          </a:p>
        </p:txBody>
      </p:sp>
      <p:sp>
        <p:nvSpPr>
          <p:cNvPr id="3" name="Content Placeholder 2"/>
          <p:cNvSpPr>
            <a:spLocks noGrp="1"/>
          </p:cNvSpPr>
          <p:nvPr>
            <p:ph idx="1"/>
          </p:nvPr>
        </p:nvSpPr>
        <p:spPr>
          <a:xfrm>
            <a:off x="238240" y="1610584"/>
            <a:ext cx="5931639" cy="3190016"/>
          </a:xfrm>
        </p:spPr>
        <p:txBody>
          <a:bodyPr>
            <a:normAutofit/>
          </a:bodyPr>
          <a:lstStyle/>
          <a:p>
            <a:pPr lvl="1"/>
            <a:r>
              <a:rPr lang="en-US" sz="2000" dirty="0" smtClean="0"/>
              <a:t>Low benches = reducing conditions, frequent flooding, trap coarse sediment</a:t>
            </a:r>
          </a:p>
          <a:p>
            <a:pPr lvl="1"/>
            <a:r>
              <a:rPr lang="en-US" sz="2000" dirty="0" smtClean="0"/>
              <a:t>High benches = oxidizing, infrequent flooding, trap fine sediment and attached nutrients + OM</a:t>
            </a:r>
          </a:p>
          <a:p>
            <a:pPr marL="457200" lvl="1" indent="0">
              <a:buNone/>
            </a:pPr>
            <a:endParaRPr lang="en-US" sz="2000" dirty="0"/>
          </a:p>
          <a:p>
            <a:pPr marL="457200" lvl="1" indent="0">
              <a:buNone/>
            </a:pPr>
            <a:r>
              <a:rPr lang="en-US" sz="2200" dirty="0" smtClean="0"/>
              <a:t>What is the functional relationship between time of </a:t>
            </a:r>
            <a:r>
              <a:rPr lang="en-US" sz="2200" dirty="0" smtClean="0">
                <a:solidFill>
                  <a:srgbClr val="00FFFF"/>
                </a:solidFill>
              </a:rPr>
              <a:t>floodplain connectivity and retention</a:t>
            </a:r>
            <a:r>
              <a:rPr lang="en-US" sz="2200" dirty="0" smtClean="0"/>
              <a:t>? </a:t>
            </a:r>
          </a:p>
          <a:p>
            <a:endParaRPr lang="en-US" dirty="0" smtClean="0"/>
          </a:p>
          <a:p>
            <a:endParaRPr lang="en-US" dirty="0"/>
          </a:p>
        </p:txBody>
      </p:sp>
      <p:pic>
        <p:nvPicPr>
          <p:cNvPr id="37" name="Picture 36"/>
          <p:cNvPicPr/>
          <p:nvPr/>
        </p:nvPicPr>
        <p:blipFill>
          <a:blip r:embed="rId2" cstate="print"/>
          <a:srcRect/>
          <a:stretch>
            <a:fillRect/>
          </a:stretch>
        </p:blipFill>
        <p:spPr bwMode="auto">
          <a:xfrm>
            <a:off x="6157899" y="1295400"/>
            <a:ext cx="2826022" cy="3763688"/>
          </a:xfrm>
          <a:prstGeom prst="rect">
            <a:avLst/>
          </a:prstGeom>
          <a:noFill/>
          <a:ln w="9525">
            <a:noFill/>
            <a:miter lim="800000"/>
            <a:headEnd/>
            <a:tailEnd/>
          </a:ln>
        </p:spPr>
      </p:pic>
      <p:grpSp>
        <p:nvGrpSpPr>
          <p:cNvPr id="39" name="Group 38"/>
          <p:cNvGrpSpPr/>
          <p:nvPr/>
        </p:nvGrpSpPr>
        <p:grpSpPr>
          <a:xfrm>
            <a:off x="381000" y="4419600"/>
            <a:ext cx="3997159" cy="2086140"/>
            <a:chOff x="5122541" y="4203260"/>
            <a:chExt cx="3675506" cy="2374669"/>
          </a:xfrm>
        </p:grpSpPr>
        <p:sp>
          <p:nvSpPr>
            <p:cNvPr id="40" name="Freeform 39"/>
            <p:cNvSpPr/>
            <p:nvPr/>
          </p:nvSpPr>
          <p:spPr>
            <a:xfrm>
              <a:off x="8199517" y="6287570"/>
              <a:ext cx="358206" cy="200421"/>
            </a:xfrm>
            <a:custGeom>
              <a:avLst/>
              <a:gdLst>
                <a:gd name="connsiteX0" fmla="*/ 0 w 658167"/>
                <a:gd name="connsiteY0" fmla="*/ 15072 h 241160"/>
                <a:gd name="connsiteX1" fmla="*/ 25121 w 658167"/>
                <a:gd name="connsiteY1" fmla="*/ 105507 h 241160"/>
                <a:gd name="connsiteX2" fmla="*/ 80387 w 658167"/>
                <a:gd name="connsiteY2" fmla="*/ 180870 h 241160"/>
                <a:gd name="connsiteX3" fmla="*/ 160774 w 658167"/>
                <a:gd name="connsiteY3" fmla="*/ 211015 h 241160"/>
                <a:gd name="connsiteX4" fmla="*/ 276330 w 658167"/>
                <a:gd name="connsiteY4" fmla="*/ 241160 h 241160"/>
                <a:gd name="connsiteX5" fmla="*/ 356716 w 658167"/>
                <a:gd name="connsiteY5" fmla="*/ 216039 h 241160"/>
                <a:gd name="connsiteX6" fmla="*/ 452176 w 658167"/>
                <a:gd name="connsiteY6" fmla="*/ 190918 h 241160"/>
                <a:gd name="connsiteX7" fmla="*/ 512466 w 658167"/>
                <a:gd name="connsiteY7" fmla="*/ 140677 h 241160"/>
                <a:gd name="connsiteX8" fmla="*/ 582804 w 658167"/>
                <a:gd name="connsiteY8" fmla="*/ 95459 h 241160"/>
                <a:gd name="connsiteX9" fmla="*/ 638070 w 658167"/>
                <a:gd name="connsiteY9" fmla="*/ 30145 h 241160"/>
                <a:gd name="connsiteX10" fmla="*/ 658167 w 658167"/>
                <a:gd name="connsiteY10" fmla="*/ 0 h 241160"/>
                <a:gd name="connsiteX11" fmla="*/ 0 w 658167"/>
                <a:gd name="connsiteY11" fmla="*/ 15072 h 24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8167" h="241160">
                  <a:moveTo>
                    <a:pt x="0" y="15072"/>
                  </a:moveTo>
                  <a:lnTo>
                    <a:pt x="25121" y="105507"/>
                  </a:lnTo>
                  <a:lnTo>
                    <a:pt x="80387" y="180870"/>
                  </a:lnTo>
                  <a:lnTo>
                    <a:pt x="160774" y="211015"/>
                  </a:lnTo>
                  <a:lnTo>
                    <a:pt x="276330" y="241160"/>
                  </a:lnTo>
                  <a:lnTo>
                    <a:pt x="356716" y="216039"/>
                  </a:lnTo>
                  <a:lnTo>
                    <a:pt x="452176" y="190918"/>
                  </a:lnTo>
                  <a:lnTo>
                    <a:pt x="512466" y="140677"/>
                  </a:lnTo>
                  <a:lnTo>
                    <a:pt x="582804" y="95459"/>
                  </a:lnTo>
                  <a:lnTo>
                    <a:pt x="638070" y="30145"/>
                  </a:lnTo>
                  <a:lnTo>
                    <a:pt x="658167" y="0"/>
                  </a:lnTo>
                  <a:lnTo>
                    <a:pt x="0" y="15072"/>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41" name="TextBox 40"/>
            <p:cNvSpPr txBox="1"/>
            <p:nvPr/>
          </p:nvSpPr>
          <p:spPr>
            <a:xfrm>
              <a:off x="8097418" y="5276808"/>
              <a:ext cx="557942" cy="840827"/>
            </a:xfrm>
            <a:prstGeom prst="rect">
              <a:avLst/>
            </a:prstGeom>
            <a:noFill/>
          </p:spPr>
          <p:txBody>
            <a:bodyPr wrap="none" rtlCol="0">
              <a:spAutoFit/>
            </a:bodyPr>
            <a:lstStyle/>
            <a:p>
              <a:pPr algn="ctr"/>
              <a:r>
                <a:rPr lang="en-US" sz="1400" dirty="0" err="1" smtClean="0">
                  <a:solidFill>
                    <a:schemeClr val="bg1"/>
                  </a:solidFill>
                </a:rPr>
                <a:t>OrgN</a:t>
              </a:r>
              <a:endParaRPr lang="en-US" sz="1400" dirty="0" smtClean="0">
                <a:solidFill>
                  <a:schemeClr val="bg1"/>
                </a:solidFill>
              </a:endParaRPr>
            </a:p>
            <a:p>
              <a:pPr algn="ctr"/>
              <a:r>
                <a:rPr lang="en-US" sz="1400" dirty="0" smtClean="0">
                  <a:solidFill>
                    <a:schemeClr val="bg1"/>
                  </a:solidFill>
                </a:rPr>
                <a:t>NO</a:t>
              </a:r>
              <a:r>
                <a:rPr lang="en-US" sz="1400" baseline="-25000" dirty="0" smtClean="0">
                  <a:solidFill>
                    <a:schemeClr val="bg1"/>
                  </a:solidFill>
                </a:rPr>
                <a:t>3</a:t>
              </a:r>
              <a:r>
                <a:rPr lang="en-US" sz="1400" baseline="30000" dirty="0" smtClean="0">
                  <a:solidFill>
                    <a:schemeClr val="bg1"/>
                  </a:solidFill>
                </a:rPr>
                <a:t>-</a:t>
              </a:r>
            </a:p>
            <a:p>
              <a:pPr algn="ctr"/>
              <a:r>
                <a:rPr lang="en-US" sz="1400" dirty="0" smtClean="0">
                  <a:solidFill>
                    <a:schemeClr val="bg1"/>
                  </a:solidFill>
                </a:rPr>
                <a:t>NH</a:t>
              </a:r>
              <a:r>
                <a:rPr lang="en-US" sz="1400" baseline="-25000" dirty="0" smtClean="0">
                  <a:solidFill>
                    <a:schemeClr val="bg1"/>
                  </a:solidFill>
                </a:rPr>
                <a:t>4</a:t>
              </a:r>
              <a:r>
                <a:rPr lang="en-US" sz="1400" baseline="30000" dirty="0" smtClean="0">
                  <a:solidFill>
                    <a:schemeClr val="bg1"/>
                  </a:solidFill>
                </a:rPr>
                <a:t>+</a:t>
              </a:r>
            </a:p>
          </p:txBody>
        </p:sp>
        <p:sp>
          <p:nvSpPr>
            <p:cNvPr id="42" name="Freeform 41"/>
            <p:cNvSpPr/>
            <p:nvPr/>
          </p:nvSpPr>
          <p:spPr>
            <a:xfrm>
              <a:off x="5152031" y="5965841"/>
              <a:ext cx="3184205" cy="505449"/>
            </a:xfrm>
            <a:custGeom>
              <a:avLst/>
              <a:gdLst>
                <a:gd name="connsiteX0" fmla="*/ 0 w 5197642"/>
                <a:gd name="connsiteY0" fmla="*/ 0 h 721895"/>
                <a:gd name="connsiteX1" fmla="*/ 5188017 w 5197642"/>
                <a:gd name="connsiteY1" fmla="*/ 510139 h 721895"/>
                <a:gd name="connsiteX2" fmla="*/ 5197642 w 5197642"/>
                <a:gd name="connsiteY2" fmla="*/ 721895 h 721895"/>
                <a:gd name="connsiteX3" fmla="*/ 19250 w 5197642"/>
                <a:gd name="connsiteY3" fmla="*/ 712270 h 721895"/>
                <a:gd name="connsiteX4" fmla="*/ 0 w 5197642"/>
                <a:gd name="connsiteY4" fmla="*/ 0 h 72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642" h="721895">
                  <a:moveTo>
                    <a:pt x="0" y="0"/>
                  </a:moveTo>
                  <a:lnTo>
                    <a:pt x="5188017" y="510139"/>
                  </a:lnTo>
                  <a:lnTo>
                    <a:pt x="5197642" y="721895"/>
                  </a:lnTo>
                  <a:lnTo>
                    <a:pt x="19250" y="712270"/>
                  </a:lnTo>
                  <a:lnTo>
                    <a:pt x="0" y="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43" name="Freeform 42"/>
            <p:cNvSpPr/>
            <p:nvPr/>
          </p:nvSpPr>
          <p:spPr>
            <a:xfrm>
              <a:off x="5152031" y="4854820"/>
              <a:ext cx="3646016" cy="1723109"/>
            </a:xfrm>
            <a:custGeom>
              <a:avLst/>
              <a:gdLst>
                <a:gd name="connsiteX0" fmla="*/ 6699183 w 6699183"/>
                <a:gd name="connsiteY0" fmla="*/ 144379 h 2072640"/>
                <a:gd name="connsiteX1" fmla="*/ 6381550 w 6699183"/>
                <a:gd name="connsiteY1" fmla="*/ 182880 h 2072640"/>
                <a:gd name="connsiteX2" fmla="*/ 6237171 w 6699183"/>
                <a:gd name="connsiteY2" fmla="*/ 452388 h 2072640"/>
                <a:gd name="connsiteX3" fmla="*/ 6189044 w 6699183"/>
                <a:gd name="connsiteY3" fmla="*/ 1694047 h 2072640"/>
                <a:gd name="connsiteX4" fmla="*/ 5630779 w 6699183"/>
                <a:gd name="connsiteY4" fmla="*/ 1867301 h 2072640"/>
                <a:gd name="connsiteX5" fmla="*/ 5467150 w 6699183"/>
                <a:gd name="connsiteY5" fmla="*/ 462013 h 2072640"/>
                <a:gd name="connsiteX6" fmla="*/ 5130265 w 6699183"/>
                <a:gd name="connsiteY6" fmla="*/ 154004 h 2072640"/>
                <a:gd name="connsiteX7" fmla="*/ 4494998 w 6699183"/>
                <a:gd name="connsiteY7" fmla="*/ 77002 h 2072640"/>
                <a:gd name="connsiteX8" fmla="*/ 0 w 6699183"/>
                <a:gd name="connsiteY8" fmla="*/ 0 h 2072640"/>
                <a:gd name="connsiteX0" fmla="*/ 6699183 w 6699183"/>
                <a:gd name="connsiteY0" fmla="*/ 144379 h 2072640"/>
                <a:gd name="connsiteX1" fmla="*/ 6381550 w 6699183"/>
                <a:gd name="connsiteY1" fmla="*/ 182880 h 2072640"/>
                <a:gd name="connsiteX2" fmla="*/ 6237171 w 6699183"/>
                <a:gd name="connsiteY2" fmla="*/ 452388 h 2072640"/>
                <a:gd name="connsiteX3" fmla="*/ 6189044 w 6699183"/>
                <a:gd name="connsiteY3" fmla="*/ 1694047 h 2072640"/>
                <a:gd name="connsiteX4" fmla="*/ 5630779 w 6699183"/>
                <a:gd name="connsiteY4" fmla="*/ 1867301 h 2072640"/>
                <a:gd name="connsiteX5" fmla="*/ 5467150 w 6699183"/>
                <a:gd name="connsiteY5" fmla="*/ 462013 h 2072640"/>
                <a:gd name="connsiteX6" fmla="*/ 5105400 w 6699183"/>
                <a:gd name="connsiteY6" fmla="*/ 167640 h 2072640"/>
                <a:gd name="connsiteX7" fmla="*/ 4494998 w 6699183"/>
                <a:gd name="connsiteY7" fmla="*/ 77002 h 2072640"/>
                <a:gd name="connsiteX8" fmla="*/ 0 w 6699183"/>
                <a:gd name="connsiteY8" fmla="*/ 0 h 2072640"/>
                <a:gd name="connsiteX0" fmla="*/ 6699183 w 6699183"/>
                <a:gd name="connsiteY0" fmla="*/ 144379 h 2072640"/>
                <a:gd name="connsiteX1" fmla="*/ 6381550 w 6699183"/>
                <a:gd name="connsiteY1" fmla="*/ 182880 h 2072640"/>
                <a:gd name="connsiteX2" fmla="*/ 6237171 w 6699183"/>
                <a:gd name="connsiteY2" fmla="*/ 452388 h 2072640"/>
                <a:gd name="connsiteX3" fmla="*/ 6189044 w 6699183"/>
                <a:gd name="connsiteY3" fmla="*/ 1694047 h 2072640"/>
                <a:gd name="connsiteX4" fmla="*/ 5630779 w 6699183"/>
                <a:gd name="connsiteY4" fmla="*/ 1867301 h 2072640"/>
                <a:gd name="connsiteX5" fmla="*/ 5467150 w 6699183"/>
                <a:gd name="connsiteY5" fmla="*/ 462013 h 2072640"/>
                <a:gd name="connsiteX6" fmla="*/ 5105400 w 6699183"/>
                <a:gd name="connsiteY6" fmla="*/ 167640 h 2072640"/>
                <a:gd name="connsiteX7" fmla="*/ 4494998 w 6699183"/>
                <a:gd name="connsiteY7" fmla="*/ 77002 h 2072640"/>
                <a:gd name="connsiteX8" fmla="*/ 0 w 6699183"/>
                <a:gd name="connsiteY8" fmla="*/ 0 h 2072640"/>
                <a:gd name="connsiteX0" fmla="*/ 6699183 w 6699183"/>
                <a:gd name="connsiteY0" fmla="*/ 144379 h 2072640"/>
                <a:gd name="connsiteX1" fmla="*/ 6381550 w 6699183"/>
                <a:gd name="connsiteY1" fmla="*/ 182880 h 2072640"/>
                <a:gd name="connsiteX2" fmla="*/ 6237171 w 6699183"/>
                <a:gd name="connsiteY2" fmla="*/ 452388 h 2072640"/>
                <a:gd name="connsiteX3" fmla="*/ 6189044 w 6699183"/>
                <a:gd name="connsiteY3" fmla="*/ 1694047 h 2072640"/>
                <a:gd name="connsiteX4" fmla="*/ 5630779 w 6699183"/>
                <a:gd name="connsiteY4" fmla="*/ 1867301 h 2072640"/>
                <a:gd name="connsiteX5" fmla="*/ 5467150 w 6699183"/>
                <a:gd name="connsiteY5" fmla="*/ 462013 h 2072640"/>
                <a:gd name="connsiteX6" fmla="*/ 5105400 w 6699183"/>
                <a:gd name="connsiteY6" fmla="*/ 167640 h 2072640"/>
                <a:gd name="connsiteX7" fmla="*/ 4494998 w 6699183"/>
                <a:gd name="connsiteY7" fmla="*/ 77002 h 2072640"/>
                <a:gd name="connsiteX8" fmla="*/ 0 w 6699183"/>
                <a:gd name="connsiteY8" fmla="*/ 0 h 2072640"/>
                <a:gd name="connsiteX0" fmla="*/ 6699183 w 6699183"/>
                <a:gd name="connsiteY0" fmla="*/ 144379 h 2072640"/>
                <a:gd name="connsiteX1" fmla="*/ 6381550 w 6699183"/>
                <a:gd name="connsiteY1" fmla="*/ 182880 h 2072640"/>
                <a:gd name="connsiteX2" fmla="*/ 6237171 w 6699183"/>
                <a:gd name="connsiteY2" fmla="*/ 452388 h 2072640"/>
                <a:gd name="connsiteX3" fmla="*/ 6189044 w 6699183"/>
                <a:gd name="connsiteY3" fmla="*/ 1694047 h 2072640"/>
                <a:gd name="connsiteX4" fmla="*/ 5630779 w 6699183"/>
                <a:gd name="connsiteY4" fmla="*/ 1867301 h 2072640"/>
                <a:gd name="connsiteX5" fmla="*/ 5467150 w 6699183"/>
                <a:gd name="connsiteY5" fmla="*/ 462013 h 2072640"/>
                <a:gd name="connsiteX6" fmla="*/ 5105400 w 6699183"/>
                <a:gd name="connsiteY6" fmla="*/ 167640 h 2072640"/>
                <a:gd name="connsiteX7" fmla="*/ 4494998 w 6699183"/>
                <a:gd name="connsiteY7" fmla="*/ 77002 h 2072640"/>
                <a:gd name="connsiteX8" fmla="*/ 0 w 6699183"/>
                <a:gd name="connsiteY8" fmla="*/ 0 h 2072640"/>
                <a:gd name="connsiteX0" fmla="*/ 6699183 w 6699183"/>
                <a:gd name="connsiteY0" fmla="*/ 144379 h 2070902"/>
                <a:gd name="connsiteX1" fmla="*/ 6381550 w 6699183"/>
                <a:gd name="connsiteY1" fmla="*/ 182880 h 2070902"/>
                <a:gd name="connsiteX2" fmla="*/ 6237171 w 6699183"/>
                <a:gd name="connsiteY2" fmla="*/ 452388 h 2070902"/>
                <a:gd name="connsiteX3" fmla="*/ 6189044 w 6699183"/>
                <a:gd name="connsiteY3" fmla="*/ 1694047 h 2070902"/>
                <a:gd name="connsiteX4" fmla="*/ 5630779 w 6699183"/>
                <a:gd name="connsiteY4" fmla="*/ 1867301 h 2070902"/>
                <a:gd name="connsiteX5" fmla="*/ 5486400 w 6699183"/>
                <a:gd name="connsiteY5" fmla="*/ 472440 h 2070902"/>
                <a:gd name="connsiteX6" fmla="*/ 5105400 w 6699183"/>
                <a:gd name="connsiteY6" fmla="*/ 167640 h 2070902"/>
                <a:gd name="connsiteX7" fmla="*/ 4494998 w 6699183"/>
                <a:gd name="connsiteY7" fmla="*/ 77002 h 2070902"/>
                <a:gd name="connsiteX8" fmla="*/ 0 w 6699183"/>
                <a:gd name="connsiteY8" fmla="*/ 0 h 2070902"/>
                <a:gd name="connsiteX0" fmla="*/ 6699183 w 6699183"/>
                <a:gd name="connsiteY0" fmla="*/ 144379 h 2070902"/>
                <a:gd name="connsiteX1" fmla="*/ 6381550 w 6699183"/>
                <a:gd name="connsiteY1" fmla="*/ 182880 h 2070902"/>
                <a:gd name="connsiteX2" fmla="*/ 6237171 w 6699183"/>
                <a:gd name="connsiteY2" fmla="*/ 452388 h 2070902"/>
                <a:gd name="connsiteX3" fmla="*/ 6189044 w 6699183"/>
                <a:gd name="connsiteY3" fmla="*/ 1694047 h 2070902"/>
                <a:gd name="connsiteX4" fmla="*/ 5630779 w 6699183"/>
                <a:gd name="connsiteY4" fmla="*/ 1867301 h 2070902"/>
                <a:gd name="connsiteX5" fmla="*/ 5486400 w 6699183"/>
                <a:gd name="connsiteY5" fmla="*/ 472440 h 2070902"/>
                <a:gd name="connsiteX6" fmla="*/ 4494998 w 6699183"/>
                <a:gd name="connsiteY6" fmla="*/ 77002 h 2070902"/>
                <a:gd name="connsiteX7" fmla="*/ 0 w 6699183"/>
                <a:gd name="connsiteY7" fmla="*/ 0 h 2070902"/>
                <a:gd name="connsiteX0" fmla="*/ 6699183 w 6699183"/>
                <a:gd name="connsiteY0" fmla="*/ 144379 h 2070902"/>
                <a:gd name="connsiteX1" fmla="*/ 6381550 w 6699183"/>
                <a:gd name="connsiteY1" fmla="*/ 182880 h 2070902"/>
                <a:gd name="connsiteX2" fmla="*/ 6237171 w 6699183"/>
                <a:gd name="connsiteY2" fmla="*/ 452388 h 2070902"/>
                <a:gd name="connsiteX3" fmla="*/ 6189044 w 6699183"/>
                <a:gd name="connsiteY3" fmla="*/ 1694047 h 2070902"/>
                <a:gd name="connsiteX4" fmla="*/ 5630779 w 6699183"/>
                <a:gd name="connsiteY4" fmla="*/ 1867301 h 2070902"/>
                <a:gd name="connsiteX5" fmla="*/ 5334000 w 6699183"/>
                <a:gd name="connsiteY5" fmla="*/ 472440 h 2070902"/>
                <a:gd name="connsiteX6" fmla="*/ 4494998 w 6699183"/>
                <a:gd name="connsiteY6" fmla="*/ 77002 h 2070902"/>
                <a:gd name="connsiteX7" fmla="*/ 0 w 6699183"/>
                <a:gd name="connsiteY7" fmla="*/ 0 h 2070902"/>
                <a:gd name="connsiteX0" fmla="*/ 6699183 w 6699183"/>
                <a:gd name="connsiteY0" fmla="*/ 144379 h 2073360"/>
                <a:gd name="connsiteX1" fmla="*/ 6381550 w 6699183"/>
                <a:gd name="connsiteY1" fmla="*/ 182880 h 2073360"/>
                <a:gd name="connsiteX2" fmla="*/ 6237171 w 6699183"/>
                <a:gd name="connsiteY2" fmla="*/ 452388 h 2073360"/>
                <a:gd name="connsiteX3" fmla="*/ 6277534 w 6699183"/>
                <a:gd name="connsiteY3" fmla="*/ 1708795 h 2073360"/>
                <a:gd name="connsiteX4" fmla="*/ 5630779 w 6699183"/>
                <a:gd name="connsiteY4" fmla="*/ 1867301 h 2073360"/>
                <a:gd name="connsiteX5" fmla="*/ 5334000 w 6699183"/>
                <a:gd name="connsiteY5" fmla="*/ 472440 h 2073360"/>
                <a:gd name="connsiteX6" fmla="*/ 4494998 w 6699183"/>
                <a:gd name="connsiteY6" fmla="*/ 77002 h 2073360"/>
                <a:gd name="connsiteX7" fmla="*/ 0 w 6699183"/>
                <a:gd name="connsiteY7" fmla="*/ 0 h 2073360"/>
                <a:gd name="connsiteX0" fmla="*/ 6699183 w 6699183"/>
                <a:gd name="connsiteY0" fmla="*/ 144379 h 2073360"/>
                <a:gd name="connsiteX1" fmla="*/ 6381550 w 6699183"/>
                <a:gd name="connsiteY1" fmla="*/ 182880 h 2073360"/>
                <a:gd name="connsiteX2" fmla="*/ 6340410 w 6699183"/>
                <a:gd name="connsiteY2" fmla="*/ 437640 h 2073360"/>
                <a:gd name="connsiteX3" fmla="*/ 6277534 w 6699183"/>
                <a:gd name="connsiteY3" fmla="*/ 1708795 h 2073360"/>
                <a:gd name="connsiteX4" fmla="*/ 5630779 w 6699183"/>
                <a:gd name="connsiteY4" fmla="*/ 1867301 h 2073360"/>
                <a:gd name="connsiteX5" fmla="*/ 5334000 w 6699183"/>
                <a:gd name="connsiteY5" fmla="*/ 472440 h 2073360"/>
                <a:gd name="connsiteX6" fmla="*/ 4494998 w 6699183"/>
                <a:gd name="connsiteY6" fmla="*/ 77002 h 2073360"/>
                <a:gd name="connsiteX7" fmla="*/ 0 w 6699183"/>
                <a:gd name="connsiteY7" fmla="*/ 0 h 2073360"/>
                <a:gd name="connsiteX0" fmla="*/ 6699183 w 6699183"/>
                <a:gd name="connsiteY0" fmla="*/ 144379 h 2073360"/>
                <a:gd name="connsiteX1" fmla="*/ 6440544 w 6699183"/>
                <a:gd name="connsiteY1" fmla="*/ 212377 h 2073360"/>
                <a:gd name="connsiteX2" fmla="*/ 6340410 w 6699183"/>
                <a:gd name="connsiteY2" fmla="*/ 437640 h 2073360"/>
                <a:gd name="connsiteX3" fmla="*/ 6277534 w 6699183"/>
                <a:gd name="connsiteY3" fmla="*/ 1708795 h 2073360"/>
                <a:gd name="connsiteX4" fmla="*/ 5630779 w 6699183"/>
                <a:gd name="connsiteY4" fmla="*/ 1867301 h 2073360"/>
                <a:gd name="connsiteX5" fmla="*/ 5334000 w 6699183"/>
                <a:gd name="connsiteY5" fmla="*/ 472440 h 2073360"/>
                <a:gd name="connsiteX6" fmla="*/ 4494998 w 6699183"/>
                <a:gd name="connsiteY6" fmla="*/ 77002 h 2073360"/>
                <a:gd name="connsiteX7" fmla="*/ 0 w 6699183"/>
                <a:gd name="connsiteY7" fmla="*/ 0 h 20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9183" h="2073360">
                  <a:moveTo>
                    <a:pt x="6699183" y="144379"/>
                  </a:moveTo>
                  <a:cubicBezTo>
                    <a:pt x="6578867" y="137962"/>
                    <a:pt x="6500339" y="163500"/>
                    <a:pt x="6440544" y="212377"/>
                  </a:cubicBezTo>
                  <a:cubicBezTo>
                    <a:pt x="6380749" y="261254"/>
                    <a:pt x="6367578" y="188237"/>
                    <a:pt x="6340410" y="437640"/>
                  </a:cubicBezTo>
                  <a:cubicBezTo>
                    <a:pt x="6313242" y="687043"/>
                    <a:pt x="6395806" y="1470518"/>
                    <a:pt x="6277534" y="1708795"/>
                  </a:cubicBezTo>
                  <a:cubicBezTo>
                    <a:pt x="6159262" y="1947072"/>
                    <a:pt x="5788035" y="2073360"/>
                    <a:pt x="5630779" y="1867301"/>
                  </a:cubicBezTo>
                  <a:cubicBezTo>
                    <a:pt x="5473523" y="1661242"/>
                    <a:pt x="5523297" y="770823"/>
                    <a:pt x="5334000" y="472440"/>
                  </a:cubicBezTo>
                  <a:cubicBezTo>
                    <a:pt x="5144703" y="174057"/>
                    <a:pt x="5409398" y="155742"/>
                    <a:pt x="4494998" y="77002"/>
                  </a:cubicBezTo>
                  <a:cubicBezTo>
                    <a:pt x="3644098" y="49062"/>
                    <a:pt x="1819977" y="25667"/>
                    <a:pt x="0" y="0"/>
                  </a:cubicBezTo>
                </a:path>
              </a:pathLst>
            </a:custGeom>
            <a:ln w="28575">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n>
                  <a:solidFill>
                    <a:srgbClr val="996633"/>
                  </a:solidFill>
                </a:ln>
                <a:solidFill>
                  <a:schemeClr val="bg1"/>
                </a:solidFill>
              </a:endParaRPr>
            </a:p>
          </p:txBody>
        </p:sp>
        <p:sp>
          <p:nvSpPr>
            <p:cNvPr id="45" name="TextBox 44"/>
            <p:cNvSpPr txBox="1"/>
            <p:nvPr/>
          </p:nvSpPr>
          <p:spPr>
            <a:xfrm>
              <a:off x="5122541" y="4203260"/>
              <a:ext cx="169866" cy="268597"/>
            </a:xfrm>
            <a:prstGeom prst="rect">
              <a:avLst/>
            </a:prstGeom>
            <a:noFill/>
          </p:spPr>
          <p:txBody>
            <a:bodyPr wrap="none" rtlCol="0">
              <a:spAutoFit/>
            </a:bodyPr>
            <a:lstStyle/>
            <a:p>
              <a:endParaRPr lang="en-US" sz="1400" b="1" baseline="30000" dirty="0" smtClean="0">
                <a:solidFill>
                  <a:schemeClr val="bg1"/>
                </a:solidFill>
              </a:endParaRPr>
            </a:p>
          </p:txBody>
        </p:sp>
        <p:sp>
          <p:nvSpPr>
            <p:cNvPr id="46" name="TextBox 45"/>
            <p:cNvSpPr txBox="1"/>
            <p:nvPr/>
          </p:nvSpPr>
          <p:spPr>
            <a:xfrm>
              <a:off x="6208434" y="5054909"/>
              <a:ext cx="541256" cy="350345"/>
            </a:xfrm>
            <a:prstGeom prst="rect">
              <a:avLst/>
            </a:prstGeom>
            <a:noFill/>
          </p:spPr>
          <p:txBody>
            <a:bodyPr wrap="none" rtlCol="0">
              <a:spAutoFit/>
            </a:bodyPr>
            <a:lstStyle/>
            <a:p>
              <a:r>
                <a:rPr lang="en-US" sz="1400" dirty="0" smtClean="0">
                  <a:solidFill>
                    <a:schemeClr val="bg1"/>
                  </a:solidFill>
                </a:rPr>
                <a:t>NH</a:t>
              </a:r>
              <a:r>
                <a:rPr lang="en-US" sz="1400" baseline="-25000" dirty="0" smtClean="0">
                  <a:solidFill>
                    <a:schemeClr val="bg1"/>
                  </a:solidFill>
                </a:rPr>
                <a:t>4</a:t>
              </a:r>
              <a:r>
                <a:rPr lang="en-US" sz="1400" baseline="30000" dirty="0" smtClean="0">
                  <a:solidFill>
                    <a:schemeClr val="bg1"/>
                  </a:solidFill>
                </a:rPr>
                <a:t>+</a:t>
              </a:r>
            </a:p>
          </p:txBody>
        </p:sp>
        <p:sp>
          <p:nvSpPr>
            <p:cNvPr id="47" name="TextBox 46"/>
            <p:cNvSpPr txBox="1"/>
            <p:nvPr/>
          </p:nvSpPr>
          <p:spPr>
            <a:xfrm>
              <a:off x="6830620" y="5082499"/>
              <a:ext cx="520620" cy="350345"/>
            </a:xfrm>
            <a:prstGeom prst="rect">
              <a:avLst/>
            </a:prstGeom>
            <a:noFill/>
          </p:spPr>
          <p:txBody>
            <a:bodyPr wrap="none" rtlCol="0">
              <a:spAutoFit/>
            </a:bodyPr>
            <a:lstStyle/>
            <a:p>
              <a:r>
                <a:rPr lang="en-US" sz="1400" dirty="0" smtClean="0">
                  <a:solidFill>
                    <a:schemeClr val="bg1"/>
                  </a:solidFill>
                </a:rPr>
                <a:t>NO</a:t>
              </a:r>
              <a:r>
                <a:rPr lang="en-US" sz="1400" baseline="-25000" dirty="0" smtClean="0">
                  <a:solidFill>
                    <a:schemeClr val="bg1"/>
                  </a:solidFill>
                </a:rPr>
                <a:t>3</a:t>
              </a:r>
              <a:r>
                <a:rPr lang="en-US" sz="1400" baseline="30000" dirty="0" smtClean="0">
                  <a:solidFill>
                    <a:schemeClr val="bg1"/>
                  </a:solidFill>
                </a:rPr>
                <a:t>-</a:t>
              </a:r>
            </a:p>
          </p:txBody>
        </p:sp>
        <p:cxnSp>
          <p:nvCxnSpPr>
            <p:cNvPr id="48" name="Straight Arrow Connector 47"/>
            <p:cNvCxnSpPr/>
            <p:nvPr/>
          </p:nvCxnSpPr>
          <p:spPr>
            <a:xfrm>
              <a:off x="6628500" y="5233151"/>
              <a:ext cx="207358" cy="1320"/>
            </a:xfrm>
            <a:prstGeom prst="straightConnector1">
              <a:avLst/>
            </a:prstGeom>
            <a:ln w="28575">
              <a:solidFill>
                <a:schemeClr val="accent3">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406878" y="5348403"/>
              <a:ext cx="731116" cy="722307"/>
            </a:xfrm>
            <a:prstGeom prst="straightConnector1">
              <a:avLst/>
            </a:prstGeom>
            <a:ln w="1143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Isosceles Triangle 49"/>
            <p:cNvSpPr/>
            <p:nvPr/>
          </p:nvSpPr>
          <p:spPr>
            <a:xfrm flipV="1">
              <a:off x="5399524" y="5831684"/>
              <a:ext cx="104348" cy="1593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51" name="Arc 50"/>
            <p:cNvSpPr/>
            <p:nvPr/>
          </p:nvSpPr>
          <p:spPr>
            <a:xfrm rot="11165870">
              <a:off x="5998855" y="4785757"/>
              <a:ext cx="465553" cy="465764"/>
            </a:xfrm>
            <a:prstGeom prst="arc">
              <a:avLst/>
            </a:prstGeom>
            <a:ln w="28575">
              <a:solidFill>
                <a:schemeClr val="accent3">
                  <a:lumMod val="7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chemeClr val="bg1"/>
                </a:solidFill>
              </a:endParaRPr>
            </a:p>
          </p:txBody>
        </p:sp>
      </p:grpSp>
      <p:grpSp>
        <p:nvGrpSpPr>
          <p:cNvPr id="52" name="Group 51"/>
          <p:cNvGrpSpPr/>
          <p:nvPr/>
        </p:nvGrpSpPr>
        <p:grpSpPr>
          <a:xfrm>
            <a:off x="5181600" y="4959741"/>
            <a:ext cx="3558955" cy="1593459"/>
            <a:chOff x="5203152" y="1469482"/>
            <a:chExt cx="3729397" cy="1852277"/>
          </a:xfrm>
        </p:grpSpPr>
        <p:sp>
          <p:nvSpPr>
            <p:cNvPr id="53" name="Freeform 52"/>
            <p:cNvSpPr/>
            <p:nvPr/>
          </p:nvSpPr>
          <p:spPr>
            <a:xfrm>
              <a:off x="8081282" y="3053866"/>
              <a:ext cx="630154" cy="241796"/>
            </a:xfrm>
            <a:custGeom>
              <a:avLst/>
              <a:gdLst>
                <a:gd name="connsiteX0" fmla="*/ 0 w 1157844"/>
                <a:gd name="connsiteY0" fmla="*/ 0 h 290945"/>
                <a:gd name="connsiteX1" fmla="*/ 0 w 1157844"/>
                <a:gd name="connsiteY1" fmla="*/ 0 h 290945"/>
                <a:gd name="connsiteX2" fmla="*/ 5937 w 1157844"/>
                <a:gd name="connsiteY2" fmla="*/ 77189 h 290945"/>
                <a:gd name="connsiteX3" fmla="*/ 11875 w 1157844"/>
                <a:gd name="connsiteY3" fmla="*/ 130628 h 290945"/>
                <a:gd name="connsiteX4" fmla="*/ 11875 w 1157844"/>
                <a:gd name="connsiteY4" fmla="*/ 130628 h 290945"/>
                <a:gd name="connsiteX5" fmla="*/ 41563 w 1157844"/>
                <a:gd name="connsiteY5" fmla="*/ 219693 h 290945"/>
                <a:gd name="connsiteX6" fmla="*/ 160317 w 1157844"/>
                <a:gd name="connsiteY6" fmla="*/ 261257 h 290945"/>
                <a:gd name="connsiteX7" fmla="*/ 421574 w 1157844"/>
                <a:gd name="connsiteY7" fmla="*/ 290945 h 290945"/>
                <a:gd name="connsiteX8" fmla="*/ 771896 w 1157844"/>
                <a:gd name="connsiteY8" fmla="*/ 290945 h 290945"/>
                <a:gd name="connsiteX9" fmla="*/ 985652 w 1157844"/>
                <a:gd name="connsiteY9" fmla="*/ 273132 h 290945"/>
                <a:gd name="connsiteX10" fmla="*/ 1098467 w 1157844"/>
                <a:gd name="connsiteY10" fmla="*/ 219693 h 290945"/>
                <a:gd name="connsiteX11" fmla="*/ 1134093 w 1157844"/>
                <a:gd name="connsiteY11" fmla="*/ 130628 h 290945"/>
                <a:gd name="connsiteX12" fmla="*/ 1157844 w 1157844"/>
                <a:gd name="connsiteY12" fmla="*/ 35626 h 290945"/>
                <a:gd name="connsiteX13" fmla="*/ 1157844 w 1157844"/>
                <a:gd name="connsiteY13" fmla="*/ 11875 h 290945"/>
                <a:gd name="connsiteX14" fmla="*/ 0 w 1157844"/>
                <a:gd name="connsiteY14" fmla="*/ 0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7844" h="290945">
                  <a:moveTo>
                    <a:pt x="0" y="0"/>
                  </a:moveTo>
                  <a:lnTo>
                    <a:pt x="0" y="0"/>
                  </a:lnTo>
                  <a:cubicBezTo>
                    <a:pt x="1979" y="25730"/>
                    <a:pt x="3236" y="51525"/>
                    <a:pt x="5937" y="77189"/>
                  </a:cubicBezTo>
                  <a:cubicBezTo>
                    <a:pt x="12851" y="142875"/>
                    <a:pt x="11875" y="88839"/>
                    <a:pt x="11875" y="130628"/>
                  </a:cubicBezTo>
                  <a:lnTo>
                    <a:pt x="11875" y="130628"/>
                  </a:lnTo>
                  <a:lnTo>
                    <a:pt x="41563" y="219693"/>
                  </a:lnTo>
                  <a:lnTo>
                    <a:pt x="160317" y="261257"/>
                  </a:lnTo>
                  <a:lnTo>
                    <a:pt x="421574" y="290945"/>
                  </a:lnTo>
                  <a:lnTo>
                    <a:pt x="771896" y="290945"/>
                  </a:lnTo>
                  <a:lnTo>
                    <a:pt x="985652" y="273132"/>
                  </a:lnTo>
                  <a:lnTo>
                    <a:pt x="1098467" y="219693"/>
                  </a:lnTo>
                  <a:lnTo>
                    <a:pt x="1134093" y="130628"/>
                  </a:lnTo>
                  <a:lnTo>
                    <a:pt x="1157844" y="35626"/>
                  </a:lnTo>
                  <a:lnTo>
                    <a:pt x="1157844" y="11875"/>
                  </a:lnTo>
                  <a:lnTo>
                    <a:pt x="0" y="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54" name="Freeform 53"/>
            <p:cNvSpPr/>
            <p:nvPr/>
          </p:nvSpPr>
          <p:spPr>
            <a:xfrm>
              <a:off x="8387742" y="2911129"/>
              <a:ext cx="544807" cy="410630"/>
            </a:xfrm>
            <a:custGeom>
              <a:avLst/>
              <a:gdLst>
                <a:gd name="connsiteX0" fmla="*/ 0 w 1001028"/>
                <a:gd name="connsiteY0" fmla="*/ 482867 h 494097"/>
                <a:gd name="connsiteX1" fmla="*/ 519764 w 1001028"/>
                <a:gd name="connsiteY1" fmla="*/ 425116 h 494097"/>
                <a:gd name="connsiteX2" fmla="*/ 654518 w 1001028"/>
                <a:gd name="connsiteY2" fmla="*/ 68981 h 494097"/>
                <a:gd name="connsiteX3" fmla="*/ 1001028 w 1001028"/>
                <a:gd name="connsiteY3" fmla="*/ 11230 h 494097"/>
              </a:gdLst>
              <a:ahLst/>
              <a:cxnLst>
                <a:cxn ang="0">
                  <a:pos x="connsiteX0" y="connsiteY0"/>
                </a:cxn>
                <a:cxn ang="0">
                  <a:pos x="connsiteX1" y="connsiteY1"/>
                </a:cxn>
                <a:cxn ang="0">
                  <a:pos x="connsiteX2" y="connsiteY2"/>
                </a:cxn>
                <a:cxn ang="0">
                  <a:pos x="connsiteX3" y="connsiteY3"/>
                </a:cxn>
              </a:cxnLst>
              <a:rect l="l" t="t" r="r" b="b"/>
              <a:pathLst>
                <a:path w="1001028" h="494097">
                  <a:moveTo>
                    <a:pt x="0" y="482867"/>
                  </a:moveTo>
                  <a:cubicBezTo>
                    <a:pt x="205339" y="488482"/>
                    <a:pt x="410678" y="494097"/>
                    <a:pt x="519764" y="425116"/>
                  </a:cubicBezTo>
                  <a:cubicBezTo>
                    <a:pt x="628850" y="356135"/>
                    <a:pt x="574307" y="137962"/>
                    <a:pt x="654518" y="68981"/>
                  </a:cubicBezTo>
                  <a:cubicBezTo>
                    <a:pt x="734729" y="0"/>
                    <a:pt x="867878" y="5615"/>
                    <a:pt x="1001028" y="11230"/>
                  </a:cubicBezTo>
                </a:path>
              </a:pathLst>
            </a:custGeom>
            <a:ln w="28575">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chemeClr val="bg1"/>
                </a:solidFill>
              </a:endParaRPr>
            </a:p>
          </p:txBody>
        </p:sp>
        <p:sp>
          <p:nvSpPr>
            <p:cNvPr id="55" name="Freeform 54"/>
            <p:cNvSpPr/>
            <p:nvPr/>
          </p:nvSpPr>
          <p:spPr>
            <a:xfrm>
              <a:off x="7724195" y="2685370"/>
              <a:ext cx="560523" cy="358634"/>
            </a:xfrm>
            <a:custGeom>
              <a:avLst/>
              <a:gdLst>
                <a:gd name="connsiteX0" fmla="*/ 1029904 w 1029904"/>
                <a:gd name="connsiteY0" fmla="*/ 431533 h 431533"/>
                <a:gd name="connsiteX1" fmla="*/ 644893 w 1029904"/>
                <a:gd name="connsiteY1" fmla="*/ 65773 h 431533"/>
                <a:gd name="connsiteX2" fmla="*/ 134754 w 1029904"/>
                <a:gd name="connsiteY2" fmla="*/ 36897 h 431533"/>
                <a:gd name="connsiteX3" fmla="*/ 0 w 1029904"/>
                <a:gd name="connsiteY3" fmla="*/ 248653 h 431533"/>
              </a:gdLst>
              <a:ahLst/>
              <a:cxnLst>
                <a:cxn ang="0">
                  <a:pos x="connsiteX0" y="connsiteY0"/>
                </a:cxn>
                <a:cxn ang="0">
                  <a:pos x="connsiteX1" y="connsiteY1"/>
                </a:cxn>
                <a:cxn ang="0">
                  <a:pos x="connsiteX2" y="connsiteY2"/>
                </a:cxn>
                <a:cxn ang="0">
                  <a:pos x="connsiteX3" y="connsiteY3"/>
                </a:cxn>
              </a:cxnLst>
              <a:rect l="l" t="t" r="r" b="b"/>
              <a:pathLst>
                <a:path w="1029904" h="431533">
                  <a:moveTo>
                    <a:pt x="1029904" y="431533"/>
                  </a:moveTo>
                  <a:cubicBezTo>
                    <a:pt x="911994" y="281539"/>
                    <a:pt x="794085" y="131546"/>
                    <a:pt x="644893" y="65773"/>
                  </a:cubicBezTo>
                  <a:cubicBezTo>
                    <a:pt x="495701" y="0"/>
                    <a:pt x="242236" y="6417"/>
                    <a:pt x="134754" y="36897"/>
                  </a:cubicBezTo>
                  <a:cubicBezTo>
                    <a:pt x="27272" y="67377"/>
                    <a:pt x="13636" y="158015"/>
                    <a:pt x="0" y="248653"/>
                  </a:cubicBezTo>
                </a:path>
              </a:pathLst>
            </a:custGeom>
            <a:ln w="28575">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baseline="30000" dirty="0">
                <a:solidFill>
                  <a:schemeClr val="bg1"/>
                </a:solidFill>
              </a:endParaRPr>
            </a:p>
          </p:txBody>
        </p:sp>
        <p:cxnSp>
          <p:nvCxnSpPr>
            <p:cNvPr id="56" name="Straight Arrow Connector 55"/>
            <p:cNvCxnSpPr/>
            <p:nvPr/>
          </p:nvCxnSpPr>
          <p:spPr>
            <a:xfrm rot="5400000" flipH="1" flipV="1">
              <a:off x="7409467" y="2655938"/>
              <a:ext cx="380625" cy="864"/>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297645" y="2478315"/>
              <a:ext cx="616813" cy="357768"/>
            </a:xfrm>
            <a:prstGeom prst="rect">
              <a:avLst/>
            </a:prstGeom>
            <a:noFill/>
          </p:spPr>
          <p:txBody>
            <a:bodyPr wrap="none" rtlCol="0">
              <a:spAutoFit/>
            </a:bodyPr>
            <a:lstStyle/>
            <a:p>
              <a:r>
                <a:rPr lang="en-US" sz="1400" dirty="0" smtClean="0">
                  <a:solidFill>
                    <a:schemeClr val="bg1"/>
                  </a:solidFill>
                </a:rPr>
                <a:t>NH</a:t>
              </a:r>
              <a:r>
                <a:rPr lang="en-US" sz="1400" baseline="-25000" dirty="0" smtClean="0">
                  <a:solidFill>
                    <a:schemeClr val="bg1"/>
                  </a:solidFill>
                </a:rPr>
                <a:t>4</a:t>
              </a:r>
              <a:r>
                <a:rPr lang="en-US" sz="1400" baseline="30000" dirty="0" smtClean="0">
                  <a:solidFill>
                    <a:schemeClr val="bg1"/>
                  </a:solidFill>
                </a:rPr>
                <a:t>+</a:t>
              </a:r>
            </a:p>
          </p:txBody>
        </p:sp>
        <p:sp>
          <p:nvSpPr>
            <p:cNvPr id="58" name="TextBox 57"/>
            <p:cNvSpPr txBox="1"/>
            <p:nvPr/>
          </p:nvSpPr>
          <p:spPr>
            <a:xfrm>
              <a:off x="6935884" y="2505905"/>
              <a:ext cx="593296" cy="357768"/>
            </a:xfrm>
            <a:prstGeom prst="rect">
              <a:avLst/>
            </a:prstGeom>
            <a:noFill/>
          </p:spPr>
          <p:txBody>
            <a:bodyPr wrap="none" rtlCol="0">
              <a:spAutoFit/>
            </a:bodyPr>
            <a:lstStyle/>
            <a:p>
              <a:r>
                <a:rPr lang="en-US" sz="1400" dirty="0" smtClean="0">
                  <a:solidFill>
                    <a:schemeClr val="bg1"/>
                  </a:solidFill>
                </a:rPr>
                <a:t>NO</a:t>
              </a:r>
              <a:r>
                <a:rPr lang="en-US" sz="1400" baseline="-25000" dirty="0" smtClean="0">
                  <a:solidFill>
                    <a:schemeClr val="bg1"/>
                  </a:solidFill>
                </a:rPr>
                <a:t>3</a:t>
              </a:r>
              <a:r>
                <a:rPr lang="en-US" sz="1400" baseline="30000" dirty="0" smtClean="0">
                  <a:solidFill>
                    <a:schemeClr val="bg1"/>
                  </a:solidFill>
                </a:rPr>
                <a:t>-</a:t>
              </a:r>
            </a:p>
          </p:txBody>
        </p:sp>
        <p:cxnSp>
          <p:nvCxnSpPr>
            <p:cNvPr id="59" name="Straight Arrow Connector 58"/>
            <p:cNvCxnSpPr/>
            <p:nvPr/>
          </p:nvCxnSpPr>
          <p:spPr>
            <a:xfrm>
              <a:off x="6733764" y="2668814"/>
              <a:ext cx="207358" cy="1320"/>
            </a:xfrm>
            <a:prstGeom prst="straightConnector1">
              <a:avLst/>
            </a:prstGeom>
            <a:ln w="28575">
              <a:solidFill>
                <a:schemeClr val="accent3">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6894715" y="2273299"/>
              <a:ext cx="165978" cy="864"/>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419609" y="2088071"/>
              <a:ext cx="403482" cy="357768"/>
            </a:xfrm>
            <a:prstGeom prst="rect">
              <a:avLst/>
            </a:prstGeom>
            <a:noFill/>
          </p:spPr>
          <p:txBody>
            <a:bodyPr wrap="none" rtlCol="0">
              <a:spAutoFit/>
            </a:bodyPr>
            <a:lstStyle/>
            <a:p>
              <a:r>
                <a:rPr lang="en-US" sz="1400" dirty="0" smtClean="0">
                  <a:solidFill>
                    <a:schemeClr val="bg1"/>
                  </a:solidFill>
                </a:rPr>
                <a:t>N</a:t>
              </a:r>
              <a:r>
                <a:rPr lang="en-US" sz="1400" baseline="-25000" dirty="0" smtClean="0">
                  <a:solidFill>
                    <a:schemeClr val="bg1"/>
                  </a:solidFill>
                </a:rPr>
                <a:t>2</a:t>
              </a:r>
              <a:endParaRPr lang="en-US" sz="1400" baseline="30000" dirty="0" smtClean="0">
                <a:solidFill>
                  <a:schemeClr val="bg1"/>
                </a:solidFill>
              </a:endParaRPr>
            </a:p>
          </p:txBody>
        </p:sp>
        <p:cxnSp>
          <p:nvCxnSpPr>
            <p:cNvPr id="62" name="Straight Arrow Connector 61"/>
            <p:cNvCxnSpPr/>
            <p:nvPr/>
          </p:nvCxnSpPr>
          <p:spPr>
            <a:xfrm>
              <a:off x="7338277" y="2786464"/>
              <a:ext cx="269784" cy="170133"/>
            </a:xfrm>
            <a:prstGeom prst="straightConnector1">
              <a:avLst/>
            </a:prstGeom>
            <a:ln w="28575">
              <a:solidFill>
                <a:schemeClr val="accent3">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63" name="Freeform 62"/>
            <p:cNvSpPr/>
            <p:nvPr/>
          </p:nvSpPr>
          <p:spPr>
            <a:xfrm rot="209941">
              <a:off x="6158747" y="1728790"/>
              <a:ext cx="2187522" cy="1111899"/>
            </a:xfrm>
            <a:custGeom>
              <a:avLst/>
              <a:gdLst>
                <a:gd name="connsiteX0" fmla="*/ 4206240 w 4206240"/>
                <a:gd name="connsiteY0" fmla="*/ 1337911 h 1337911"/>
                <a:gd name="connsiteX1" fmla="*/ 3686476 w 4206240"/>
                <a:gd name="connsiteY1" fmla="*/ 712269 h 1337911"/>
                <a:gd name="connsiteX2" fmla="*/ 1626670 w 4206240"/>
                <a:gd name="connsiteY2" fmla="*/ 48126 h 1337911"/>
                <a:gd name="connsiteX3" fmla="*/ 279133 w 4206240"/>
                <a:gd name="connsiteY3" fmla="*/ 423511 h 1337911"/>
                <a:gd name="connsiteX4" fmla="*/ 0 w 4206240"/>
                <a:gd name="connsiteY4" fmla="*/ 741145 h 1337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240" h="1337911">
                  <a:moveTo>
                    <a:pt x="4206240" y="1337911"/>
                  </a:moveTo>
                  <a:cubicBezTo>
                    <a:pt x="4161322" y="1132572"/>
                    <a:pt x="4116404" y="927233"/>
                    <a:pt x="3686476" y="712269"/>
                  </a:cubicBezTo>
                  <a:cubicBezTo>
                    <a:pt x="3256548" y="497305"/>
                    <a:pt x="2194560" y="96252"/>
                    <a:pt x="1626670" y="48126"/>
                  </a:cubicBezTo>
                  <a:cubicBezTo>
                    <a:pt x="1058780" y="0"/>
                    <a:pt x="550245" y="308008"/>
                    <a:pt x="279133" y="423511"/>
                  </a:cubicBezTo>
                  <a:cubicBezTo>
                    <a:pt x="8021" y="539014"/>
                    <a:pt x="4010" y="640079"/>
                    <a:pt x="0" y="741145"/>
                  </a:cubicBezTo>
                </a:path>
              </a:pathLst>
            </a:custGeom>
            <a:ln w="28575">
              <a:solidFill>
                <a:schemeClr val="accent3">
                  <a:lumMod val="7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chemeClr val="bg1"/>
                </a:solidFill>
              </a:endParaRPr>
            </a:p>
          </p:txBody>
        </p:sp>
        <p:sp>
          <p:nvSpPr>
            <p:cNvPr id="64" name="Freeform 63"/>
            <p:cNvSpPr/>
            <p:nvPr/>
          </p:nvSpPr>
          <p:spPr>
            <a:xfrm>
              <a:off x="5215826" y="2615162"/>
              <a:ext cx="2876923" cy="631313"/>
            </a:xfrm>
            <a:custGeom>
              <a:avLst/>
              <a:gdLst>
                <a:gd name="connsiteX0" fmla="*/ 0 w 5197642"/>
                <a:gd name="connsiteY0" fmla="*/ 0 h 721895"/>
                <a:gd name="connsiteX1" fmla="*/ 5188017 w 5197642"/>
                <a:gd name="connsiteY1" fmla="*/ 510139 h 721895"/>
                <a:gd name="connsiteX2" fmla="*/ 5197642 w 5197642"/>
                <a:gd name="connsiteY2" fmla="*/ 721895 h 721895"/>
                <a:gd name="connsiteX3" fmla="*/ 19250 w 5197642"/>
                <a:gd name="connsiteY3" fmla="*/ 712270 h 721895"/>
                <a:gd name="connsiteX4" fmla="*/ 0 w 5197642"/>
                <a:gd name="connsiteY4" fmla="*/ 0 h 721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7642" h="721895">
                  <a:moveTo>
                    <a:pt x="0" y="0"/>
                  </a:moveTo>
                  <a:lnTo>
                    <a:pt x="5188017" y="510139"/>
                  </a:lnTo>
                  <a:lnTo>
                    <a:pt x="5197642" y="721895"/>
                  </a:lnTo>
                  <a:lnTo>
                    <a:pt x="19250" y="712270"/>
                  </a:lnTo>
                  <a:lnTo>
                    <a:pt x="0" y="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65" name="Freeform 64"/>
            <p:cNvSpPr/>
            <p:nvPr/>
          </p:nvSpPr>
          <p:spPr>
            <a:xfrm>
              <a:off x="5203152" y="1469482"/>
              <a:ext cx="3190264" cy="1839833"/>
            </a:xfrm>
            <a:custGeom>
              <a:avLst/>
              <a:gdLst>
                <a:gd name="connsiteX0" fmla="*/ 5861785 w 5861785"/>
                <a:gd name="connsiteY0" fmla="*/ 2213811 h 2213811"/>
                <a:gd name="connsiteX1" fmla="*/ 5332396 w 5861785"/>
                <a:gd name="connsiteY1" fmla="*/ 2146434 h 2213811"/>
                <a:gd name="connsiteX2" fmla="*/ 5168766 w 5861785"/>
                <a:gd name="connsiteY2" fmla="*/ 1809550 h 2213811"/>
                <a:gd name="connsiteX3" fmla="*/ 4331369 w 5861785"/>
                <a:gd name="connsiteY3" fmla="*/ 1645920 h 2213811"/>
                <a:gd name="connsiteX4" fmla="*/ 3811604 w 5861785"/>
                <a:gd name="connsiteY4" fmla="*/ 1183908 h 2213811"/>
                <a:gd name="connsiteX5" fmla="*/ 904775 w 5861785"/>
                <a:gd name="connsiteY5" fmla="*/ 856649 h 2213811"/>
                <a:gd name="connsiteX6" fmla="*/ 0 w 5861785"/>
                <a:gd name="connsiteY6" fmla="*/ 0 h 221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1785" h="2213811">
                  <a:moveTo>
                    <a:pt x="5861785" y="2213811"/>
                  </a:moveTo>
                  <a:cubicBezTo>
                    <a:pt x="5654842" y="2213811"/>
                    <a:pt x="5447899" y="2213811"/>
                    <a:pt x="5332396" y="2146434"/>
                  </a:cubicBezTo>
                  <a:cubicBezTo>
                    <a:pt x="5216893" y="2079057"/>
                    <a:pt x="5335604" y="1892969"/>
                    <a:pt x="5168766" y="1809550"/>
                  </a:cubicBezTo>
                  <a:cubicBezTo>
                    <a:pt x="5001928" y="1726131"/>
                    <a:pt x="4557563" y="1750194"/>
                    <a:pt x="4331369" y="1645920"/>
                  </a:cubicBezTo>
                  <a:cubicBezTo>
                    <a:pt x="4105175" y="1541646"/>
                    <a:pt x="4382703" y="1315453"/>
                    <a:pt x="3811604" y="1183908"/>
                  </a:cubicBezTo>
                  <a:cubicBezTo>
                    <a:pt x="3240505" y="1052363"/>
                    <a:pt x="1540042" y="1053967"/>
                    <a:pt x="904775" y="856649"/>
                  </a:cubicBezTo>
                  <a:cubicBezTo>
                    <a:pt x="269508" y="659331"/>
                    <a:pt x="134754" y="329665"/>
                    <a:pt x="0" y="0"/>
                  </a:cubicBezTo>
                </a:path>
              </a:pathLst>
            </a:custGeom>
            <a:ln w="28575">
              <a:solidFill>
                <a:srgbClr val="9966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chemeClr val="bg1"/>
                </a:solidFill>
              </a:endParaRPr>
            </a:p>
          </p:txBody>
        </p:sp>
        <p:sp>
          <p:nvSpPr>
            <p:cNvPr id="66" name="Isosceles Triangle 65"/>
            <p:cNvSpPr/>
            <p:nvPr/>
          </p:nvSpPr>
          <p:spPr>
            <a:xfrm flipV="1">
              <a:off x="5488737" y="2495766"/>
              <a:ext cx="104348" cy="15934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67" name="TextBox 66"/>
            <p:cNvSpPr txBox="1"/>
            <p:nvPr/>
          </p:nvSpPr>
          <p:spPr>
            <a:xfrm>
              <a:off x="8209228" y="2110593"/>
              <a:ext cx="635828" cy="858642"/>
            </a:xfrm>
            <a:prstGeom prst="rect">
              <a:avLst/>
            </a:prstGeom>
            <a:noFill/>
          </p:spPr>
          <p:txBody>
            <a:bodyPr wrap="none" rtlCol="0">
              <a:spAutoFit/>
            </a:bodyPr>
            <a:lstStyle/>
            <a:p>
              <a:pPr algn="ctr"/>
              <a:r>
                <a:rPr lang="en-US" sz="1400" dirty="0" err="1" smtClean="0">
                  <a:solidFill>
                    <a:schemeClr val="bg1"/>
                  </a:solidFill>
                </a:rPr>
                <a:t>OrgN</a:t>
              </a:r>
              <a:endParaRPr lang="en-US" sz="1400" dirty="0" smtClean="0">
                <a:solidFill>
                  <a:schemeClr val="bg1"/>
                </a:solidFill>
              </a:endParaRPr>
            </a:p>
            <a:p>
              <a:pPr algn="ctr"/>
              <a:r>
                <a:rPr lang="en-US" sz="1400" dirty="0" smtClean="0">
                  <a:solidFill>
                    <a:schemeClr val="bg1"/>
                  </a:solidFill>
                </a:rPr>
                <a:t>NO</a:t>
              </a:r>
              <a:r>
                <a:rPr lang="en-US" sz="1400" baseline="-25000" dirty="0" smtClean="0">
                  <a:solidFill>
                    <a:schemeClr val="bg1"/>
                  </a:solidFill>
                </a:rPr>
                <a:t>3</a:t>
              </a:r>
              <a:r>
                <a:rPr lang="en-US" sz="1400" baseline="30000" dirty="0" smtClean="0">
                  <a:solidFill>
                    <a:schemeClr val="bg1"/>
                  </a:solidFill>
                </a:rPr>
                <a:t>-</a:t>
              </a:r>
            </a:p>
            <a:p>
              <a:pPr algn="ctr"/>
              <a:r>
                <a:rPr lang="en-US" sz="1400" dirty="0" smtClean="0">
                  <a:solidFill>
                    <a:schemeClr val="bg1"/>
                  </a:solidFill>
                </a:rPr>
                <a:t>NH</a:t>
              </a:r>
              <a:r>
                <a:rPr lang="en-US" sz="1400" baseline="-25000" dirty="0" smtClean="0">
                  <a:solidFill>
                    <a:schemeClr val="bg1"/>
                  </a:solidFill>
                </a:rPr>
                <a:t>4</a:t>
              </a:r>
              <a:r>
                <a:rPr lang="en-US" sz="1400" baseline="30000" dirty="0" smtClean="0">
                  <a:solidFill>
                    <a:schemeClr val="bg1"/>
                  </a:solidFill>
                </a:rPr>
                <a:t>+</a:t>
              </a:r>
            </a:p>
          </p:txBody>
        </p:sp>
        <p:sp>
          <p:nvSpPr>
            <p:cNvPr id="68" name="Arc 67"/>
            <p:cNvSpPr/>
            <p:nvPr/>
          </p:nvSpPr>
          <p:spPr>
            <a:xfrm rot="11165870">
              <a:off x="6101446" y="2190255"/>
              <a:ext cx="465553" cy="465764"/>
            </a:xfrm>
            <a:prstGeom prst="arc">
              <a:avLst/>
            </a:prstGeom>
            <a:ln w="28575">
              <a:solidFill>
                <a:schemeClr val="accent3">
                  <a:lumMod val="7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chemeClr val="bg1"/>
                </a:solidFill>
              </a:endParaRPr>
            </a:p>
          </p:txBody>
        </p:sp>
        <p:sp>
          <p:nvSpPr>
            <p:cNvPr id="69" name="TextBox 68"/>
            <p:cNvSpPr txBox="1"/>
            <p:nvPr/>
          </p:nvSpPr>
          <p:spPr>
            <a:xfrm>
              <a:off x="6814467" y="1888806"/>
              <a:ext cx="403482" cy="357768"/>
            </a:xfrm>
            <a:prstGeom prst="rect">
              <a:avLst/>
            </a:prstGeom>
            <a:noFill/>
          </p:spPr>
          <p:txBody>
            <a:bodyPr wrap="none" rtlCol="0">
              <a:spAutoFit/>
            </a:bodyPr>
            <a:lstStyle/>
            <a:p>
              <a:r>
                <a:rPr lang="en-US" sz="1400" dirty="0" smtClean="0">
                  <a:solidFill>
                    <a:schemeClr val="bg1"/>
                  </a:solidFill>
                </a:rPr>
                <a:t>N</a:t>
              </a:r>
              <a:r>
                <a:rPr lang="en-US" sz="1400" baseline="-25000" dirty="0" smtClean="0">
                  <a:solidFill>
                    <a:schemeClr val="bg1"/>
                  </a:solidFill>
                </a:rPr>
                <a:t>2</a:t>
              </a:r>
              <a:endParaRPr lang="en-US" sz="1400" baseline="30000" dirty="0" smtClean="0">
                <a:solidFill>
                  <a:schemeClr val="bg1"/>
                </a:solidFill>
              </a:endParaRPr>
            </a:p>
          </p:txBody>
        </p:sp>
      </p:grpSp>
    </p:spTree>
    <p:extLst>
      <p:ext uri="{BB962C8B-B14F-4D97-AF65-F5344CB8AC3E}">
        <p14:creationId xmlns:p14="http://schemas.microsoft.com/office/powerpoint/2010/main" val="2462254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15271731"/>
              </p:ext>
            </p:extLst>
          </p:nvPr>
        </p:nvGraphicFramePr>
        <p:xfrm>
          <a:off x="457201" y="548640"/>
          <a:ext cx="7924799" cy="1280160"/>
        </p:xfrm>
        <a:graphic>
          <a:graphicData uri="http://schemas.openxmlformats.org/drawingml/2006/table">
            <a:tbl>
              <a:tblPr firstRow="1" firstCol="1" bandRow="1">
                <a:tableStyleId>{5C22544A-7EE6-4342-B048-85BDC9FD1C3A}</a:tableStyleId>
              </a:tblPr>
              <a:tblGrid>
                <a:gridCol w="2514599"/>
                <a:gridCol w="1382209"/>
                <a:gridCol w="1132391"/>
                <a:gridCol w="914400"/>
                <a:gridCol w="1981200"/>
              </a:tblGrid>
              <a:tr h="0">
                <a:tc>
                  <a:txBody>
                    <a:bodyPr/>
                    <a:lstStyle/>
                    <a:p>
                      <a:pPr marL="0" marR="0" algn="ctr">
                        <a:spcBef>
                          <a:spcPts val="300"/>
                        </a:spcBef>
                        <a:spcAft>
                          <a:spcPts val="300"/>
                        </a:spcAft>
                      </a:pPr>
                      <a:r>
                        <a:rPr lang="en-US" sz="1200" dirty="0">
                          <a:effectLst/>
                        </a:rPr>
                        <a:t>Stream</a:t>
                      </a:r>
                      <a:endParaRPr lang="en-US" sz="1200" dirty="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Restoration completed</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Two-stage channel design</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Watershed area (ha)</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Imperviousness (%)</a:t>
                      </a:r>
                      <a:endParaRPr lang="en-US" sz="1200">
                        <a:effectLst/>
                        <a:latin typeface="Times New Roman"/>
                        <a:ea typeface="Calibri"/>
                      </a:endParaRPr>
                    </a:p>
                  </a:txBody>
                  <a:tcPr marL="68580" marR="68580" marT="0" marB="0" anchor="ctr"/>
                </a:tc>
              </a:tr>
              <a:tr h="153670">
                <a:tc>
                  <a:txBody>
                    <a:bodyPr/>
                    <a:lstStyle/>
                    <a:p>
                      <a:pPr marL="0" marR="0">
                        <a:spcBef>
                          <a:spcPts val="300"/>
                        </a:spcBef>
                        <a:spcAft>
                          <a:spcPts val="300"/>
                        </a:spcAft>
                      </a:pPr>
                      <a:r>
                        <a:rPr lang="en-US" sz="1200" dirty="0">
                          <a:effectLst/>
                        </a:rPr>
                        <a:t>Little Sugar Creek at Westfield (LSW)</a:t>
                      </a:r>
                      <a:endParaRPr lang="en-US" sz="1200" dirty="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2004</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No</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3919</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dirty="0" smtClean="0">
                          <a:effectLst/>
                        </a:rPr>
                        <a:t>41%</a:t>
                      </a:r>
                      <a:endParaRPr lang="en-US" sz="1200" dirty="0">
                        <a:effectLst/>
                        <a:latin typeface="Times New Roman"/>
                        <a:ea typeface="Calibri"/>
                      </a:endParaRPr>
                    </a:p>
                  </a:txBody>
                  <a:tcPr marL="68580" marR="68580" marT="0" marB="0" anchor="ctr"/>
                </a:tc>
              </a:tr>
              <a:tr h="0">
                <a:tc>
                  <a:txBody>
                    <a:bodyPr/>
                    <a:lstStyle/>
                    <a:p>
                      <a:pPr marL="0" marR="0">
                        <a:spcBef>
                          <a:spcPts val="300"/>
                        </a:spcBef>
                        <a:spcAft>
                          <a:spcPts val="300"/>
                        </a:spcAft>
                      </a:pPr>
                      <a:r>
                        <a:rPr lang="en-US" sz="1200">
                          <a:effectLst/>
                        </a:rPr>
                        <a:t>Muddy Creek (MC)</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2010</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No</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113</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dirty="0" smtClean="0">
                          <a:effectLst/>
                        </a:rPr>
                        <a:t>28%</a:t>
                      </a:r>
                      <a:endParaRPr lang="en-US" sz="1200" dirty="0">
                        <a:effectLst/>
                        <a:latin typeface="Times New Roman"/>
                        <a:ea typeface="Calibri"/>
                      </a:endParaRPr>
                    </a:p>
                  </a:txBody>
                  <a:tcPr marL="68580" marR="68580" marT="0" marB="0" anchor="ctr"/>
                </a:tc>
              </a:tr>
              <a:tr h="0">
                <a:tc>
                  <a:txBody>
                    <a:bodyPr/>
                    <a:lstStyle/>
                    <a:p>
                      <a:pPr marL="0" marR="0">
                        <a:spcBef>
                          <a:spcPts val="300"/>
                        </a:spcBef>
                        <a:spcAft>
                          <a:spcPts val="300"/>
                        </a:spcAft>
                      </a:pPr>
                      <a:r>
                        <a:rPr lang="en-US" sz="1200">
                          <a:effectLst/>
                        </a:rPr>
                        <a:t>Dairy Branch at Sedgefield Park (SP)</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2006</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Yes</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86</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dirty="0" smtClean="0">
                          <a:effectLst/>
                        </a:rPr>
                        <a:t>43%</a:t>
                      </a:r>
                      <a:endParaRPr lang="en-US" sz="1200" dirty="0">
                        <a:effectLst/>
                        <a:latin typeface="Times New Roman"/>
                        <a:ea typeface="Calibri"/>
                      </a:endParaRPr>
                    </a:p>
                  </a:txBody>
                  <a:tcPr marL="68580" marR="68580" marT="0" marB="0" anchor="ctr"/>
                </a:tc>
              </a:tr>
              <a:tr h="0">
                <a:tc>
                  <a:txBody>
                    <a:bodyPr/>
                    <a:lstStyle/>
                    <a:p>
                      <a:pPr marL="0" marR="0">
                        <a:spcBef>
                          <a:spcPts val="300"/>
                        </a:spcBef>
                        <a:spcAft>
                          <a:spcPts val="300"/>
                        </a:spcAft>
                      </a:pPr>
                      <a:r>
                        <a:rPr lang="en-US" sz="1200">
                          <a:effectLst/>
                        </a:rPr>
                        <a:t>Torrence Creek (TOR)</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2011</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Yes</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2656</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dirty="0" smtClean="0">
                          <a:effectLst/>
                        </a:rPr>
                        <a:t>20%</a:t>
                      </a:r>
                      <a:endParaRPr lang="en-US" sz="1200" dirty="0">
                        <a:effectLst/>
                        <a:latin typeface="Times New Roman"/>
                        <a:ea typeface="Calibri"/>
                      </a:endParaRPr>
                    </a:p>
                  </a:txBody>
                  <a:tcPr marL="68580" marR="68580" marT="0" marB="0" anchor="ctr"/>
                </a:tc>
              </a:tr>
              <a:tr h="0">
                <a:tc>
                  <a:txBody>
                    <a:bodyPr/>
                    <a:lstStyle/>
                    <a:p>
                      <a:pPr marL="0" marR="0">
                        <a:spcBef>
                          <a:spcPts val="300"/>
                        </a:spcBef>
                        <a:spcAft>
                          <a:spcPts val="300"/>
                        </a:spcAft>
                      </a:pPr>
                      <a:r>
                        <a:rPr lang="en-US" sz="1200">
                          <a:effectLst/>
                        </a:rPr>
                        <a:t>Winterfield Tributary (WT)</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2012</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No</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a:effectLst/>
                        </a:rPr>
                        <a:t>39</a:t>
                      </a:r>
                      <a:endParaRPr lang="en-US" sz="1200">
                        <a:effectLst/>
                        <a:latin typeface="Times New Roman"/>
                        <a:ea typeface="Calibri"/>
                      </a:endParaRPr>
                    </a:p>
                  </a:txBody>
                  <a:tcPr marL="68580" marR="68580" marT="0" marB="0" anchor="ctr"/>
                </a:tc>
                <a:tc>
                  <a:txBody>
                    <a:bodyPr/>
                    <a:lstStyle/>
                    <a:p>
                      <a:pPr marL="0" marR="0" algn="ctr">
                        <a:spcBef>
                          <a:spcPts val="300"/>
                        </a:spcBef>
                        <a:spcAft>
                          <a:spcPts val="300"/>
                        </a:spcAft>
                      </a:pPr>
                      <a:r>
                        <a:rPr lang="en-US" sz="1200" dirty="0" smtClean="0">
                          <a:effectLst/>
                        </a:rPr>
                        <a:t>46%</a:t>
                      </a:r>
                      <a:endParaRPr lang="en-US" sz="1200" dirty="0">
                        <a:effectLst/>
                        <a:latin typeface="Times New Roman"/>
                        <a:ea typeface="Calibri"/>
                      </a:endParaRPr>
                    </a:p>
                  </a:txBody>
                  <a:tcPr marL="68580" marR="68580" marT="0" marB="0" anchor="ctr"/>
                </a:tc>
              </a:tr>
            </a:tbl>
          </a:graphicData>
        </a:graphic>
      </p:graphicFrame>
      <p:pic>
        <p:nvPicPr>
          <p:cNvPr id="676865" name="Picture 1" descr="K:\Charlotte stream restoration\Pictures\P10103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419600"/>
            <a:ext cx="3048000" cy="2286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76866" name="Picture 2" descr="K:\Charlotte stream restoration\Pictures\P10104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891475"/>
            <a:ext cx="3048000" cy="2286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76867" name="Picture 3" descr="K:\Charlotte stream restoration\Pictures\P10104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419600"/>
            <a:ext cx="3048000" cy="2286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76868" name="Picture 4" descr="K:\Charlotte stream restoration\Pictures\P101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891475"/>
            <a:ext cx="3048000" cy="2286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76872" name="Picture 8" descr="LitteSugarWestfie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32" y="1905000"/>
            <a:ext cx="3029967" cy="22724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228600" y="-304800"/>
            <a:ext cx="8676340" cy="1143000"/>
          </a:xfrm>
        </p:spPr>
        <p:txBody>
          <a:bodyPr/>
          <a:lstStyle/>
          <a:p>
            <a:r>
              <a:rPr lang="en-US" sz="2800" dirty="0" smtClean="0">
                <a:solidFill>
                  <a:srgbClr val="FFFF00"/>
                </a:solidFill>
              </a:rPr>
              <a:t>Charlotte NC </a:t>
            </a:r>
            <a:r>
              <a:rPr lang="en-US" sz="2800" dirty="0" smtClean="0">
                <a:solidFill>
                  <a:srgbClr val="FFFF00"/>
                </a:solidFill>
              </a:rPr>
              <a:t>urban restored </a:t>
            </a:r>
            <a:r>
              <a:rPr lang="en-US" sz="2800" dirty="0" smtClean="0">
                <a:solidFill>
                  <a:srgbClr val="FFFF00"/>
                </a:solidFill>
              </a:rPr>
              <a:t>stream-floodplains</a:t>
            </a:r>
            <a:endParaRPr lang="en-US" sz="2800" dirty="0">
              <a:solidFill>
                <a:srgbClr val="FFFF00"/>
              </a:solidFill>
            </a:endParaRPr>
          </a:p>
        </p:txBody>
      </p:sp>
      <p:sp>
        <p:nvSpPr>
          <p:cNvPr id="6" name="TextBox 5"/>
          <p:cNvSpPr txBox="1"/>
          <p:nvPr/>
        </p:nvSpPr>
        <p:spPr>
          <a:xfrm>
            <a:off x="1676400" y="3810000"/>
            <a:ext cx="1423275" cy="400110"/>
          </a:xfrm>
          <a:prstGeom prst="rect">
            <a:avLst/>
          </a:prstGeom>
          <a:noFill/>
        </p:spPr>
        <p:txBody>
          <a:bodyPr wrap="none" rtlCol="0">
            <a:spAutoFit/>
          </a:bodyPr>
          <a:lstStyle/>
          <a:p>
            <a:r>
              <a:rPr lang="en-US" sz="2000" dirty="0" smtClean="0">
                <a:solidFill>
                  <a:schemeClr val="bg1"/>
                </a:solidFill>
                <a:latin typeface="+mj-lt"/>
              </a:rPr>
              <a:t>Stewart Inc.</a:t>
            </a:r>
            <a:endParaRPr lang="en-US" sz="2000" dirty="0">
              <a:solidFill>
                <a:schemeClr val="bg1"/>
              </a:solidFill>
              <a:latin typeface="+mj-lt"/>
            </a:endParaRPr>
          </a:p>
        </p:txBody>
      </p:sp>
      <p:sp>
        <p:nvSpPr>
          <p:cNvPr id="2" name="TextBox 1"/>
          <p:cNvSpPr txBox="1"/>
          <p:nvPr/>
        </p:nvSpPr>
        <p:spPr>
          <a:xfrm>
            <a:off x="3121966" y="4400490"/>
            <a:ext cx="611834" cy="400110"/>
          </a:xfrm>
          <a:prstGeom prst="rect">
            <a:avLst/>
          </a:prstGeom>
          <a:noFill/>
        </p:spPr>
        <p:txBody>
          <a:bodyPr wrap="none" rtlCol="0">
            <a:spAutoFit/>
          </a:bodyPr>
          <a:lstStyle/>
          <a:p>
            <a:r>
              <a:rPr lang="en-US" sz="2000" dirty="0" smtClean="0">
                <a:solidFill>
                  <a:schemeClr val="bg1"/>
                </a:solidFill>
                <a:latin typeface="+mn-lt"/>
              </a:rPr>
              <a:t>TOR</a:t>
            </a:r>
            <a:endParaRPr lang="en-US" sz="2000" dirty="0">
              <a:solidFill>
                <a:schemeClr val="bg1"/>
              </a:solidFill>
              <a:latin typeface="+mn-lt"/>
            </a:endParaRPr>
          </a:p>
        </p:txBody>
      </p:sp>
      <p:sp>
        <p:nvSpPr>
          <p:cNvPr id="11" name="TextBox 10"/>
          <p:cNvSpPr txBox="1"/>
          <p:nvPr/>
        </p:nvSpPr>
        <p:spPr>
          <a:xfrm>
            <a:off x="6093766" y="4400490"/>
            <a:ext cx="537327" cy="400110"/>
          </a:xfrm>
          <a:prstGeom prst="rect">
            <a:avLst/>
          </a:prstGeom>
          <a:noFill/>
        </p:spPr>
        <p:txBody>
          <a:bodyPr wrap="none" rtlCol="0">
            <a:spAutoFit/>
          </a:bodyPr>
          <a:lstStyle/>
          <a:p>
            <a:r>
              <a:rPr lang="en-US" sz="2000" dirty="0" smtClean="0">
                <a:solidFill>
                  <a:schemeClr val="bg1"/>
                </a:solidFill>
                <a:latin typeface="+mn-lt"/>
              </a:rPr>
              <a:t>WT</a:t>
            </a:r>
            <a:endParaRPr lang="en-US" sz="2000" dirty="0">
              <a:solidFill>
                <a:schemeClr val="bg1"/>
              </a:solidFill>
              <a:latin typeface="+mn-lt"/>
            </a:endParaRPr>
          </a:p>
        </p:txBody>
      </p:sp>
      <p:sp>
        <p:nvSpPr>
          <p:cNvPr id="12" name="TextBox 11"/>
          <p:cNvSpPr txBox="1"/>
          <p:nvPr/>
        </p:nvSpPr>
        <p:spPr>
          <a:xfrm>
            <a:off x="3124200" y="1885890"/>
            <a:ext cx="540533" cy="400110"/>
          </a:xfrm>
          <a:prstGeom prst="rect">
            <a:avLst/>
          </a:prstGeom>
          <a:noFill/>
        </p:spPr>
        <p:txBody>
          <a:bodyPr wrap="none" rtlCol="0">
            <a:spAutoFit/>
          </a:bodyPr>
          <a:lstStyle/>
          <a:p>
            <a:r>
              <a:rPr lang="en-US" sz="2000" dirty="0" smtClean="0">
                <a:solidFill>
                  <a:schemeClr val="bg1"/>
                </a:solidFill>
                <a:latin typeface="+mn-lt"/>
              </a:rPr>
              <a:t>MC</a:t>
            </a:r>
            <a:endParaRPr lang="en-US" sz="2000" dirty="0">
              <a:solidFill>
                <a:schemeClr val="bg1"/>
              </a:solidFill>
              <a:latin typeface="+mn-lt"/>
            </a:endParaRPr>
          </a:p>
        </p:txBody>
      </p:sp>
      <p:sp>
        <p:nvSpPr>
          <p:cNvPr id="14" name="TextBox 13"/>
          <p:cNvSpPr txBox="1"/>
          <p:nvPr/>
        </p:nvSpPr>
        <p:spPr>
          <a:xfrm>
            <a:off x="6101080" y="1885890"/>
            <a:ext cx="436338" cy="400110"/>
          </a:xfrm>
          <a:prstGeom prst="rect">
            <a:avLst/>
          </a:prstGeom>
          <a:noFill/>
        </p:spPr>
        <p:txBody>
          <a:bodyPr wrap="none" rtlCol="0">
            <a:spAutoFit/>
          </a:bodyPr>
          <a:lstStyle/>
          <a:p>
            <a:r>
              <a:rPr lang="en-US" sz="2000" dirty="0" smtClean="0">
                <a:latin typeface="+mn-lt"/>
              </a:rPr>
              <a:t>SP</a:t>
            </a:r>
            <a:endParaRPr lang="en-US" sz="2000" dirty="0">
              <a:latin typeface="+mn-lt"/>
            </a:endParaRPr>
          </a:p>
        </p:txBody>
      </p:sp>
      <p:sp>
        <p:nvSpPr>
          <p:cNvPr id="15" name="TextBox 14"/>
          <p:cNvSpPr txBox="1"/>
          <p:nvPr/>
        </p:nvSpPr>
        <p:spPr>
          <a:xfrm>
            <a:off x="0" y="1905000"/>
            <a:ext cx="636456" cy="400110"/>
          </a:xfrm>
          <a:prstGeom prst="rect">
            <a:avLst/>
          </a:prstGeom>
          <a:noFill/>
        </p:spPr>
        <p:txBody>
          <a:bodyPr wrap="none" rtlCol="0">
            <a:spAutoFit/>
          </a:bodyPr>
          <a:lstStyle/>
          <a:p>
            <a:r>
              <a:rPr lang="en-US" sz="2000" dirty="0" smtClean="0">
                <a:latin typeface="+mn-lt"/>
              </a:rPr>
              <a:t>LSW</a:t>
            </a:r>
            <a:endParaRPr lang="en-US" sz="2000" dirty="0">
              <a:latin typeface="+mn-lt"/>
            </a:endParaRPr>
          </a:p>
        </p:txBody>
      </p:sp>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b="11176"/>
          <a:stretch/>
        </p:blipFill>
        <p:spPr>
          <a:xfrm>
            <a:off x="381000" y="4191000"/>
            <a:ext cx="2209800" cy="2669438"/>
          </a:xfrm>
          <a:prstGeom prst="rect">
            <a:avLst/>
          </a:prstGeom>
        </p:spPr>
      </p:pic>
    </p:spTree>
    <p:extLst>
      <p:ext uri="{BB962C8B-B14F-4D97-AF65-F5344CB8AC3E}">
        <p14:creationId xmlns:p14="http://schemas.microsoft.com/office/powerpoint/2010/main" val="2291377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a:blip r:embed="rId3"/>
          <a:stretch>
            <a:fillRect/>
          </a:stretch>
        </p:blipFill>
        <p:spPr>
          <a:xfrm>
            <a:off x="304800" y="1021080"/>
            <a:ext cx="4737100" cy="2743200"/>
          </a:xfrm>
          <a:prstGeom prst="rect">
            <a:avLst/>
          </a:prstGeom>
        </p:spPr>
      </p:pic>
      <p:sp>
        <p:nvSpPr>
          <p:cNvPr id="2" name="Title 1"/>
          <p:cNvSpPr>
            <a:spLocks noGrp="1"/>
          </p:cNvSpPr>
          <p:nvPr>
            <p:ph type="title"/>
          </p:nvPr>
        </p:nvSpPr>
        <p:spPr>
          <a:xfrm>
            <a:off x="228600" y="-152400"/>
            <a:ext cx="8676340" cy="1143000"/>
          </a:xfrm>
        </p:spPr>
        <p:txBody>
          <a:bodyPr/>
          <a:lstStyle/>
          <a:p>
            <a:r>
              <a:rPr lang="en-US" sz="2800" dirty="0" smtClean="0">
                <a:solidFill>
                  <a:srgbClr val="FFFF00"/>
                </a:solidFill>
              </a:rPr>
              <a:t>Enhanced sedimentation with greater connectivity</a:t>
            </a:r>
            <a:endParaRPr lang="en-US" sz="2800" dirty="0">
              <a:solidFill>
                <a:srgbClr val="FFFF00"/>
              </a:solidFill>
            </a:endParaRPr>
          </a:p>
        </p:txBody>
      </p:sp>
      <p:sp>
        <p:nvSpPr>
          <p:cNvPr id="5" name="Rectangle 4"/>
          <p:cNvSpPr>
            <a:spLocks noChangeArrowheads="1"/>
          </p:cNvSpPr>
          <p:nvPr/>
        </p:nvSpPr>
        <p:spPr bwMode="auto">
          <a:xfrm>
            <a:off x="381000" y="3733800"/>
            <a:ext cx="4762500" cy="1198563"/>
          </a:xfrm>
          <a:prstGeom prst="rect">
            <a:avLst/>
          </a:prstGeom>
          <a:noFill/>
          <a:ln w="9525">
            <a:noFill/>
            <a:miter lim="800000"/>
            <a:headEnd/>
            <a:tailEnd/>
          </a:ln>
          <a:effectLst/>
        </p:spPr>
        <p:txBody>
          <a:bodyPr/>
          <a:lstStyle/>
          <a:p>
            <a:pPr>
              <a:spcBef>
                <a:spcPct val="20000"/>
              </a:spcBef>
            </a:pPr>
            <a:r>
              <a:rPr lang="en-US" sz="2000" dirty="0" smtClean="0">
                <a:solidFill>
                  <a:schemeClr val="bg1"/>
                </a:solidFill>
              </a:rPr>
              <a:t>Low benches &gt; high benches (</a:t>
            </a:r>
            <a:r>
              <a:rPr lang="en-US" sz="2000" dirty="0" smtClean="0">
                <a:solidFill>
                  <a:schemeClr val="bg1"/>
                </a:solidFill>
              </a:rPr>
              <a:t>p=0.042)</a:t>
            </a:r>
            <a:endParaRPr lang="en-US" sz="2000" dirty="0" smtClean="0">
              <a:solidFill>
                <a:schemeClr val="bg1"/>
              </a:solidFill>
            </a:endParaRPr>
          </a:p>
          <a:p>
            <a:pPr>
              <a:spcBef>
                <a:spcPct val="20000"/>
              </a:spcBef>
            </a:pPr>
            <a:r>
              <a:rPr lang="en-US" sz="2000" dirty="0" smtClean="0">
                <a:solidFill>
                  <a:schemeClr val="bg1"/>
                </a:solidFill>
              </a:rPr>
              <a:t>Site differences: p&lt;0.001 (connecting letters)</a:t>
            </a:r>
          </a:p>
        </p:txBody>
      </p:sp>
      <p:sp>
        <p:nvSpPr>
          <p:cNvPr id="12" name="Rectangle 11"/>
          <p:cNvSpPr>
            <a:spLocks noChangeArrowheads="1"/>
          </p:cNvSpPr>
          <p:nvPr/>
        </p:nvSpPr>
        <p:spPr bwMode="auto">
          <a:xfrm>
            <a:off x="4648200" y="6488668"/>
            <a:ext cx="4495800"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chemeClr val="bg1"/>
                </a:solidFill>
                <a:effectLst>
                  <a:outerShdw blurRad="38100" dist="38100" dir="2700000" algn="tl">
                    <a:srgbClr val="000000"/>
                  </a:outerShdw>
                </a:effectLst>
                <a:latin typeface="+mj-lt"/>
              </a:rPr>
              <a:t>McMillan and </a:t>
            </a:r>
            <a:r>
              <a:rPr lang="en-US" altLang="en-US" sz="1800" dirty="0" err="1" smtClean="0">
                <a:solidFill>
                  <a:schemeClr val="bg1"/>
                </a:solidFill>
                <a:effectLst>
                  <a:outerShdw blurRad="38100" dist="38100" dir="2700000" algn="tl">
                    <a:srgbClr val="000000"/>
                  </a:outerShdw>
                </a:effectLst>
                <a:latin typeface="+mj-lt"/>
              </a:rPr>
              <a:t>Noe</a:t>
            </a:r>
            <a:r>
              <a:rPr lang="en-US" altLang="en-US" sz="1800" dirty="0" smtClean="0">
                <a:solidFill>
                  <a:schemeClr val="bg1"/>
                </a:solidFill>
                <a:effectLst>
                  <a:outerShdw blurRad="38100" dist="38100" dir="2700000" algn="tl">
                    <a:srgbClr val="000000"/>
                  </a:outerShdw>
                </a:effectLst>
                <a:latin typeface="+mj-lt"/>
              </a:rPr>
              <a:t>, in prep.</a:t>
            </a:r>
            <a:endParaRPr lang="en-US" altLang="en-US" sz="1800" i="1" dirty="0">
              <a:solidFill>
                <a:schemeClr val="bg1"/>
              </a:solidFill>
              <a:effectLst>
                <a:outerShdw blurRad="38100" dist="38100" dir="2700000" algn="tl">
                  <a:srgbClr val="000000"/>
                </a:outerShdw>
              </a:effectLst>
              <a:latin typeface="+mj-lt"/>
            </a:endParaRPr>
          </a:p>
        </p:txBody>
      </p:sp>
      <p:sp>
        <p:nvSpPr>
          <p:cNvPr id="4" name="Rectangle 3"/>
          <p:cNvSpPr/>
          <p:nvPr/>
        </p:nvSpPr>
        <p:spPr>
          <a:xfrm>
            <a:off x="5257800" y="990600"/>
            <a:ext cx="3581400" cy="2677656"/>
          </a:xfrm>
          <a:prstGeom prst="rect">
            <a:avLst/>
          </a:prstGeom>
        </p:spPr>
        <p:txBody>
          <a:bodyPr wrap="square">
            <a:spAutoFit/>
          </a:bodyPr>
          <a:lstStyle/>
          <a:p>
            <a:r>
              <a:rPr lang="en-US" sz="2800" dirty="0" smtClean="0">
                <a:solidFill>
                  <a:schemeClr val="bg1"/>
                </a:solidFill>
                <a:latin typeface="+mj-lt"/>
              </a:rPr>
              <a:t>Those </a:t>
            </a:r>
            <a:r>
              <a:rPr lang="en-US" sz="2800" dirty="0">
                <a:solidFill>
                  <a:schemeClr val="bg1"/>
                </a:solidFill>
                <a:latin typeface="+mj-lt"/>
              </a:rPr>
              <a:t>sites that are frequently accessed (e.g., more </a:t>
            </a:r>
            <a:r>
              <a:rPr lang="en-US" sz="2800" dirty="0" smtClean="0">
                <a:solidFill>
                  <a:schemeClr val="bg1"/>
                </a:solidFill>
                <a:latin typeface="+mj-lt"/>
              </a:rPr>
              <a:t>connected</a:t>
            </a:r>
            <a:r>
              <a:rPr lang="en-US" sz="2800" dirty="0">
                <a:solidFill>
                  <a:schemeClr val="bg1"/>
                </a:solidFill>
                <a:latin typeface="+mj-lt"/>
              </a:rPr>
              <a:t>) have potential for greater deposition and trapping of sediment. </a:t>
            </a:r>
          </a:p>
        </p:txBody>
      </p:sp>
      <p:sp>
        <p:nvSpPr>
          <p:cNvPr id="6" name="Oval 5"/>
          <p:cNvSpPr/>
          <p:nvPr/>
        </p:nvSpPr>
        <p:spPr bwMode="auto">
          <a:xfrm>
            <a:off x="2550160" y="1102360"/>
            <a:ext cx="1607230" cy="2971800"/>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dobe Garamond Pro" pitchFamily="18" charset="0"/>
            </a:endParaRPr>
          </a:p>
        </p:txBody>
      </p:sp>
      <p:sp>
        <p:nvSpPr>
          <p:cNvPr id="14" name="Rectangle 13"/>
          <p:cNvSpPr>
            <a:spLocks noChangeArrowheads="1"/>
          </p:cNvSpPr>
          <p:nvPr/>
        </p:nvSpPr>
        <p:spPr bwMode="auto">
          <a:xfrm>
            <a:off x="2549185" y="685800"/>
            <a:ext cx="1794215"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rgbClr val="00FFFF"/>
                </a:solidFill>
                <a:effectLst>
                  <a:outerShdw blurRad="38100" dist="38100" dir="2700000" algn="tl">
                    <a:srgbClr val="000000"/>
                  </a:outerShdw>
                </a:effectLst>
                <a:latin typeface="+mj-lt"/>
              </a:rPr>
              <a:t>2-stage designs</a:t>
            </a:r>
            <a:endParaRPr lang="en-US" altLang="en-US" sz="1800" i="1" dirty="0">
              <a:solidFill>
                <a:srgbClr val="00FFFF"/>
              </a:solidFill>
              <a:effectLst>
                <a:outerShdw blurRad="38100" dist="38100" dir="2700000" algn="tl">
                  <a:srgbClr val="000000"/>
                </a:outerShdw>
              </a:effectLst>
              <a:latin typeface="+mj-lt"/>
            </a:endParaRPr>
          </a:p>
        </p:txBody>
      </p:sp>
      <p:pic>
        <p:nvPicPr>
          <p:cNvPr id="18" name="Picture 17"/>
          <p:cNvPicPr>
            <a:picLocks noChangeAspect="1"/>
          </p:cNvPicPr>
          <p:nvPr/>
        </p:nvPicPr>
        <p:blipFill>
          <a:blip r:embed="rId4"/>
          <a:stretch>
            <a:fillRect/>
          </a:stretch>
        </p:blipFill>
        <p:spPr>
          <a:xfrm>
            <a:off x="0" y="4495800"/>
            <a:ext cx="3017520" cy="1944843"/>
          </a:xfrm>
          <a:prstGeom prst="rect">
            <a:avLst/>
          </a:prstGeom>
        </p:spPr>
      </p:pic>
      <p:pic>
        <p:nvPicPr>
          <p:cNvPr id="19" name="Picture 18"/>
          <p:cNvPicPr>
            <a:picLocks noChangeAspect="1"/>
          </p:cNvPicPr>
          <p:nvPr/>
        </p:nvPicPr>
        <p:blipFill>
          <a:blip r:embed="rId5"/>
          <a:stretch>
            <a:fillRect/>
          </a:stretch>
        </p:blipFill>
        <p:spPr>
          <a:xfrm>
            <a:off x="3058160" y="4495800"/>
            <a:ext cx="3017520" cy="1944843"/>
          </a:xfrm>
          <a:prstGeom prst="rect">
            <a:avLst/>
          </a:prstGeom>
        </p:spPr>
      </p:pic>
      <p:pic>
        <p:nvPicPr>
          <p:cNvPr id="20" name="Picture 19"/>
          <p:cNvPicPr>
            <a:picLocks noChangeAspect="1"/>
          </p:cNvPicPr>
          <p:nvPr/>
        </p:nvPicPr>
        <p:blipFill>
          <a:blip r:embed="rId6"/>
          <a:stretch>
            <a:fillRect/>
          </a:stretch>
        </p:blipFill>
        <p:spPr>
          <a:xfrm>
            <a:off x="6126480" y="4506456"/>
            <a:ext cx="3017520" cy="1944843"/>
          </a:xfrm>
          <a:prstGeom prst="rect">
            <a:avLst/>
          </a:prstGeom>
        </p:spPr>
      </p:pic>
    </p:spTree>
    <p:extLst>
      <p:ext uri="{BB962C8B-B14F-4D97-AF65-F5344CB8AC3E}">
        <p14:creationId xmlns:p14="http://schemas.microsoft.com/office/powerpoint/2010/main" val="3837658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4183079" cy="2743200"/>
          </a:xfrm>
          <a:prstGeom prst="rect">
            <a:avLst/>
          </a:prstGeom>
          <a:noFill/>
          <a:ln>
            <a:noFill/>
          </a:ln>
        </p:spPr>
      </p:pic>
      <p:sp>
        <p:nvSpPr>
          <p:cNvPr id="5" name="Title 1"/>
          <p:cNvSpPr>
            <a:spLocks noGrp="1"/>
          </p:cNvSpPr>
          <p:nvPr>
            <p:ph type="title"/>
          </p:nvPr>
        </p:nvSpPr>
        <p:spPr>
          <a:xfrm>
            <a:off x="228600" y="-152400"/>
            <a:ext cx="8676340" cy="1143000"/>
          </a:xfrm>
        </p:spPr>
        <p:txBody>
          <a:bodyPr/>
          <a:lstStyle/>
          <a:p>
            <a:r>
              <a:rPr lang="en-US" sz="2800" dirty="0" smtClean="0">
                <a:solidFill>
                  <a:srgbClr val="FFFF00"/>
                </a:solidFill>
              </a:rPr>
              <a:t>Nutrient cycling in restored urban floodplains</a:t>
            </a:r>
            <a:endParaRPr lang="en-US" sz="2800" dirty="0">
              <a:solidFill>
                <a:srgbClr val="FF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90600"/>
            <a:ext cx="4570054" cy="274320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962400"/>
            <a:ext cx="4570054" cy="2743200"/>
          </a:xfrm>
          <a:prstGeom prst="rect">
            <a:avLst/>
          </a:prstGeom>
          <a:noFill/>
          <a:ln>
            <a:noFill/>
          </a:ln>
        </p:spPr>
      </p:pic>
      <p:pic>
        <p:nvPicPr>
          <p:cNvPr id="8" name="Picture 81"/>
          <p:cNvPicPr>
            <a:picLocks noChangeAspect="1" noChangeArrowheads="1"/>
          </p:cNvPicPr>
          <p:nvPr/>
        </p:nvPicPr>
        <p:blipFill>
          <a:blip r:embed="rId5" cstate="email"/>
          <a:srcRect/>
          <a:stretch>
            <a:fillRect/>
          </a:stretch>
        </p:blipFill>
        <p:spPr bwMode="auto">
          <a:xfrm>
            <a:off x="2441495" y="3886199"/>
            <a:ext cx="1877460" cy="2077721"/>
          </a:xfrm>
          <a:prstGeom prst="rect">
            <a:avLst/>
          </a:prstGeom>
          <a:noFill/>
          <a:ln w="25400">
            <a:solidFill>
              <a:schemeClr val="tx1"/>
            </a:solidFill>
            <a:miter lim="800000"/>
            <a:headEnd/>
            <a:tailEnd/>
          </a:ln>
          <a:effectLst/>
        </p:spPr>
      </p:pic>
      <p:pic>
        <p:nvPicPr>
          <p:cNvPr id="677890" name="Picture 2" descr="K:\Wolf\Pictures\DSCN37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6541" b="13928"/>
          <a:stretch/>
        </p:blipFill>
        <p:spPr bwMode="auto">
          <a:xfrm>
            <a:off x="228600" y="3886201"/>
            <a:ext cx="2042160" cy="20777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Oval 9"/>
          <p:cNvSpPr/>
          <p:nvPr/>
        </p:nvSpPr>
        <p:spPr bwMode="auto">
          <a:xfrm>
            <a:off x="1897970" y="1143000"/>
            <a:ext cx="1607230" cy="2971800"/>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dobe Garamond Pro" pitchFamily="18" charset="0"/>
            </a:endParaRPr>
          </a:p>
        </p:txBody>
      </p:sp>
      <p:sp>
        <p:nvSpPr>
          <p:cNvPr id="11" name="Oval 10"/>
          <p:cNvSpPr/>
          <p:nvPr/>
        </p:nvSpPr>
        <p:spPr bwMode="auto">
          <a:xfrm>
            <a:off x="6622370" y="1143000"/>
            <a:ext cx="1607230" cy="2971800"/>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dobe Garamond Pro" pitchFamily="18" charset="0"/>
            </a:endParaRPr>
          </a:p>
        </p:txBody>
      </p:sp>
      <p:sp>
        <p:nvSpPr>
          <p:cNvPr id="12" name="Oval 11"/>
          <p:cNvSpPr/>
          <p:nvPr/>
        </p:nvSpPr>
        <p:spPr bwMode="auto">
          <a:xfrm>
            <a:off x="6573520" y="3962400"/>
            <a:ext cx="1607230" cy="2971800"/>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dobe Garamond Pro" pitchFamily="18" charset="0"/>
            </a:endParaRPr>
          </a:p>
        </p:txBody>
      </p:sp>
      <p:sp>
        <p:nvSpPr>
          <p:cNvPr id="13" name="Rectangle 12"/>
          <p:cNvSpPr>
            <a:spLocks noChangeArrowheads="1"/>
          </p:cNvSpPr>
          <p:nvPr/>
        </p:nvSpPr>
        <p:spPr bwMode="auto">
          <a:xfrm>
            <a:off x="1752600" y="685800"/>
            <a:ext cx="1794215"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rgbClr val="00FFFF"/>
                </a:solidFill>
                <a:effectLst>
                  <a:outerShdw blurRad="38100" dist="38100" dir="2700000" algn="tl">
                    <a:srgbClr val="000000"/>
                  </a:outerShdw>
                </a:effectLst>
                <a:latin typeface="+mj-lt"/>
              </a:rPr>
              <a:t>2-stage designs</a:t>
            </a:r>
            <a:endParaRPr lang="en-US" altLang="en-US" sz="1800" i="1" dirty="0">
              <a:solidFill>
                <a:srgbClr val="00FFFF"/>
              </a:solidFill>
              <a:effectLst>
                <a:outerShdw blurRad="38100" dist="38100" dir="2700000" algn="tl">
                  <a:srgbClr val="000000"/>
                </a:outerShdw>
              </a:effectLst>
              <a:latin typeface="+mj-lt"/>
            </a:endParaRPr>
          </a:p>
        </p:txBody>
      </p:sp>
      <p:sp>
        <p:nvSpPr>
          <p:cNvPr id="14" name="Rectangle 13"/>
          <p:cNvSpPr>
            <a:spLocks noChangeArrowheads="1"/>
          </p:cNvSpPr>
          <p:nvPr/>
        </p:nvSpPr>
        <p:spPr bwMode="auto">
          <a:xfrm>
            <a:off x="6435385" y="685800"/>
            <a:ext cx="1794215"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rgbClr val="00FFFF"/>
                </a:solidFill>
                <a:effectLst>
                  <a:outerShdw blurRad="38100" dist="38100" dir="2700000" algn="tl">
                    <a:srgbClr val="000000"/>
                  </a:outerShdw>
                </a:effectLst>
                <a:latin typeface="+mj-lt"/>
              </a:rPr>
              <a:t>2-stage designs</a:t>
            </a:r>
            <a:endParaRPr lang="en-US" altLang="en-US" sz="1800" i="1" dirty="0">
              <a:solidFill>
                <a:srgbClr val="00FFFF"/>
              </a:solidFill>
              <a:effectLst>
                <a:outerShdw blurRad="38100" dist="38100" dir="2700000" algn="tl">
                  <a:srgbClr val="000000"/>
                </a:outerShdw>
              </a:effectLst>
              <a:latin typeface="+mj-lt"/>
            </a:endParaRPr>
          </a:p>
        </p:txBody>
      </p:sp>
      <p:sp>
        <p:nvSpPr>
          <p:cNvPr id="15" name="Rectangle 14"/>
          <p:cNvSpPr>
            <a:spLocks noChangeArrowheads="1"/>
          </p:cNvSpPr>
          <p:nvPr/>
        </p:nvSpPr>
        <p:spPr bwMode="auto">
          <a:xfrm>
            <a:off x="0" y="6477000"/>
            <a:ext cx="4495800"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chemeClr val="bg1"/>
                </a:solidFill>
                <a:effectLst>
                  <a:outerShdw blurRad="38100" dist="38100" dir="2700000" algn="tl">
                    <a:srgbClr val="000000"/>
                  </a:outerShdw>
                </a:effectLst>
                <a:latin typeface="+mj-lt"/>
              </a:rPr>
              <a:t>McMillan and </a:t>
            </a:r>
            <a:r>
              <a:rPr lang="en-US" altLang="en-US" sz="1800" dirty="0" err="1" smtClean="0">
                <a:solidFill>
                  <a:schemeClr val="bg1"/>
                </a:solidFill>
                <a:effectLst>
                  <a:outerShdw blurRad="38100" dist="38100" dir="2700000" algn="tl">
                    <a:srgbClr val="000000"/>
                  </a:outerShdw>
                </a:effectLst>
                <a:latin typeface="+mj-lt"/>
              </a:rPr>
              <a:t>Noe</a:t>
            </a:r>
            <a:r>
              <a:rPr lang="en-US" altLang="en-US" sz="1800" dirty="0" smtClean="0">
                <a:solidFill>
                  <a:schemeClr val="bg1"/>
                </a:solidFill>
                <a:effectLst>
                  <a:outerShdw blurRad="38100" dist="38100" dir="2700000" algn="tl">
                    <a:srgbClr val="000000"/>
                  </a:outerShdw>
                </a:effectLst>
                <a:latin typeface="+mj-lt"/>
              </a:rPr>
              <a:t>, in prep.</a:t>
            </a:r>
            <a:endParaRPr lang="en-US" altLang="en-US" sz="1800" i="1" dirty="0">
              <a:solidFill>
                <a:schemeClr val="bg1"/>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1211670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96" y="-114343"/>
            <a:ext cx="8938604" cy="1143000"/>
          </a:xfrm>
        </p:spPr>
        <p:txBody>
          <a:bodyPr>
            <a:normAutofit/>
          </a:bodyPr>
          <a:lstStyle/>
          <a:p>
            <a:r>
              <a:rPr lang="en-US" sz="2400" dirty="0" smtClean="0">
                <a:solidFill>
                  <a:srgbClr val="FFFF00"/>
                </a:solidFill>
              </a:rPr>
              <a:t>Predictors of biogeochemistry in urban stream-floodplain restoration</a:t>
            </a:r>
            <a:endParaRPr lang="en-US" sz="2400" dirty="0">
              <a:solidFill>
                <a:srgbClr val="FFFF00"/>
              </a:solidFill>
            </a:endParaRPr>
          </a:p>
        </p:txBody>
      </p:sp>
      <p:sp>
        <p:nvSpPr>
          <p:cNvPr id="10" name="Rectangle 9"/>
          <p:cNvSpPr>
            <a:spLocks noChangeArrowheads="1"/>
          </p:cNvSpPr>
          <p:nvPr/>
        </p:nvSpPr>
        <p:spPr bwMode="auto">
          <a:xfrm>
            <a:off x="4495800" y="6412261"/>
            <a:ext cx="4495800"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chemeClr val="bg1"/>
                </a:solidFill>
                <a:effectLst>
                  <a:outerShdw blurRad="38100" dist="38100" dir="2700000" algn="tl">
                    <a:srgbClr val="000000"/>
                  </a:outerShdw>
                </a:effectLst>
                <a:latin typeface="+mj-lt"/>
              </a:rPr>
              <a:t>McMillan and </a:t>
            </a:r>
            <a:r>
              <a:rPr lang="en-US" altLang="en-US" sz="1800" dirty="0" err="1" smtClean="0">
                <a:solidFill>
                  <a:schemeClr val="bg1"/>
                </a:solidFill>
                <a:effectLst>
                  <a:outerShdw blurRad="38100" dist="38100" dir="2700000" algn="tl">
                    <a:srgbClr val="000000"/>
                  </a:outerShdw>
                </a:effectLst>
                <a:latin typeface="+mj-lt"/>
              </a:rPr>
              <a:t>Noe</a:t>
            </a:r>
            <a:r>
              <a:rPr lang="en-US" altLang="en-US" sz="1800" dirty="0" smtClean="0">
                <a:solidFill>
                  <a:schemeClr val="bg1"/>
                </a:solidFill>
                <a:effectLst>
                  <a:outerShdw blurRad="38100" dist="38100" dir="2700000" algn="tl">
                    <a:srgbClr val="000000"/>
                  </a:outerShdw>
                </a:effectLst>
                <a:latin typeface="+mj-lt"/>
              </a:rPr>
              <a:t>, in prep.</a:t>
            </a:r>
            <a:endParaRPr lang="en-US" altLang="en-US" sz="1800" i="1" dirty="0">
              <a:solidFill>
                <a:schemeClr val="bg1"/>
              </a:solidFill>
              <a:effectLst>
                <a:outerShdw blurRad="38100" dist="38100" dir="2700000" algn="tl">
                  <a:srgbClr val="000000"/>
                </a:outerShdw>
              </a:effectLst>
              <a:latin typeface="+mj-lt"/>
            </a:endParaRPr>
          </a:p>
        </p:txBody>
      </p:sp>
      <p:sp>
        <p:nvSpPr>
          <p:cNvPr id="3" name="Rectangle 2"/>
          <p:cNvSpPr/>
          <p:nvPr/>
        </p:nvSpPr>
        <p:spPr>
          <a:xfrm>
            <a:off x="223520" y="1595457"/>
            <a:ext cx="8920480" cy="4801314"/>
          </a:xfrm>
          <a:prstGeom prst="rect">
            <a:avLst/>
          </a:prstGeom>
        </p:spPr>
        <p:txBody>
          <a:bodyPr wrap="square">
            <a:spAutoFit/>
          </a:bodyPr>
          <a:lstStyle/>
          <a:p>
            <a:r>
              <a:rPr lang="en-US" sz="1800" dirty="0" smtClean="0">
                <a:solidFill>
                  <a:schemeClr val="bg1"/>
                </a:solidFill>
                <a:latin typeface="+mj-lt"/>
              </a:rPr>
              <a:t>Sedimentation was greater near channel in narrower, lower floodplains </a:t>
            </a:r>
          </a:p>
          <a:p>
            <a:endParaRPr lang="en-US" sz="1800" dirty="0" smtClean="0">
              <a:solidFill>
                <a:schemeClr val="bg1"/>
              </a:solidFill>
              <a:latin typeface="+mj-lt"/>
            </a:endParaRPr>
          </a:p>
          <a:p>
            <a:r>
              <a:rPr lang="en-US" sz="1800" dirty="0" smtClean="0">
                <a:solidFill>
                  <a:srgbClr val="FFFF99"/>
                </a:solidFill>
                <a:latin typeface="+mj-lt"/>
              </a:rPr>
              <a:t>Soil denitrification increased with greater inputs </a:t>
            </a:r>
            <a:r>
              <a:rPr lang="en-US" sz="1800" dirty="0" smtClean="0">
                <a:solidFill>
                  <a:schemeClr val="bg1"/>
                </a:solidFill>
                <a:latin typeface="+mj-lt"/>
              </a:rPr>
              <a:t>of sediment and NO</a:t>
            </a:r>
            <a:r>
              <a:rPr lang="en-US" sz="1800" baseline="-25000" dirty="0" smtClean="0">
                <a:solidFill>
                  <a:schemeClr val="bg1"/>
                </a:solidFill>
                <a:latin typeface="+mj-lt"/>
              </a:rPr>
              <a:t>3</a:t>
            </a:r>
            <a:r>
              <a:rPr lang="en-US" sz="1800" baseline="30000" dirty="0" smtClean="0">
                <a:solidFill>
                  <a:schemeClr val="bg1"/>
                </a:solidFill>
                <a:latin typeface="+mj-lt"/>
              </a:rPr>
              <a:t>-</a:t>
            </a:r>
            <a:r>
              <a:rPr lang="en-US" sz="1800" dirty="0" smtClean="0">
                <a:solidFill>
                  <a:schemeClr val="bg1"/>
                </a:solidFill>
                <a:latin typeface="+mj-lt"/>
              </a:rPr>
              <a:t>, greater soil P concentration and P mineralization, and age.</a:t>
            </a:r>
            <a:endParaRPr lang="en-US" sz="1800" dirty="0">
              <a:solidFill>
                <a:schemeClr val="bg1"/>
              </a:solidFill>
              <a:latin typeface="+mj-lt"/>
            </a:endParaRPr>
          </a:p>
          <a:p>
            <a:endParaRPr lang="en-US" sz="1800" dirty="0" smtClean="0">
              <a:solidFill>
                <a:schemeClr val="bg1"/>
              </a:solidFill>
              <a:latin typeface="+mj-lt"/>
            </a:endParaRPr>
          </a:p>
          <a:p>
            <a:endParaRPr lang="en-US" sz="1800" dirty="0">
              <a:solidFill>
                <a:schemeClr val="bg1"/>
              </a:solidFill>
              <a:latin typeface="+mj-lt"/>
            </a:endParaRPr>
          </a:p>
          <a:p>
            <a:endParaRPr lang="en-US" sz="1800" dirty="0" smtClean="0">
              <a:solidFill>
                <a:schemeClr val="bg1"/>
              </a:solidFill>
              <a:latin typeface="+mj-lt"/>
            </a:endParaRPr>
          </a:p>
          <a:p>
            <a:endParaRPr lang="en-US" sz="1800" dirty="0">
              <a:solidFill>
                <a:schemeClr val="bg1"/>
              </a:solidFill>
              <a:latin typeface="+mj-lt"/>
            </a:endParaRPr>
          </a:p>
          <a:p>
            <a:endParaRPr lang="en-US" sz="1800" dirty="0" smtClean="0">
              <a:solidFill>
                <a:schemeClr val="bg1"/>
              </a:solidFill>
              <a:latin typeface="+mj-lt"/>
            </a:endParaRPr>
          </a:p>
          <a:p>
            <a:endParaRPr lang="en-US" sz="1800" dirty="0">
              <a:solidFill>
                <a:schemeClr val="bg1"/>
              </a:solidFill>
              <a:latin typeface="+mj-lt"/>
            </a:endParaRPr>
          </a:p>
          <a:p>
            <a:endParaRPr lang="en-US" sz="1800" dirty="0" smtClean="0">
              <a:solidFill>
                <a:schemeClr val="bg1"/>
              </a:solidFill>
              <a:latin typeface="+mj-lt"/>
            </a:endParaRPr>
          </a:p>
          <a:p>
            <a:endParaRPr lang="en-US" sz="1800" dirty="0" smtClean="0">
              <a:solidFill>
                <a:schemeClr val="bg1"/>
              </a:solidFill>
              <a:latin typeface="+mj-lt"/>
            </a:endParaRPr>
          </a:p>
          <a:p>
            <a:r>
              <a:rPr lang="en-US" sz="1800" dirty="0" smtClean="0">
                <a:solidFill>
                  <a:schemeClr val="bg1"/>
                </a:solidFill>
                <a:latin typeface="+mj-lt"/>
              </a:rPr>
              <a:t>Soil N mineralization increased with age and sediment and PO</a:t>
            </a:r>
            <a:r>
              <a:rPr lang="en-US" sz="1800" baseline="-25000" dirty="0" smtClean="0">
                <a:solidFill>
                  <a:schemeClr val="bg1"/>
                </a:solidFill>
                <a:latin typeface="+mj-lt"/>
              </a:rPr>
              <a:t>4</a:t>
            </a:r>
            <a:r>
              <a:rPr lang="en-US" sz="1800" dirty="0" smtClean="0">
                <a:solidFill>
                  <a:schemeClr val="bg1"/>
                </a:solidFill>
                <a:latin typeface="+mj-lt"/>
              </a:rPr>
              <a:t> inputs.</a:t>
            </a:r>
          </a:p>
          <a:p>
            <a:endParaRPr lang="en-US" sz="1800" dirty="0">
              <a:solidFill>
                <a:schemeClr val="bg1"/>
              </a:solidFill>
              <a:latin typeface="+mj-lt"/>
            </a:endParaRPr>
          </a:p>
          <a:p>
            <a:r>
              <a:rPr lang="en-US" sz="1800" dirty="0" smtClean="0">
                <a:solidFill>
                  <a:schemeClr val="bg1"/>
                </a:solidFill>
                <a:latin typeface="+mj-lt"/>
              </a:rPr>
              <a:t>Soil P mineralization increased with </a:t>
            </a:r>
            <a:r>
              <a:rPr lang="en-US" sz="1800" dirty="0">
                <a:solidFill>
                  <a:schemeClr val="bg1"/>
                </a:solidFill>
                <a:latin typeface="+mj-lt"/>
              </a:rPr>
              <a:t>PO</a:t>
            </a:r>
            <a:r>
              <a:rPr lang="en-US" sz="1800" baseline="-25000" dirty="0">
                <a:solidFill>
                  <a:schemeClr val="bg1"/>
                </a:solidFill>
                <a:latin typeface="+mj-lt"/>
              </a:rPr>
              <a:t>4</a:t>
            </a:r>
            <a:r>
              <a:rPr lang="en-US" sz="1800" dirty="0">
                <a:solidFill>
                  <a:schemeClr val="bg1"/>
                </a:solidFill>
                <a:latin typeface="+mj-lt"/>
              </a:rPr>
              <a:t> </a:t>
            </a:r>
            <a:r>
              <a:rPr lang="en-US" sz="1800" dirty="0" smtClean="0">
                <a:solidFill>
                  <a:schemeClr val="bg1"/>
                </a:solidFill>
                <a:latin typeface="+mj-lt"/>
              </a:rPr>
              <a:t>inputs, smaller watersheds, and greater soil C and N and N mineralization</a:t>
            </a:r>
            <a:endParaRPr lang="en-US" sz="1800" dirty="0">
              <a:solidFill>
                <a:schemeClr val="bg1"/>
              </a:solidFill>
              <a:latin typeface="+mj-lt"/>
            </a:endParaRPr>
          </a:p>
          <a:p>
            <a:endParaRPr lang="en-US" sz="1800" dirty="0">
              <a:solidFill>
                <a:schemeClr val="bg1"/>
              </a:solidFill>
              <a:latin typeface="+mj-lt"/>
            </a:endParaRPr>
          </a:p>
        </p:txBody>
      </p:sp>
      <p:sp>
        <p:nvSpPr>
          <p:cNvPr id="12" name="Rectangle 11"/>
          <p:cNvSpPr/>
          <p:nvPr/>
        </p:nvSpPr>
        <p:spPr>
          <a:xfrm>
            <a:off x="76200" y="838200"/>
            <a:ext cx="8839200" cy="400110"/>
          </a:xfrm>
          <a:prstGeom prst="rect">
            <a:avLst/>
          </a:prstGeom>
        </p:spPr>
        <p:txBody>
          <a:bodyPr wrap="square">
            <a:spAutoFit/>
          </a:bodyPr>
          <a:lstStyle/>
          <a:p>
            <a:pPr algn="ctr"/>
            <a:r>
              <a:rPr lang="en-US" sz="2000" dirty="0" smtClean="0">
                <a:solidFill>
                  <a:schemeClr val="bg1"/>
                </a:solidFill>
                <a:latin typeface="+mj-lt"/>
              </a:rPr>
              <a:t>Boosted Regression Trees</a:t>
            </a:r>
            <a:endParaRPr lang="en-US" sz="2000" dirty="0">
              <a:solidFill>
                <a:schemeClr val="bg1"/>
              </a:solidFill>
              <a:latin typeface="+mj-lt"/>
            </a:endParaRPr>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20268"/>
            <a:ext cx="4343400" cy="2232025"/>
          </a:xfrm>
          <a:prstGeom prst="rect">
            <a:avLst/>
          </a:prstGeom>
          <a:solidFill>
            <a:schemeClr val="bg1"/>
          </a:solidFill>
          <a:ln>
            <a:noFill/>
          </a:ln>
          <a:effectLst/>
        </p:spPr>
      </p:pic>
    </p:spTree>
    <p:extLst>
      <p:ext uri="{BB962C8B-B14F-4D97-AF65-F5344CB8AC3E}">
        <p14:creationId xmlns:p14="http://schemas.microsoft.com/office/powerpoint/2010/main" val="2746789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How to increase restored stream-floodplain functions</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 name="TextBox 4"/>
          <p:cNvSpPr txBox="1"/>
          <p:nvPr/>
        </p:nvSpPr>
        <p:spPr>
          <a:xfrm>
            <a:off x="990992" y="1554301"/>
            <a:ext cx="8099718" cy="1938992"/>
          </a:xfrm>
          <a:prstGeom prst="rect">
            <a:avLst/>
          </a:prstGeom>
          <a:noFill/>
        </p:spPr>
        <p:txBody>
          <a:bodyPr wrap="none" rtlCol="0">
            <a:spAutoFit/>
          </a:bodyPr>
          <a:lstStyle/>
          <a:p>
            <a:pPr marL="571500" indent="-571500">
              <a:buFont typeface="Arial" panose="020B0604020202020204" pitchFamily="34" charset="0"/>
              <a:buChar char="•"/>
            </a:pPr>
            <a:r>
              <a:rPr lang="en-US" dirty="0" smtClean="0">
                <a:solidFill>
                  <a:schemeClr val="bg1"/>
                </a:solidFill>
                <a:latin typeface="+mj-lt"/>
              </a:rPr>
              <a:t>Connect to stream hydrology</a:t>
            </a:r>
          </a:p>
          <a:p>
            <a:r>
              <a:rPr lang="en-US" dirty="0" smtClean="0">
                <a:solidFill>
                  <a:schemeClr val="bg1"/>
                </a:solidFill>
                <a:latin typeface="+mj-lt"/>
              </a:rPr>
              <a:t>		</a:t>
            </a:r>
            <a:r>
              <a:rPr lang="en-US" sz="3200" dirty="0" smtClean="0">
                <a:solidFill>
                  <a:schemeClr val="bg1"/>
                </a:solidFill>
                <a:latin typeface="+mj-lt"/>
              </a:rPr>
              <a:t>Build lower benches (2 stage design)</a:t>
            </a:r>
          </a:p>
          <a:p>
            <a:pPr marL="571500" indent="-571500">
              <a:buFont typeface="Arial" panose="020B0604020202020204" pitchFamily="34" charset="0"/>
              <a:buChar char="•"/>
            </a:pPr>
            <a:r>
              <a:rPr lang="en-US" dirty="0" smtClean="0">
                <a:solidFill>
                  <a:schemeClr val="bg1"/>
                </a:solidFill>
                <a:latin typeface="+mj-lt"/>
              </a:rPr>
              <a:t>Let them age</a:t>
            </a:r>
            <a:endParaRPr lang="en-US" dirty="0">
              <a:solidFill>
                <a:schemeClr val="bg1"/>
              </a:solidFill>
              <a:latin typeface="+mj-lt"/>
            </a:endParaRPr>
          </a:p>
        </p:txBody>
      </p:sp>
    </p:spTree>
    <p:extLst>
      <p:ext uri="{BB962C8B-B14F-4D97-AF65-F5344CB8AC3E}">
        <p14:creationId xmlns:p14="http://schemas.microsoft.com/office/powerpoint/2010/main" val="963716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age10.jpeg"/>
          <p:cNvPicPr>
            <a:picLocks noChangeAspect="1"/>
          </p:cNvPicPr>
          <p:nvPr/>
        </p:nvPicPr>
        <p:blipFill>
          <a:blip r:embed="rId3">
            <a:extLst/>
          </a:blip>
          <a:stretch>
            <a:fillRect/>
          </a:stretch>
        </p:blipFill>
        <p:spPr>
          <a:xfrm>
            <a:off x="1752600" y="730441"/>
            <a:ext cx="7259187" cy="5925065"/>
          </a:xfrm>
          <a:prstGeom prst="rect">
            <a:avLst/>
          </a:prstGeom>
          <a:ln w="12700">
            <a:miter lim="400000"/>
          </a:ln>
        </p:spPr>
      </p:pic>
      <p:sp>
        <p:nvSpPr>
          <p:cNvPr id="4"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Restoring floodplains: channelized</a:t>
            </a:r>
            <a:r>
              <a:rPr kumimoji="0" lang="en-US" sz="2800" b="0" i="0" u="none" strike="noStrike" kern="0" cap="none" spc="0" normalizeH="0" noProof="0" dirty="0" smtClean="0">
                <a:ln>
                  <a:noFill/>
                </a:ln>
                <a:solidFill>
                  <a:srgbClr val="FFFF00"/>
                </a:solidFill>
                <a:effectLst>
                  <a:outerShdw blurRad="38100" dist="38100" dir="2700000" algn="tl">
                    <a:srgbClr val="000000"/>
                  </a:outerShdw>
                </a:effectLst>
                <a:uLnTx/>
                <a:uFillTx/>
                <a:latin typeface="+mn-lt"/>
                <a:ea typeface="+mj-ea"/>
                <a:cs typeface="+mj-cs"/>
              </a:rPr>
              <a:t> </a:t>
            </a: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Pocomoke River</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 name="TextBox 4"/>
          <p:cNvSpPr txBox="1"/>
          <p:nvPr/>
        </p:nvSpPr>
        <p:spPr>
          <a:xfrm>
            <a:off x="2667000" y="6248400"/>
            <a:ext cx="24557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effectLst/>
                <a:uFillTx/>
                <a:latin typeface="+mn-lt"/>
                <a:ea typeface="+mn-ea"/>
                <a:cs typeface="+mn-cs"/>
                <a:sym typeface="Calibri"/>
              </a:rPr>
              <a:t>Steve </a:t>
            </a:r>
            <a:r>
              <a:rPr kumimoji="0" lang="en-US" sz="1800" b="0" i="0" u="none" strike="noStrike" cap="none" spc="0" normalizeH="0" baseline="0" dirty="0" err="1" smtClean="0">
                <a:ln>
                  <a:noFill/>
                </a:ln>
                <a:effectLst/>
                <a:uFillTx/>
                <a:latin typeface="+mn-lt"/>
                <a:ea typeface="+mn-ea"/>
                <a:cs typeface="+mn-cs"/>
                <a:sym typeface="Calibri"/>
              </a:rPr>
              <a:t>Strano</a:t>
            </a:r>
            <a:r>
              <a:rPr kumimoji="0" lang="en-US" sz="1800" b="0" i="0" u="none" strike="noStrike" cap="none" spc="0" normalizeH="0" baseline="0" dirty="0" smtClean="0">
                <a:ln>
                  <a:noFill/>
                </a:ln>
                <a:effectLst/>
                <a:uFillTx/>
                <a:latin typeface="+mn-lt"/>
                <a:ea typeface="+mn-ea"/>
                <a:cs typeface="+mn-cs"/>
                <a:sym typeface="Calibri"/>
              </a:rPr>
              <a:t>, USDA NRCS</a:t>
            </a:r>
            <a:endParaRPr kumimoji="0" lang="en-US" sz="1800" b="0" i="0" u="none" strike="noStrike" cap="none" spc="0" normalizeH="0" baseline="0" dirty="0">
              <a:ln>
                <a:noFill/>
              </a:ln>
              <a:effectLst/>
              <a:uFillTx/>
              <a:latin typeface="+mn-lt"/>
              <a:ea typeface="+mn-ea"/>
              <a:cs typeface="+mn-cs"/>
              <a:sym typeface="Calibri"/>
            </a:endParaRPr>
          </a:p>
        </p:txBody>
      </p:sp>
    </p:spTree>
    <p:extLst>
      <p:ext uri="{BB962C8B-B14F-4D97-AF65-F5344CB8AC3E}">
        <p14:creationId xmlns:p14="http://schemas.microsoft.com/office/powerpoint/2010/main" val="121220884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p:nvPr/>
        </p:nvSpPr>
        <p:spPr>
          <a:xfrm>
            <a:off x="457199" y="2971800"/>
            <a:ext cx="3505225" cy="2743202"/>
          </a:xfrm>
          <a:custGeom>
            <a:avLst/>
            <a:gdLst/>
            <a:ahLst/>
            <a:cxnLst>
              <a:cxn ang="0">
                <a:pos x="wd2" y="hd2"/>
              </a:cxn>
              <a:cxn ang="5400000">
                <a:pos x="wd2" y="hd2"/>
              </a:cxn>
              <a:cxn ang="10800000">
                <a:pos x="wd2" y="hd2"/>
              </a:cxn>
              <a:cxn ang="16200000">
                <a:pos x="wd2" y="hd2"/>
              </a:cxn>
            </a:cxnLst>
            <a:rect l="0" t="0" r="r" b="b"/>
            <a:pathLst>
              <a:path w="21585" h="21600" extrusionOk="0">
                <a:moveTo>
                  <a:pt x="229" y="21600"/>
                </a:moveTo>
                <a:lnTo>
                  <a:pt x="0" y="0"/>
                </a:lnTo>
                <a:lnTo>
                  <a:pt x="21457" y="156"/>
                </a:lnTo>
                <a:cubicBezTo>
                  <a:pt x="21441" y="6833"/>
                  <a:pt x="21600" y="13353"/>
                  <a:pt x="21584" y="20030"/>
                </a:cubicBezTo>
              </a:path>
            </a:pathLst>
          </a:custGeom>
          <a:solidFill>
            <a:srgbClr val="00B0F0"/>
          </a:solidFill>
          <a:ln w="26425">
            <a:solidFill>
              <a:srgbClr val="6B7670"/>
            </a:solidFill>
          </a:ln>
        </p:spPr>
        <p:txBody>
          <a:bodyPr lIns="45718" tIns="45718" rIns="45718" bIns="45718" anchor="ctr"/>
          <a:lstStyle/>
          <a:p>
            <a:pPr algn="ctr" eaLnBrk="1" fontAlgn="auto">
              <a:spcBef>
                <a:spcPts val="0"/>
              </a:spcBef>
              <a:spcAft>
                <a:spcPts val="0"/>
              </a:spcAft>
              <a:defRPr>
                <a:solidFill>
                  <a:srgbClr val="FFFFFF"/>
                </a:solidFill>
                <a:latin typeface="Arial"/>
                <a:ea typeface="Arial"/>
                <a:cs typeface="Arial"/>
                <a:sym typeface="Arial"/>
              </a:defRPr>
            </a:pPr>
            <a:endParaRPr sz="1800" kern="0">
              <a:solidFill>
                <a:srgbClr val="FFFFFF"/>
              </a:solidFill>
              <a:latin typeface="Arial"/>
              <a:ea typeface="Arial"/>
              <a:cs typeface="Arial"/>
              <a:sym typeface="Arial"/>
            </a:endParaRPr>
          </a:p>
        </p:txBody>
      </p:sp>
      <p:sp>
        <p:nvSpPr>
          <p:cNvPr id="282" name="Shape 282"/>
          <p:cNvSpPr/>
          <p:nvPr/>
        </p:nvSpPr>
        <p:spPr>
          <a:xfrm>
            <a:off x="228601" y="1701801"/>
            <a:ext cx="8739439" cy="4480791"/>
          </a:xfrm>
          <a:custGeom>
            <a:avLst/>
            <a:gdLst/>
            <a:ahLst/>
            <a:cxnLst>
              <a:cxn ang="0">
                <a:pos x="wd2" y="hd2"/>
              </a:cxn>
              <a:cxn ang="5400000">
                <a:pos x="wd2" y="hd2"/>
              </a:cxn>
              <a:cxn ang="10800000">
                <a:pos x="wd2" y="hd2"/>
              </a:cxn>
              <a:cxn ang="16200000">
                <a:pos x="wd2" y="hd2"/>
              </a:cxn>
            </a:cxnLst>
            <a:rect l="0" t="0" r="r" b="b"/>
            <a:pathLst>
              <a:path w="21594" h="21600" extrusionOk="0">
                <a:moveTo>
                  <a:pt x="51" y="21600"/>
                </a:moveTo>
                <a:cubicBezTo>
                  <a:pt x="43" y="18728"/>
                  <a:pt x="9" y="15606"/>
                  <a:pt x="0" y="12734"/>
                </a:cubicBezTo>
                <a:lnTo>
                  <a:pt x="231" y="5321"/>
                </a:lnTo>
                <a:lnTo>
                  <a:pt x="668" y="5321"/>
                </a:lnTo>
                <a:lnTo>
                  <a:pt x="1617" y="12734"/>
                </a:lnTo>
                <a:lnTo>
                  <a:pt x="2619" y="12784"/>
                </a:lnTo>
                <a:lnTo>
                  <a:pt x="3415" y="18645"/>
                </a:lnTo>
                <a:lnTo>
                  <a:pt x="5674" y="18595"/>
                </a:lnTo>
                <a:lnTo>
                  <a:pt x="6470" y="12734"/>
                </a:lnTo>
                <a:lnTo>
                  <a:pt x="7548" y="12684"/>
                </a:lnTo>
                <a:lnTo>
                  <a:pt x="8734" y="4905"/>
                </a:lnTo>
                <a:lnTo>
                  <a:pt x="9109" y="4954"/>
                </a:lnTo>
                <a:lnTo>
                  <a:pt x="10270" y="12584"/>
                </a:lnTo>
                <a:lnTo>
                  <a:pt x="12195" y="13135"/>
                </a:lnTo>
                <a:lnTo>
                  <a:pt x="13351" y="13636"/>
                </a:lnTo>
                <a:lnTo>
                  <a:pt x="14583" y="14637"/>
                </a:lnTo>
                <a:lnTo>
                  <a:pt x="15456" y="14487"/>
                </a:lnTo>
                <a:lnTo>
                  <a:pt x="15867" y="14237"/>
                </a:lnTo>
                <a:lnTo>
                  <a:pt x="16483" y="13135"/>
                </a:lnTo>
                <a:lnTo>
                  <a:pt x="17150" y="12734"/>
                </a:lnTo>
                <a:lnTo>
                  <a:pt x="17613" y="12484"/>
                </a:lnTo>
                <a:lnTo>
                  <a:pt x="18049" y="12934"/>
                </a:lnTo>
                <a:lnTo>
                  <a:pt x="18331" y="13235"/>
                </a:lnTo>
                <a:lnTo>
                  <a:pt x="18819" y="13485"/>
                </a:lnTo>
                <a:lnTo>
                  <a:pt x="19384" y="13535"/>
                </a:lnTo>
                <a:lnTo>
                  <a:pt x="20026" y="13285"/>
                </a:lnTo>
                <a:lnTo>
                  <a:pt x="20437" y="12634"/>
                </a:lnTo>
                <a:lnTo>
                  <a:pt x="20910" y="8081"/>
                </a:lnTo>
                <a:lnTo>
                  <a:pt x="21591" y="0"/>
                </a:lnTo>
                <a:cubicBezTo>
                  <a:pt x="21600" y="4391"/>
                  <a:pt x="21583" y="17109"/>
                  <a:pt x="21592" y="21500"/>
                </a:cubicBezTo>
              </a:path>
            </a:pathLst>
          </a:custGeom>
          <a:solidFill>
            <a:srgbClr val="CC9900"/>
          </a:solidFill>
          <a:ln w="26425">
            <a:solidFill>
              <a:srgbClr val="6B7670"/>
            </a:solidFill>
          </a:ln>
        </p:spPr>
        <p:txBody>
          <a:bodyPr lIns="45718" tIns="45718" rIns="45718" bIns="45718" anchor="ctr"/>
          <a:lstStyle/>
          <a:p>
            <a:pPr algn="ctr" eaLnBrk="1" fontAlgn="auto">
              <a:spcBef>
                <a:spcPts val="0"/>
              </a:spcBef>
              <a:spcAft>
                <a:spcPts val="0"/>
              </a:spcAft>
              <a:defRPr>
                <a:solidFill>
                  <a:srgbClr val="FFFFFF"/>
                </a:solidFill>
                <a:latin typeface="Arial"/>
                <a:ea typeface="Arial"/>
                <a:cs typeface="Arial"/>
                <a:sym typeface="Arial"/>
              </a:defRPr>
            </a:pPr>
            <a:endParaRPr sz="1800" kern="0">
              <a:solidFill>
                <a:srgbClr val="FFFFFF"/>
              </a:solidFill>
              <a:latin typeface="Arial"/>
              <a:ea typeface="Arial"/>
              <a:cs typeface="Arial"/>
              <a:sym typeface="Arial"/>
            </a:endParaRPr>
          </a:p>
        </p:txBody>
      </p:sp>
      <p:sp>
        <p:nvSpPr>
          <p:cNvPr id="283" name="Shape 283"/>
          <p:cNvSpPr>
            <a:spLocks noGrp="1"/>
          </p:cNvSpPr>
          <p:nvPr>
            <p:ph type="title"/>
          </p:nvPr>
        </p:nvSpPr>
        <p:spPr>
          <a:xfrm>
            <a:off x="457200" y="795010"/>
            <a:ext cx="8229600" cy="1033790"/>
          </a:xfrm>
          <a:prstGeom prst="rect">
            <a:avLst/>
          </a:prstGeom>
        </p:spPr>
        <p:txBody>
          <a:bodyPr/>
          <a:lstStyle/>
          <a:p>
            <a:pPr defTabSz="740662">
              <a:defRPr sz="2800" i="1">
                <a:effectLst>
                  <a:outerShdw blurRad="25400" dist="30861" dir="2700000" rotWithShape="0">
                    <a:srgbClr val="000000">
                      <a:alpha val="43137"/>
                    </a:srgbClr>
                  </a:outerShdw>
                </a:effectLst>
              </a:defRPr>
            </a:pPr>
            <a:r>
              <a:t>Existing Condition </a:t>
            </a:r>
            <a:br/>
            <a:r>
              <a:rPr i="0"/>
              <a:t>Storm Flow in Channel</a:t>
            </a:r>
          </a:p>
        </p:txBody>
      </p:sp>
      <p:sp>
        <p:nvSpPr>
          <p:cNvPr id="284" name="Shape 284"/>
          <p:cNvSpPr/>
          <p:nvPr/>
        </p:nvSpPr>
        <p:spPr>
          <a:xfrm>
            <a:off x="2705100" y="394900"/>
            <a:ext cx="5702562"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2400">
                <a:solidFill>
                  <a:srgbClr val="D2533C"/>
                </a:solidFill>
                <a:latin typeface="Arial"/>
                <a:ea typeface="Arial"/>
                <a:cs typeface="Arial"/>
                <a:sym typeface="Arial"/>
              </a:defRPr>
            </a:lvl1pPr>
          </a:lstStyle>
          <a:p>
            <a:pPr eaLnBrk="1" fontAlgn="auto">
              <a:spcBef>
                <a:spcPts val="0"/>
              </a:spcBef>
              <a:spcAft>
                <a:spcPts val="0"/>
              </a:spcAft>
            </a:pPr>
            <a:r>
              <a:rPr kern="0"/>
              <a:t>Floodplain Restoration</a:t>
            </a:r>
          </a:p>
        </p:txBody>
      </p:sp>
      <p:sp>
        <p:nvSpPr>
          <p:cNvPr id="285" name="Shape 285"/>
          <p:cNvSpPr/>
          <p:nvPr/>
        </p:nvSpPr>
        <p:spPr>
          <a:xfrm>
            <a:off x="152400" y="4101527"/>
            <a:ext cx="837018" cy="5419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Spoil Levee</a:t>
            </a:r>
          </a:p>
        </p:txBody>
      </p:sp>
      <p:sp>
        <p:nvSpPr>
          <p:cNvPr id="286" name="Shape 286"/>
          <p:cNvSpPr/>
          <p:nvPr/>
        </p:nvSpPr>
        <p:spPr>
          <a:xfrm>
            <a:off x="4991944" y="4007960"/>
            <a:ext cx="1447802" cy="3133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Floodplain</a:t>
            </a:r>
          </a:p>
        </p:txBody>
      </p:sp>
      <p:sp>
        <p:nvSpPr>
          <p:cNvPr id="287" name="Shape 287"/>
          <p:cNvSpPr/>
          <p:nvPr/>
        </p:nvSpPr>
        <p:spPr>
          <a:xfrm>
            <a:off x="1499525" y="5226606"/>
            <a:ext cx="1143001" cy="3133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Channel</a:t>
            </a:r>
          </a:p>
        </p:txBody>
      </p:sp>
      <p:sp>
        <p:nvSpPr>
          <p:cNvPr id="288" name="Shape 288"/>
          <p:cNvSpPr/>
          <p:nvPr/>
        </p:nvSpPr>
        <p:spPr>
          <a:xfrm>
            <a:off x="997174" y="2427028"/>
            <a:ext cx="2286002" cy="5419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eaLnBrk="1" fontAlgn="auto">
              <a:spcBef>
                <a:spcPts val="0"/>
              </a:spcBef>
              <a:spcAft>
                <a:spcPts val="0"/>
              </a:spcAft>
              <a:defRPr sz="1600" b="1">
                <a:latin typeface="Arial"/>
                <a:ea typeface="Arial"/>
                <a:cs typeface="Arial"/>
                <a:sym typeface="Arial"/>
              </a:defRPr>
            </a:pPr>
            <a:r>
              <a:rPr sz="1600" b="1" kern="0">
                <a:solidFill>
                  <a:srgbClr val="292934"/>
                </a:solidFill>
                <a:latin typeface="Arial"/>
                <a:ea typeface="Arial"/>
                <a:cs typeface="Arial"/>
                <a:sym typeface="Arial"/>
              </a:rPr>
              <a:t>Storm Flow</a:t>
            </a:r>
          </a:p>
          <a:p>
            <a:pPr algn="ctr" eaLnBrk="1" fontAlgn="auto">
              <a:spcBef>
                <a:spcPts val="0"/>
              </a:spcBef>
              <a:spcAft>
                <a:spcPts val="0"/>
              </a:spcAft>
              <a:defRPr sz="1600" b="1">
                <a:latin typeface="Arial"/>
                <a:ea typeface="Arial"/>
                <a:cs typeface="Arial"/>
                <a:sym typeface="Arial"/>
              </a:defRPr>
            </a:pPr>
            <a:r>
              <a:rPr sz="1600" b="1" kern="0">
                <a:solidFill>
                  <a:srgbClr val="292934"/>
                </a:solidFill>
                <a:latin typeface="Arial"/>
                <a:ea typeface="Arial"/>
                <a:cs typeface="Arial"/>
                <a:sym typeface="Arial"/>
              </a:rPr>
              <a:t> Water Surface</a:t>
            </a:r>
          </a:p>
        </p:txBody>
      </p:sp>
      <p:sp>
        <p:nvSpPr>
          <p:cNvPr id="289" name="Shape 289"/>
          <p:cNvSpPr/>
          <p:nvPr/>
        </p:nvSpPr>
        <p:spPr>
          <a:xfrm>
            <a:off x="3283175" y="3940314"/>
            <a:ext cx="1143002" cy="5419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Spoil Levee</a:t>
            </a:r>
          </a:p>
        </p:txBody>
      </p:sp>
      <p:sp>
        <p:nvSpPr>
          <p:cNvPr id="11" name="TextBox 10"/>
          <p:cNvSpPr txBox="1"/>
          <p:nvPr/>
        </p:nvSpPr>
        <p:spPr>
          <a:xfrm>
            <a:off x="6477000" y="6324600"/>
            <a:ext cx="24557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292934"/>
                </a:solidFill>
                <a:effectLst/>
                <a:uFillTx/>
                <a:latin typeface="+mn-lt"/>
                <a:ea typeface="+mn-ea"/>
                <a:cs typeface="+mn-cs"/>
                <a:sym typeface="Calibri"/>
              </a:rPr>
              <a:t>Steve </a:t>
            </a:r>
            <a:r>
              <a:rPr kumimoji="0" lang="en-US" sz="1800" b="0" i="0" u="none" strike="noStrike" cap="none" spc="0" normalizeH="0" baseline="0" dirty="0" err="1" smtClean="0">
                <a:ln>
                  <a:noFill/>
                </a:ln>
                <a:solidFill>
                  <a:srgbClr val="292934"/>
                </a:solidFill>
                <a:effectLst/>
                <a:uFillTx/>
                <a:latin typeface="+mn-lt"/>
                <a:ea typeface="+mn-ea"/>
                <a:cs typeface="+mn-cs"/>
                <a:sym typeface="Calibri"/>
              </a:rPr>
              <a:t>Strano</a:t>
            </a:r>
            <a:r>
              <a:rPr kumimoji="0" lang="en-US" sz="1800" b="0" i="0" u="none" strike="noStrike" cap="none" spc="0" normalizeH="0" baseline="0" dirty="0" smtClean="0">
                <a:ln>
                  <a:noFill/>
                </a:ln>
                <a:solidFill>
                  <a:srgbClr val="292934"/>
                </a:solidFill>
                <a:effectLst/>
                <a:uFillTx/>
                <a:latin typeface="+mn-lt"/>
                <a:ea typeface="+mn-ea"/>
                <a:cs typeface="+mn-cs"/>
                <a:sym typeface="Calibri"/>
              </a:rPr>
              <a:t>, USDA NRCS</a:t>
            </a:r>
            <a:endParaRPr kumimoji="0" lang="en-US" sz="1800" b="0" i="0" u="none" strike="noStrike" cap="none" spc="0" normalizeH="0" baseline="0" dirty="0">
              <a:ln>
                <a:noFill/>
              </a:ln>
              <a:solidFill>
                <a:srgbClr val="292934"/>
              </a:solidFill>
              <a:effectLst/>
              <a:uFillTx/>
              <a:latin typeface="+mn-lt"/>
              <a:ea typeface="+mn-ea"/>
              <a:cs typeface="+mn-cs"/>
              <a:sym typeface="Calibri"/>
            </a:endParaRPr>
          </a:p>
        </p:txBody>
      </p:sp>
    </p:spTree>
    <p:extLst>
      <p:ext uri="{BB962C8B-B14F-4D97-AF65-F5344CB8AC3E}">
        <p14:creationId xmlns:p14="http://schemas.microsoft.com/office/powerpoint/2010/main" val="334649322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p:cNvSpPr>
          <p:nvPr>
            <p:ph type="title"/>
          </p:nvPr>
        </p:nvSpPr>
        <p:spPr>
          <a:xfrm>
            <a:off x="457200" y="856563"/>
            <a:ext cx="8229600" cy="972238"/>
          </a:xfrm>
          <a:prstGeom prst="rect">
            <a:avLst/>
          </a:prstGeom>
        </p:spPr>
        <p:txBody>
          <a:bodyPr/>
          <a:lstStyle/>
          <a:p>
            <a:pPr defTabSz="694944">
              <a:defRPr sz="2700" i="1">
                <a:effectLst>
                  <a:outerShdw blurRad="25400" dist="28956" dir="2700000" rotWithShape="0">
                    <a:srgbClr val="000000">
                      <a:alpha val="43137"/>
                    </a:srgbClr>
                  </a:outerShdw>
                </a:effectLst>
              </a:defRPr>
            </a:pPr>
            <a:r>
              <a:t>Restored Condition </a:t>
            </a:r>
            <a:br/>
            <a:r>
              <a:rPr i="0"/>
              <a:t>Storm Flow in Channel</a:t>
            </a:r>
          </a:p>
        </p:txBody>
      </p:sp>
      <p:sp>
        <p:nvSpPr>
          <p:cNvPr id="311" name="Shape 311"/>
          <p:cNvSpPr/>
          <p:nvPr/>
        </p:nvSpPr>
        <p:spPr>
          <a:xfrm>
            <a:off x="2705100" y="394900"/>
            <a:ext cx="5702562" cy="43706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defRPr sz="2400">
                <a:solidFill>
                  <a:srgbClr val="D2533C"/>
                </a:solidFill>
                <a:latin typeface="Arial"/>
                <a:ea typeface="Arial"/>
                <a:cs typeface="Arial"/>
                <a:sym typeface="Arial"/>
              </a:defRPr>
            </a:lvl1pPr>
          </a:lstStyle>
          <a:p>
            <a:pPr eaLnBrk="1" fontAlgn="auto">
              <a:spcBef>
                <a:spcPts val="0"/>
              </a:spcBef>
              <a:spcAft>
                <a:spcPts val="0"/>
              </a:spcAft>
            </a:pPr>
            <a:r>
              <a:rPr kern="0"/>
              <a:t>Floodplain Restoration</a:t>
            </a:r>
          </a:p>
        </p:txBody>
      </p:sp>
      <p:sp>
        <p:nvSpPr>
          <p:cNvPr id="312" name="Shape 312"/>
          <p:cNvSpPr/>
          <p:nvPr/>
        </p:nvSpPr>
        <p:spPr>
          <a:xfrm>
            <a:off x="609599" y="3657600"/>
            <a:ext cx="8305856" cy="2057400"/>
          </a:xfrm>
          <a:custGeom>
            <a:avLst/>
            <a:gdLst/>
            <a:ahLst/>
            <a:cxnLst>
              <a:cxn ang="0">
                <a:pos x="wd2" y="hd2"/>
              </a:cxn>
              <a:cxn ang="5400000">
                <a:pos x="wd2" y="hd2"/>
              </a:cxn>
              <a:cxn ang="10800000">
                <a:pos x="wd2" y="hd2"/>
              </a:cxn>
              <a:cxn ang="16200000">
                <a:pos x="wd2" y="hd2"/>
              </a:cxn>
            </a:cxnLst>
            <a:rect l="0" t="0" r="r" b="b"/>
            <a:pathLst>
              <a:path w="21585" h="21600" extrusionOk="0">
                <a:moveTo>
                  <a:pt x="229" y="21600"/>
                </a:moveTo>
                <a:lnTo>
                  <a:pt x="0" y="0"/>
                </a:lnTo>
                <a:lnTo>
                  <a:pt x="21457" y="156"/>
                </a:lnTo>
                <a:cubicBezTo>
                  <a:pt x="21441" y="6833"/>
                  <a:pt x="21600" y="13353"/>
                  <a:pt x="21584" y="20030"/>
                </a:cubicBezTo>
              </a:path>
            </a:pathLst>
          </a:custGeom>
          <a:solidFill>
            <a:srgbClr val="00B0F0"/>
          </a:solidFill>
          <a:ln w="26425">
            <a:solidFill>
              <a:srgbClr val="6B7670"/>
            </a:solidFill>
          </a:ln>
        </p:spPr>
        <p:txBody>
          <a:bodyPr lIns="45718" tIns="45718" rIns="45718" bIns="45718" anchor="ctr"/>
          <a:lstStyle/>
          <a:p>
            <a:pPr algn="ctr" eaLnBrk="1" fontAlgn="auto">
              <a:spcBef>
                <a:spcPts val="0"/>
              </a:spcBef>
              <a:spcAft>
                <a:spcPts val="0"/>
              </a:spcAft>
              <a:defRPr>
                <a:solidFill>
                  <a:srgbClr val="FFFFFF"/>
                </a:solidFill>
                <a:latin typeface="Arial"/>
                <a:ea typeface="Arial"/>
                <a:cs typeface="Arial"/>
                <a:sym typeface="Arial"/>
              </a:defRPr>
            </a:pPr>
            <a:endParaRPr sz="1800" kern="0">
              <a:solidFill>
                <a:srgbClr val="FFFFFF"/>
              </a:solidFill>
              <a:latin typeface="Arial"/>
              <a:ea typeface="Arial"/>
              <a:cs typeface="Arial"/>
              <a:sym typeface="Arial"/>
            </a:endParaRPr>
          </a:p>
        </p:txBody>
      </p:sp>
      <p:sp>
        <p:nvSpPr>
          <p:cNvPr id="313" name="Shape 313"/>
          <p:cNvSpPr/>
          <p:nvPr/>
        </p:nvSpPr>
        <p:spPr>
          <a:xfrm>
            <a:off x="3283175" y="2725110"/>
            <a:ext cx="1105256" cy="16214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967" y="0"/>
                </a:lnTo>
                <a:lnTo>
                  <a:pt x="12161" y="14"/>
                </a:lnTo>
                <a:lnTo>
                  <a:pt x="21600" y="21199"/>
                </a:lnTo>
              </a:path>
            </a:pathLst>
          </a:custGeom>
          <a:ln w="26425">
            <a:solidFill>
              <a:srgbClr val="6B7670"/>
            </a:solidFill>
            <a:prstDash val="dash"/>
          </a:ln>
        </p:spPr>
        <p:txBody>
          <a:bodyPr lIns="45718" tIns="45718" rIns="45718" bIns="45718" anchor="ctr"/>
          <a:lstStyle/>
          <a:p>
            <a:pPr algn="ctr" eaLnBrk="1" fontAlgn="auto">
              <a:spcBef>
                <a:spcPts val="0"/>
              </a:spcBef>
              <a:spcAft>
                <a:spcPts val="0"/>
              </a:spcAft>
              <a:defRPr>
                <a:solidFill>
                  <a:srgbClr val="FFFFFF"/>
                </a:solidFill>
                <a:latin typeface="Arial"/>
                <a:ea typeface="Arial"/>
                <a:cs typeface="Arial"/>
                <a:sym typeface="Arial"/>
              </a:defRPr>
            </a:pPr>
            <a:endParaRPr sz="1800" kern="0">
              <a:solidFill>
                <a:srgbClr val="FFFFFF"/>
              </a:solidFill>
              <a:latin typeface="Arial"/>
              <a:ea typeface="Arial"/>
              <a:cs typeface="Arial"/>
              <a:sym typeface="Arial"/>
            </a:endParaRPr>
          </a:p>
        </p:txBody>
      </p:sp>
      <p:sp>
        <p:nvSpPr>
          <p:cNvPr id="314" name="Shape 314"/>
          <p:cNvSpPr/>
          <p:nvPr/>
        </p:nvSpPr>
        <p:spPr>
          <a:xfrm>
            <a:off x="228599" y="1691639"/>
            <a:ext cx="8738757" cy="4490954"/>
          </a:xfrm>
          <a:custGeom>
            <a:avLst/>
            <a:gdLst/>
            <a:ahLst/>
            <a:cxnLst>
              <a:cxn ang="0">
                <a:pos x="wd2" y="hd2"/>
              </a:cxn>
              <a:cxn ang="5400000">
                <a:pos x="wd2" y="hd2"/>
              </a:cxn>
              <a:cxn ang="10800000">
                <a:pos x="wd2" y="hd2"/>
              </a:cxn>
              <a:cxn ang="16200000">
                <a:pos x="wd2" y="hd2"/>
              </a:cxn>
            </a:cxnLst>
            <a:rect l="0" t="0" r="r" b="b"/>
            <a:pathLst>
              <a:path w="21600" h="21600" extrusionOk="0">
                <a:moveTo>
                  <a:pt x="51" y="21600"/>
                </a:moveTo>
                <a:cubicBezTo>
                  <a:pt x="43" y="18735"/>
                  <a:pt x="9" y="15619"/>
                  <a:pt x="0" y="12754"/>
                </a:cubicBezTo>
                <a:lnTo>
                  <a:pt x="231" y="5358"/>
                </a:lnTo>
                <a:lnTo>
                  <a:pt x="668" y="5358"/>
                </a:lnTo>
                <a:lnTo>
                  <a:pt x="1618" y="12754"/>
                </a:lnTo>
                <a:lnTo>
                  <a:pt x="2620" y="12804"/>
                </a:lnTo>
                <a:lnTo>
                  <a:pt x="3416" y="18651"/>
                </a:lnTo>
                <a:lnTo>
                  <a:pt x="5676" y="18601"/>
                </a:lnTo>
                <a:lnTo>
                  <a:pt x="6472" y="12754"/>
                </a:lnTo>
                <a:lnTo>
                  <a:pt x="7551" y="12704"/>
                </a:lnTo>
                <a:lnTo>
                  <a:pt x="7834" y="10905"/>
                </a:lnTo>
                <a:lnTo>
                  <a:pt x="9991" y="10905"/>
                </a:lnTo>
                <a:lnTo>
                  <a:pt x="10273" y="12604"/>
                </a:lnTo>
                <a:lnTo>
                  <a:pt x="12200" y="13154"/>
                </a:lnTo>
                <a:lnTo>
                  <a:pt x="13356" y="13654"/>
                </a:lnTo>
                <a:lnTo>
                  <a:pt x="14588" y="14653"/>
                </a:lnTo>
                <a:lnTo>
                  <a:pt x="15462" y="14503"/>
                </a:lnTo>
                <a:lnTo>
                  <a:pt x="15873" y="14253"/>
                </a:lnTo>
                <a:lnTo>
                  <a:pt x="16489" y="13154"/>
                </a:lnTo>
                <a:lnTo>
                  <a:pt x="17157" y="12754"/>
                </a:lnTo>
                <a:lnTo>
                  <a:pt x="17619" y="12504"/>
                </a:lnTo>
                <a:lnTo>
                  <a:pt x="18056" y="12954"/>
                </a:lnTo>
                <a:lnTo>
                  <a:pt x="18338" y="13254"/>
                </a:lnTo>
                <a:lnTo>
                  <a:pt x="18826" y="13504"/>
                </a:lnTo>
                <a:lnTo>
                  <a:pt x="19391" y="13554"/>
                </a:lnTo>
                <a:lnTo>
                  <a:pt x="20033" y="13304"/>
                </a:lnTo>
                <a:lnTo>
                  <a:pt x="20444" y="12654"/>
                </a:lnTo>
                <a:lnTo>
                  <a:pt x="20968" y="6988"/>
                </a:lnTo>
                <a:lnTo>
                  <a:pt x="21574" y="0"/>
                </a:lnTo>
                <a:cubicBezTo>
                  <a:pt x="21583" y="4381"/>
                  <a:pt x="21591" y="17119"/>
                  <a:pt x="21600" y="21500"/>
                </a:cubicBezTo>
              </a:path>
            </a:pathLst>
          </a:custGeom>
          <a:solidFill>
            <a:srgbClr val="CC9900"/>
          </a:solidFill>
          <a:ln w="26425">
            <a:solidFill>
              <a:srgbClr val="6B7670"/>
            </a:solidFill>
          </a:ln>
        </p:spPr>
        <p:txBody>
          <a:bodyPr lIns="45718" tIns="45718" rIns="45718" bIns="45718" anchor="ctr"/>
          <a:lstStyle/>
          <a:p>
            <a:pPr algn="ctr" eaLnBrk="1" fontAlgn="auto">
              <a:spcBef>
                <a:spcPts val="0"/>
              </a:spcBef>
              <a:spcAft>
                <a:spcPts val="0"/>
              </a:spcAft>
              <a:defRPr>
                <a:solidFill>
                  <a:srgbClr val="FFFFFF"/>
                </a:solidFill>
                <a:latin typeface="Arial"/>
                <a:ea typeface="Arial"/>
                <a:cs typeface="Arial"/>
                <a:sym typeface="Arial"/>
              </a:defRPr>
            </a:pPr>
            <a:endParaRPr sz="1800" kern="0">
              <a:solidFill>
                <a:srgbClr val="FFFFFF"/>
              </a:solidFill>
              <a:latin typeface="Arial"/>
              <a:ea typeface="Arial"/>
              <a:cs typeface="Arial"/>
              <a:sym typeface="Arial"/>
            </a:endParaRPr>
          </a:p>
        </p:txBody>
      </p:sp>
      <p:sp>
        <p:nvSpPr>
          <p:cNvPr id="315" name="Shape 315"/>
          <p:cNvSpPr/>
          <p:nvPr/>
        </p:nvSpPr>
        <p:spPr>
          <a:xfrm>
            <a:off x="4991944" y="4007960"/>
            <a:ext cx="1447802" cy="3133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Floodplain</a:t>
            </a:r>
          </a:p>
        </p:txBody>
      </p:sp>
      <p:sp>
        <p:nvSpPr>
          <p:cNvPr id="316" name="Shape 316"/>
          <p:cNvSpPr/>
          <p:nvPr/>
        </p:nvSpPr>
        <p:spPr>
          <a:xfrm>
            <a:off x="1499525" y="5226606"/>
            <a:ext cx="1143001" cy="3133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Channel</a:t>
            </a:r>
          </a:p>
        </p:txBody>
      </p:sp>
      <p:sp>
        <p:nvSpPr>
          <p:cNvPr id="317" name="Shape 317"/>
          <p:cNvSpPr/>
          <p:nvPr/>
        </p:nvSpPr>
        <p:spPr>
          <a:xfrm>
            <a:off x="928023" y="3072826"/>
            <a:ext cx="2286002" cy="5419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eaLnBrk="1" fontAlgn="auto">
              <a:spcBef>
                <a:spcPts val="0"/>
              </a:spcBef>
              <a:spcAft>
                <a:spcPts val="0"/>
              </a:spcAft>
              <a:defRPr sz="1600" b="1">
                <a:latin typeface="Arial"/>
                <a:ea typeface="Arial"/>
                <a:cs typeface="Arial"/>
                <a:sym typeface="Arial"/>
              </a:defRPr>
            </a:pPr>
            <a:r>
              <a:rPr sz="1600" b="1" kern="0">
                <a:solidFill>
                  <a:srgbClr val="292934"/>
                </a:solidFill>
                <a:latin typeface="Arial"/>
                <a:ea typeface="Arial"/>
                <a:cs typeface="Arial"/>
                <a:sym typeface="Arial"/>
              </a:rPr>
              <a:t>Storm Flow</a:t>
            </a:r>
          </a:p>
          <a:p>
            <a:pPr algn="ctr" eaLnBrk="1" fontAlgn="auto">
              <a:spcBef>
                <a:spcPts val="0"/>
              </a:spcBef>
              <a:spcAft>
                <a:spcPts val="0"/>
              </a:spcAft>
              <a:defRPr sz="1600" b="1">
                <a:latin typeface="Arial"/>
                <a:ea typeface="Arial"/>
                <a:cs typeface="Arial"/>
                <a:sym typeface="Arial"/>
              </a:defRPr>
            </a:pPr>
            <a:r>
              <a:rPr sz="1600" b="1" kern="0">
                <a:solidFill>
                  <a:srgbClr val="292934"/>
                </a:solidFill>
                <a:latin typeface="Arial"/>
                <a:ea typeface="Arial"/>
                <a:cs typeface="Arial"/>
                <a:sym typeface="Arial"/>
              </a:rPr>
              <a:t> Water Surface</a:t>
            </a:r>
          </a:p>
        </p:txBody>
      </p:sp>
      <p:sp>
        <p:nvSpPr>
          <p:cNvPr id="318" name="Shape 318"/>
          <p:cNvSpPr/>
          <p:nvPr/>
        </p:nvSpPr>
        <p:spPr>
          <a:xfrm>
            <a:off x="3283175" y="3940314"/>
            <a:ext cx="1143002" cy="54199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Levee Breach</a:t>
            </a:r>
          </a:p>
        </p:txBody>
      </p:sp>
      <p:sp>
        <p:nvSpPr>
          <p:cNvPr id="319" name="Shape 319"/>
          <p:cNvSpPr/>
          <p:nvPr/>
        </p:nvSpPr>
        <p:spPr>
          <a:xfrm>
            <a:off x="4762500" y="2241830"/>
            <a:ext cx="1143000" cy="77059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600" b="1">
                <a:latin typeface="Arial"/>
                <a:ea typeface="Arial"/>
                <a:cs typeface="Arial"/>
                <a:sym typeface="Arial"/>
              </a:defRPr>
            </a:lvl1pPr>
          </a:lstStyle>
          <a:p>
            <a:pPr eaLnBrk="1" fontAlgn="auto">
              <a:spcBef>
                <a:spcPts val="0"/>
              </a:spcBef>
              <a:spcAft>
                <a:spcPts val="0"/>
              </a:spcAft>
            </a:pPr>
            <a:r>
              <a:rPr kern="0">
                <a:solidFill>
                  <a:srgbClr val="292934"/>
                </a:solidFill>
              </a:rPr>
              <a:t>Levee has been breached</a:t>
            </a:r>
          </a:p>
        </p:txBody>
      </p:sp>
      <p:sp>
        <p:nvSpPr>
          <p:cNvPr id="320" name="Shape 320"/>
          <p:cNvSpPr/>
          <p:nvPr/>
        </p:nvSpPr>
        <p:spPr>
          <a:xfrm flipH="1">
            <a:off x="3854676" y="2657326"/>
            <a:ext cx="907827" cy="543075"/>
          </a:xfrm>
          <a:prstGeom prst="line">
            <a:avLst/>
          </a:prstGeom>
          <a:ln w="28575">
            <a:solidFill>
              <a:srgbClr val="292934"/>
            </a:solidFill>
            <a:tailEnd type="triangle"/>
          </a:ln>
        </p:spPr>
        <p:txBody>
          <a:bodyPr lIns="45718" tIns="45718" rIns="45718" bIns="45718"/>
          <a:lstStyle/>
          <a:p>
            <a:pPr eaLnBrk="1" fontAlgn="auto">
              <a:spcBef>
                <a:spcPts val="0"/>
              </a:spcBef>
              <a:spcAft>
                <a:spcPts val="0"/>
              </a:spcAft>
            </a:pPr>
            <a:endParaRPr sz="1800" kern="0">
              <a:solidFill>
                <a:srgbClr val="292934"/>
              </a:solidFill>
              <a:latin typeface="Calibri"/>
              <a:sym typeface="Calibri"/>
            </a:endParaRPr>
          </a:p>
        </p:txBody>
      </p:sp>
      <p:sp>
        <p:nvSpPr>
          <p:cNvPr id="13" name="TextBox 12"/>
          <p:cNvSpPr txBox="1"/>
          <p:nvPr/>
        </p:nvSpPr>
        <p:spPr>
          <a:xfrm>
            <a:off x="6477000" y="6324600"/>
            <a:ext cx="24557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292934"/>
                </a:solidFill>
                <a:effectLst/>
                <a:uFillTx/>
                <a:latin typeface="+mn-lt"/>
                <a:ea typeface="+mn-ea"/>
                <a:cs typeface="+mn-cs"/>
                <a:sym typeface="Calibri"/>
              </a:rPr>
              <a:t>Steve </a:t>
            </a:r>
            <a:r>
              <a:rPr kumimoji="0" lang="en-US" sz="1800" b="0" i="0" u="none" strike="noStrike" cap="none" spc="0" normalizeH="0" baseline="0" dirty="0" err="1" smtClean="0">
                <a:ln>
                  <a:noFill/>
                </a:ln>
                <a:solidFill>
                  <a:srgbClr val="292934"/>
                </a:solidFill>
                <a:effectLst/>
                <a:uFillTx/>
                <a:latin typeface="+mn-lt"/>
                <a:ea typeface="+mn-ea"/>
                <a:cs typeface="+mn-cs"/>
                <a:sym typeface="Calibri"/>
              </a:rPr>
              <a:t>Strano</a:t>
            </a:r>
            <a:r>
              <a:rPr kumimoji="0" lang="en-US" sz="1800" b="0" i="0" u="none" strike="noStrike" cap="none" spc="0" normalizeH="0" baseline="0" dirty="0" smtClean="0">
                <a:ln>
                  <a:noFill/>
                </a:ln>
                <a:solidFill>
                  <a:srgbClr val="292934"/>
                </a:solidFill>
                <a:effectLst/>
                <a:uFillTx/>
                <a:latin typeface="+mn-lt"/>
                <a:ea typeface="+mn-ea"/>
                <a:cs typeface="+mn-cs"/>
                <a:sym typeface="Calibri"/>
              </a:rPr>
              <a:t>, USDA NRCS</a:t>
            </a:r>
            <a:endParaRPr kumimoji="0" lang="en-US" sz="1800" b="0" i="0" u="none" strike="noStrike" cap="none" spc="0" normalizeH="0" baseline="0" dirty="0">
              <a:ln>
                <a:noFill/>
              </a:ln>
              <a:solidFill>
                <a:srgbClr val="292934"/>
              </a:solidFill>
              <a:effectLst/>
              <a:uFillTx/>
              <a:latin typeface="+mn-lt"/>
              <a:ea typeface="+mn-ea"/>
              <a:cs typeface="+mn-cs"/>
              <a:sym typeface="Calibri"/>
            </a:endParaRPr>
          </a:p>
        </p:txBody>
      </p:sp>
    </p:spTree>
    <p:extLst>
      <p:ext uri="{BB962C8B-B14F-4D97-AF65-F5344CB8AC3E}">
        <p14:creationId xmlns:p14="http://schemas.microsoft.com/office/powerpoint/2010/main" val="42547754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FF00"/>
                </a:solidFill>
                <a:effectLst>
                  <a:outerShdw blurRad="38100" dist="38100" dir="2700000" algn="tl">
                    <a:srgbClr val="000000">
                      <a:alpha val="43137"/>
                    </a:srgbClr>
                  </a:outerShdw>
                </a:effectLst>
              </a:rPr>
              <a:t>Chesapeake wetlands and water quality</a:t>
            </a:r>
            <a:endParaRPr lang="en-US" sz="3200" dirty="0"/>
          </a:p>
        </p:txBody>
      </p:sp>
      <p:sp>
        <p:nvSpPr>
          <p:cNvPr id="3" name="Content Placeholder 2"/>
          <p:cNvSpPr>
            <a:spLocks noGrp="1"/>
          </p:cNvSpPr>
          <p:nvPr>
            <p:ph idx="1"/>
          </p:nvPr>
        </p:nvSpPr>
        <p:spPr/>
        <p:txBody>
          <a:bodyPr/>
          <a:lstStyle/>
          <a:p>
            <a:r>
              <a:rPr lang="en-US" dirty="0" smtClean="0"/>
              <a:t>Wetland restoration and creation: how do they function, how to build them better</a:t>
            </a:r>
          </a:p>
          <a:p>
            <a:pPr lvl="1"/>
            <a:r>
              <a:rPr lang="en-US" dirty="0" smtClean="0"/>
              <a:t>Mitigation</a:t>
            </a:r>
          </a:p>
          <a:p>
            <a:pPr lvl="1"/>
            <a:r>
              <a:rPr lang="en-US" dirty="0" smtClean="0"/>
              <a:t>Urban stream</a:t>
            </a:r>
          </a:p>
          <a:p>
            <a:pPr lvl="1"/>
            <a:r>
              <a:rPr lang="en-US" dirty="0"/>
              <a:t>Floodplain </a:t>
            </a:r>
            <a:r>
              <a:rPr lang="en-US" dirty="0" smtClean="0"/>
              <a:t>restorations</a:t>
            </a:r>
          </a:p>
          <a:p>
            <a:r>
              <a:rPr lang="en-US" dirty="0" smtClean="0"/>
              <a:t>Chesapeake non-tidal ‘natural’ floodplains</a:t>
            </a:r>
          </a:p>
          <a:p>
            <a:r>
              <a:rPr lang="en-US" dirty="0" smtClean="0"/>
              <a:t>Synthesis of wetland WQ rates</a:t>
            </a:r>
          </a:p>
          <a:p>
            <a:r>
              <a:rPr lang="en-US" dirty="0"/>
              <a:t>Tidal rivers</a:t>
            </a:r>
          </a:p>
          <a:p>
            <a:endParaRPr lang="en-US" dirty="0"/>
          </a:p>
        </p:txBody>
      </p:sp>
    </p:spTree>
    <p:extLst>
      <p:ext uri="{BB962C8B-B14F-4D97-AF65-F5344CB8AC3E}">
        <p14:creationId xmlns:p14="http://schemas.microsoft.com/office/powerpoint/2010/main" val="3582682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Restoring floodplains: channelized</a:t>
            </a:r>
            <a:r>
              <a:rPr kumimoji="0" lang="en-US" sz="2800" b="0" i="0" u="none" strike="noStrike" kern="0" cap="none" spc="0" normalizeH="0" noProof="0" dirty="0" smtClean="0">
                <a:ln>
                  <a:noFill/>
                </a:ln>
                <a:solidFill>
                  <a:srgbClr val="FFFF00"/>
                </a:solidFill>
                <a:effectLst>
                  <a:outerShdw blurRad="38100" dist="38100" dir="2700000" algn="tl">
                    <a:srgbClr val="000000"/>
                  </a:outerShdw>
                </a:effectLst>
                <a:uLnTx/>
                <a:uFillTx/>
                <a:latin typeface="+mn-lt"/>
                <a:ea typeface="+mj-ea"/>
                <a:cs typeface="+mj-cs"/>
              </a:rPr>
              <a:t> </a:t>
            </a: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Pocomoke River</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pic>
        <p:nvPicPr>
          <p:cNvPr id="4" name="image2.jpeg"/>
          <p:cNvPicPr>
            <a:picLocks noChangeAspect="1"/>
          </p:cNvPicPr>
          <p:nvPr/>
        </p:nvPicPr>
        <p:blipFill>
          <a:blip r:embed="rId2">
            <a:extLst/>
          </a:blip>
          <a:srcRect l="1124" t="1410" r="22900" b="5581"/>
          <a:stretch>
            <a:fillRect/>
          </a:stretch>
        </p:blipFill>
        <p:spPr>
          <a:xfrm>
            <a:off x="0" y="609600"/>
            <a:ext cx="7772400" cy="6156686"/>
          </a:xfrm>
          <a:prstGeom prst="rect">
            <a:avLst/>
          </a:prstGeom>
          <a:ln w="12700">
            <a:miter lim="400000"/>
          </a:ln>
        </p:spPr>
      </p:pic>
      <p:pic>
        <p:nvPicPr>
          <p:cNvPr id="2" name="image30.png"/>
          <p:cNvPicPr>
            <a:picLocks noChangeAspect="1"/>
          </p:cNvPicPr>
          <p:nvPr/>
        </p:nvPicPr>
        <p:blipFill>
          <a:blip r:embed="rId3">
            <a:extLst/>
          </a:blip>
          <a:stretch>
            <a:fillRect/>
          </a:stretch>
        </p:blipFill>
        <p:spPr>
          <a:xfrm>
            <a:off x="990600" y="742950"/>
            <a:ext cx="8153400" cy="6115050"/>
          </a:xfrm>
          <a:prstGeom prst="rect">
            <a:avLst/>
          </a:prstGeom>
          <a:ln w="57150">
            <a:solidFill>
              <a:srgbClr val="00FFFF"/>
            </a:solidFill>
            <a:miter lim="400000"/>
          </a:ln>
        </p:spPr>
      </p:pic>
    </p:spTree>
    <p:extLst>
      <p:ext uri="{BB962C8B-B14F-4D97-AF65-F5344CB8AC3E}">
        <p14:creationId xmlns:p14="http://schemas.microsoft.com/office/powerpoint/2010/main" val="4957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93439131"/>
              </p:ext>
            </p:extLst>
          </p:nvPr>
        </p:nvGraphicFramePr>
        <p:xfrm>
          <a:off x="3905251" y="1676400"/>
          <a:ext cx="5086349" cy="1638300"/>
        </p:xfrm>
        <a:graphic>
          <a:graphicData uri="http://schemas.openxmlformats.org/drawingml/2006/table">
            <a:tbl>
              <a:tblPr>
                <a:tableStyleId>{5C22544A-7EE6-4342-B048-85BDC9FD1C3A}</a:tableStyleId>
              </a:tblPr>
              <a:tblGrid>
                <a:gridCol w="2813329"/>
                <a:gridCol w="1136510"/>
                <a:gridCol w="1136510"/>
              </a:tblGrid>
              <a:tr h="546100">
                <a:tc>
                  <a:txBody>
                    <a:bodyPr/>
                    <a:lstStyle/>
                    <a:p>
                      <a:pPr algn="l" fontAlgn="b"/>
                      <a:r>
                        <a:rPr lang="en-US" sz="1600" u="none" strike="noStrike" dirty="0" smtClean="0">
                          <a:effectLst/>
                        </a:rPr>
                        <a:t>SRP </a:t>
                      </a:r>
                      <a:r>
                        <a:rPr lang="en-US" sz="1600" u="none" strike="noStrike" dirty="0">
                          <a:effectLst/>
                        </a:rPr>
                        <a:t>Flux (</a:t>
                      </a:r>
                      <a:r>
                        <a:rPr lang="en-US" sz="1600" u="none" strike="noStrike" dirty="0" smtClean="0">
                          <a:effectLst/>
                        </a:rPr>
                        <a:t>mg-P </a:t>
                      </a:r>
                      <a:r>
                        <a:rPr lang="en-US" sz="1600" u="none" strike="noStrike" dirty="0">
                          <a:effectLst/>
                        </a:rPr>
                        <a:t>m</a:t>
                      </a:r>
                      <a:r>
                        <a:rPr lang="en-US" sz="1600" u="none" strike="noStrike" baseline="30000" dirty="0">
                          <a:effectLst/>
                        </a:rPr>
                        <a:t>-2</a:t>
                      </a:r>
                      <a:r>
                        <a:rPr lang="en-US" sz="1600" u="none" strike="noStrike" dirty="0">
                          <a:effectLst/>
                        </a:rPr>
                        <a:t> </a:t>
                      </a:r>
                      <a:r>
                        <a:rPr lang="en-US" sz="1600" u="none" strike="noStrike" dirty="0" smtClean="0">
                          <a:effectLst/>
                        </a:rPr>
                        <a:t>d</a:t>
                      </a:r>
                      <a:r>
                        <a:rPr lang="en-US" sz="1600" u="none" strike="noStrike" baseline="30000" dirty="0" smtClean="0">
                          <a:effectLst/>
                        </a:rPr>
                        <a:t>-1</a:t>
                      </a:r>
                      <a:r>
                        <a:rPr lang="en-US" sz="1600" u="none" strike="noStrike" dirty="0" smtClean="0">
                          <a:effectLst/>
                        </a:rPr>
                        <a:t>)</a:t>
                      </a:r>
                      <a:endParaRPr lang="en-US" sz="16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600" u="none" strike="noStrike" dirty="0">
                          <a:effectLst/>
                        </a:rPr>
                        <a:t>Mean</a:t>
                      </a:r>
                      <a:endParaRPr lang="en-US" sz="16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600" u="none" strike="noStrike" dirty="0">
                          <a:effectLst/>
                        </a:rPr>
                        <a:t>SE</a:t>
                      </a:r>
                      <a:endParaRPr lang="en-US" sz="16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r>
              <a:tr h="273050">
                <a:tc>
                  <a:txBody>
                    <a:bodyPr/>
                    <a:lstStyle/>
                    <a:p>
                      <a:pPr algn="l" fontAlgn="b"/>
                      <a:r>
                        <a:rPr lang="en-US" sz="1600" u="none" strike="noStrike" dirty="0">
                          <a:effectLst/>
                        </a:rPr>
                        <a:t>Disconnected </a:t>
                      </a:r>
                      <a:r>
                        <a:rPr lang="en-US" sz="1600" u="none" strike="noStrike" dirty="0" err="1">
                          <a:effectLst/>
                        </a:rPr>
                        <a:t>mainstem</a:t>
                      </a:r>
                      <a:r>
                        <a:rPr lang="en-US" sz="1600" u="none" strike="noStrike" dirty="0">
                          <a:effectLst/>
                        </a:rPr>
                        <a:t> (W)</a:t>
                      </a:r>
                      <a:endParaRPr lang="en-US" sz="16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US" sz="1600" u="none" strike="noStrike" dirty="0" smtClean="0">
                          <a:effectLst/>
                        </a:rPr>
                        <a:t>5.02 b</a:t>
                      </a:r>
                      <a:endParaRPr lang="en-US" sz="16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US" sz="1600" u="none" strike="noStrike" dirty="0" smtClean="0">
                          <a:effectLst/>
                        </a:rPr>
                        <a:t>2.16</a:t>
                      </a:r>
                      <a:endParaRPr lang="en-US" sz="16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73050">
                <a:tc>
                  <a:txBody>
                    <a:bodyPr/>
                    <a:lstStyle/>
                    <a:p>
                      <a:pPr algn="l" fontAlgn="b"/>
                      <a:r>
                        <a:rPr lang="en-US" sz="1600" u="none" strike="noStrike" dirty="0">
                          <a:effectLst/>
                        </a:rPr>
                        <a:t>To be restored headwater (H)</a:t>
                      </a:r>
                      <a:endParaRPr lang="en-US" sz="1600" b="0" i="0" u="none" strike="noStrike" dirty="0">
                        <a:solidFill>
                          <a:srgbClr val="000000"/>
                        </a:solidFill>
                        <a:effectLst/>
                        <a:latin typeface="Calibri"/>
                      </a:endParaRPr>
                    </a:p>
                  </a:txBody>
                  <a:tcPr marL="9525" marR="9525" marT="9525" marB="0" anchor="b">
                    <a:lnT w="12700" cap="flat" cmpd="sng" algn="ctr">
                      <a:noFill/>
                      <a:prstDash val="solid"/>
                      <a:round/>
                      <a:headEnd type="none" w="med" len="med"/>
                      <a:tailEnd type="none" w="med" len="med"/>
                    </a:lnT>
                    <a:solidFill>
                      <a:schemeClr val="bg1"/>
                    </a:solidFill>
                  </a:tcPr>
                </a:tc>
                <a:tc>
                  <a:txBody>
                    <a:bodyPr/>
                    <a:lstStyle/>
                    <a:p>
                      <a:pPr algn="r" fontAlgn="b"/>
                      <a:r>
                        <a:rPr lang="en-US" sz="1600" u="none" strike="noStrike" dirty="0" smtClean="0">
                          <a:effectLst/>
                        </a:rPr>
                        <a:t>1.20 a</a:t>
                      </a:r>
                      <a:endParaRPr lang="en-US" sz="1600" b="0" i="0" u="none" strike="noStrike" dirty="0">
                        <a:solidFill>
                          <a:srgbClr val="000000"/>
                        </a:solidFill>
                        <a:effectLst/>
                        <a:latin typeface="Calibri"/>
                      </a:endParaRPr>
                    </a:p>
                  </a:txBody>
                  <a:tcPr marL="9525" marR="9525" marT="9525" marB="0" anchor="b">
                    <a:lnT w="12700" cap="flat" cmpd="sng" algn="ctr">
                      <a:noFill/>
                      <a:prstDash val="solid"/>
                      <a:round/>
                      <a:headEnd type="none" w="med" len="med"/>
                      <a:tailEnd type="none" w="med" len="med"/>
                    </a:lnT>
                    <a:solidFill>
                      <a:schemeClr val="bg1"/>
                    </a:solidFill>
                  </a:tcPr>
                </a:tc>
                <a:tc>
                  <a:txBody>
                    <a:bodyPr/>
                    <a:lstStyle/>
                    <a:p>
                      <a:pPr algn="r" fontAlgn="b"/>
                      <a:r>
                        <a:rPr lang="en-US" sz="1600" u="none" strike="noStrike" dirty="0" smtClean="0">
                          <a:effectLst/>
                        </a:rPr>
                        <a:t>0.84</a:t>
                      </a:r>
                      <a:endParaRPr lang="en-US" sz="1600" b="0" i="0" u="none" strike="noStrike" dirty="0">
                        <a:solidFill>
                          <a:srgbClr val="000000"/>
                        </a:solidFill>
                        <a:effectLst/>
                        <a:latin typeface="Calibri"/>
                      </a:endParaRPr>
                    </a:p>
                  </a:txBody>
                  <a:tcPr marL="9525" marR="9525" marT="9525" marB="0" anchor="b">
                    <a:lnT w="12700" cap="flat" cmpd="sng" algn="ctr">
                      <a:noFill/>
                      <a:prstDash val="solid"/>
                      <a:round/>
                      <a:headEnd type="none" w="med" len="med"/>
                      <a:tailEnd type="none" w="med" len="med"/>
                    </a:lnT>
                    <a:solidFill>
                      <a:schemeClr val="bg1"/>
                    </a:solidFill>
                  </a:tcPr>
                </a:tc>
              </a:tr>
              <a:tr h="273050">
                <a:tc>
                  <a:txBody>
                    <a:bodyPr/>
                    <a:lstStyle/>
                    <a:p>
                      <a:pPr algn="l" fontAlgn="b"/>
                      <a:r>
                        <a:rPr lang="en-US" sz="1600" u="none" strike="noStrike" dirty="0">
                          <a:effectLst/>
                        </a:rPr>
                        <a:t>To be restored </a:t>
                      </a:r>
                      <a:r>
                        <a:rPr lang="en-US" sz="1600" u="none" strike="noStrike" dirty="0" err="1">
                          <a:effectLst/>
                        </a:rPr>
                        <a:t>mainstem</a:t>
                      </a:r>
                      <a:r>
                        <a:rPr lang="en-US" sz="1600" u="none" strike="noStrike" dirty="0">
                          <a:effectLst/>
                        </a:rPr>
                        <a:t> (B)</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4.73 b</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1.61</a:t>
                      </a:r>
                      <a:endParaRPr lang="en-US" sz="1600" b="0" i="0" u="none" strike="noStrike" dirty="0">
                        <a:solidFill>
                          <a:srgbClr val="000000"/>
                        </a:solidFill>
                        <a:effectLst/>
                        <a:latin typeface="Calibri"/>
                      </a:endParaRPr>
                    </a:p>
                  </a:txBody>
                  <a:tcPr marL="9525" marR="9525" marT="9525" marB="0" anchor="b">
                    <a:solidFill>
                      <a:schemeClr val="bg1"/>
                    </a:solidFill>
                  </a:tcPr>
                </a:tc>
              </a:tr>
              <a:tr h="273050">
                <a:tc>
                  <a:txBody>
                    <a:bodyPr/>
                    <a:lstStyle/>
                    <a:p>
                      <a:pPr algn="l" fontAlgn="b"/>
                      <a:r>
                        <a:rPr lang="en-US" sz="1600" u="none" strike="noStrike" dirty="0">
                          <a:effectLst/>
                        </a:rPr>
                        <a:t>Natural </a:t>
                      </a:r>
                      <a:r>
                        <a:rPr lang="en-US" sz="1600" u="none" strike="noStrike" dirty="0" err="1">
                          <a:effectLst/>
                        </a:rPr>
                        <a:t>mainstem</a:t>
                      </a:r>
                      <a:r>
                        <a:rPr lang="en-US" sz="1600" u="none" strike="noStrike" dirty="0">
                          <a:effectLst/>
                        </a:rPr>
                        <a:t> (P)</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0.19 a</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0.14</a:t>
                      </a:r>
                      <a:endParaRPr lang="en-US" sz="1600" b="0" i="0" u="none" strike="noStrike" dirty="0">
                        <a:solidFill>
                          <a:srgbClr val="000000"/>
                        </a:solidFill>
                        <a:effectLst/>
                        <a:latin typeface="Calibri"/>
                      </a:endParaRPr>
                    </a:p>
                  </a:txBody>
                  <a:tcPr marL="9525" marR="9525" marT="9525" marB="0" anchor="b">
                    <a:solidFill>
                      <a:schemeClr val="bg1"/>
                    </a:solidFill>
                  </a:tcPr>
                </a:tc>
              </a:tr>
            </a:tbl>
          </a:graphicData>
        </a:graphic>
      </p:graphicFrame>
      <p:sp>
        <p:nvSpPr>
          <p:cNvPr id="5" name="TextBox 4"/>
          <p:cNvSpPr txBox="1"/>
          <p:nvPr/>
        </p:nvSpPr>
        <p:spPr>
          <a:xfrm>
            <a:off x="5270010" y="3276600"/>
            <a:ext cx="2261581" cy="461665"/>
          </a:xfrm>
          <a:prstGeom prst="rect">
            <a:avLst/>
          </a:prstGeom>
          <a:noFill/>
        </p:spPr>
        <p:txBody>
          <a:bodyPr wrap="none" rtlCol="0">
            <a:spAutoFit/>
          </a:bodyPr>
          <a:lstStyle/>
          <a:p>
            <a:r>
              <a:rPr lang="en-US" sz="2400" dirty="0" smtClean="0">
                <a:solidFill>
                  <a:schemeClr val="bg1"/>
                </a:solidFill>
                <a:latin typeface="+mj-lt"/>
              </a:rPr>
              <a:t>ANOVA: </a:t>
            </a:r>
            <a:r>
              <a:rPr lang="en-US" sz="2400" i="1" dirty="0" smtClean="0">
                <a:solidFill>
                  <a:schemeClr val="bg1"/>
                </a:solidFill>
                <a:latin typeface="+mj-lt"/>
              </a:rPr>
              <a:t>P</a:t>
            </a:r>
            <a:r>
              <a:rPr lang="en-US" sz="2400" dirty="0" smtClean="0">
                <a:solidFill>
                  <a:schemeClr val="bg1"/>
                </a:solidFill>
                <a:latin typeface="+mj-lt"/>
              </a:rPr>
              <a:t>=0.028</a:t>
            </a:r>
            <a:endParaRPr lang="en-US" sz="2400" dirty="0">
              <a:solidFill>
                <a:schemeClr val="bg1"/>
              </a:solidFill>
              <a:latin typeface="+mj-lt"/>
            </a:endParaRPr>
          </a:p>
        </p:txBody>
      </p:sp>
      <p:sp>
        <p:nvSpPr>
          <p:cNvPr id="7" name="TextBox 6"/>
          <p:cNvSpPr txBox="1"/>
          <p:nvPr/>
        </p:nvSpPr>
        <p:spPr>
          <a:xfrm>
            <a:off x="2209800" y="452735"/>
            <a:ext cx="4924618" cy="461665"/>
          </a:xfrm>
          <a:prstGeom prst="rect">
            <a:avLst/>
          </a:prstGeom>
          <a:noFill/>
        </p:spPr>
        <p:txBody>
          <a:bodyPr wrap="none" rtlCol="0">
            <a:spAutoFit/>
          </a:bodyPr>
          <a:lstStyle/>
          <a:p>
            <a:r>
              <a:rPr lang="en-US" sz="2400" dirty="0" smtClean="0">
                <a:solidFill>
                  <a:schemeClr val="bg1"/>
                </a:solidFill>
                <a:latin typeface="+mj-lt"/>
              </a:rPr>
              <a:t>Pre-restoration soils over 21 day flood</a:t>
            </a:r>
            <a:endParaRPr lang="en-US" sz="2400" dirty="0">
              <a:solidFill>
                <a:schemeClr val="bg1"/>
              </a:solidFill>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4199608520"/>
              </p:ext>
            </p:extLst>
          </p:nvPr>
        </p:nvGraphicFramePr>
        <p:xfrm>
          <a:off x="3886200" y="4038601"/>
          <a:ext cx="5105400" cy="1546859"/>
        </p:xfrm>
        <a:graphic>
          <a:graphicData uri="http://schemas.openxmlformats.org/drawingml/2006/table">
            <a:tbl>
              <a:tblPr>
                <a:tableStyleId>{5C22544A-7EE6-4342-B048-85BDC9FD1C3A}</a:tableStyleId>
              </a:tblPr>
              <a:tblGrid>
                <a:gridCol w="2823866"/>
                <a:gridCol w="1138534"/>
                <a:gridCol w="1143000"/>
              </a:tblGrid>
              <a:tr h="422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rPr>
                        <a:t>DOP flux (mg-P m</a:t>
                      </a:r>
                      <a:r>
                        <a:rPr lang="en-US" sz="1600" u="none" strike="noStrike" baseline="30000" dirty="0" smtClean="0">
                          <a:effectLst/>
                        </a:rPr>
                        <a:t>-2</a:t>
                      </a:r>
                      <a:r>
                        <a:rPr lang="en-US" sz="1600" u="none" strike="noStrike" dirty="0" smtClean="0">
                          <a:effectLst/>
                        </a:rPr>
                        <a:t> d</a:t>
                      </a:r>
                      <a:r>
                        <a:rPr lang="en-US" sz="1600" u="none" strike="noStrike" baseline="30000" dirty="0" smtClean="0">
                          <a:effectLst/>
                        </a:rPr>
                        <a:t>-1</a:t>
                      </a:r>
                      <a:r>
                        <a:rPr lang="en-US" sz="1600" u="none" strike="noStrike" dirty="0" smtClean="0">
                          <a:effectLst/>
                        </a:rPr>
                        <a:t>)</a:t>
                      </a:r>
                      <a:endParaRPr lang="en-US" sz="1600" b="0" i="0" u="none" strike="noStrike" dirty="0" smtClean="0">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600" u="none" strike="noStrike" dirty="0">
                          <a:effectLst/>
                        </a:rPr>
                        <a:t>Mean</a:t>
                      </a:r>
                      <a:endParaRPr lang="en-US" sz="16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600" u="none" strike="noStrike" dirty="0">
                          <a:effectLst/>
                        </a:rPr>
                        <a:t>SE</a:t>
                      </a:r>
                      <a:endParaRPr lang="en-US" sz="16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r>
              <a:tr h="281055">
                <a:tc>
                  <a:txBody>
                    <a:bodyPr/>
                    <a:lstStyle/>
                    <a:p>
                      <a:pPr algn="l" fontAlgn="b"/>
                      <a:r>
                        <a:rPr lang="en-US" sz="1600" u="none" strike="noStrike" dirty="0">
                          <a:effectLst/>
                        </a:rPr>
                        <a:t>Disconnected </a:t>
                      </a:r>
                      <a:r>
                        <a:rPr lang="en-US" sz="1600" u="none" strike="noStrike" dirty="0" err="1">
                          <a:effectLst/>
                        </a:rPr>
                        <a:t>mainstem</a:t>
                      </a:r>
                      <a:r>
                        <a:rPr lang="en-US" sz="1600" u="none" strike="noStrike" dirty="0">
                          <a:effectLst/>
                        </a:rPr>
                        <a:t> (W)</a:t>
                      </a:r>
                      <a:endParaRPr lang="en-US" sz="16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US" sz="1600" u="none" strike="noStrike" dirty="0">
                          <a:effectLst/>
                        </a:rPr>
                        <a:t>-</a:t>
                      </a:r>
                      <a:r>
                        <a:rPr lang="en-US" sz="1600" u="none" strike="noStrike" dirty="0" smtClean="0">
                          <a:effectLst/>
                        </a:rPr>
                        <a:t>0.02</a:t>
                      </a:r>
                      <a:endParaRPr lang="en-US" sz="16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r" fontAlgn="b"/>
                      <a:r>
                        <a:rPr lang="en-US" sz="1600" u="none" strike="noStrike" dirty="0" smtClean="0">
                          <a:effectLst/>
                        </a:rPr>
                        <a:t>0.03</a:t>
                      </a:r>
                      <a:endParaRPr lang="en-US" sz="16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81055">
                <a:tc>
                  <a:txBody>
                    <a:bodyPr/>
                    <a:lstStyle/>
                    <a:p>
                      <a:pPr algn="l" fontAlgn="b"/>
                      <a:r>
                        <a:rPr lang="en-US" sz="1600" u="none" strike="noStrike" dirty="0">
                          <a:effectLst/>
                        </a:rPr>
                        <a:t>To be restored headwater (H)</a:t>
                      </a:r>
                      <a:endParaRPr lang="en-US" sz="1600" b="0" i="0" u="none" strike="noStrike" dirty="0">
                        <a:solidFill>
                          <a:srgbClr val="000000"/>
                        </a:solidFill>
                        <a:effectLst/>
                        <a:latin typeface="Calibri"/>
                      </a:endParaRPr>
                    </a:p>
                  </a:txBody>
                  <a:tcPr marL="9525" marR="9525" marT="9525" marB="0" anchor="b">
                    <a:lnT w="12700" cap="flat" cmpd="sng" algn="ctr">
                      <a:noFill/>
                      <a:prstDash val="solid"/>
                      <a:round/>
                      <a:headEnd type="none" w="med" len="med"/>
                      <a:tailEnd type="none" w="med" len="med"/>
                    </a:lnT>
                    <a:solidFill>
                      <a:schemeClr val="bg1"/>
                    </a:solidFill>
                  </a:tcPr>
                </a:tc>
                <a:tc>
                  <a:txBody>
                    <a:bodyPr/>
                    <a:lstStyle/>
                    <a:p>
                      <a:pPr algn="r" fontAlgn="b"/>
                      <a:r>
                        <a:rPr lang="en-US" sz="1600" u="none" strike="noStrike" dirty="0" smtClean="0">
                          <a:effectLst/>
                        </a:rPr>
                        <a:t>0.67</a:t>
                      </a:r>
                      <a:endParaRPr lang="en-US" sz="1600" b="0" i="0" u="none" strike="noStrike" dirty="0">
                        <a:solidFill>
                          <a:srgbClr val="000000"/>
                        </a:solidFill>
                        <a:effectLst/>
                        <a:latin typeface="Calibri"/>
                      </a:endParaRPr>
                    </a:p>
                  </a:txBody>
                  <a:tcPr marL="9525" marR="9525" marT="9525" marB="0" anchor="b">
                    <a:lnT w="12700" cap="flat" cmpd="sng" algn="ctr">
                      <a:noFill/>
                      <a:prstDash val="solid"/>
                      <a:round/>
                      <a:headEnd type="none" w="med" len="med"/>
                      <a:tailEnd type="none" w="med" len="med"/>
                    </a:lnT>
                    <a:solidFill>
                      <a:schemeClr val="bg1"/>
                    </a:solidFill>
                  </a:tcPr>
                </a:tc>
                <a:tc>
                  <a:txBody>
                    <a:bodyPr/>
                    <a:lstStyle/>
                    <a:p>
                      <a:pPr algn="r" fontAlgn="b"/>
                      <a:r>
                        <a:rPr lang="en-US" sz="1600" u="none" strike="noStrike" dirty="0" smtClean="0">
                          <a:effectLst/>
                        </a:rPr>
                        <a:t>0.33</a:t>
                      </a:r>
                      <a:endParaRPr lang="en-US" sz="1600" b="0" i="0" u="none" strike="noStrike" dirty="0">
                        <a:solidFill>
                          <a:srgbClr val="000000"/>
                        </a:solidFill>
                        <a:effectLst/>
                        <a:latin typeface="Calibri"/>
                      </a:endParaRPr>
                    </a:p>
                  </a:txBody>
                  <a:tcPr marL="9525" marR="9525" marT="9525" marB="0" anchor="b">
                    <a:lnT w="12700" cap="flat" cmpd="sng" algn="ctr">
                      <a:noFill/>
                      <a:prstDash val="solid"/>
                      <a:round/>
                      <a:headEnd type="none" w="med" len="med"/>
                      <a:tailEnd type="none" w="med" len="med"/>
                    </a:lnT>
                    <a:solidFill>
                      <a:schemeClr val="bg1"/>
                    </a:solidFill>
                  </a:tcPr>
                </a:tc>
              </a:tr>
              <a:tr h="281055">
                <a:tc>
                  <a:txBody>
                    <a:bodyPr/>
                    <a:lstStyle/>
                    <a:p>
                      <a:pPr algn="l" fontAlgn="b"/>
                      <a:r>
                        <a:rPr lang="en-US" sz="1600" u="none" strike="noStrike" dirty="0">
                          <a:effectLst/>
                        </a:rPr>
                        <a:t>To be restored </a:t>
                      </a:r>
                      <a:r>
                        <a:rPr lang="en-US" sz="1600" u="none" strike="noStrike" dirty="0" err="1">
                          <a:effectLst/>
                        </a:rPr>
                        <a:t>mainstem</a:t>
                      </a:r>
                      <a:r>
                        <a:rPr lang="en-US" sz="1600" u="none" strike="noStrike" dirty="0">
                          <a:effectLst/>
                        </a:rPr>
                        <a:t> (B)</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0.22</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0.09</a:t>
                      </a:r>
                      <a:endParaRPr lang="en-US" sz="1600" b="0" i="0" u="none" strike="noStrike" dirty="0">
                        <a:solidFill>
                          <a:srgbClr val="000000"/>
                        </a:solidFill>
                        <a:effectLst/>
                        <a:latin typeface="Calibri"/>
                      </a:endParaRPr>
                    </a:p>
                  </a:txBody>
                  <a:tcPr marL="9525" marR="9525" marT="9525" marB="0" anchor="b">
                    <a:solidFill>
                      <a:schemeClr val="bg1"/>
                    </a:solidFill>
                  </a:tcPr>
                </a:tc>
              </a:tr>
              <a:tr h="281055">
                <a:tc>
                  <a:txBody>
                    <a:bodyPr/>
                    <a:lstStyle/>
                    <a:p>
                      <a:pPr algn="l" fontAlgn="b"/>
                      <a:r>
                        <a:rPr lang="en-US" sz="1600" u="none" strike="noStrike" dirty="0">
                          <a:effectLst/>
                        </a:rPr>
                        <a:t>Natural </a:t>
                      </a:r>
                      <a:r>
                        <a:rPr lang="en-US" sz="1600" u="none" strike="noStrike" dirty="0" err="1">
                          <a:effectLst/>
                        </a:rPr>
                        <a:t>mainstem</a:t>
                      </a:r>
                      <a:r>
                        <a:rPr lang="en-US" sz="1600" u="none" strike="noStrike" dirty="0">
                          <a:effectLst/>
                        </a:rPr>
                        <a:t> (P)</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0.47</a:t>
                      </a:r>
                      <a:endParaRPr lang="en-US" sz="1600" b="0" i="0" u="none" strike="noStrike" dirty="0">
                        <a:solidFill>
                          <a:srgbClr val="000000"/>
                        </a:solidFill>
                        <a:effectLst/>
                        <a:latin typeface="Calibri"/>
                      </a:endParaRPr>
                    </a:p>
                  </a:txBody>
                  <a:tcPr marL="9525" marR="9525" marT="9525" marB="0" anchor="b">
                    <a:solidFill>
                      <a:schemeClr val="bg1"/>
                    </a:solidFill>
                  </a:tcPr>
                </a:tc>
                <a:tc>
                  <a:txBody>
                    <a:bodyPr/>
                    <a:lstStyle/>
                    <a:p>
                      <a:pPr algn="r" fontAlgn="b"/>
                      <a:r>
                        <a:rPr lang="en-US" sz="1600" u="none" strike="noStrike" dirty="0" smtClean="0">
                          <a:effectLst/>
                        </a:rPr>
                        <a:t>0.27</a:t>
                      </a:r>
                      <a:endParaRPr lang="en-US" sz="1600" b="0" i="0" u="none" strike="noStrike" dirty="0">
                        <a:solidFill>
                          <a:srgbClr val="000000"/>
                        </a:solidFill>
                        <a:effectLst/>
                        <a:latin typeface="Calibri"/>
                      </a:endParaRPr>
                    </a:p>
                  </a:txBody>
                  <a:tcPr marL="9525" marR="9525" marT="9525" marB="0" anchor="b">
                    <a:solidFill>
                      <a:schemeClr val="bg1"/>
                    </a:solidFill>
                  </a:tcPr>
                </a:tc>
              </a:tr>
            </a:tbl>
          </a:graphicData>
        </a:graphic>
      </p:graphicFrame>
      <p:sp>
        <p:nvSpPr>
          <p:cNvPr id="9" name="TextBox 8"/>
          <p:cNvSpPr txBox="1"/>
          <p:nvPr/>
        </p:nvSpPr>
        <p:spPr>
          <a:xfrm>
            <a:off x="5257800" y="5558135"/>
            <a:ext cx="2261581" cy="461665"/>
          </a:xfrm>
          <a:prstGeom prst="rect">
            <a:avLst/>
          </a:prstGeom>
          <a:noFill/>
        </p:spPr>
        <p:txBody>
          <a:bodyPr wrap="none" rtlCol="0">
            <a:spAutoFit/>
          </a:bodyPr>
          <a:lstStyle/>
          <a:p>
            <a:r>
              <a:rPr lang="en-US" sz="2400" dirty="0" smtClean="0">
                <a:solidFill>
                  <a:schemeClr val="bg1"/>
                </a:solidFill>
                <a:latin typeface="+mj-lt"/>
              </a:rPr>
              <a:t>ANOVA: </a:t>
            </a:r>
            <a:r>
              <a:rPr lang="en-US" sz="2400" i="1" dirty="0" smtClean="0">
                <a:solidFill>
                  <a:schemeClr val="bg1"/>
                </a:solidFill>
                <a:latin typeface="+mj-lt"/>
              </a:rPr>
              <a:t>P</a:t>
            </a:r>
            <a:r>
              <a:rPr lang="en-US" sz="2400" dirty="0" smtClean="0">
                <a:solidFill>
                  <a:schemeClr val="bg1"/>
                </a:solidFill>
                <a:latin typeface="+mj-lt"/>
              </a:rPr>
              <a:t>=0.075</a:t>
            </a:r>
            <a:endParaRPr lang="en-US" sz="2400" dirty="0">
              <a:solidFill>
                <a:schemeClr val="bg1"/>
              </a:solidFill>
              <a:latin typeface="+mj-lt"/>
            </a:endParaRPr>
          </a:p>
        </p:txBody>
      </p:sp>
      <p:sp>
        <p:nvSpPr>
          <p:cNvPr id="10" name="Rectangle 2"/>
          <p:cNvSpPr txBox="1">
            <a:spLocks noChangeArrowheads="1"/>
          </p:cNvSpPr>
          <p:nvPr/>
        </p:nvSpPr>
        <p:spPr bwMode="auto">
          <a:xfrm>
            <a:off x="-12210" y="-76200"/>
            <a:ext cx="9144000" cy="762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altLang="en-US" sz="2800" b="0" kern="0" dirty="0" smtClean="0">
                <a:solidFill>
                  <a:srgbClr val="FFFF00"/>
                </a:solidFill>
                <a:effectLst>
                  <a:outerShdw blurRad="38100" dist="38100" dir="2700000" algn="tl">
                    <a:srgbClr val="000000"/>
                  </a:outerShdw>
                </a:effectLst>
              </a:rPr>
              <a:t>Phosphate release following flooding: aquarium study</a:t>
            </a:r>
            <a:endParaRPr lang="en-US" sz="2800" b="0" kern="0" dirty="0">
              <a:solidFill>
                <a:srgbClr val="FFFF00"/>
              </a:solidFill>
              <a:effectLst>
                <a:outerShdw blurRad="38100" dist="38100" dir="2700000" algn="tl">
                  <a:srgbClr val="000000"/>
                </a:outerShdw>
              </a:effectLst>
            </a:endParaRPr>
          </a:p>
        </p:txBody>
      </p:sp>
      <p:pic>
        <p:nvPicPr>
          <p:cNvPr id="11" name="Picture 2" descr="W:\Pocomoke\Pictures\Pre-restoration core collection\P10202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87" y="1676400"/>
            <a:ext cx="3858611" cy="51448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4495800" y="6412261"/>
            <a:ext cx="4495800"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chemeClr val="bg1"/>
                </a:solidFill>
                <a:effectLst>
                  <a:outerShdw blurRad="38100" dist="38100" dir="2700000" algn="tl">
                    <a:srgbClr val="000000"/>
                  </a:outerShdw>
                </a:effectLst>
                <a:latin typeface="+mj-lt"/>
              </a:rPr>
              <a:t>Noe et al., </a:t>
            </a:r>
            <a:r>
              <a:rPr lang="en-US" altLang="en-US" sz="1800" i="1" dirty="0" smtClean="0">
                <a:solidFill>
                  <a:schemeClr val="bg1"/>
                </a:solidFill>
                <a:effectLst>
                  <a:outerShdw blurRad="38100" dist="38100" dir="2700000" algn="tl">
                    <a:srgbClr val="000000"/>
                  </a:outerShdw>
                </a:effectLst>
                <a:latin typeface="+mj-lt"/>
              </a:rPr>
              <a:t>in prep.</a:t>
            </a:r>
            <a:endParaRPr lang="en-US" altLang="en-US" sz="1800" i="1" dirty="0">
              <a:solidFill>
                <a:schemeClr val="bg1"/>
              </a:solidFill>
              <a:effectLst>
                <a:outerShdw blurRad="38100" dist="38100" dir="2700000" algn="tl">
                  <a:srgbClr val="000000"/>
                </a:outerShdw>
              </a:effectLst>
              <a:latin typeface="+mj-l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84887399"/>
              </p:ext>
            </p:extLst>
          </p:nvPr>
        </p:nvGraphicFramePr>
        <p:xfrm>
          <a:off x="16729" y="1143000"/>
          <a:ext cx="3793271" cy="2858070"/>
        </p:xfrm>
        <a:graphic>
          <a:graphicData uri="http://schemas.openxmlformats.org/presentationml/2006/ole">
            <mc:AlternateContent xmlns:mc="http://schemas.openxmlformats.org/markup-compatibility/2006">
              <mc:Choice xmlns:v="urn:schemas-microsoft-com:vml" Requires="v">
                <p:oleObj spid="_x0000_s28684" name="SPW 11.0 Graph" r:id="rId5" imgW="5632920" imgH="4243680" progId="SigmaPlotGraphicObject.12">
                  <p:embed/>
                </p:oleObj>
              </mc:Choice>
              <mc:Fallback>
                <p:oleObj name="SPW 11.0 Graph" r:id="rId5" imgW="5632920" imgH="4243680" progId="SigmaPlotGraphicObject.12">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29" y="1143000"/>
                        <a:ext cx="3793271" cy="2858070"/>
                      </a:xfrm>
                      <a:prstGeom prst="rect">
                        <a:avLst/>
                      </a:prstGeom>
                      <a:solidFill>
                        <a:schemeClr val="tx1"/>
                      </a:solidFill>
                      <a:ln>
                        <a:noFill/>
                      </a:ln>
                    </p:spPr>
                  </p:pic>
                </p:oleObj>
              </mc:Fallback>
            </mc:AlternateContent>
          </a:graphicData>
        </a:graphic>
      </p:graphicFrame>
    </p:spTree>
    <p:extLst>
      <p:ext uri="{BB962C8B-B14F-4D97-AF65-F5344CB8AC3E}">
        <p14:creationId xmlns:p14="http://schemas.microsoft.com/office/powerpoint/2010/main" val="41472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txBox="1">
            <a:spLocks noChangeArrowheads="1"/>
          </p:cNvSpPr>
          <p:nvPr/>
        </p:nvSpPr>
        <p:spPr>
          <a:xfrm>
            <a:off x="0" y="7620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800" b="0" kern="0" dirty="0" smtClean="0">
                <a:solidFill>
                  <a:srgbClr val="FFFF00"/>
                </a:solidFill>
                <a:effectLst>
                  <a:outerShdw blurRad="38100" dist="38100" dir="2700000" algn="tl">
                    <a:srgbClr val="000000"/>
                  </a:outerShdw>
                </a:effectLst>
              </a:rPr>
              <a:t>Inputs and release from </a:t>
            </a:r>
            <a:r>
              <a:rPr lang="en-US" sz="2800" b="0" kern="0" dirty="0" smtClean="0">
                <a:solidFill>
                  <a:srgbClr val="FFFF00"/>
                </a:solidFill>
                <a:effectLst>
                  <a:outerShdw blurRad="38100" dist="38100" dir="2700000" algn="tl">
                    <a:srgbClr val="000000"/>
                  </a:outerShdw>
                </a:effectLst>
              </a:rPr>
              <a:t>soil </a:t>
            </a:r>
            <a:r>
              <a:rPr lang="en-US" sz="2800" b="0" i="1" kern="0" dirty="0" smtClean="0">
                <a:solidFill>
                  <a:srgbClr val="FFFF00"/>
                </a:solidFill>
                <a:effectLst>
                  <a:outerShdw blurRad="38100" dist="38100" dir="2700000" algn="tl">
                    <a:srgbClr val="000000"/>
                  </a:outerShdw>
                </a:effectLst>
              </a:rPr>
              <a:t>in situ</a:t>
            </a:r>
            <a:endParaRPr lang="en-US" sz="2800" b="0" i="1" kern="0" dirty="0" smtClean="0">
              <a:solidFill>
                <a:srgbClr val="FFFF00"/>
              </a:solidFill>
              <a:effectLst>
                <a:outerShdw blurRad="38100" dist="38100" dir="2700000" algn="tl">
                  <a:srgbClr val="000000"/>
                </a:outerShdw>
              </a:effectLst>
            </a:endParaRPr>
          </a:p>
          <a:p>
            <a:pPr algn="ctr"/>
            <a:r>
              <a:rPr lang="en-US" sz="2800" b="0" u="sng" kern="0" dirty="0" smtClean="0">
                <a:solidFill>
                  <a:srgbClr val="FFFF00"/>
                </a:solidFill>
                <a:effectLst>
                  <a:outerShdw blurRad="38100" dist="38100" dir="2700000" algn="tl">
                    <a:srgbClr val="000000"/>
                  </a:outerShdw>
                </a:effectLst>
              </a:rPr>
              <a:t>PRELIMINARY</a:t>
            </a:r>
            <a:endParaRPr lang="en-US" sz="2800" b="0" u="sng" kern="0" dirty="0">
              <a:solidFill>
                <a:schemeClr val="bg1"/>
              </a:solidFill>
              <a:effectLst>
                <a:outerShdw blurRad="38100" dist="38100" dir="2700000" algn="tl">
                  <a:srgbClr val="000000"/>
                </a:outerShdw>
              </a:effectLst>
            </a:endParaRPr>
          </a:p>
        </p:txBody>
      </p:sp>
      <p:grpSp>
        <p:nvGrpSpPr>
          <p:cNvPr id="3" name="Group 2"/>
          <p:cNvGrpSpPr>
            <a:grpSpLocks noChangeAspect="1"/>
          </p:cNvGrpSpPr>
          <p:nvPr/>
        </p:nvGrpSpPr>
        <p:grpSpPr>
          <a:xfrm>
            <a:off x="76207" y="304800"/>
            <a:ext cx="1653540" cy="1559633"/>
            <a:chOff x="76200" y="2303542"/>
            <a:chExt cx="4724400" cy="4456093"/>
          </a:xfrm>
        </p:grpSpPr>
        <p:sp>
          <p:nvSpPr>
            <p:cNvPr id="34" name="Rectangle 2"/>
            <p:cNvSpPr>
              <a:spLocks noChangeArrowheads="1"/>
            </p:cNvSpPr>
            <p:nvPr/>
          </p:nvSpPr>
          <p:spPr bwMode="auto">
            <a:xfrm>
              <a:off x="76200" y="2949635"/>
              <a:ext cx="4724400" cy="3810000"/>
            </a:xfrm>
            <a:prstGeom prst="rect">
              <a:avLst/>
            </a:prstGeom>
            <a:solidFill>
              <a:srgbClr val="99663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Oval 7"/>
            <p:cNvSpPr>
              <a:spLocks noChangeArrowheads="1"/>
            </p:cNvSpPr>
            <p:nvPr/>
          </p:nvSpPr>
          <p:spPr bwMode="auto">
            <a:xfrm>
              <a:off x="1219200" y="3911660"/>
              <a:ext cx="2362200" cy="990600"/>
            </a:xfrm>
            <a:prstGeom prst="ellipse">
              <a:avLst/>
            </a:prstGeom>
            <a:solidFill>
              <a:schemeClr val="bg1"/>
            </a:solidFill>
            <a:ln w="12700">
              <a:solidFill>
                <a:schemeClr val="tx1"/>
              </a:solidFill>
              <a:round/>
              <a:headEnd/>
              <a:tailEnd/>
            </a:ln>
            <a:effectLst/>
          </p:spPr>
          <p:txBody>
            <a:bodyPr wrap="none" anchor="ctr"/>
            <a:lstStyle/>
            <a:p>
              <a:pPr algn="ctr"/>
              <a:endParaRPr lang="en-US" altLang="en-US" sz="4000">
                <a:solidFill>
                  <a:srgbClr val="FFCC00"/>
                </a:solidFill>
              </a:endParaRPr>
            </a:p>
          </p:txBody>
        </p:sp>
        <p:sp>
          <p:nvSpPr>
            <p:cNvPr id="36" name="Rectangle 8"/>
            <p:cNvSpPr>
              <a:spLocks noChangeArrowheads="1"/>
            </p:cNvSpPr>
            <p:nvPr/>
          </p:nvSpPr>
          <p:spPr bwMode="auto">
            <a:xfrm>
              <a:off x="1219200" y="3073460"/>
              <a:ext cx="2362200" cy="1295400"/>
            </a:xfrm>
            <a:prstGeom prst="rect">
              <a:avLst/>
            </a:prstGeom>
            <a:solidFill>
              <a:schemeClr val="bg1"/>
            </a:solidFill>
            <a:ln w="12700">
              <a:solidFill>
                <a:schemeClr val="tx1"/>
              </a:solidFill>
            </a:ln>
            <a:effectLst/>
          </p:spPr>
          <p:txBody>
            <a:bodyPr wrap="none" anchor="ctr"/>
            <a:lstStyle/>
            <a:p>
              <a:endParaRPr lang="en-US"/>
            </a:p>
          </p:txBody>
        </p:sp>
        <p:sp>
          <p:nvSpPr>
            <p:cNvPr id="37" name="AutoShape 17"/>
            <p:cNvSpPr>
              <a:spLocks noChangeArrowheads="1"/>
            </p:cNvSpPr>
            <p:nvPr/>
          </p:nvSpPr>
          <p:spPr bwMode="auto">
            <a:xfrm>
              <a:off x="76200" y="2949635"/>
              <a:ext cx="4724400" cy="1447800"/>
            </a:xfrm>
            <a:custGeom>
              <a:avLst/>
              <a:gdLst>
                <a:gd name="G0" fmla="+- 1414 0 0"/>
                <a:gd name="G1" fmla="+- 21600 0 1414"/>
                <a:gd name="G2" fmla="*/ 1414 1 2"/>
                <a:gd name="G3" fmla="+- 21600 0 G2"/>
                <a:gd name="G4" fmla="+/ 1414 21600 2"/>
                <a:gd name="G5" fmla="+/ G1 0 2"/>
                <a:gd name="G6" fmla="*/ 21600 21600 1414"/>
                <a:gd name="G7" fmla="*/ G6 1 2"/>
                <a:gd name="G8" fmla="+- 21600 0 G7"/>
                <a:gd name="G9" fmla="*/ 21600 1 2"/>
                <a:gd name="G10" fmla="+- 1414 0 G9"/>
                <a:gd name="G11" fmla="?: G10 G8 0"/>
                <a:gd name="G12" fmla="?: G10 G7 21600"/>
                <a:gd name="T0" fmla="*/ 20893 w 21600"/>
                <a:gd name="T1" fmla="*/ 10800 h 21600"/>
                <a:gd name="T2" fmla="*/ 10800 w 21600"/>
                <a:gd name="T3" fmla="*/ 21600 h 21600"/>
                <a:gd name="T4" fmla="*/ 707 w 21600"/>
                <a:gd name="T5" fmla="*/ 10800 h 21600"/>
                <a:gd name="T6" fmla="*/ 10800 w 21600"/>
                <a:gd name="T7" fmla="*/ 0 h 21600"/>
                <a:gd name="T8" fmla="*/ 2507 w 21600"/>
                <a:gd name="T9" fmla="*/ 2507 h 21600"/>
                <a:gd name="T10" fmla="*/ 19093 w 21600"/>
                <a:gd name="T11" fmla="*/ 19093 h 21600"/>
              </a:gdLst>
              <a:ahLst/>
              <a:cxnLst>
                <a:cxn ang="0">
                  <a:pos x="T0" y="T1"/>
                </a:cxn>
                <a:cxn ang="0">
                  <a:pos x="T2" y="T3"/>
                </a:cxn>
                <a:cxn ang="0">
                  <a:pos x="T4" y="T5"/>
                </a:cxn>
                <a:cxn ang="0">
                  <a:pos x="T6" y="T7"/>
                </a:cxn>
              </a:cxnLst>
              <a:rect l="T8" t="T9" r="T10" b="T11"/>
              <a:pathLst>
                <a:path w="21600" h="21600">
                  <a:moveTo>
                    <a:pt x="0" y="0"/>
                  </a:moveTo>
                  <a:lnTo>
                    <a:pt x="1414" y="21600"/>
                  </a:lnTo>
                  <a:lnTo>
                    <a:pt x="20186" y="21600"/>
                  </a:lnTo>
                  <a:lnTo>
                    <a:pt x="21600" y="0"/>
                  </a:lnTo>
                  <a:close/>
                </a:path>
              </a:pathLst>
            </a:custGeom>
            <a:solidFill>
              <a:srgbClr val="66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Line 12"/>
            <p:cNvSpPr>
              <a:spLocks noChangeShapeType="1"/>
            </p:cNvSpPr>
            <p:nvPr/>
          </p:nvSpPr>
          <p:spPr bwMode="auto">
            <a:xfrm flipV="1">
              <a:off x="1219200" y="4092635"/>
              <a:ext cx="0" cy="304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3"/>
            <p:cNvSpPr>
              <a:spLocks noChangeShapeType="1"/>
            </p:cNvSpPr>
            <p:nvPr/>
          </p:nvSpPr>
          <p:spPr bwMode="auto">
            <a:xfrm flipV="1">
              <a:off x="3581400" y="4092635"/>
              <a:ext cx="0" cy="314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9"/>
            <p:cNvSpPr>
              <a:spLocks noChangeShapeType="1"/>
            </p:cNvSpPr>
            <p:nvPr/>
          </p:nvSpPr>
          <p:spPr bwMode="auto">
            <a:xfrm flipV="1">
              <a:off x="1219200" y="3721160"/>
              <a:ext cx="0" cy="3714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20"/>
            <p:cNvSpPr>
              <a:spLocks noChangeShapeType="1"/>
            </p:cNvSpPr>
            <p:nvPr/>
          </p:nvSpPr>
          <p:spPr bwMode="auto">
            <a:xfrm flipV="1">
              <a:off x="3581400" y="3721160"/>
              <a:ext cx="0" cy="3714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2" name="Group 9"/>
            <p:cNvGrpSpPr>
              <a:grpSpLocks/>
            </p:cNvGrpSpPr>
            <p:nvPr/>
          </p:nvGrpSpPr>
          <p:grpSpPr bwMode="auto">
            <a:xfrm flipV="1">
              <a:off x="1219200" y="3721160"/>
              <a:ext cx="2362200" cy="523875"/>
              <a:chOff x="864" y="4032"/>
              <a:chExt cx="1488" cy="288"/>
            </a:xfrm>
          </p:grpSpPr>
          <p:sp>
            <p:nvSpPr>
              <p:cNvPr id="43" name="Arc 10"/>
              <p:cNvSpPr>
                <a:spLocks/>
              </p:cNvSpPr>
              <p:nvPr/>
            </p:nvSpPr>
            <p:spPr bwMode="auto">
              <a:xfrm flipH="1">
                <a:off x="864" y="4032"/>
                <a:ext cx="768"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996633"/>
              </a:solidFill>
              <a:ln w="12700">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rc 11"/>
              <p:cNvSpPr>
                <a:spLocks/>
              </p:cNvSpPr>
              <p:nvPr/>
            </p:nvSpPr>
            <p:spPr bwMode="auto">
              <a:xfrm>
                <a:off x="1632" y="4032"/>
                <a:ext cx="720"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996633"/>
              </a:solidFill>
              <a:ln w="12700">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5" name="Oval 23"/>
            <p:cNvSpPr>
              <a:spLocks noChangeArrowheads="1"/>
            </p:cNvSpPr>
            <p:nvPr/>
          </p:nvSpPr>
          <p:spPr bwMode="auto">
            <a:xfrm>
              <a:off x="1219200" y="3102035"/>
              <a:ext cx="2362200" cy="990600"/>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000">
                <a:solidFill>
                  <a:srgbClr val="FFCC00"/>
                </a:solidFill>
              </a:endParaRPr>
            </a:p>
          </p:txBody>
        </p:sp>
        <p:sp>
          <p:nvSpPr>
            <p:cNvPr id="46" name="Oval 25"/>
            <p:cNvSpPr>
              <a:spLocks noChangeArrowheads="1"/>
            </p:cNvSpPr>
            <p:nvPr/>
          </p:nvSpPr>
          <p:spPr bwMode="auto">
            <a:xfrm>
              <a:off x="1219200" y="2959160"/>
              <a:ext cx="2362200" cy="990600"/>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000">
                <a:solidFill>
                  <a:srgbClr val="FFCC00"/>
                </a:solidFill>
              </a:endParaRPr>
            </a:p>
          </p:txBody>
        </p:sp>
        <p:sp>
          <p:nvSpPr>
            <p:cNvPr id="47" name="Oval 7"/>
            <p:cNvSpPr>
              <a:spLocks noChangeArrowheads="1"/>
            </p:cNvSpPr>
            <p:nvPr/>
          </p:nvSpPr>
          <p:spPr bwMode="auto">
            <a:xfrm>
              <a:off x="1219200" y="2692460"/>
              <a:ext cx="2362200" cy="990600"/>
            </a:xfrm>
            <a:prstGeom prst="ellipse">
              <a:avLst/>
            </a:prstGeom>
            <a:solidFill>
              <a:srgbClr val="FFFFFF">
                <a:alpha val="98039"/>
              </a:srgbClr>
            </a:solidFill>
            <a:ln w="12700">
              <a:solidFill>
                <a:schemeClr val="tx1"/>
              </a:solidFill>
              <a:round/>
              <a:headEnd/>
              <a:tailEnd/>
            </a:ln>
            <a:effectLst/>
          </p:spPr>
          <p:txBody>
            <a:bodyPr wrap="none" anchor="ctr"/>
            <a:lstStyle/>
            <a:p>
              <a:pPr algn="ctr"/>
              <a:endParaRPr lang="en-US" altLang="en-US" sz="4000">
                <a:solidFill>
                  <a:srgbClr val="FFCC00"/>
                </a:solidFill>
              </a:endParaRPr>
            </a:p>
          </p:txBody>
        </p:sp>
        <p:sp>
          <p:nvSpPr>
            <p:cNvPr id="48" name="Oval 26"/>
            <p:cNvSpPr>
              <a:spLocks noChangeArrowheads="1"/>
            </p:cNvSpPr>
            <p:nvPr/>
          </p:nvSpPr>
          <p:spPr bwMode="auto">
            <a:xfrm>
              <a:off x="1219200" y="2816285"/>
              <a:ext cx="2362200" cy="990600"/>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000">
                <a:solidFill>
                  <a:srgbClr val="FFCC00"/>
                </a:solidFill>
              </a:endParaRPr>
            </a:p>
          </p:txBody>
        </p:sp>
        <p:cxnSp>
          <p:nvCxnSpPr>
            <p:cNvPr id="49" name="Straight Arrow Connector 48"/>
            <p:cNvCxnSpPr/>
            <p:nvPr/>
          </p:nvCxnSpPr>
          <p:spPr bwMode="auto">
            <a:xfrm flipV="1">
              <a:off x="2400300" y="4140260"/>
              <a:ext cx="0" cy="1323975"/>
            </a:xfrm>
            <a:prstGeom prst="straightConnector1">
              <a:avLst/>
            </a:prstGeom>
            <a:solidFill>
              <a:schemeClr val="accent1"/>
            </a:solidFill>
            <a:ln w="12700" cap="flat" cmpd="sng" algn="ctr">
              <a:solidFill>
                <a:srgbClr val="66FFFF"/>
              </a:solidFill>
              <a:prstDash val="solid"/>
              <a:round/>
              <a:headEnd type="none" w="med" len="med"/>
              <a:tailEnd type="triangle" w="med" len="med"/>
            </a:ln>
            <a:effectLst/>
          </p:spPr>
        </p:cxnSp>
        <p:cxnSp>
          <p:nvCxnSpPr>
            <p:cNvPr id="51" name="Straight Arrow Connector 50"/>
            <p:cNvCxnSpPr/>
            <p:nvPr/>
          </p:nvCxnSpPr>
          <p:spPr bwMode="auto">
            <a:xfrm>
              <a:off x="2400300" y="2303542"/>
              <a:ext cx="3810" cy="1185843"/>
            </a:xfrm>
            <a:prstGeom prst="straightConnector1">
              <a:avLst/>
            </a:prstGeom>
            <a:solidFill>
              <a:schemeClr val="accent1"/>
            </a:solidFill>
            <a:ln w="12700" cap="flat" cmpd="sng" algn="ctr">
              <a:solidFill>
                <a:srgbClr val="66FFFF"/>
              </a:solidFill>
              <a:prstDash val="solid"/>
              <a:round/>
              <a:headEnd type="none" w="med" len="med"/>
              <a:tailEnd type="triangle" w="med" len="med"/>
            </a:ln>
            <a:effectLst/>
          </p:spPr>
        </p:cxnSp>
      </p:grpSp>
      <p:graphicFrame>
        <p:nvGraphicFramePr>
          <p:cNvPr id="5" name="Table 4"/>
          <p:cNvGraphicFramePr>
            <a:graphicFrameLocks noGrp="1"/>
          </p:cNvGraphicFramePr>
          <p:nvPr>
            <p:extLst>
              <p:ext uri="{D42A27DB-BD31-4B8C-83A1-F6EECF244321}">
                <p14:modId xmlns:p14="http://schemas.microsoft.com/office/powerpoint/2010/main" val="1528790757"/>
              </p:ext>
            </p:extLst>
          </p:nvPr>
        </p:nvGraphicFramePr>
        <p:xfrm>
          <a:off x="1524000" y="1199201"/>
          <a:ext cx="7467600" cy="4586549"/>
        </p:xfrm>
        <a:graphic>
          <a:graphicData uri="http://schemas.openxmlformats.org/drawingml/2006/table">
            <a:tbl>
              <a:tblPr>
                <a:tableStyleId>{5C22544A-7EE6-4342-B048-85BDC9FD1C3A}</a:tableStyleId>
              </a:tblPr>
              <a:tblGrid>
                <a:gridCol w="2569335"/>
                <a:gridCol w="1240665"/>
                <a:gridCol w="1219200"/>
                <a:gridCol w="1219200"/>
                <a:gridCol w="1219200"/>
              </a:tblGrid>
              <a:tr h="685109">
                <a:tc>
                  <a:txBody>
                    <a:bodyPr/>
                    <a:lstStyle/>
                    <a:p>
                      <a:pPr algn="l" fontAlgn="b"/>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PO</a:t>
                      </a:r>
                      <a:r>
                        <a:rPr lang="en-US" sz="1600" u="none" strike="noStrike" baseline="-25000" dirty="0">
                          <a:effectLst/>
                        </a:rPr>
                        <a:t>4</a:t>
                      </a:r>
                      <a:r>
                        <a:rPr lang="en-US" sz="1600" u="none" strike="noStrike" dirty="0">
                          <a:effectLst/>
                        </a:rPr>
                        <a:t> </a:t>
                      </a:r>
                      <a:r>
                        <a:rPr lang="en-US" sz="1600" u="none" strike="noStrike" dirty="0" smtClean="0">
                          <a:effectLst/>
                        </a:rPr>
                        <a:t>flux</a:t>
                      </a:r>
                    </a:p>
                    <a:p>
                      <a:pPr algn="ctr" fontAlgn="b"/>
                      <a:r>
                        <a:rPr lang="en-US" sz="1600" u="none" strike="noStrike" dirty="0" smtClean="0">
                          <a:effectLst/>
                        </a:rPr>
                        <a:t>(mg-P</a:t>
                      </a:r>
                      <a:r>
                        <a:rPr lang="en-US" sz="1600" u="none" strike="noStrike" baseline="0" dirty="0" smtClean="0">
                          <a:effectLst/>
                        </a:rPr>
                        <a:t> </a:t>
                      </a:r>
                      <a:r>
                        <a:rPr lang="en-US" sz="1600" u="none" strike="noStrike" dirty="0" smtClean="0">
                          <a:effectLst/>
                        </a:rPr>
                        <a:t>m</a:t>
                      </a:r>
                      <a:r>
                        <a:rPr lang="en-US" sz="1600" u="none" strike="noStrike" baseline="30000" dirty="0" smtClean="0">
                          <a:effectLst/>
                        </a:rPr>
                        <a:t>-2</a:t>
                      </a:r>
                      <a:r>
                        <a:rPr lang="en-US" sz="1600" u="none" strike="noStrike" dirty="0" smtClean="0">
                          <a:effectLst/>
                        </a:rPr>
                        <a:t> d</a:t>
                      </a:r>
                      <a:r>
                        <a:rPr lang="en-US" sz="1600" u="none" strike="noStrike" baseline="30000" dirty="0" smtClean="0">
                          <a:effectLst/>
                        </a:rPr>
                        <a:t>-1</a:t>
                      </a:r>
                      <a:r>
                        <a:rPr lang="en-US" sz="1600" u="none" strike="noStrike" dirty="0" smtClean="0">
                          <a:effectLst/>
                        </a:rPr>
                        <a:t>)</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NH</a:t>
                      </a:r>
                      <a:r>
                        <a:rPr lang="en-US" sz="1600" u="none" strike="noStrike" baseline="-25000" dirty="0">
                          <a:effectLst/>
                        </a:rPr>
                        <a:t>4</a:t>
                      </a:r>
                      <a:r>
                        <a:rPr lang="en-US" sz="1600" u="none" strike="noStrike" dirty="0">
                          <a:effectLst/>
                        </a:rPr>
                        <a:t>  </a:t>
                      </a:r>
                      <a:r>
                        <a:rPr lang="en-US" sz="1600" u="none" strike="noStrike" dirty="0" smtClean="0">
                          <a:effectLst/>
                        </a:rPr>
                        <a:t>flux</a:t>
                      </a:r>
                    </a:p>
                    <a:p>
                      <a:pPr algn="ctr" fontAlgn="b"/>
                      <a:r>
                        <a:rPr lang="en-US" sz="1600" u="none" strike="noStrike" dirty="0" smtClean="0">
                          <a:effectLst/>
                        </a:rPr>
                        <a:t>(mg-N</a:t>
                      </a:r>
                      <a:r>
                        <a:rPr lang="en-US" sz="1600" u="none" strike="noStrike" baseline="0" dirty="0" smtClean="0">
                          <a:effectLst/>
                        </a:rPr>
                        <a:t> </a:t>
                      </a:r>
                      <a:r>
                        <a:rPr lang="en-US" sz="1600" u="none" strike="noStrike" dirty="0" smtClean="0">
                          <a:effectLst/>
                        </a:rPr>
                        <a:t>m</a:t>
                      </a:r>
                      <a:r>
                        <a:rPr lang="en-US" sz="1600" u="none" strike="noStrike" baseline="30000" dirty="0" smtClean="0">
                          <a:effectLst/>
                        </a:rPr>
                        <a:t>-2</a:t>
                      </a:r>
                      <a:r>
                        <a:rPr lang="en-US" sz="1600" u="none" strike="noStrike" dirty="0" smtClean="0">
                          <a:effectLst/>
                        </a:rPr>
                        <a:t> d</a:t>
                      </a:r>
                      <a:r>
                        <a:rPr lang="en-US" sz="1600" u="none" strike="noStrike" baseline="30000" dirty="0" smtClean="0">
                          <a:effectLst/>
                        </a:rPr>
                        <a:t>-1</a:t>
                      </a:r>
                      <a:r>
                        <a:rPr lang="en-US" sz="1600" u="none" strike="noStrike" dirty="0" smtClean="0">
                          <a:effectLst/>
                        </a:rPr>
                        <a:t>)</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NO</a:t>
                      </a:r>
                      <a:r>
                        <a:rPr lang="en-US" sz="1600" u="none" strike="noStrike" baseline="-25000" dirty="0">
                          <a:effectLst/>
                        </a:rPr>
                        <a:t>2</a:t>
                      </a:r>
                      <a:r>
                        <a:rPr lang="en-US" sz="1600" u="none" strike="noStrike" dirty="0">
                          <a:effectLst/>
                        </a:rPr>
                        <a:t>  flux </a:t>
                      </a:r>
                      <a:endParaRPr lang="en-US" sz="1600" u="none" strike="noStrike" dirty="0" smtClean="0">
                        <a:effectLst/>
                      </a:endParaRPr>
                    </a:p>
                    <a:p>
                      <a:pPr algn="ctr" fontAlgn="b"/>
                      <a:r>
                        <a:rPr lang="en-US" sz="1600" u="none" strike="noStrike" dirty="0" smtClean="0">
                          <a:effectLst/>
                        </a:rPr>
                        <a:t>(mg-N</a:t>
                      </a:r>
                      <a:r>
                        <a:rPr lang="en-US" sz="1600" u="none" strike="noStrike" baseline="0" dirty="0" smtClean="0">
                          <a:effectLst/>
                        </a:rPr>
                        <a:t> </a:t>
                      </a:r>
                      <a:r>
                        <a:rPr lang="en-US" sz="1600" u="none" strike="noStrike" dirty="0" smtClean="0">
                          <a:effectLst/>
                        </a:rPr>
                        <a:t>m</a:t>
                      </a:r>
                      <a:r>
                        <a:rPr lang="en-US" sz="1600" u="none" strike="noStrike" baseline="30000" dirty="0" smtClean="0">
                          <a:effectLst/>
                        </a:rPr>
                        <a:t>-2</a:t>
                      </a:r>
                      <a:r>
                        <a:rPr lang="en-US" sz="1600" u="none" strike="noStrike" dirty="0" smtClean="0">
                          <a:effectLst/>
                        </a:rPr>
                        <a:t> d</a:t>
                      </a:r>
                      <a:r>
                        <a:rPr lang="en-US" sz="1600" u="none" strike="noStrike" baseline="30000" dirty="0" smtClean="0">
                          <a:effectLst/>
                        </a:rPr>
                        <a:t>-1</a:t>
                      </a:r>
                      <a:r>
                        <a:rPr lang="en-US" sz="1600" u="none" strike="noStrike" dirty="0" smtClean="0">
                          <a:effectLst/>
                        </a:rPr>
                        <a:t>)</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NO</a:t>
                      </a:r>
                      <a:r>
                        <a:rPr lang="en-US" sz="1600" u="none" strike="noStrike" baseline="-25000" dirty="0">
                          <a:effectLst/>
                        </a:rPr>
                        <a:t>3</a:t>
                      </a:r>
                      <a:r>
                        <a:rPr lang="en-US" sz="1600" u="none" strike="noStrike" dirty="0">
                          <a:effectLst/>
                        </a:rPr>
                        <a:t>  </a:t>
                      </a:r>
                      <a:r>
                        <a:rPr lang="en-US" sz="1600" u="none" strike="noStrike" dirty="0" smtClean="0">
                          <a:effectLst/>
                        </a:rPr>
                        <a:t>flux</a:t>
                      </a:r>
                    </a:p>
                    <a:p>
                      <a:pPr algn="ctr" fontAlgn="b"/>
                      <a:r>
                        <a:rPr lang="en-US" sz="1600" u="none" strike="noStrike" dirty="0" smtClean="0">
                          <a:effectLst/>
                        </a:rPr>
                        <a:t>(mg-N</a:t>
                      </a:r>
                      <a:r>
                        <a:rPr lang="en-US" sz="1600" u="none" strike="noStrike" baseline="0" dirty="0" smtClean="0">
                          <a:effectLst/>
                        </a:rPr>
                        <a:t> </a:t>
                      </a:r>
                      <a:r>
                        <a:rPr lang="en-US" sz="1600" u="none" strike="noStrike" dirty="0" smtClean="0">
                          <a:effectLst/>
                        </a:rPr>
                        <a:t>m</a:t>
                      </a:r>
                      <a:r>
                        <a:rPr lang="en-US" sz="1600" u="none" strike="noStrike" baseline="30000" dirty="0" smtClean="0">
                          <a:effectLst/>
                        </a:rPr>
                        <a:t>-2</a:t>
                      </a:r>
                      <a:r>
                        <a:rPr lang="en-US" sz="1600" u="none" strike="noStrike" dirty="0" smtClean="0">
                          <a:effectLst/>
                        </a:rPr>
                        <a:t> d</a:t>
                      </a:r>
                      <a:r>
                        <a:rPr lang="en-US" sz="1600" u="none" strike="noStrike" baseline="30000" dirty="0" smtClean="0">
                          <a:effectLst/>
                        </a:rPr>
                        <a:t>-1</a:t>
                      </a:r>
                      <a:r>
                        <a:rPr lang="en-US" sz="1600" u="none" strike="noStrike" dirty="0" smtClean="0">
                          <a:effectLst/>
                        </a:rPr>
                        <a:t>)</a:t>
                      </a:r>
                      <a:endParaRPr lang="en-US" sz="1600" b="0" i="0" u="none" strike="noStrike" dirty="0">
                        <a:solidFill>
                          <a:srgbClr val="000000"/>
                        </a:solidFill>
                        <a:effectLst/>
                        <a:latin typeface="Calibri"/>
                      </a:endParaRPr>
                    </a:p>
                  </a:txBody>
                  <a:tcPr marL="0" marR="0" marT="0" marB="0" anchor="b"/>
                </a:tc>
              </a:tr>
              <a:tr h="224626">
                <a:tc>
                  <a:txBody>
                    <a:bodyPr/>
                    <a:lstStyle/>
                    <a:p>
                      <a:pPr algn="l" fontAlgn="b"/>
                      <a:r>
                        <a:rPr lang="en-US" sz="1600" b="0" i="0" u="none" strike="noStrike" dirty="0" smtClean="0">
                          <a:solidFill>
                            <a:srgbClr val="000000"/>
                          </a:solidFill>
                          <a:effectLst/>
                          <a:latin typeface="Calibri"/>
                        </a:rPr>
                        <a:t>Willards input     ↓</a:t>
                      </a:r>
                    </a:p>
                  </a:txBody>
                  <a:tcPr marL="0" marR="0" marT="0" marB="0" anchor="b"/>
                </a:tc>
                <a:tc>
                  <a:txBody>
                    <a:bodyPr/>
                    <a:lstStyle/>
                    <a:p>
                      <a:pPr algn="ctr" fontAlgn="b"/>
                      <a:r>
                        <a:rPr lang="en-US" sz="1600" u="none" strike="noStrike" dirty="0" smtClean="0">
                          <a:effectLst/>
                        </a:rPr>
                        <a:t>0.78</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1.27</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0.04</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16.40</a:t>
                      </a:r>
                      <a:endParaRPr lang="en-US" sz="1600" b="0" i="0" u="none" strike="noStrike" dirty="0">
                        <a:solidFill>
                          <a:srgbClr val="000000"/>
                        </a:solidFill>
                        <a:effectLst/>
                        <a:latin typeface="Calibri"/>
                      </a:endParaRPr>
                    </a:p>
                  </a:txBody>
                  <a:tcPr marL="0" marR="0" marT="0" marB="0" anchor="b"/>
                </a:tc>
              </a:tr>
              <a:tr h="224626">
                <a:tc>
                  <a:txBody>
                    <a:bodyPr/>
                    <a:lstStyle/>
                    <a:p>
                      <a:pPr algn="l" fontAlgn="b"/>
                      <a:r>
                        <a:rPr lang="en-US" sz="1600" b="0" i="0" u="none" strike="noStrike" dirty="0" smtClean="0">
                          <a:solidFill>
                            <a:srgbClr val="000000"/>
                          </a:solidFill>
                          <a:effectLst/>
                          <a:latin typeface="Calibri"/>
                        </a:rPr>
                        <a:t>Willards release ↑</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0.76</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1.29</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0.01</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16.69</a:t>
                      </a:r>
                      <a:endParaRPr lang="en-US" sz="1600" b="0" i="0" u="none" strike="noStrike" dirty="0">
                        <a:solidFill>
                          <a:srgbClr val="000000"/>
                        </a:solidFill>
                        <a:effectLst/>
                        <a:latin typeface="Calibri"/>
                      </a:endParaRPr>
                    </a:p>
                  </a:txBody>
                  <a:tcPr marL="0" marR="0" marT="0" marB="0" anchor="b"/>
                </a:tc>
              </a:tr>
              <a:tr h="224626">
                <a:tc>
                  <a:txBody>
                    <a:bodyPr/>
                    <a:lstStyle/>
                    <a:p>
                      <a:pPr algn="l"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r>
              <a:tr h="2246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err="1" smtClean="0">
                          <a:solidFill>
                            <a:srgbClr val="000000"/>
                          </a:solidFill>
                          <a:effectLst/>
                          <a:latin typeface="Calibri"/>
                        </a:rPr>
                        <a:t>Horsebridge</a:t>
                      </a:r>
                      <a:r>
                        <a:rPr lang="en-US" sz="1600" b="0" i="0" u="none" strike="noStrike" dirty="0" smtClean="0">
                          <a:solidFill>
                            <a:srgbClr val="000000"/>
                          </a:solidFill>
                          <a:effectLst/>
                          <a:latin typeface="Calibri"/>
                        </a:rPr>
                        <a:t> input    </a:t>
                      </a:r>
                      <a:r>
                        <a:rPr lang="en-US" sz="1600" b="0" i="0" u="none" strike="noStrike" dirty="0" smtClean="0">
                          <a:solidFill>
                            <a:srgbClr val="000000"/>
                          </a:solidFill>
                          <a:effectLst/>
                          <a:latin typeface="+mn-lt"/>
                        </a:rPr>
                        <a:t>↓</a:t>
                      </a:r>
                    </a:p>
                  </a:txBody>
                  <a:tcPr marL="0" marR="0" marT="0" marB="0" anchor="b"/>
                </a:tc>
                <a:tc>
                  <a:txBody>
                    <a:bodyPr/>
                    <a:lstStyle/>
                    <a:p>
                      <a:pPr algn="ctr" fontAlgn="b"/>
                      <a:r>
                        <a:rPr lang="en-US" sz="1600" b="0" i="0" u="none" strike="noStrike" dirty="0" smtClean="0">
                          <a:solidFill>
                            <a:srgbClr val="000000"/>
                          </a:solidFill>
                          <a:effectLst/>
                          <a:latin typeface="Calibri"/>
                        </a:rPr>
                        <a:t>0.14</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b="0" i="0" u="none" strike="noStrike" dirty="0" smtClean="0">
                          <a:solidFill>
                            <a:srgbClr val="FFC000"/>
                          </a:solidFill>
                          <a:effectLst/>
                          <a:latin typeface="Calibri"/>
                        </a:rPr>
                        <a:t>1.08</a:t>
                      </a:r>
                      <a:endParaRPr lang="en-US" sz="1600" b="0" i="0" u="none" strike="noStrike" dirty="0">
                        <a:solidFill>
                          <a:srgbClr val="FFC000"/>
                        </a:solidFill>
                        <a:effectLst/>
                        <a:latin typeface="Calibri"/>
                      </a:endParaRPr>
                    </a:p>
                  </a:txBody>
                  <a:tcPr marL="0" marR="0" marT="0" marB="0" anchor="b"/>
                </a:tc>
                <a:tc>
                  <a:txBody>
                    <a:bodyPr/>
                    <a:lstStyle/>
                    <a:p>
                      <a:pPr algn="ctr" fontAlgn="b"/>
                      <a:r>
                        <a:rPr lang="en-US" sz="1600" b="0" i="0" u="none" strike="noStrike" dirty="0" smtClean="0">
                          <a:solidFill>
                            <a:srgbClr val="FFC000"/>
                          </a:solidFill>
                          <a:effectLst/>
                          <a:latin typeface="Calibri"/>
                        </a:rPr>
                        <a:t>0.01</a:t>
                      </a:r>
                      <a:endParaRPr lang="en-US" sz="1600" b="0" i="0" u="none" strike="noStrike" dirty="0">
                        <a:solidFill>
                          <a:srgbClr val="FFC000"/>
                        </a:solidFill>
                        <a:effectLst/>
                        <a:latin typeface="Calibri"/>
                      </a:endParaRPr>
                    </a:p>
                  </a:txBody>
                  <a:tcPr marL="0" marR="0" marT="0" marB="0" anchor="b"/>
                </a:tc>
                <a:tc>
                  <a:txBody>
                    <a:bodyPr/>
                    <a:lstStyle/>
                    <a:p>
                      <a:pPr algn="ctr" fontAlgn="b"/>
                      <a:r>
                        <a:rPr lang="en-US" sz="1600" b="0" i="0" u="none" strike="noStrike" dirty="0" smtClean="0">
                          <a:solidFill>
                            <a:srgbClr val="FFC000"/>
                          </a:solidFill>
                          <a:effectLst/>
                          <a:latin typeface="Calibri"/>
                        </a:rPr>
                        <a:t>1.34</a:t>
                      </a:r>
                      <a:endParaRPr lang="en-US" sz="1600" b="0" i="0" u="none" strike="noStrike" dirty="0">
                        <a:solidFill>
                          <a:srgbClr val="FFC000"/>
                        </a:solidFill>
                        <a:effectLst/>
                        <a:latin typeface="Calibri"/>
                      </a:endParaRPr>
                    </a:p>
                  </a:txBody>
                  <a:tcPr marL="0" marR="0" marT="0" marB="0" anchor="b"/>
                </a:tc>
              </a:tr>
              <a:tr h="2246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err="1" smtClean="0">
                          <a:solidFill>
                            <a:srgbClr val="000000"/>
                          </a:solidFill>
                          <a:effectLst/>
                          <a:latin typeface="+mn-lt"/>
                        </a:rPr>
                        <a:t>Horsebridge</a:t>
                      </a:r>
                      <a:r>
                        <a:rPr lang="en-US" sz="1600" b="0" i="0" u="none" strike="noStrike" dirty="0" smtClean="0">
                          <a:solidFill>
                            <a:srgbClr val="000000"/>
                          </a:solidFill>
                          <a:effectLst/>
                          <a:latin typeface="+mn-lt"/>
                        </a:rPr>
                        <a:t> output ↑</a:t>
                      </a:r>
                    </a:p>
                  </a:txBody>
                  <a:tcPr marL="0" marR="0" marT="0" marB="0" anchor="b"/>
                </a:tc>
                <a:tc>
                  <a:txBody>
                    <a:bodyPr/>
                    <a:lstStyle/>
                    <a:p>
                      <a:pPr algn="ctr" fontAlgn="b"/>
                      <a:r>
                        <a:rPr lang="en-US" sz="1600" b="0" i="0" u="none" strike="noStrike" dirty="0" smtClean="0">
                          <a:solidFill>
                            <a:srgbClr val="000000"/>
                          </a:solidFill>
                          <a:effectLst/>
                          <a:latin typeface="Calibri"/>
                        </a:rPr>
                        <a:t>0.23</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b="0" i="0" u="none" strike="noStrike" dirty="0" smtClean="0">
                          <a:solidFill>
                            <a:srgbClr val="FFC000"/>
                          </a:solidFill>
                          <a:effectLst/>
                          <a:latin typeface="Calibri"/>
                        </a:rPr>
                        <a:t>1.05</a:t>
                      </a:r>
                      <a:endParaRPr lang="en-US" sz="1600" b="0" i="0" u="none" strike="noStrike" dirty="0">
                        <a:solidFill>
                          <a:srgbClr val="FFC000"/>
                        </a:solidFill>
                        <a:effectLst/>
                        <a:latin typeface="Calibri"/>
                      </a:endParaRPr>
                    </a:p>
                  </a:txBody>
                  <a:tcPr marL="0" marR="0" marT="0" marB="0" anchor="b"/>
                </a:tc>
                <a:tc>
                  <a:txBody>
                    <a:bodyPr/>
                    <a:lstStyle/>
                    <a:p>
                      <a:pPr algn="ctr" fontAlgn="b"/>
                      <a:r>
                        <a:rPr lang="en-US" sz="1600" b="0" i="0" u="none" strike="noStrike" dirty="0" smtClean="0">
                          <a:solidFill>
                            <a:srgbClr val="FFC000"/>
                          </a:solidFill>
                          <a:effectLst/>
                          <a:latin typeface="Calibri"/>
                        </a:rPr>
                        <a:t>0.01</a:t>
                      </a:r>
                      <a:endParaRPr lang="en-US" sz="1600" b="0" i="0" u="none" strike="noStrike" dirty="0">
                        <a:solidFill>
                          <a:srgbClr val="FFC000"/>
                        </a:solidFill>
                        <a:effectLst/>
                        <a:latin typeface="Calibri"/>
                      </a:endParaRPr>
                    </a:p>
                  </a:txBody>
                  <a:tcPr marL="0" marR="0" marT="0" marB="0" anchor="b"/>
                </a:tc>
                <a:tc>
                  <a:txBody>
                    <a:bodyPr/>
                    <a:lstStyle/>
                    <a:p>
                      <a:pPr algn="ctr" fontAlgn="b"/>
                      <a:r>
                        <a:rPr lang="en-US" sz="1600" b="0" i="0" u="none" strike="noStrike" dirty="0" smtClean="0">
                          <a:solidFill>
                            <a:srgbClr val="FFC000"/>
                          </a:solidFill>
                          <a:effectLst/>
                          <a:latin typeface="Calibri"/>
                        </a:rPr>
                        <a:t>0.52</a:t>
                      </a:r>
                      <a:endParaRPr lang="en-US" sz="1600" b="0" i="0" u="none" strike="noStrike" dirty="0">
                        <a:solidFill>
                          <a:srgbClr val="FFC000"/>
                        </a:solidFill>
                        <a:effectLst/>
                        <a:latin typeface="Calibri"/>
                      </a:endParaRPr>
                    </a:p>
                  </a:txBody>
                  <a:tcPr marL="0" marR="0" marT="0" marB="0" anchor="b"/>
                </a:tc>
              </a:tr>
              <a:tr h="224626">
                <a:tc>
                  <a:txBody>
                    <a:bodyPr/>
                    <a:lstStyle/>
                    <a:p>
                      <a:pPr algn="l"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r>
              <a:tr h="2246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a:rPr>
                        <a:t>Harkin-Beaver</a:t>
                      </a:r>
                      <a:r>
                        <a:rPr lang="en-US" sz="1600" b="0" i="0" u="none" strike="noStrike" baseline="0" dirty="0" smtClean="0">
                          <a:solidFill>
                            <a:srgbClr val="000000"/>
                          </a:solidFill>
                          <a:effectLst/>
                          <a:latin typeface="Calibri"/>
                        </a:rPr>
                        <a:t> input     </a:t>
                      </a:r>
                      <a:r>
                        <a:rPr lang="en-US" sz="1600" b="0" i="0" u="none" strike="noStrike" dirty="0" smtClean="0">
                          <a:solidFill>
                            <a:srgbClr val="000000"/>
                          </a:solidFill>
                          <a:effectLst/>
                          <a:latin typeface="+mn-lt"/>
                        </a:rPr>
                        <a:t>↓</a:t>
                      </a:r>
                    </a:p>
                  </a:txBody>
                  <a:tcPr marL="0" marR="0" marT="0" marB="0" anchor="b"/>
                </a:tc>
                <a:tc>
                  <a:txBody>
                    <a:bodyPr/>
                    <a:lstStyle/>
                    <a:p>
                      <a:pPr algn="ctr" fontAlgn="b"/>
                      <a:r>
                        <a:rPr lang="en-US" sz="1600" u="none" strike="noStrike" dirty="0" smtClean="0">
                          <a:effectLst/>
                        </a:rPr>
                        <a:t>0.71</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1.54</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0.01</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26.81</a:t>
                      </a:r>
                      <a:endParaRPr lang="en-US" sz="1600" b="0" i="0" u="none" strike="noStrike" dirty="0">
                        <a:solidFill>
                          <a:srgbClr val="000000"/>
                        </a:solidFill>
                        <a:effectLst/>
                        <a:latin typeface="Calibri"/>
                      </a:endParaRPr>
                    </a:p>
                  </a:txBody>
                  <a:tcPr marL="0" marR="0" marT="0" marB="0" anchor="b"/>
                </a:tc>
              </a:tr>
              <a:tr h="224626">
                <a:tc>
                  <a:txBody>
                    <a:bodyPr/>
                    <a:lstStyle/>
                    <a:p>
                      <a:pPr algn="l" fontAlgn="b"/>
                      <a:r>
                        <a:rPr lang="en-US" sz="1600" b="0" i="0" u="none" strike="noStrike" dirty="0" smtClean="0">
                          <a:solidFill>
                            <a:srgbClr val="000000"/>
                          </a:solidFill>
                          <a:effectLst/>
                          <a:latin typeface="Calibri"/>
                        </a:rPr>
                        <a:t>Harkin-Beaver</a:t>
                      </a:r>
                      <a:r>
                        <a:rPr lang="en-US" sz="1600" b="0" i="0" u="none" strike="noStrike" baseline="0" dirty="0" smtClean="0">
                          <a:solidFill>
                            <a:srgbClr val="000000"/>
                          </a:solidFill>
                          <a:effectLst/>
                          <a:latin typeface="Calibri"/>
                        </a:rPr>
                        <a:t> release </a:t>
                      </a:r>
                      <a:r>
                        <a:rPr lang="en-US" sz="1600" b="0" i="0" u="none" strike="noStrike" dirty="0" smtClean="0">
                          <a:solidFill>
                            <a:srgbClr val="000000"/>
                          </a:solidFill>
                          <a:effectLst/>
                          <a:latin typeface="+mn-lt"/>
                        </a:rPr>
                        <a:t>↑</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0.67</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1.44</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0.01</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11.22</a:t>
                      </a:r>
                      <a:endParaRPr lang="en-US" sz="1600" b="0" i="0" u="none" strike="noStrike" dirty="0">
                        <a:solidFill>
                          <a:srgbClr val="000000"/>
                        </a:solidFill>
                        <a:effectLst/>
                        <a:latin typeface="Calibri"/>
                      </a:endParaRPr>
                    </a:p>
                  </a:txBody>
                  <a:tcPr marL="0" marR="0" marT="0" marB="0" anchor="b"/>
                </a:tc>
              </a:tr>
              <a:tr h="224626">
                <a:tc>
                  <a:txBody>
                    <a:bodyPr/>
                    <a:lstStyle/>
                    <a:p>
                      <a:pPr algn="l"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c>
                  <a:txBody>
                    <a:bodyPr/>
                    <a:lstStyle/>
                    <a:p>
                      <a:pPr algn="ctr" fontAlgn="b"/>
                      <a:endParaRPr lang="en-US" sz="1600" b="0" i="0" u="none" strike="noStrike" dirty="0">
                        <a:solidFill>
                          <a:srgbClr val="000000"/>
                        </a:solidFill>
                        <a:effectLst/>
                        <a:latin typeface="Calibri"/>
                      </a:endParaRPr>
                    </a:p>
                  </a:txBody>
                  <a:tcPr marL="0" marR="0" marT="0" marB="0" anchor="b"/>
                </a:tc>
              </a:tr>
              <a:tr h="22462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a:rPr>
                        <a:t>Porters </a:t>
                      </a:r>
                      <a:r>
                        <a:rPr lang="en-US" sz="1600" b="0" i="0" u="none" strike="noStrike" dirty="0" smtClean="0">
                          <a:solidFill>
                            <a:srgbClr val="000000"/>
                          </a:solidFill>
                          <a:effectLst/>
                          <a:latin typeface="+mn-lt"/>
                        </a:rPr>
                        <a:t>input     ↓</a:t>
                      </a:r>
                    </a:p>
                  </a:txBody>
                  <a:tcPr marL="0" marR="0" marT="0" marB="0" anchor="b"/>
                </a:tc>
                <a:tc>
                  <a:txBody>
                    <a:bodyPr/>
                    <a:lstStyle/>
                    <a:p>
                      <a:pPr algn="ctr" fontAlgn="b"/>
                      <a:r>
                        <a:rPr lang="en-US" sz="1600" u="none" strike="noStrike" dirty="0" smtClean="0">
                          <a:effectLst/>
                        </a:rPr>
                        <a:t>0.56</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1.06</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0.17</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60.81</a:t>
                      </a:r>
                      <a:endParaRPr lang="en-US" sz="1600" b="0" i="0" u="none" strike="noStrike" dirty="0">
                        <a:solidFill>
                          <a:srgbClr val="000000"/>
                        </a:solidFill>
                        <a:effectLst/>
                        <a:latin typeface="Calibri"/>
                      </a:endParaRPr>
                    </a:p>
                  </a:txBody>
                  <a:tcPr marL="0" marR="0" marT="0" marB="0" anchor="b"/>
                </a:tc>
              </a:tr>
              <a:tr h="224626">
                <a:tc>
                  <a:txBody>
                    <a:bodyPr/>
                    <a:lstStyle/>
                    <a:p>
                      <a:pPr algn="l" fontAlgn="b"/>
                      <a:r>
                        <a:rPr lang="en-US" sz="1600" b="0" i="0" u="none" strike="noStrike" dirty="0" smtClean="0">
                          <a:solidFill>
                            <a:srgbClr val="000000"/>
                          </a:solidFill>
                          <a:effectLst/>
                          <a:latin typeface="Calibri"/>
                        </a:rPr>
                        <a:t>Porters </a:t>
                      </a:r>
                      <a:r>
                        <a:rPr lang="en-US" sz="1600" b="0" i="0" u="none" strike="noStrike" dirty="0" smtClean="0">
                          <a:solidFill>
                            <a:srgbClr val="000000"/>
                          </a:solidFill>
                          <a:effectLst/>
                          <a:latin typeface="+mn-lt"/>
                        </a:rPr>
                        <a:t>release ↑</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0.67</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1.78</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0.01</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7.28</a:t>
                      </a:r>
                      <a:endParaRPr lang="en-US" sz="1600" b="0" i="0" u="none" strike="noStrike" dirty="0">
                        <a:solidFill>
                          <a:srgbClr val="000000"/>
                        </a:solidFill>
                        <a:effectLst/>
                        <a:latin typeface="Calibri"/>
                      </a:endParaRPr>
                    </a:p>
                  </a:txBody>
                  <a:tcPr marL="0" marR="0" marT="0" marB="0" anchor="b"/>
                </a:tc>
              </a:tr>
              <a:tr h="224626">
                <a:tc>
                  <a:txBody>
                    <a:bodyPr/>
                    <a:lstStyle/>
                    <a:p>
                      <a:pPr algn="l" fontAlgn="b"/>
                      <a:endParaRPr lang="en-US" sz="1600" b="0" i="0" u="none" strike="noStrike" dirty="0">
                        <a:solidFill>
                          <a:srgbClr val="000000"/>
                        </a:solidFill>
                        <a:effectLst/>
                        <a:latin typeface="Calibri"/>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a:endParaRPr>
                    </a:p>
                  </a:txBody>
                  <a:tcPr marL="0" marR="0" marT="0" marB="0" anchor="b">
                    <a:lnB w="12700" cap="flat" cmpd="sng" algn="ctr">
                      <a:solidFill>
                        <a:schemeClr val="tx1"/>
                      </a:solidFill>
                      <a:prstDash val="solid"/>
                      <a:round/>
                      <a:headEnd type="none" w="med" len="med"/>
                      <a:tailEnd type="none" w="med" len="med"/>
                    </a:lnB>
                  </a:tcPr>
                </a:tc>
              </a:tr>
              <a:tr h="224626">
                <a:tc>
                  <a:txBody>
                    <a:bodyPr/>
                    <a:lstStyle/>
                    <a:p>
                      <a:pPr algn="l" fontAlgn="b"/>
                      <a:r>
                        <a:rPr lang="en-US" sz="1600" b="0" i="0" u="none" strike="noStrike" dirty="0" smtClean="0">
                          <a:solidFill>
                            <a:srgbClr val="000000"/>
                          </a:solidFill>
                          <a:effectLst/>
                          <a:latin typeface="Calibri"/>
                        </a:rPr>
                        <a:t>Willards </a:t>
                      </a:r>
                      <a:r>
                        <a:rPr lang="en-US" sz="1600" b="0" i="0" u="none" strike="noStrike" baseline="0" dirty="0" smtClean="0">
                          <a:solidFill>
                            <a:srgbClr val="000000"/>
                          </a:solidFill>
                          <a:effectLst/>
                          <a:latin typeface="Calibri"/>
                        </a:rPr>
                        <a:t> input-release</a:t>
                      </a: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0.02</a:t>
                      </a:r>
                      <a:endParaRPr lang="en-US" sz="1600" b="0" i="0" u="none" strike="noStrike" dirty="0">
                        <a:solidFill>
                          <a:srgbClr val="000000"/>
                        </a:solidFill>
                        <a:effectLst/>
                        <a:latin typeface="Calibri"/>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a:t>
                      </a:r>
                      <a:r>
                        <a:rPr lang="en-US" sz="1600" u="none" strike="noStrike" dirty="0" smtClean="0">
                          <a:effectLst/>
                        </a:rPr>
                        <a:t>0.02</a:t>
                      </a:r>
                      <a:endParaRPr lang="en-US" sz="1600" b="0" i="0" u="none" strike="noStrike" dirty="0">
                        <a:solidFill>
                          <a:srgbClr val="000000"/>
                        </a:solidFill>
                        <a:effectLst/>
                        <a:latin typeface="Calibri"/>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smtClean="0">
                          <a:effectLst/>
                        </a:rPr>
                        <a:t>0.03</a:t>
                      </a:r>
                      <a:endParaRPr lang="en-US" sz="1600" b="0" i="0" u="none" strike="noStrike" dirty="0">
                        <a:solidFill>
                          <a:srgbClr val="000000"/>
                        </a:solidFill>
                        <a:effectLst/>
                        <a:latin typeface="Calibri"/>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a:t>
                      </a:r>
                      <a:r>
                        <a:rPr lang="en-US" sz="1600" u="none" strike="noStrike" dirty="0" smtClean="0">
                          <a:effectLst/>
                        </a:rPr>
                        <a:t>0.29</a:t>
                      </a:r>
                      <a:endParaRPr lang="en-US" sz="1600" b="0" i="0" u="none" strike="noStrike" dirty="0">
                        <a:solidFill>
                          <a:srgbClr val="000000"/>
                        </a:solidFill>
                        <a:effectLst/>
                        <a:latin typeface="Calibri"/>
                      </a:endParaRPr>
                    </a:p>
                  </a:txBody>
                  <a:tcPr marL="0" marR="0" marT="0" marB="0" anchor="b">
                    <a:lnT w="12700" cap="flat" cmpd="sng" algn="ctr">
                      <a:solidFill>
                        <a:schemeClr val="tx1"/>
                      </a:solidFill>
                      <a:prstDash val="solid"/>
                      <a:round/>
                      <a:headEnd type="none" w="med" len="med"/>
                      <a:tailEnd type="none" w="med" len="med"/>
                    </a:lnT>
                  </a:tcPr>
                </a:tc>
              </a:tr>
              <a:tr h="224626">
                <a:tc>
                  <a:txBody>
                    <a:bodyPr/>
                    <a:lstStyle/>
                    <a:p>
                      <a:pPr algn="l" fontAlgn="b"/>
                      <a:r>
                        <a:rPr lang="en-US" sz="1600" b="0" i="0" u="none" strike="noStrike" baseline="0" dirty="0" err="1" smtClean="0">
                          <a:solidFill>
                            <a:srgbClr val="000000"/>
                          </a:solidFill>
                          <a:effectLst/>
                          <a:latin typeface="Calibri"/>
                        </a:rPr>
                        <a:t>Horsebridge</a:t>
                      </a:r>
                      <a:r>
                        <a:rPr lang="en-US" sz="1600" b="0" i="0" u="none" strike="noStrike" baseline="0" dirty="0" smtClean="0">
                          <a:solidFill>
                            <a:srgbClr val="000000"/>
                          </a:solidFill>
                          <a:effectLst/>
                          <a:latin typeface="Calibri"/>
                        </a:rPr>
                        <a:t> input-release</a:t>
                      </a:r>
                    </a:p>
                  </a:txBody>
                  <a:tcPr marL="0" marR="0" marT="0" marB="0" anchor="b"/>
                </a:tc>
                <a:tc>
                  <a:txBody>
                    <a:bodyPr/>
                    <a:lstStyle/>
                    <a:p>
                      <a:pPr algn="ctr" fontAlgn="b"/>
                      <a:r>
                        <a:rPr lang="en-US" sz="1600" b="0" i="0" u="none" strike="noStrike" dirty="0">
                          <a:solidFill>
                            <a:srgbClr val="000000"/>
                          </a:solidFill>
                          <a:effectLst/>
                          <a:latin typeface="Calibri"/>
                        </a:rPr>
                        <a:t>-</a:t>
                      </a:r>
                      <a:r>
                        <a:rPr lang="en-US" sz="1600" b="0" i="0" u="none" strike="noStrike" dirty="0" smtClean="0">
                          <a:solidFill>
                            <a:srgbClr val="000000"/>
                          </a:solidFill>
                          <a:effectLst/>
                          <a:latin typeface="Calibri"/>
                        </a:rPr>
                        <a:t>0.09</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b="0" i="0" u="none" strike="noStrike" dirty="0" smtClean="0">
                          <a:solidFill>
                            <a:srgbClr val="000000"/>
                          </a:solidFill>
                          <a:effectLst/>
                          <a:latin typeface="Calibri"/>
                        </a:rPr>
                        <a:t>0.03</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b="0" i="0" u="none" strike="noStrike" dirty="0" smtClean="0">
                          <a:solidFill>
                            <a:srgbClr val="000000"/>
                          </a:solidFill>
                          <a:effectLst/>
                          <a:latin typeface="Calibri"/>
                        </a:rPr>
                        <a:t>0.00</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b="0" i="0" u="none" strike="noStrike" dirty="0" smtClean="0">
                          <a:solidFill>
                            <a:srgbClr val="000000"/>
                          </a:solidFill>
                          <a:effectLst/>
                          <a:latin typeface="Calibri"/>
                        </a:rPr>
                        <a:t>0.82</a:t>
                      </a:r>
                      <a:endParaRPr lang="en-US" sz="1600" b="0" i="0" u="none" strike="noStrike" dirty="0">
                        <a:solidFill>
                          <a:srgbClr val="000000"/>
                        </a:solidFill>
                        <a:effectLst/>
                        <a:latin typeface="Calibri"/>
                      </a:endParaRPr>
                    </a:p>
                  </a:txBody>
                  <a:tcPr marL="0" marR="0" marT="0" marB="0" anchor="b"/>
                </a:tc>
              </a:tr>
              <a:tr h="224626">
                <a:tc>
                  <a:txBody>
                    <a:bodyPr/>
                    <a:lstStyle/>
                    <a:p>
                      <a:pPr algn="l" fontAlgn="b"/>
                      <a:r>
                        <a:rPr lang="en-US" sz="1600" b="0" i="0" u="none" strike="noStrike" dirty="0" smtClean="0">
                          <a:solidFill>
                            <a:srgbClr val="000000"/>
                          </a:solidFill>
                          <a:effectLst/>
                          <a:latin typeface="Calibri"/>
                        </a:rPr>
                        <a:t>Harkin-Beaver </a:t>
                      </a:r>
                      <a:r>
                        <a:rPr lang="en-US" sz="1600" b="0" i="0" u="none" strike="noStrike" baseline="0" dirty="0" smtClean="0">
                          <a:solidFill>
                            <a:srgbClr val="000000"/>
                          </a:solidFill>
                          <a:effectLst/>
                          <a:latin typeface="+mn-lt"/>
                        </a:rPr>
                        <a:t>input-release</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0.04</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0.10</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0.00</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15.59</a:t>
                      </a:r>
                      <a:endParaRPr lang="en-US" sz="1600" b="0" i="0" u="none" strike="noStrike" dirty="0">
                        <a:solidFill>
                          <a:srgbClr val="000000"/>
                        </a:solidFill>
                        <a:effectLst/>
                        <a:latin typeface="Calibri"/>
                      </a:endParaRPr>
                    </a:p>
                  </a:txBody>
                  <a:tcPr marL="0" marR="0" marT="0" marB="0" anchor="b"/>
                </a:tc>
              </a:tr>
              <a:tr h="224626">
                <a:tc>
                  <a:txBody>
                    <a:bodyPr/>
                    <a:lstStyle/>
                    <a:p>
                      <a:pPr algn="l" fontAlgn="b"/>
                      <a:r>
                        <a:rPr lang="en-US" sz="1600" b="0" i="0" u="none" strike="noStrike" dirty="0" smtClean="0">
                          <a:solidFill>
                            <a:srgbClr val="000000"/>
                          </a:solidFill>
                          <a:effectLst/>
                          <a:latin typeface="Calibri"/>
                        </a:rPr>
                        <a:t>Porters </a:t>
                      </a:r>
                      <a:r>
                        <a:rPr lang="en-US" sz="1600" b="0" i="0" u="none" strike="noStrike" baseline="0" dirty="0" smtClean="0">
                          <a:solidFill>
                            <a:srgbClr val="000000"/>
                          </a:solidFill>
                          <a:effectLst/>
                          <a:latin typeface="+mn-lt"/>
                        </a:rPr>
                        <a:t>input-release</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a:t>
                      </a:r>
                      <a:r>
                        <a:rPr lang="en-US" sz="1600" u="none" strike="noStrike" dirty="0" smtClean="0">
                          <a:effectLst/>
                        </a:rPr>
                        <a:t>0.12</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a:effectLst/>
                        </a:rPr>
                        <a:t>-</a:t>
                      </a:r>
                      <a:r>
                        <a:rPr lang="en-US" sz="1600" u="none" strike="noStrike" dirty="0" smtClean="0">
                          <a:effectLst/>
                        </a:rPr>
                        <a:t>0.73</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0.16</a:t>
                      </a:r>
                      <a:endParaRPr lang="en-US" sz="1600" b="0" i="0" u="none" strike="noStrike" dirty="0">
                        <a:solidFill>
                          <a:srgbClr val="000000"/>
                        </a:solidFill>
                        <a:effectLst/>
                        <a:latin typeface="Calibri"/>
                      </a:endParaRPr>
                    </a:p>
                  </a:txBody>
                  <a:tcPr marL="0" marR="0" marT="0" marB="0" anchor="b"/>
                </a:tc>
                <a:tc>
                  <a:txBody>
                    <a:bodyPr/>
                    <a:lstStyle/>
                    <a:p>
                      <a:pPr algn="ctr" fontAlgn="b"/>
                      <a:r>
                        <a:rPr lang="en-US" sz="1600" u="none" strike="noStrike" dirty="0" smtClean="0">
                          <a:effectLst/>
                        </a:rPr>
                        <a:t>53.53</a:t>
                      </a:r>
                      <a:endParaRPr lang="en-US" sz="1600" b="0" i="0" u="none" strike="noStrike" dirty="0">
                        <a:solidFill>
                          <a:srgbClr val="000000"/>
                        </a:solidFill>
                        <a:effectLst/>
                        <a:latin typeface="Calibri"/>
                      </a:endParaRPr>
                    </a:p>
                  </a:txBody>
                  <a:tcPr marL="0" marR="0" marT="0" marB="0" anchor="b"/>
                </a:tc>
              </a:tr>
            </a:tbl>
          </a:graphicData>
        </a:graphic>
      </p:graphicFrame>
      <p:sp>
        <p:nvSpPr>
          <p:cNvPr id="52" name="TextBox 51"/>
          <p:cNvSpPr txBox="1"/>
          <p:nvPr/>
        </p:nvSpPr>
        <p:spPr>
          <a:xfrm>
            <a:off x="38492" y="1875522"/>
            <a:ext cx="1447800" cy="584775"/>
          </a:xfrm>
          <a:prstGeom prst="rect">
            <a:avLst/>
          </a:prstGeom>
          <a:noFill/>
        </p:spPr>
        <p:txBody>
          <a:bodyPr wrap="square" rtlCol="0">
            <a:spAutoFit/>
          </a:bodyPr>
          <a:lstStyle/>
          <a:p>
            <a:pPr algn="ctr"/>
            <a:r>
              <a:rPr lang="en-US" sz="1600" dirty="0" err="1" smtClean="0">
                <a:solidFill>
                  <a:schemeClr val="bg1"/>
                </a:solidFill>
                <a:latin typeface="+mj-lt"/>
              </a:rPr>
              <a:t>Mainstem</a:t>
            </a:r>
            <a:endParaRPr lang="en-US" sz="1600" dirty="0" smtClean="0">
              <a:solidFill>
                <a:schemeClr val="bg1"/>
              </a:solidFill>
              <a:latin typeface="+mj-lt"/>
            </a:endParaRPr>
          </a:p>
          <a:p>
            <a:pPr algn="ctr"/>
            <a:r>
              <a:rPr lang="en-US" sz="1600" dirty="0" smtClean="0">
                <a:solidFill>
                  <a:schemeClr val="bg1"/>
                </a:solidFill>
                <a:latin typeface="+mj-lt"/>
              </a:rPr>
              <a:t>Not restored</a:t>
            </a:r>
            <a:endParaRPr lang="en-US" sz="1600" dirty="0">
              <a:solidFill>
                <a:schemeClr val="bg1"/>
              </a:solidFill>
              <a:latin typeface="+mj-lt"/>
            </a:endParaRPr>
          </a:p>
        </p:txBody>
      </p:sp>
      <p:sp>
        <p:nvSpPr>
          <p:cNvPr id="56" name="TextBox 55"/>
          <p:cNvSpPr txBox="1"/>
          <p:nvPr/>
        </p:nvSpPr>
        <p:spPr>
          <a:xfrm>
            <a:off x="37708" y="2579423"/>
            <a:ext cx="1447800" cy="584775"/>
          </a:xfrm>
          <a:prstGeom prst="rect">
            <a:avLst/>
          </a:prstGeom>
          <a:noFill/>
        </p:spPr>
        <p:txBody>
          <a:bodyPr wrap="square" rtlCol="0">
            <a:spAutoFit/>
          </a:bodyPr>
          <a:lstStyle/>
          <a:p>
            <a:pPr algn="ctr"/>
            <a:r>
              <a:rPr lang="en-US" sz="1600" dirty="0" smtClean="0">
                <a:solidFill>
                  <a:schemeClr val="bg1"/>
                </a:solidFill>
                <a:latin typeface="+mj-lt"/>
              </a:rPr>
              <a:t>Headwater</a:t>
            </a:r>
          </a:p>
          <a:p>
            <a:pPr algn="ctr"/>
            <a:r>
              <a:rPr lang="en-US" sz="1600" dirty="0">
                <a:solidFill>
                  <a:schemeClr val="bg1"/>
                </a:solidFill>
                <a:latin typeface="+mj-lt"/>
              </a:rPr>
              <a:t>R</a:t>
            </a:r>
            <a:r>
              <a:rPr lang="en-US" sz="1600" dirty="0" smtClean="0">
                <a:solidFill>
                  <a:schemeClr val="bg1"/>
                </a:solidFill>
                <a:latin typeface="+mj-lt"/>
              </a:rPr>
              <a:t>estored</a:t>
            </a:r>
            <a:endParaRPr lang="en-US" sz="1600" dirty="0">
              <a:solidFill>
                <a:schemeClr val="bg1"/>
              </a:solidFill>
              <a:latin typeface="+mj-lt"/>
            </a:endParaRPr>
          </a:p>
        </p:txBody>
      </p:sp>
      <p:sp>
        <p:nvSpPr>
          <p:cNvPr id="57" name="TextBox 56"/>
          <p:cNvSpPr txBox="1"/>
          <p:nvPr/>
        </p:nvSpPr>
        <p:spPr>
          <a:xfrm>
            <a:off x="36924" y="3301425"/>
            <a:ext cx="1447800" cy="584775"/>
          </a:xfrm>
          <a:prstGeom prst="rect">
            <a:avLst/>
          </a:prstGeom>
          <a:noFill/>
        </p:spPr>
        <p:txBody>
          <a:bodyPr wrap="square" rtlCol="0">
            <a:spAutoFit/>
          </a:bodyPr>
          <a:lstStyle/>
          <a:p>
            <a:pPr algn="ctr"/>
            <a:r>
              <a:rPr lang="en-US" sz="1600" dirty="0" err="1" smtClean="0">
                <a:solidFill>
                  <a:schemeClr val="bg1"/>
                </a:solidFill>
                <a:latin typeface="+mj-lt"/>
              </a:rPr>
              <a:t>Mainstem</a:t>
            </a:r>
            <a:endParaRPr lang="en-US" sz="1600" dirty="0" smtClean="0">
              <a:solidFill>
                <a:schemeClr val="bg1"/>
              </a:solidFill>
              <a:latin typeface="+mj-lt"/>
            </a:endParaRPr>
          </a:p>
          <a:p>
            <a:pPr algn="ctr"/>
            <a:r>
              <a:rPr lang="en-US" sz="1600" dirty="0">
                <a:solidFill>
                  <a:schemeClr val="bg1"/>
                </a:solidFill>
                <a:latin typeface="+mj-lt"/>
              </a:rPr>
              <a:t>R</a:t>
            </a:r>
            <a:r>
              <a:rPr lang="en-US" sz="1600" dirty="0" smtClean="0">
                <a:solidFill>
                  <a:schemeClr val="bg1"/>
                </a:solidFill>
                <a:latin typeface="+mj-lt"/>
              </a:rPr>
              <a:t>estored</a:t>
            </a:r>
            <a:endParaRPr lang="en-US" sz="1600" dirty="0">
              <a:solidFill>
                <a:schemeClr val="bg1"/>
              </a:solidFill>
              <a:latin typeface="+mj-lt"/>
            </a:endParaRPr>
          </a:p>
        </p:txBody>
      </p:sp>
      <p:sp>
        <p:nvSpPr>
          <p:cNvPr id="61" name="TextBox 60"/>
          <p:cNvSpPr txBox="1"/>
          <p:nvPr/>
        </p:nvSpPr>
        <p:spPr>
          <a:xfrm>
            <a:off x="36140" y="4063425"/>
            <a:ext cx="1447800" cy="584775"/>
          </a:xfrm>
          <a:prstGeom prst="rect">
            <a:avLst/>
          </a:prstGeom>
          <a:noFill/>
        </p:spPr>
        <p:txBody>
          <a:bodyPr wrap="square" rtlCol="0">
            <a:spAutoFit/>
          </a:bodyPr>
          <a:lstStyle/>
          <a:p>
            <a:pPr algn="ctr"/>
            <a:r>
              <a:rPr lang="en-US" sz="1600" dirty="0" err="1" smtClean="0">
                <a:solidFill>
                  <a:schemeClr val="bg1"/>
                </a:solidFill>
                <a:latin typeface="+mj-lt"/>
              </a:rPr>
              <a:t>Mainstem</a:t>
            </a:r>
            <a:endParaRPr lang="en-US" sz="1600" dirty="0" smtClean="0">
              <a:solidFill>
                <a:schemeClr val="bg1"/>
              </a:solidFill>
              <a:latin typeface="+mj-lt"/>
            </a:endParaRPr>
          </a:p>
          <a:p>
            <a:pPr algn="ctr"/>
            <a:r>
              <a:rPr lang="en-US" sz="1600" dirty="0" smtClean="0">
                <a:solidFill>
                  <a:schemeClr val="bg1"/>
                </a:solidFill>
                <a:latin typeface="+mj-lt"/>
              </a:rPr>
              <a:t>Natural</a:t>
            </a:r>
            <a:endParaRPr lang="en-US" sz="1600" dirty="0">
              <a:solidFill>
                <a:schemeClr val="bg1"/>
              </a:solidFill>
              <a:latin typeface="+mj-lt"/>
            </a:endParaRPr>
          </a:p>
        </p:txBody>
      </p:sp>
      <p:sp>
        <p:nvSpPr>
          <p:cNvPr id="26" name="Rectangle 25"/>
          <p:cNvSpPr>
            <a:spLocks noChangeArrowheads="1"/>
          </p:cNvSpPr>
          <p:nvPr/>
        </p:nvSpPr>
        <p:spPr bwMode="auto">
          <a:xfrm>
            <a:off x="4495800" y="6412261"/>
            <a:ext cx="4495800" cy="369332"/>
          </a:xfrm>
          <a:prstGeom prst="rect">
            <a:avLst/>
          </a:prstGeom>
          <a:noFill/>
          <a:ln w="12700">
            <a:noFill/>
            <a:miter lim="800000"/>
            <a:headEnd/>
            <a:tailEnd/>
          </a:ln>
          <a:effectLst/>
        </p:spPr>
        <p:txBody>
          <a:bodyPr wrap="square">
            <a:spAutoFit/>
          </a:bodyPr>
          <a:lstStyle/>
          <a:p>
            <a:pPr algn="r">
              <a:spcBef>
                <a:spcPct val="20000"/>
              </a:spcBef>
              <a:buClr>
                <a:srgbClr val="FAFD00"/>
              </a:buClr>
              <a:buSzPct val="125000"/>
            </a:pPr>
            <a:r>
              <a:rPr lang="en-US" altLang="en-US" sz="1800" dirty="0" smtClean="0">
                <a:solidFill>
                  <a:schemeClr val="bg1"/>
                </a:solidFill>
                <a:effectLst>
                  <a:outerShdw blurRad="38100" dist="38100" dir="2700000" algn="tl">
                    <a:srgbClr val="000000"/>
                  </a:outerShdw>
                </a:effectLst>
                <a:latin typeface="+mj-lt"/>
              </a:rPr>
              <a:t>Noe et al., </a:t>
            </a:r>
            <a:r>
              <a:rPr lang="en-US" altLang="en-US" sz="1800" i="1" dirty="0" smtClean="0">
                <a:solidFill>
                  <a:schemeClr val="bg1"/>
                </a:solidFill>
                <a:effectLst>
                  <a:outerShdw blurRad="38100" dist="38100" dir="2700000" algn="tl">
                    <a:srgbClr val="000000"/>
                  </a:outerShdw>
                </a:effectLst>
                <a:latin typeface="+mj-lt"/>
              </a:rPr>
              <a:t>in prep.</a:t>
            </a:r>
            <a:endParaRPr lang="en-US" altLang="en-US" sz="1800" i="1" dirty="0">
              <a:solidFill>
                <a:schemeClr val="bg1"/>
              </a:solidFill>
              <a:effectLst>
                <a:outerShdw blurRad="38100" dist="38100" dir="2700000" algn="tl">
                  <a:srgbClr val="000000"/>
                </a:outerShdw>
              </a:effectLst>
              <a:latin typeface="+mj-lt"/>
            </a:endParaRPr>
          </a:p>
        </p:txBody>
      </p:sp>
      <p:sp>
        <p:nvSpPr>
          <p:cNvPr id="27" name="TextBox 26"/>
          <p:cNvSpPr txBox="1"/>
          <p:nvPr/>
        </p:nvSpPr>
        <p:spPr>
          <a:xfrm>
            <a:off x="0" y="5038785"/>
            <a:ext cx="1447800" cy="584775"/>
          </a:xfrm>
          <a:prstGeom prst="rect">
            <a:avLst/>
          </a:prstGeom>
          <a:noFill/>
        </p:spPr>
        <p:txBody>
          <a:bodyPr wrap="square" rtlCol="0">
            <a:spAutoFit/>
          </a:bodyPr>
          <a:lstStyle/>
          <a:p>
            <a:pPr algn="ctr"/>
            <a:r>
              <a:rPr lang="en-US" sz="1600" dirty="0" smtClean="0">
                <a:solidFill>
                  <a:srgbClr val="FFFF00"/>
                </a:solidFill>
                <a:latin typeface="+mj-lt"/>
              </a:rPr>
              <a:t>+ uptake</a:t>
            </a:r>
          </a:p>
          <a:p>
            <a:pPr algn="ctr"/>
            <a:r>
              <a:rPr lang="en-US" sz="1600" dirty="0" smtClean="0">
                <a:solidFill>
                  <a:srgbClr val="FFFF00"/>
                </a:solidFill>
                <a:latin typeface="+mj-lt"/>
              </a:rPr>
              <a:t>- release</a:t>
            </a:r>
            <a:endParaRPr lang="en-US" sz="1600" dirty="0">
              <a:solidFill>
                <a:srgbClr val="FFFF00"/>
              </a:solidFill>
              <a:latin typeface="+mj-lt"/>
            </a:endParaRPr>
          </a:p>
        </p:txBody>
      </p:sp>
    </p:spTree>
    <p:extLst>
      <p:ext uri="{BB962C8B-B14F-4D97-AF65-F5344CB8AC3E}">
        <p14:creationId xmlns:p14="http://schemas.microsoft.com/office/powerpoint/2010/main" val="3832167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418686187"/>
              </p:ext>
            </p:extLst>
          </p:nvPr>
        </p:nvGraphicFramePr>
        <p:xfrm>
          <a:off x="1604962" y="354005"/>
          <a:ext cx="5405438" cy="6656395"/>
        </p:xfrm>
        <a:graphic>
          <a:graphicData uri="http://schemas.openxmlformats.org/presentationml/2006/ole">
            <mc:AlternateContent xmlns:mc="http://schemas.openxmlformats.org/markup-compatibility/2006">
              <mc:Choice xmlns:v="urn:schemas-microsoft-com:vml" Requires="v">
                <p:oleObj spid="_x0000_s14363" name="SPW 11.0 Graph" r:id="rId3" imgW="5022000" imgH="6182640" progId="SigmaPlotGraphicObject.10">
                  <p:embed/>
                </p:oleObj>
              </mc:Choice>
              <mc:Fallback>
                <p:oleObj name="SPW 11.0 Graph" r:id="rId3" imgW="5022000" imgH="6182640" progId="SigmaPlotGraphicObject.10">
                  <p:embed/>
                  <p:pic>
                    <p:nvPicPr>
                      <p:cNvPr id="0" name=""/>
                      <p:cNvPicPr/>
                      <p:nvPr/>
                    </p:nvPicPr>
                    <p:blipFill>
                      <a:blip r:embed="rId4"/>
                      <a:stretch>
                        <a:fillRect/>
                      </a:stretch>
                    </p:blipFill>
                    <p:spPr>
                      <a:xfrm>
                        <a:off x="1604962" y="354005"/>
                        <a:ext cx="5405438" cy="6656395"/>
                      </a:xfrm>
                      <a:prstGeom prst="rect">
                        <a:avLst/>
                      </a:prstGeom>
                    </p:spPr>
                  </p:pic>
                </p:oleObj>
              </mc:Fallback>
            </mc:AlternateContent>
          </a:graphicData>
        </a:graphic>
      </p:graphicFrame>
      <p:sp>
        <p:nvSpPr>
          <p:cNvPr id="5" name="Rectangle 2"/>
          <p:cNvSpPr>
            <a:spLocks noGrp="1" noChangeArrowheads="1"/>
          </p:cNvSpPr>
          <p:nvPr>
            <p:ph type="title"/>
          </p:nvPr>
        </p:nvSpPr>
        <p:spPr>
          <a:xfrm>
            <a:off x="0" y="-76200"/>
            <a:ext cx="9144000" cy="762000"/>
          </a:xfrm>
        </p:spPr>
        <p:txBody>
          <a:bodyPr/>
          <a:lstStyle/>
          <a:p>
            <a:pPr algn="ctr"/>
            <a:r>
              <a:rPr lang="en-US" sz="2800" b="0" dirty="0" smtClean="0">
                <a:solidFill>
                  <a:srgbClr val="FFFF00"/>
                </a:solidFill>
                <a:effectLst>
                  <a:outerShdw blurRad="38100" dist="38100" dir="2700000" algn="tl">
                    <a:srgbClr val="000000"/>
                  </a:outerShdw>
                </a:effectLst>
              </a:rPr>
              <a:t>Potential nutrient sedimentation inputs</a:t>
            </a:r>
            <a:endParaRPr lang="en-US" sz="2800" b="0" dirty="0">
              <a:solidFill>
                <a:schemeClr val="bg1"/>
              </a:solidFill>
              <a:effectLst>
                <a:outerShdw blurRad="38100" dist="38100" dir="2700000" algn="tl">
                  <a:srgbClr val="000000"/>
                </a:outerShdw>
              </a:effectLst>
            </a:endParaRPr>
          </a:p>
        </p:txBody>
      </p:sp>
      <p:sp>
        <p:nvSpPr>
          <p:cNvPr id="6" name="TextBox 5"/>
          <p:cNvSpPr txBox="1"/>
          <p:nvPr/>
        </p:nvSpPr>
        <p:spPr>
          <a:xfrm>
            <a:off x="4876800" y="6564868"/>
            <a:ext cx="4343400" cy="369332"/>
          </a:xfrm>
          <a:prstGeom prst="rect">
            <a:avLst/>
          </a:prstGeom>
          <a:noFill/>
        </p:spPr>
        <p:txBody>
          <a:bodyPr wrap="square" rtlCol="0">
            <a:spAutoFit/>
          </a:bodyPr>
          <a:lstStyle/>
          <a:p>
            <a:pPr algn="r"/>
            <a:r>
              <a:rPr lang="en-US" sz="1800" dirty="0" smtClean="0">
                <a:solidFill>
                  <a:schemeClr val="bg1"/>
                </a:solidFill>
                <a:latin typeface="+mj-lt"/>
              </a:rPr>
              <a:t>Noe </a:t>
            </a:r>
            <a:r>
              <a:rPr lang="en-US" sz="1800" dirty="0" smtClean="0">
                <a:solidFill>
                  <a:schemeClr val="bg1"/>
                </a:solidFill>
                <a:latin typeface="+mj-lt"/>
              </a:rPr>
              <a:t>&amp; Hupp. 2005.  </a:t>
            </a:r>
            <a:r>
              <a:rPr lang="en-US" sz="1800" i="1" dirty="0" smtClean="0">
                <a:solidFill>
                  <a:schemeClr val="bg1"/>
                </a:solidFill>
                <a:latin typeface="+mj-lt"/>
              </a:rPr>
              <a:t>Ecological Applications</a:t>
            </a:r>
            <a:r>
              <a:rPr lang="en-US" sz="1800" dirty="0" smtClean="0">
                <a:solidFill>
                  <a:schemeClr val="bg1"/>
                </a:solidFill>
                <a:latin typeface="+mj-lt"/>
              </a:rPr>
              <a:t>.</a:t>
            </a:r>
            <a:endParaRPr lang="en-US" sz="1800" dirty="0">
              <a:solidFill>
                <a:schemeClr val="bg1"/>
              </a:solidFill>
              <a:latin typeface="+mj-lt"/>
            </a:endParaRPr>
          </a:p>
        </p:txBody>
      </p:sp>
      <p:cxnSp>
        <p:nvCxnSpPr>
          <p:cNvPr id="8" name="Straight Connector 7"/>
          <p:cNvCxnSpPr/>
          <p:nvPr/>
        </p:nvCxnSpPr>
        <p:spPr bwMode="auto">
          <a:xfrm>
            <a:off x="3042392" y="5791200"/>
            <a:ext cx="213360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10" name="Straight Arrow Connector 9"/>
          <p:cNvCxnSpPr/>
          <p:nvPr/>
        </p:nvCxnSpPr>
        <p:spPr bwMode="auto">
          <a:xfrm>
            <a:off x="4253972" y="4030980"/>
            <a:ext cx="0" cy="1676400"/>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sp>
        <p:nvSpPr>
          <p:cNvPr id="11" name="TextBox 10"/>
          <p:cNvSpPr txBox="1"/>
          <p:nvPr/>
        </p:nvSpPr>
        <p:spPr>
          <a:xfrm>
            <a:off x="2089892" y="4476988"/>
            <a:ext cx="2209800" cy="369332"/>
          </a:xfrm>
          <a:prstGeom prst="rect">
            <a:avLst/>
          </a:prstGeom>
          <a:noFill/>
        </p:spPr>
        <p:txBody>
          <a:bodyPr wrap="square" rtlCol="0">
            <a:spAutoFit/>
          </a:bodyPr>
          <a:lstStyle/>
          <a:p>
            <a:pPr algn="r"/>
            <a:r>
              <a:rPr lang="en-US" sz="1800" dirty="0" smtClean="0">
                <a:solidFill>
                  <a:schemeClr val="bg1"/>
                </a:solidFill>
                <a:latin typeface="+mj-lt"/>
              </a:rPr>
              <a:t>~ 1.4 g m</a:t>
            </a:r>
            <a:r>
              <a:rPr lang="en-US" sz="1800" baseline="30000" dirty="0" smtClean="0">
                <a:solidFill>
                  <a:schemeClr val="bg1"/>
                </a:solidFill>
                <a:latin typeface="+mj-lt"/>
              </a:rPr>
              <a:t>-2</a:t>
            </a:r>
            <a:r>
              <a:rPr lang="en-US" sz="1800" dirty="0" smtClean="0">
                <a:solidFill>
                  <a:schemeClr val="bg1"/>
                </a:solidFill>
                <a:latin typeface="+mj-lt"/>
              </a:rPr>
              <a:t> yr</a:t>
            </a:r>
            <a:r>
              <a:rPr lang="en-US" sz="1800" baseline="30000" dirty="0" smtClean="0">
                <a:solidFill>
                  <a:schemeClr val="bg1"/>
                </a:solidFill>
                <a:latin typeface="+mj-lt"/>
              </a:rPr>
              <a:t>-1</a:t>
            </a:r>
            <a:endParaRPr lang="en-US" sz="1800" baseline="30000" dirty="0">
              <a:solidFill>
                <a:schemeClr val="bg1"/>
              </a:solidFill>
              <a:latin typeface="+mj-lt"/>
            </a:endParaRPr>
          </a:p>
        </p:txBody>
      </p:sp>
      <p:cxnSp>
        <p:nvCxnSpPr>
          <p:cNvPr id="12" name="Straight Connector 11"/>
          <p:cNvCxnSpPr/>
          <p:nvPr/>
        </p:nvCxnSpPr>
        <p:spPr bwMode="auto">
          <a:xfrm>
            <a:off x="3065252" y="3992880"/>
            <a:ext cx="213360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cxnSp>
        <p:nvCxnSpPr>
          <p:cNvPr id="3" name="Straight Connector 2"/>
          <p:cNvCxnSpPr/>
          <p:nvPr/>
        </p:nvCxnSpPr>
        <p:spPr bwMode="auto">
          <a:xfrm>
            <a:off x="5070896" y="533400"/>
            <a:ext cx="76200" cy="5867400"/>
          </a:xfrm>
          <a:prstGeom prst="line">
            <a:avLst/>
          </a:prstGeom>
          <a:solidFill>
            <a:schemeClr val="accent1"/>
          </a:solidFill>
          <a:ln w="28575" cap="flat" cmpd="sng" algn="ctr">
            <a:solidFill>
              <a:srgbClr val="FFFFFF"/>
            </a:solidFill>
            <a:prstDash val="sysDot"/>
            <a:round/>
            <a:headEnd type="none" w="med" len="med"/>
            <a:tailEnd type="none" w="med" len="med"/>
          </a:ln>
          <a:effectLst/>
        </p:spPr>
      </p:cxnSp>
      <p:sp>
        <p:nvSpPr>
          <p:cNvPr id="13" name="TextBox 12"/>
          <p:cNvSpPr txBox="1"/>
          <p:nvPr/>
        </p:nvSpPr>
        <p:spPr>
          <a:xfrm>
            <a:off x="5334000" y="465826"/>
            <a:ext cx="2209800" cy="369332"/>
          </a:xfrm>
          <a:prstGeom prst="rect">
            <a:avLst/>
          </a:prstGeom>
          <a:noFill/>
        </p:spPr>
        <p:txBody>
          <a:bodyPr wrap="square" rtlCol="0">
            <a:spAutoFit/>
          </a:bodyPr>
          <a:lstStyle/>
          <a:p>
            <a:r>
              <a:rPr lang="en-US" sz="1800" dirty="0" smtClean="0">
                <a:solidFill>
                  <a:schemeClr val="bg1"/>
                </a:solidFill>
                <a:latin typeface="+mj-lt"/>
              </a:rPr>
              <a:t>connected</a:t>
            </a:r>
            <a:endParaRPr lang="en-US" sz="1800" dirty="0">
              <a:solidFill>
                <a:schemeClr val="bg1"/>
              </a:solidFill>
              <a:latin typeface="+mj-lt"/>
            </a:endParaRPr>
          </a:p>
        </p:txBody>
      </p:sp>
      <p:sp>
        <p:nvSpPr>
          <p:cNvPr id="14" name="TextBox 13"/>
          <p:cNvSpPr txBox="1"/>
          <p:nvPr/>
        </p:nvSpPr>
        <p:spPr>
          <a:xfrm>
            <a:off x="3352800" y="457200"/>
            <a:ext cx="2209800" cy="369332"/>
          </a:xfrm>
          <a:prstGeom prst="rect">
            <a:avLst/>
          </a:prstGeom>
          <a:noFill/>
        </p:spPr>
        <p:txBody>
          <a:bodyPr wrap="square" rtlCol="0">
            <a:spAutoFit/>
          </a:bodyPr>
          <a:lstStyle/>
          <a:p>
            <a:r>
              <a:rPr lang="en-US" sz="1800" dirty="0" smtClean="0">
                <a:solidFill>
                  <a:schemeClr val="bg1"/>
                </a:solidFill>
                <a:latin typeface="+mj-lt"/>
              </a:rPr>
              <a:t>channelized</a:t>
            </a:r>
            <a:endParaRPr lang="en-US" sz="1800" dirty="0">
              <a:solidFill>
                <a:schemeClr val="bg1"/>
              </a:solidFill>
              <a:latin typeface="+mj-lt"/>
            </a:endParaRPr>
          </a:p>
        </p:txBody>
      </p:sp>
    </p:spTree>
    <p:extLst>
      <p:ext uri="{BB962C8B-B14F-4D97-AF65-F5344CB8AC3E}">
        <p14:creationId xmlns:p14="http://schemas.microsoft.com/office/powerpoint/2010/main" val="23267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How to reconnect floodplains?</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 name="TextBox 4"/>
          <p:cNvSpPr txBox="1"/>
          <p:nvPr/>
        </p:nvSpPr>
        <p:spPr>
          <a:xfrm>
            <a:off x="304800" y="3471208"/>
            <a:ext cx="8494633" cy="1938992"/>
          </a:xfrm>
          <a:prstGeom prst="rect">
            <a:avLst/>
          </a:prstGeom>
          <a:noFill/>
        </p:spPr>
        <p:txBody>
          <a:bodyPr wrap="none" rtlCol="0">
            <a:spAutoFit/>
          </a:bodyPr>
          <a:lstStyle/>
          <a:p>
            <a:pPr marL="571500" indent="-571500">
              <a:buFont typeface="Arial" panose="020B0604020202020204" pitchFamily="34" charset="0"/>
              <a:buChar char="•"/>
            </a:pPr>
            <a:r>
              <a:rPr lang="en-US" dirty="0" smtClean="0">
                <a:solidFill>
                  <a:schemeClr val="bg1"/>
                </a:solidFill>
                <a:latin typeface="+mj-lt"/>
              </a:rPr>
              <a:t>Connect to stream hydrology</a:t>
            </a:r>
          </a:p>
          <a:p>
            <a:pPr lvl="1"/>
            <a:r>
              <a:rPr lang="en-US" dirty="0" smtClean="0">
                <a:solidFill>
                  <a:schemeClr val="bg1"/>
                </a:solidFill>
                <a:latin typeface="+mj-lt"/>
              </a:rPr>
              <a:t>		(Inputs &gt;&gt; Loss)</a:t>
            </a:r>
          </a:p>
          <a:p>
            <a:pPr marL="571500" indent="-571500">
              <a:buFont typeface="Arial" panose="020B0604020202020204" pitchFamily="34" charset="0"/>
              <a:buChar char="•"/>
            </a:pPr>
            <a:r>
              <a:rPr lang="en-US" dirty="0" smtClean="0">
                <a:solidFill>
                  <a:schemeClr val="bg1"/>
                </a:solidFill>
                <a:latin typeface="+mj-lt"/>
              </a:rPr>
              <a:t>Screen potential sites using soil [Al]	</a:t>
            </a:r>
          </a:p>
        </p:txBody>
      </p:sp>
      <p:sp>
        <p:nvSpPr>
          <p:cNvPr id="6" name="TextBox 5"/>
          <p:cNvSpPr txBox="1"/>
          <p:nvPr/>
        </p:nvSpPr>
        <p:spPr>
          <a:xfrm>
            <a:off x="1676400" y="762000"/>
            <a:ext cx="6096000" cy="2677656"/>
          </a:xfrm>
          <a:prstGeom prst="rect">
            <a:avLst/>
          </a:prstGeom>
          <a:noFill/>
          <a:ln>
            <a:solidFill>
              <a:schemeClr val="bg1"/>
            </a:solidFill>
          </a:ln>
        </p:spPr>
        <p:txBody>
          <a:bodyPr wrap="square" rtlCol="0">
            <a:spAutoFit/>
          </a:bodyPr>
          <a:lstStyle/>
          <a:p>
            <a:r>
              <a:rPr lang="en-US" sz="2400" u="sng" dirty="0" smtClean="0">
                <a:solidFill>
                  <a:schemeClr val="bg1"/>
                </a:solidFill>
                <a:latin typeface="+mj-lt"/>
              </a:rPr>
              <a:t>Preliminary P mass balance from Pocomoke floodplain restoration</a:t>
            </a:r>
            <a:r>
              <a:rPr lang="en-US" sz="2400" dirty="0" smtClean="0">
                <a:solidFill>
                  <a:schemeClr val="bg1"/>
                </a:solidFill>
                <a:latin typeface="+mj-lt"/>
              </a:rPr>
              <a:t>:</a:t>
            </a:r>
          </a:p>
          <a:p>
            <a:r>
              <a:rPr lang="en-US" sz="2400" dirty="0" smtClean="0">
                <a:solidFill>
                  <a:schemeClr val="bg1"/>
                </a:solidFill>
                <a:latin typeface="+mj-lt"/>
              </a:rPr>
              <a:t>				g-P m</a:t>
            </a:r>
            <a:r>
              <a:rPr lang="en-US" sz="2400" baseline="30000" dirty="0" smtClean="0">
                <a:solidFill>
                  <a:schemeClr val="bg1"/>
                </a:solidFill>
                <a:latin typeface="+mj-lt"/>
              </a:rPr>
              <a:t>-2</a:t>
            </a:r>
            <a:r>
              <a:rPr lang="en-US" sz="2400" dirty="0" smtClean="0">
                <a:solidFill>
                  <a:schemeClr val="bg1"/>
                </a:solidFill>
                <a:latin typeface="+mj-lt"/>
              </a:rPr>
              <a:t> yr</a:t>
            </a:r>
            <a:r>
              <a:rPr lang="en-US" sz="2400" baseline="30000" dirty="0" smtClean="0">
                <a:solidFill>
                  <a:schemeClr val="bg1"/>
                </a:solidFill>
                <a:latin typeface="+mj-lt"/>
              </a:rPr>
              <a:t>-1</a:t>
            </a:r>
            <a:endParaRPr lang="en-US" sz="2400" baseline="30000" dirty="0" smtClean="0">
              <a:solidFill>
                <a:schemeClr val="bg1"/>
              </a:solidFill>
              <a:latin typeface="+mj-lt"/>
            </a:endParaRPr>
          </a:p>
          <a:p>
            <a:endParaRPr lang="en-US" sz="2400" dirty="0">
              <a:solidFill>
                <a:schemeClr val="bg1"/>
              </a:solidFill>
              <a:latin typeface="+mj-lt"/>
            </a:endParaRPr>
          </a:p>
          <a:p>
            <a:r>
              <a:rPr lang="en-US" sz="2400" dirty="0" smtClean="0">
                <a:solidFill>
                  <a:schemeClr val="bg1"/>
                </a:solidFill>
                <a:latin typeface="+mj-lt"/>
              </a:rPr>
              <a:t>Possible sediment inputs:	1.4</a:t>
            </a:r>
          </a:p>
          <a:p>
            <a:r>
              <a:rPr lang="en-US" sz="2400" dirty="0" smtClean="0">
                <a:solidFill>
                  <a:schemeClr val="bg1"/>
                </a:solidFill>
                <a:latin typeface="+mj-lt"/>
              </a:rPr>
              <a:t>Potential PO</a:t>
            </a:r>
            <a:r>
              <a:rPr lang="en-US" sz="2400" baseline="-25000" dirty="0" smtClean="0">
                <a:solidFill>
                  <a:schemeClr val="bg1"/>
                </a:solidFill>
                <a:latin typeface="+mj-lt"/>
              </a:rPr>
              <a:t>4</a:t>
            </a:r>
            <a:r>
              <a:rPr lang="en-US" sz="2400" dirty="0" smtClean="0">
                <a:solidFill>
                  <a:schemeClr val="bg1"/>
                </a:solidFill>
                <a:latin typeface="+mj-lt"/>
              </a:rPr>
              <a:t> release:		0.08</a:t>
            </a:r>
          </a:p>
          <a:p>
            <a:r>
              <a:rPr lang="en-US" sz="2400" dirty="0" smtClean="0">
                <a:solidFill>
                  <a:schemeClr val="bg1"/>
                </a:solidFill>
                <a:latin typeface="+mj-lt"/>
              </a:rPr>
              <a:t>Actual PO</a:t>
            </a:r>
            <a:r>
              <a:rPr lang="en-US" sz="2400" baseline="-25000" dirty="0" smtClean="0">
                <a:solidFill>
                  <a:schemeClr val="bg1"/>
                </a:solidFill>
                <a:latin typeface="+mj-lt"/>
              </a:rPr>
              <a:t>4</a:t>
            </a:r>
            <a:r>
              <a:rPr lang="en-US" sz="2400" dirty="0" smtClean="0">
                <a:solidFill>
                  <a:schemeClr val="bg1"/>
                </a:solidFill>
                <a:latin typeface="+mj-lt"/>
              </a:rPr>
              <a:t> release:		0.01 to -0.005</a:t>
            </a:r>
            <a:endParaRPr lang="en-US" sz="2400" dirty="0">
              <a:solidFill>
                <a:schemeClr val="bg1"/>
              </a:solidFill>
              <a:latin typeface="+mj-lt"/>
            </a:endParaRPr>
          </a:p>
        </p:txBody>
      </p:sp>
    </p:spTree>
    <p:extLst>
      <p:ext uri="{BB962C8B-B14F-4D97-AF65-F5344CB8AC3E}">
        <p14:creationId xmlns:p14="http://schemas.microsoft.com/office/powerpoint/2010/main" val="18538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09347"/>
            <a:ext cx="3352800" cy="434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830" y="1185699"/>
            <a:ext cx="3013519" cy="452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Grp="1" noChangeArrowheads="1"/>
          </p:cNvSpPr>
          <p:nvPr>
            <p:ph type="title"/>
          </p:nvPr>
        </p:nvSpPr>
        <p:spPr>
          <a:xfrm>
            <a:off x="304800" y="-76200"/>
            <a:ext cx="9144000" cy="762000"/>
          </a:xfrm>
        </p:spPr>
        <p:txBody>
          <a:bodyPr/>
          <a:lstStyle/>
          <a:p>
            <a:r>
              <a:rPr lang="en-US" sz="2800" b="0" dirty="0" smtClean="0">
                <a:solidFill>
                  <a:srgbClr val="FFFF00"/>
                </a:solidFill>
                <a:effectLst>
                  <a:outerShdw blurRad="38100" dist="38100" dir="2700000" algn="tl">
                    <a:srgbClr val="000000"/>
                  </a:outerShdw>
                </a:effectLst>
              </a:rPr>
              <a:t>Floodplain diversion</a:t>
            </a:r>
            <a:endParaRPr lang="en-US" sz="2800" b="0" dirty="0">
              <a:solidFill>
                <a:schemeClr val="bg1"/>
              </a:solidFill>
              <a:effectLst>
                <a:outerShdw blurRad="38100" dist="38100" dir="2700000" algn="tl">
                  <a:srgbClr val="000000"/>
                </a:outerShdw>
              </a:effectLst>
            </a:endParaRPr>
          </a:p>
        </p:txBody>
      </p:sp>
      <p:sp>
        <p:nvSpPr>
          <p:cNvPr id="7" name="Rectangle 2"/>
          <p:cNvSpPr txBox="1">
            <a:spLocks noChangeArrowheads="1"/>
          </p:cNvSpPr>
          <p:nvPr/>
        </p:nvSpPr>
        <p:spPr bwMode="auto">
          <a:xfrm>
            <a:off x="152400" y="499899"/>
            <a:ext cx="9144000" cy="381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400" b="0" kern="0" dirty="0" smtClean="0">
                <a:solidFill>
                  <a:srgbClr val="FFFF00"/>
                </a:solidFill>
                <a:effectLst>
                  <a:outerShdw blurRad="38100" dist="38100" dir="2700000" algn="tl">
                    <a:srgbClr val="000000"/>
                  </a:outerShdw>
                </a:effectLst>
              </a:rPr>
              <a:t/>
            </a:r>
            <a:br>
              <a:rPr lang="en-US" sz="2400" b="0" kern="0" dirty="0" smtClean="0">
                <a:solidFill>
                  <a:srgbClr val="FFFF00"/>
                </a:solidFill>
                <a:effectLst>
                  <a:outerShdw blurRad="38100" dist="38100" dir="2700000" algn="tl">
                    <a:srgbClr val="000000"/>
                  </a:outerShdw>
                </a:effectLst>
              </a:rPr>
            </a:br>
            <a:r>
              <a:rPr lang="en-US" sz="2400" b="0" kern="0" dirty="0" err="1" smtClean="0">
                <a:solidFill>
                  <a:schemeClr val="bg1"/>
                </a:solidFill>
                <a:effectLst>
                  <a:outerShdw blurRad="38100" dist="38100" dir="2700000" algn="tl">
                    <a:srgbClr val="000000"/>
                  </a:outerShdw>
                </a:effectLst>
              </a:rPr>
              <a:t>Morganza</a:t>
            </a:r>
            <a:r>
              <a:rPr lang="en-US" sz="2400" b="0" kern="0" dirty="0" smtClean="0">
                <a:solidFill>
                  <a:schemeClr val="bg1"/>
                </a:solidFill>
                <a:effectLst>
                  <a:outerShdw blurRad="38100" dist="38100" dir="2700000" algn="tl">
                    <a:srgbClr val="000000"/>
                  </a:outerShdw>
                </a:effectLst>
              </a:rPr>
              <a:t> Spillway opened during 2011 Mississippi River great flood</a:t>
            </a:r>
          </a:p>
          <a:p>
            <a:pPr algn="ctr"/>
            <a:r>
              <a:rPr lang="en-US" sz="2400" b="0" kern="0" dirty="0" smtClean="0">
                <a:solidFill>
                  <a:schemeClr val="bg1"/>
                </a:solidFill>
                <a:effectLst>
                  <a:outerShdw blurRad="38100" dist="38100" dir="2700000" algn="tl">
                    <a:srgbClr val="000000"/>
                  </a:outerShdw>
                </a:effectLst>
              </a:rPr>
              <a:t>(Mississippi </a:t>
            </a:r>
            <a:r>
              <a:rPr lang="en-US" sz="2400" b="0" kern="0" dirty="0" smtClean="0">
                <a:solidFill>
                  <a:schemeClr val="bg1"/>
                </a:solidFill>
                <a:effectLst>
                  <a:outerShdw blurRad="38100" dist="38100" dir="2700000" algn="tl">
                    <a:srgbClr val="000000"/>
                  </a:outerShdw>
                </a:effectLst>
                <a:sym typeface="Wingdings" panose="05000000000000000000" pitchFamily="2" charset="2"/>
              </a:rPr>
              <a:t> </a:t>
            </a:r>
            <a:r>
              <a:rPr lang="en-US" sz="2400" b="0" kern="0" dirty="0" smtClean="0">
                <a:solidFill>
                  <a:schemeClr val="bg1"/>
                </a:solidFill>
                <a:effectLst>
                  <a:outerShdw blurRad="38100" dist="38100" dir="2700000" algn="tl">
                    <a:srgbClr val="000000"/>
                  </a:outerShdw>
                </a:effectLst>
              </a:rPr>
              <a:t>Atchafalaya)</a:t>
            </a:r>
            <a:endParaRPr lang="en-US" sz="2400" b="0" kern="0" dirty="0">
              <a:solidFill>
                <a:schemeClr val="bg1"/>
              </a:solidFill>
              <a:effectLst>
                <a:outerShdw blurRad="38100" dist="38100" dir="2700000" algn="tl">
                  <a:srgbClr val="000000"/>
                </a:outerShdw>
              </a:effectLst>
            </a:endParaRPr>
          </a:p>
        </p:txBody>
      </p:sp>
      <p:sp>
        <p:nvSpPr>
          <p:cNvPr id="8" name="Rectangle 2"/>
          <p:cNvSpPr txBox="1">
            <a:spLocks noChangeArrowheads="1"/>
          </p:cNvSpPr>
          <p:nvPr/>
        </p:nvSpPr>
        <p:spPr bwMode="auto">
          <a:xfrm>
            <a:off x="-1769" y="5069222"/>
            <a:ext cx="9144000" cy="1588539"/>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r"/>
            <a:r>
              <a:rPr lang="en-US" sz="2400" b="0" kern="0" dirty="0" smtClean="0">
                <a:solidFill>
                  <a:srgbClr val="FFFF00"/>
                </a:solidFill>
                <a:effectLst>
                  <a:outerShdw blurRad="38100" dist="38100" dir="2700000" algn="tl">
                    <a:srgbClr val="000000"/>
                  </a:outerShdw>
                </a:effectLst>
              </a:rPr>
              <a:t/>
            </a:r>
            <a:br>
              <a:rPr lang="en-US" sz="2400" b="0" kern="0" dirty="0" smtClean="0">
                <a:solidFill>
                  <a:srgbClr val="FFFF00"/>
                </a:solidFill>
                <a:effectLst>
                  <a:outerShdw blurRad="38100" dist="38100" dir="2700000" algn="tl">
                    <a:srgbClr val="000000"/>
                  </a:outerShdw>
                </a:effectLst>
              </a:rPr>
            </a:br>
            <a:r>
              <a:rPr lang="en-US" sz="2400" b="0" kern="0" dirty="0" smtClean="0">
                <a:solidFill>
                  <a:schemeClr val="bg1"/>
                </a:solidFill>
                <a:effectLst>
                  <a:outerShdw blurRad="38100" dist="38100" dir="2700000" algn="tl">
                    <a:srgbClr val="000000"/>
                  </a:outerShdw>
                </a:effectLst>
              </a:rPr>
              <a:t>Trapped most of sediment sent through Spillway</a:t>
            </a:r>
          </a:p>
          <a:p>
            <a:pPr algn="r"/>
            <a:r>
              <a:rPr lang="en-US" sz="2400" b="0" kern="0" dirty="0" smtClean="0">
                <a:solidFill>
                  <a:schemeClr val="bg1"/>
                </a:solidFill>
                <a:effectLst>
                  <a:outerShdw blurRad="38100" dist="38100" dir="2700000" algn="tl">
                    <a:srgbClr val="000000"/>
                  </a:outerShdw>
                </a:effectLst>
              </a:rPr>
              <a:t>Trapped 2% of P and 1% of N load of Mississippi River flood</a:t>
            </a:r>
            <a:endParaRPr lang="en-US" sz="2400" b="0" kern="0" dirty="0">
              <a:solidFill>
                <a:schemeClr val="bg1"/>
              </a:solidFill>
              <a:effectLst>
                <a:outerShdw blurRad="38100" dist="38100" dir="2700000" algn="tl">
                  <a:srgbClr val="000000"/>
                </a:outerShdw>
              </a:effectLst>
            </a:endParaRPr>
          </a:p>
        </p:txBody>
      </p:sp>
      <p:sp>
        <p:nvSpPr>
          <p:cNvPr id="9" name="TextBox 8"/>
          <p:cNvSpPr txBox="1"/>
          <p:nvPr/>
        </p:nvSpPr>
        <p:spPr>
          <a:xfrm>
            <a:off x="3810000" y="6477000"/>
            <a:ext cx="5257800" cy="400110"/>
          </a:xfrm>
          <a:prstGeom prst="rect">
            <a:avLst/>
          </a:prstGeom>
          <a:noFill/>
        </p:spPr>
        <p:txBody>
          <a:bodyPr wrap="square" rtlCol="0">
            <a:spAutoFit/>
          </a:bodyPr>
          <a:lstStyle/>
          <a:p>
            <a:pPr algn="r"/>
            <a:r>
              <a:rPr lang="en-US" sz="2000" dirty="0" smtClean="0">
                <a:solidFill>
                  <a:schemeClr val="bg1"/>
                </a:solidFill>
                <a:latin typeface="+mj-lt"/>
              </a:rPr>
              <a:t>Kroes et al. 2015.  </a:t>
            </a:r>
            <a:r>
              <a:rPr lang="en-US" sz="2000" i="1" dirty="0" smtClean="0">
                <a:solidFill>
                  <a:schemeClr val="bg1"/>
                </a:solidFill>
                <a:latin typeface="+mj-lt"/>
              </a:rPr>
              <a:t>Ecological Engineering</a:t>
            </a:r>
            <a:r>
              <a:rPr lang="en-US" sz="2000" dirty="0" smtClean="0">
                <a:solidFill>
                  <a:schemeClr val="bg1"/>
                </a:solidFill>
                <a:latin typeface="+mj-lt"/>
              </a:rPr>
              <a:t>.</a:t>
            </a:r>
            <a:endParaRPr lang="en-US" sz="2000" dirty="0">
              <a:solidFill>
                <a:schemeClr val="bg1"/>
              </a:solidFill>
              <a:latin typeface="+mj-lt"/>
            </a:endParaRPr>
          </a:p>
        </p:txBody>
      </p:sp>
    </p:spTree>
    <p:extLst>
      <p:ext uri="{BB962C8B-B14F-4D97-AF65-F5344CB8AC3E}">
        <p14:creationId xmlns:p14="http://schemas.microsoft.com/office/powerpoint/2010/main" val="923079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What how to reconnect floodplains?</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 name="TextBox 4"/>
          <p:cNvSpPr txBox="1"/>
          <p:nvPr/>
        </p:nvSpPr>
        <p:spPr>
          <a:xfrm>
            <a:off x="304800" y="1554301"/>
            <a:ext cx="6781408" cy="1938992"/>
          </a:xfrm>
          <a:prstGeom prst="rect">
            <a:avLst/>
          </a:prstGeom>
          <a:noFill/>
        </p:spPr>
        <p:txBody>
          <a:bodyPr wrap="none" rtlCol="0">
            <a:spAutoFit/>
          </a:bodyPr>
          <a:lstStyle/>
          <a:p>
            <a:pPr marL="571500" indent="-571500">
              <a:buFont typeface="Arial" panose="020B0604020202020204" pitchFamily="34" charset="0"/>
              <a:buChar char="•"/>
            </a:pPr>
            <a:r>
              <a:rPr lang="en-US" dirty="0" smtClean="0">
                <a:solidFill>
                  <a:schemeClr val="bg1"/>
                </a:solidFill>
                <a:latin typeface="+mj-lt"/>
              </a:rPr>
              <a:t>Connect to stream hydrology</a:t>
            </a:r>
          </a:p>
          <a:p>
            <a:pPr lvl="1"/>
            <a:r>
              <a:rPr lang="en-US" dirty="0" smtClean="0">
                <a:solidFill>
                  <a:schemeClr val="bg1"/>
                </a:solidFill>
                <a:latin typeface="+mj-lt"/>
              </a:rPr>
              <a:t>		</a:t>
            </a:r>
            <a:r>
              <a:rPr lang="en-US" sz="3200" dirty="0" smtClean="0">
                <a:solidFill>
                  <a:schemeClr val="bg1"/>
                </a:solidFill>
                <a:latin typeface="+mj-lt"/>
              </a:rPr>
              <a:t>(could have trapped more…)</a:t>
            </a:r>
            <a:endParaRPr lang="en-US" dirty="0" smtClean="0">
              <a:solidFill>
                <a:schemeClr val="bg1"/>
              </a:solidFill>
              <a:latin typeface="+mj-lt"/>
            </a:endParaRPr>
          </a:p>
          <a:p>
            <a:pPr lvl="2"/>
            <a:r>
              <a:rPr lang="en-US" dirty="0" smtClean="0">
                <a:solidFill>
                  <a:schemeClr val="bg1"/>
                </a:solidFill>
                <a:latin typeface="+mj-lt"/>
              </a:rPr>
              <a:t>	</a:t>
            </a:r>
          </a:p>
        </p:txBody>
      </p:sp>
    </p:spTree>
    <p:extLst>
      <p:ext uri="{BB962C8B-B14F-4D97-AF65-F5344CB8AC3E}">
        <p14:creationId xmlns:p14="http://schemas.microsoft.com/office/powerpoint/2010/main" val="24148370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6" name="Picture 2" descr="N:\USGS\Synthesis\PP sedimentation w CNP no channelized lo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867747"/>
            <a:ext cx="6536406"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0" y="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300" kern="0" dirty="0" smtClean="0">
                <a:solidFill>
                  <a:srgbClr val="FFFF00"/>
                </a:solidFill>
                <a:effectLst>
                  <a:outerShdw blurRad="38100" dist="38100" dir="2700000" algn="tl">
                    <a:srgbClr val="000000"/>
                  </a:outerShdw>
                </a:effectLst>
              </a:rPr>
              <a:t>Do </a:t>
            </a:r>
            <a:r>
              <a:rPr lang="en-US" sz="2300" kern="0" dirty="0" smtClean="0">
                <a:solidFill>
                  <a:schemeClr val="accent2">
                    <a:lumMod val="60000"/>
                    <a:lumOff val="40000"/>
                  </a:schemeClr>
                </a:solidFill>
                <a:effectLst>
                  <a:outerShdw blurRad="38100" dist="38100" dir="2700000" algn="tl">
                    <a:srgbClr val="000000"/>
                  </a:outerShdw>
                </a:effectLst>
              </a:rPr>
              <a:t>restored/created</a:t>
            </a:r>
            <a:r>
              <a:rPr lang="en-US" sz="2300" kern="0" dirty="0" smtClean="0">
                <a:solidFill>
                  <a:srgbClr val="FFFF00"/>
                </a:solidFill>
                <a:effectLst>
                  <a:outerShdw blurRad="38100" dist="38100" dir="2700000" algn="tl">
                    <a:srgbClr val="000000"/>
                  </a:outerShdw>
                </a:effectLst>
              </a:rPr>
              <a:t> wetlands work like natural wetlands?</a:t>
            </a:r>
            <a:endParaRPr lang="en-US" sz="2300" kern="0" dirty="0" smtClean="0">
              <a:solidFill>
                <a:srgbClr val="FFFF00"/>
              </a:solidFill>
              <a:effectLst>
                <a:outerShdw blurRad="38100" dist="38100" dir="2700000" algn="tl">
                  <a:srgbClr val="000000"/>
                </a:outerShdw>
              </a:effectLst>
            </a:endParaRPr>
          </a:p>
          <a:p>
            <a:pPr algn="ctr"/>
            <a:r>
              <a:rPr lang="en-US" sz="2300" kern="0" dirty="0" smtClean="0">
                <a:solidFill>
                  <a:schemeClr val="bg1"/>
                </a:solidFill>
                <a:effectLst>
                  <a:outerShdw blurRad="38100" dist="38100" dir="2700000" algn="tl">
                    <a:srgbClr val="000000"/>
                  </a:outerShdw>
                </a:effectLst>
              </a:rPr>
              <a:t>Location matters</a:t>
            </a:r>
            <a:endParaRPr lang="en-US" sz="2300" kern="0" dirty="0">
              <a:solidFill>
                <a:schemeClr val="bg1"/>
              </a:solidFill>
              <a:effectLst>
                <a:outerShdw blurRad="38100" dist="38100" dir="2700000" algn="tl">
                  <a:srgbClr val="000000"/>
                </a:outerShdw>
              </a:effectLst>
            </a:endParaRPr>
          </a:p>
        </p:txBody>
      </p:sp>
      <p:cxnSp>
        <p:nvCxnSpPr>
          <p:cNvPr id="12" name="Straight Arrow Connector 11"/>
          <p:cNvCxnSpPr/>
          <p:nvPr/>
        </p:nvCxnSpPr>
        <p:spPr bwMode="auto">
          <a:xfrm flipH="1">
            <a:off x="4936206" y="1856793"/>
            <a:ext cx="609600" cy="42920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flipV="1">
            <a:off x="4177316" y="1943100"/>
            <a:ext cx="758890" cy="34290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flipH="1">
            <a:off x="3640806" y="2002972"/>
            <a:ext cx="536510" cy="21771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flipH="1" flipV="1">
            <a:off x="3297906" y="1963705"/>
            <a:ext cx="342900" cy="2181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H="1">
            <a:off x="7831806" y="1745603"/>
            <a:ext cx="609600" cy="43620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flipH="1" flipV="1">
            <a:off x="7146006" y="1814807"/>
            <a:ext cx="685800" cy="37633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H="1">
            <a:off x="6536406" y="1856793"/>
            <a:ext cx="6096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6032551" y="1634413"/>
            <a:ext cx="514350" cy="2060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47" name="Straight Arrow Connector 46"/>
          <p:cNvCxnSpPr/>
          <p:nvPr/>
        </p:nvCxnSpPr>
        <p:spPr bwMode="auto">
          <a:xfrm flipH="1">
            <a:off x="4898106" y="4066592"/>
            <a:ext cx="609600" cy="42920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flipH="1" flipV="1">
            <a:off x="4139216" y="4152899"/>
            <a:ext cx="758890" cy="34290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49" name="Straight Arrow Connector 48"/>
          <p:cNvCxnSpPr/>
          <p:nvPr/>
        </p:nvCxnSpPr>
        <p:spPr bwMode="auto">
          <a:xfrm flipH="1">
            <a:off x="3602706" y="4212771"/>
            <a:ext cx="536510" cy="21771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50" name="Straight Arrow Connector 49"/>
          <p:cNvCxnSpPr/>
          <p:nvPr/>
        </p:nvCxnSpPr>
        <p:spPr bwMode="auto">
          <a:xfrm flipH="1" flipV="1">
            <a:off x="3259806" y="4173504"/>
            <a:ext cx="342900" cy="2181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51" name="Straight Arrow Connector 50"/>
          <p:cNvCxnSpPr/>
          <p:nvPr/>
        </p:nvCxnSpPr>
        <p:spPr bwMode="auto">
          <a:xfrm flipH="1">
            <a:off x="7878461" y="4225990"/>
            <a:ext cx="609600" cy="43620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52" name="Straight Arrow Connector 51"/>
          <p:cNvCxnSpPr/>
          <p:nvPr/>
        </p:nvCxnSpPr>
        <p:spPr bwMode="auto">
          <a:xfrm flipH="1" flipV="1">
            <a:off x="7192661" y="4295194"/>
            <a:ext cx="685800" cy="37633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53" name="Straight Arrow Connector 52"/>
          <p:cNvCxnSpPr/>
          <p:nvPr/>
        </p:nvCxnSpPr>
        <p:spPr bwMode="auto">
          <a:xfrm flipH="1">
            <a:off x="6583061" y="4337180"/>
            <a:ext cx="6096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54" name="Straight Arrow Connector 53"/>
          <p:cNvCxnSpPr/>
          <p:nvPr/>
        </p:nvCxnSpPr>
        <p:spPr bwMode="auto">
          <a:xfrm flipH="1" flipV="1">
            <a:off x="6079206" y="4114800"/>
            <a:ext cx="514350" cy="2060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651280" name="Straight Arrow Connector 651279"/>
          <p:cNvCxnSpPr/>
          <p:nvPr/>
        </p:nvCxnSpPr>
        <p:spPr bwMode="auto">
          <a:xfrm flipH="1">
            <a:off x="2878806" y="6609186"/>
            <a:ext cx="2827797" cy="0"/>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sp>
        <p:nvSpPr>
          <p:cNvPr id="57" name="Rectangle 56"/>
          <p:cNvSpPr/>
          <p:nvPr/>
        </p:nvSpPr>
        <p:spPr>
          <a:xfrm>
            <a:off x="163292" y="5574268"/>
            <a:ext cx="1894108" cy="369332"/>
          </a:xfrm>
          <a:prstGeom prst="rect">
            <a:avLst/>
          </a:prstGeom>
        </p:spPr>
        <p:txBody>
          <a:bodyPr wrap="none">
            <a:spAutoFit/>
          </a:bodyPr>
          <a:lstStyle/>
          <a:p>
            <a:r>
              <a:rPr lang="en-US" sz="1800" b="1" dirty="0" smtClean="0">
                <a:solidFill>
                  <a:schemeClr val="bg1"/>
                </a:solidFill>
                <a:effectLst>
                  <a:outerShdw blurRad="38100" dist="38100" dir="2700000" algn="tl">
                    <a:srgbClr val="000000">
                      <a:alpha val="43137"/>
                    </a:srgbClr>
                  </a:outerShdw>
                </a:effectLst>
                <a:latin typeface="+mn-lt"/>
              </a:rPr>
              <a:t>Noe et al. in prep.</a:t>
            </a:r>
            <a:endParaRPr lang="en-US" sz="1800" b="1" dirty="0">
              <a:solidFill>
                <a:schemeClr val="bg1"/>
              </a:solidFill>
              <a:effectLst>
                <a:outerShdw blurRad="38100" dist="38100" dir="2700000" algn="tl">
                  <a:srgbClr val="000000">
                    <a:alpha val="43137"/>
                  </a:srgbClr>
                </a:outerShdw>
              </a:effectLst>
              <a:latin typeface="+mn-lt"/>
            </a:endParaRPr>
          </a:p>
        </p:txBody>
      </p:sp>
      <p:sp>
        <p:nvSpPr>
          <p:cNvPr id="58" name="Rectangle 57"/>
          <p:cNvSpPr/>
          <p:nvPr/>
        </p:nvSpPr>
        <p:spPr>
          <a:xfrm>
            <a:off x="4182358" y="6267847"/>
            <a:ext cx="982448" cy="369332"/>
          </a:xfrm>
          <a:prstGeom prst="rect">
            <a:avLst/>
          </a:prstGeom>
        </p:spPr>
        <p:txBody>
          <a:bodyPr wrap="none">
            <a:spAutoFit/>
          </a:bodyPr>
          <a:lstStyle/>
          <a:p>
            <a:r>
              <a:rPr lang="en-US" sz="1800" b="1" dirty="0" err="1" smtClean="0">
                <a:latin typeface="+mn-lt"/>
              </a:rPr>
              <a:t>nontidal</a:t>
            </a:r>
            <a:endParaRPr lang="en-US" sz="1800" b="1" dirty="0">
              <a:latin typeface="+mn-lt"/>
            </a:endParaRPr>
          </a:p>
        </p:txBody>
      </p:sp>
      <p:sp>
        <p:nvSpPr>
          <p:cNvPr id="59" name="Rectangle 58"/>
          <p:cNvSpPr/>
          <p:nvPr/>
        </p:nvSpPr>
        <p:spPr>
          <a:xfrm>
            <a:off x="3227142" y="6280450"/>
            <a:ext cx="614271" cy="369332"/>
          </a:xfrm>
          <a:prstGeom prst="rect">
            <a:avLst/>
          </a:prstGeom>
        </p:spPr>
        <p:txBody>
          <a:bodyPr wrap="none">
            <a:spAutoFit/>
          </a:bodyPr>
          <a:lstStyle/>
          <a:p>
            <a:r>
              <a:rPr lang="en-US" sz="1800" b="1" dirty="0" smtClean="0">
                <a:solidFill>
                  <a:srgbClr val="FF0000"/>
                </a:solidFill>
                <a:effectLst>
                  <a:outerShdw blurRad="38100" dist="38100" dir="2700000" algn="tl">
                    <a:srgbClr val="000000">
                      <a:alpha val="43137"/>
                    </a:srgbClr>
                  </a:outerShdw>
                </a:effectLst>
                <a:latin typeface="+mn-lt"/>
              </a:rPr>
              <a:t>tidal</a:t>
            </a:r>
            <a:endParaRPr lang="en-US" sz="1800" b="1" dirty="0">
              <a:solidFill>
                <a:srgbClr val="FF0000"/>
              </a:solidFill>
              <a:effectLst>
                <a:outerShdw blurRad="38100" dist="38100" dir="2700000" algn="tl">
                  <a:srgbClr val="000000">
                    <a:alpha val="43137"/>
                  </a:srgbClr>
                </a:outerShdw>
              </a:effectLst>
              <a:latin typeface="+mn-lt"/>
            </a:endParaRPr>
          </a:p>
        </p:txBody>
      </p:sp>
      <p:cxnSp>
        <p:nvCxnSpPr>
          <p:cNvPr id="63" name="Straight Arrow Connector 62"/>
          <p:cNvCxnSpPr/>
          <p:nvPr/>
        </p:nvCxnSpPr>
        <p:spPr bwMode="auto">
          <a:xfrm flipH="1">
            <a:off x="5838793" y="6608401"/>
            <a:ext cx="2827797" cy="0"/>
          </a:xfrm>
          <a:prstGeom prst="straightConnector1">
            <a:avLst/>
          </a:prstGeom>
          <a:solidFill>
            <a:schemeClr val="accent1"/>
          </a:solidFill>
          <a:ln w="57150" cap="flat" cmpd="sng" algn="ctr">
            <a:solidFill>
              <a:schemeClr val="bg1"/>
            </a:solidFill>
            <a:prstDash val="solid"/>
            <a:round/>
            <a:headEnd type="none" w="med" len="med"/>
            <a:tailEnd type="arrow"/>
          </a:ln>
          <a:effectLst/>
        </p:spPr>
      </p:cxnSp>
      <p:sp>
        <p:nvSpPr>
          <p:cNvPr id="64" name="Rectangle 63"/>
          <p:cNvSpPr/>
          <p:nvPr/>
        </p:nvSpPr>
        <p:spPr>
          <a:xfrm>
            <a:off x="7142345" y="6267062"/>
            <a:ext cx="982448" cy="369332"/>
          </a:xfrm>
          <a:prstGeom prst="rect">
            <a:avLst/>
          </a:prstGeom>
        </p:spPr>
        <p:txBody>
          <a:bodyPr wrap="none">
            <a:spAutoFit/>
          </a:bodyPr>
          <a:lstStyle/>
          <a:p>
            <a:r>
              <a:rPr lang="en-US" sz="1800" b="1" dirty="0" err="1" smtClean="0">
                <a:latin typeface="+mn-lt"/>
              </a:rPr>
              <a:t>nontidal</a:t>
            </a:r>
            <a:endParaRPr lang="en-US" sz="1800" b="1" dirty="0">
              <a:latin typeface="+mn-lt"/>
            </a:endParaRPr>
          </a:p>
        </p:txBody>
      </p:sp>
      <p:sp>
        <p:nvSpPr>
          <p:cNvPr id="65" name="Rectangle 64"/>
          <p:cNvSpPr/>
          <p:nvPr/>
        </p:nvSpPr>
        <p:spPr>
          <a:xfrm>
            <a:off x="6187129" y="6279665"/>
            <a:ext cx="614271" cy="369332"/>
          </a:xfrm>
          <a:prstGeom prst="rect">
            <a:avLst/>
          </a:prstGeom>
        </p:spPr>
        <p:txBody>
          <a:bodyPr wrap="none">
            <a:spAutoFit/>
          </a:bodyPr>
          <a:lstStyle/>
          <a:p>
            <a:r>
              <a:rPr lang="en-US" sz="1800" b="1" dirty="0" smtClean="0">
                <a:solidFill>
                  <a:srgbClr val="FF0000"/>
                </a:solidFill>
                <a:effectLst>
                  <a:outerShdw blurRad="38100" dist="38100" dir="2700000" algn="tl">
                    <a:srgbClr val="000000">
                      <a:alpha val="43137"/>
                    </a:srgbClr>
                  </a:outerShdw>
                </a:effectLst>
                <a:latin typeface="+mn-lt"/>
              </a:rPr>
              <a:t>tidal</a:t>
            </a:r>
            <a:endParaRPr lang="en-US" sz="1800" b="1" dirty="0">
              <a:solidFill>
                <a:srgbClr val="FF0000"/>
              </a:solidFill>
              <a:effectLst>
                <a:outerShdw blurRad="38100" dist="38100" dir="2700000" algn="tl">
                  <a:srgbClr val="000000">
                    <a:alpha val="43137"/>
                  </a:srgbClr>
                </a:outerShdw>
              </a:effectLst>
              <a:latin typeface="+mn-lt"/>
            </a:endParaRPr>
          </a:p>
        </p:txBody>
      </p:sp>
      <p:sp>
        <p:nvSpPr>
          <p:cNvPr id="34" name="Rectangle 2"/>
          <p:cNvSpPr txBox="1">
            <a:spLocks noChangeArrowheads="1"/>
          </p:cNvSpPr>
          <p:nvPr/>
        </p:nvSpPr>
        <p:spPr bwMode="auto">
          <a:xfrm>
            <a:off x="0" y="1295400"/>
            <a:ext cx="3429000" cy="1673772"/>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endParaRPr lang="en-US" sz="2000" b="0" kern="0" dirty="0" smtClean="0">
              <a:solidFill>
                <a:schemeClr val="bg1"/>
              </a:solidFill>
              <a:effectLst>
                <a:outerShdw blurRad="38100" dist="38100" dir="2700000" algn="tl">
                  <a:srgbClr val="000000"/>
                </a:outerShdw>
              </a:effectLst>
            </a:endParaRPr>
          </a:p>
          <a:p>
            <a:r>
              <a:rPr lang="en-US" sz="2000" b="0" kern="0" dirty="0" smtClean="0">
                <a:solidFill>
                  <a:schemeClr val="bg1"/>
                </a:solidFill>
                <a:effectLst>
                  <a:outerShdw blurRad="38100" dist="38100" dir="2700000" algn="tl">
                    <a:srgbClr val="000000"/>
                  </a:outerShdw>
                </a:effectLst>
              </a:rPr>
              <a:t>Grand average </a:t>
            </a:r>
          </a:p>
          <a:p>
            <a:r>
              <a:rPr lang="en-US" sz="2000" b="0" kern="0" dirty="0">
                <a:solidFill>
                  <a:schemeClr val="bg1"/>
                </a:solidFill>
                <a:effectLst>
                  <a:outerShdw blurRad="38100" dist="38100" dir="2700000" algn="tl">
                    <a:srgbClr val="000000"/>
                  </a:outerShdw>
                </a:effectLst>
              </a:rPr>
              <a:t>(</a:t>
            </a:r>
            <a:r>
              <a:rPr lang="en-US" sz="2000" b="0" kern="0" dirty="0" smtClean="0">
                <a:solidFill>
                  <a:schemeClr val="bg1"/>
                </a:solidFill>
                <a:effectLst>
                  <a:outerShdw blurRad="38100" dist="38100" dir="2700000" algn="tl">
                    <a:srgbClr val="000000"/>
                  </a:outerShdw>
                </a:effectLst>
              </a:rPr>
              <a:t>g m</a:t>
            </a:r>
            <a:r>
              <a:rPr lang="en-US" sz="2000" b="0" kern="0" baseline="30000" dirty="0" smtClean="0">
                <a:solidFill>
                  <a:schemeClr val="bg1"/>
                </a:solidFill>
                <a:effectLst>
                  <a:outerShdw blurRad="38100" dist="38100" dir="2700000" algn="tl">
                    <a:srgbClr val="000000"/>
                  </a:outerShdw>
                </a:effectLst>
              </a:rPr>
              <a:t>-2</a:t>
            </a:r>
            <a:r>
              <a:rPr lang="en-US" sz="2000" b="0" kern="0" dirty="0" smtClean="0">
                <a:solidFill>
                  <a:schemeClr val="bg1"/>
                </a:solidFill>
                <a:effectLst>
                  <a:outerShdw blurRad="38100" dist="38100" dir="2700000" algn="tl">
                    <a:srgbClr val="000000"/>
                  </a:outerShdw>
                </a:effectLst>
              </a:rPr>
              <a:t> yr</a:t>
            </a:r>
            <a:r>
              <a:rPr lang="en-US" sz="2000" b="0" kern="0" baseline="30000" dirty="0" smtClean="0">
                <a:solidFill>
                  <a:schemeClr val="bg1"/>
                </a:solidFill>
                <a:effectLst>
                  <a:outerShdw blurRad="38100" dist="38100" dir="2700000" algn="tl">
                    <a:srgbClr val="000000"/>
                  </a:outerShdw>
                </a:effectLst>
              </a:rPr>
              <a:t>-1</a:t>
            </a:r>
            <a:r>
              <a:rPr lang="en-US" sz="2000" b="0" kern="0" dirty="0" smtClean="0">
                <a:solidFill>
                  <a:schemeClr val="bg1"/>
                </a:solidFill>
                <a:effectLst>
                  <a:outerShdw blurRad="38100" dist="38100" dir="2700000" algn="tl">
                    <a:srgbClr val="000000"/>
                  </a:outerShdw>
                </a:effectLst>
              </a:rPr>
              <a:t>)</a:t>
            </a:r>
          </a:p>
          <a:p>
            <a:endParaRPr lang="en-US" sz="2000" b="0" kern="0" dirty="0" smtClean="0">
              <a:solidFill>
                <a:schemeClr val="bg1"/>
              </a:solidFill>
              <a:effectLst>
                <a:outerShdw blurRad="38100" dist="38100" dir="2700000" algn="tl">
                  <a:srgbClr val="000000"/>
                </a:outerShdw>
              </a:effectLst>
            </a:endParaRPr>
          </a:p>
          <a:p>
            <a:r>
              <a:rPr lang="en-US" sz="2000" b="0" kern="0" dirty="0" smtClean="0">
                <a:solidFill>
                  <a:schemeClr val="bg1"/>
                </a:solidFill>
                <a:effectLst>
                  <a:outerShdw blurRad="38100" dist="38100" dir="2700000" algn="tl">
                    <a:srgbClr val="000000"/>
                  </a:outerShdw>
                </a:effectLst>
              </a:rPr>
              <a:t>Sediment: 	4155</a:t>
            </a:r>
          </a:p>
          <a:p>
            <a:r>
              <a:rPr lang="en-US" sz="2000" b="0" kern="0" dirty="0" smtClean="0">
                <a:solidFill>
                  <a:schemeClr val="bg1"/>
                </a:solidFill>
                <a:effectLst>
                  <a:outerShdw blurRad="38100" dist="38100" dir="2700000" algn="tl">
                    <a:srgbClr val="000000"/>
                  </a:outerShdw>
                </a:effectLst>
              </a:rPr>
              <a:t>C: 		227</a:t>
            </a:r>
          </a:p>
          <a:p>
            <a:r>
              <a:rPr lang="en-US" sz="2000" b="0" kern="0" dirty="0" smtClean="0">
                <a:solidFill>
                  <a:schemeClr val="bg1"/>
                </a:solidFill>
                <a:effectLst>
                  <a:outerShdw blurRad="38100" dist="38100" dir="2700000" algn="tl">
                    <a:srgbClr val="000000"/>
                  </a:outerShdw>
                </a:effectLst>
              </a:rPr>
              <a:t>N: 		14.7</a:t>
            </a:r>
          </a:p>
          <a:p>
            <a:r>
              <a:rPr lang="en-US" sz="2000" b="0" kern="0" dirty="0" smtClean="0">
                <a:solidFill>
                  <a:schemeClr val="bg1"/>
                </a:solidFill>
                <a:effectLst>
                  <a:outerShdw blurRad="38100" dist="38100" dir="2700000" algn="tl">
                    <a:srgbClr val="000000"/>
                  </a:outerShdw>
                </a:effectLst>
              </a:rPr>
              <a:t>P: 		3.0</a:t>
            </a:r>
          </a:p>
          <a:p>
            <a:endParaRPr lang="en-US" sz="2000" b="0" kern="0" dirty="0">
              <a:solidFill>
                <a:schemeClr val="bg1"/>
              </a:solidFill>
              <a:effectLst>
                <a:outerShdw blurRad="38100" dist="38100" dir="2700000" algn="tl">
                  <a:srgbClr val="000000"/>
                </a:outerShdw>
              </a:effectLst>
            </a:endParaRPr>
          </a:p>
          <a:p>
            <a:r>
              <a:rPr lang="en-US" sz="2000" b="0" i="1" kern="0" dirty="0" smtClean="0">
                <a:solidFill>
                  <a:schemeClr val="bg1"/>
                </a:solidFill>
                <a:effectLst>
                  <a:outerShdw blurRad="38100" dist="38100" dir="2700000" algn="tl">
                    <a:srgbClr val="000000"/>
                  </a:outerShdw>
                </a:effectLst>
              </a:rPr>
              <a:t>n</a:t>
            </a:r>
            <a:r>
              <a:rPr lang="en-US" sz="2000" b="0" kern="0" dirty="0" smtClean="0">
                <a:solidFill>
                  <a:schemeClr val="bg1"/>
                </a:solidFill>
                <a:effectLst>
                  <a:outerShdw blurRad="38100" dist="38100" dir="2700000" algn="tl">
                    <a:srgbClr val="000000"/>
                  </a:outerShdw>
                </a:effectLst>
              </a:rPr>
              <a:t> = 473</a:t>
            </a:r>
            <a:endParaRPr lang="en-US" sz="2000" b="0" kern="0" dirty="0" smtClean="0">
              <a:solidFill>
                <a:schemeClr val="bg1"/>
              </a:solidFill>
              <a:effectLst>
                <a:outerShdw blurRad="38100" dist="38100" dir="2700000" algn="tl">
                  <a:srgbClr val="000000"/>
                </a:outerShdw>
              </a:effectLst>
            </a:endParaRPr>
          </a:p>
          <a:p>
            <a:endParaRPr lang="en-US" sz="2000" b="0" kern="0"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633272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How to increase mitigation wetland functions</a:t>
            </a:r>
          </a:p>
          <a:p>
            <a:pPr marL="0" marR="0" lvl="0" indent="0" defTabSz="914400" rtl="0" eaLnBrk="0" fontAlgn="base" latinLnBrk="0" hangingPunct="0">
              <a:lnSpc>
                <a:spcPct val="100000"/>
              </a:lnSpc>
              <a:spcBef>
                <a:spcPct val="0"/>
              </a:spcBef>
              <a:spcAft>
                <a:spcPct val="0"/>
              </a:spcAft>
              <a:buClrTx/>
              <a:buSzTx/>
              <a:buFontTx/>
              <a:buNone/>
              <a:tabLst/>
              <a:defRPr/>
            </a:pPr>
            <a:endParaRPr lang="en-US" sz="2800" kern="0" dirty="0">
              <a:solidFill>
                <a:srgbClr val="FFFF00"/>
              </a:solidFill>
              <a:effectLst>
                <a:outerShdw blurRad="38100" dist="38100" dir="2700000" algn="tl">
                  <a:srgbClr val="000000"/>
                </a:outerShdw>
              </a:effectLst>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To summarize…</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 name="TextBox 4"/>
          <p:cNvSpPr txBox="1"/>
          <p:nvPr/>
        </p:nvSpPr>
        <p:spPr>
          <a:xfrm>
            <a:off x="228600" y="1554301"/>
            <a:ext cx="8914043" cy="3785652"/>
          </a:xfrm>
          <a:prstGeom prst="rect">
            <a:avLst/>
          </a:prstGeom>
          <a:noFill/>
        </p:spPr>
        <p:txBody>
          <a:bodyPr wrap="none" rtlCol="0">
            <a:spAutoFit/>
          </a:bodyPr>
          <a:lstStyle/>
          <a:p>
            <a:pPr marL="571500" indent="-571500">
              <a:buFont typeface="Arial" panose="020B0604020202020204" pitchFamily="34" charset="0"/>
              <a:buChar char="•"/>
            </a:pPr>
            <a:r>
              <a:rPr lang="en-US" dirty="0" smtClean="0">
                <a:solidFill>
                  <a:schemeClr val="bg1"/>
                </a:solidFill>
                <a:latin typeface="+mj-lt"/>
              </a:rPr>
              <a:t>Connect to stream hydrology</a:t>
            </a:r>
          </a:p>
          <a:p>
            <a:pPr marL="571500" indent="-571500">
              <a:buFont typeface="Arial" panose="020B0604020202020204" pitchFamily="34" charset="0"/>
              <a:buChar char="•"/>
            </a:pPr>
            <a:r>
              <a:rPr lang="en-US" dirty="0" smtClean="0">
                <a:solidFill>
                  <a:schemeClr val="bg1"/>
                </a:solidFill>
                <a:latin typeface="+mj-lt"/>
              </a:rPr>
              <a:t>Build </a:t>
            </a:r>
            <a:r>
              <a:rPr lang="en-US" dirty="0" err="1" smtClean="0">
                <a:solidFill>
                  <a:schemeClr val="bg1"/>
                </a:solidFill>
                <a:latin typeface="+mj-lt"/>
              </a:rPr>
              <a:t>microtopography</a:t>
            </a:r>
            <a:endParaRPr lang="en-US" dirty="0" smtClean="0">
              <a:solidFill>
                <a:schemeClr val="bg1"/>
              </a:solidFill>
              <a:latin typeface="+mj-lt"/>
            </a:endParaRPr>
          </a:p>
          <a:p>
            <a:pPr marL="571500" indent="-571500">
              <a:buFont typeface="Arial" panose="020B0604020202020204" pitchFamily="34" charset="0"/>
              <a:buChar char="•"/>
            </a:pPr>
            <a:r>
              <a:rPr lang="en-US" dirty="0" smtClean="0">
                <a:solidFill>
                  <a:schemeClr val="bg1"/>
                </a:solidFill>
                <a:latin typeface="+mj-lt"/>
              </a:rPr>
              <a:t>Let them age</a:t>
            </a:r>
          </a:p>
          <a:p>
            <a:pPr marL="571500" indent="-571500">
              <a:buFont typeface="Arial" panose="020B0604020202020204" pitchFamily="34" charset="0"/>
              <a:buChar char="•"/>
            </a:pPr>
            <a:r>
              <a:rPr lang="en-US" dirty="0" smtClean="0">
                <a:solidFill>
                  <a:schemeClr val="bg1"/>
                </a:solidFill>
                <a:latin typeface="+mj-lt"/>
              </a:rPr>
              <a:t>Include annual plants </a:t>
            </a:r>
          </a:p>
          <a:p>
            <a:pPr marL="571500" indent="-571500">
              <a:buFont typeface="Arial" panose="020B0604020202020204" pitchFamily="34" charset="0"/>
              <a:buChar char="•"/>
            </a:pPr>
            <a:r>
              <a:rPr lang="en-US" dirty="0" smtClean="0">
                <a:solidFill>
                  <a:schemeClr val="bg1"/>
                </a:solidFill>
                <a:latin typeface="+mj-lt"/>
              </a:rPr>
              <a:t>Plant more diverse</a:t>
            </a:r>
          </a:p>
          <a:p>
            <a:pPr marL="571500" indent="-571500">
              <a:buFont typeface="Arial" panose="020B0604020202020204" pitchFamily="34" charset="0"/>
              <a:buChar char="•"/>
            </a:pPr>
            <a:r>
              <a:rPr lang="en-US" dirty="0" smtClean="0">
                <a:solidFill>
                  <a:schemeClr val="bg1"/>
                </a:solidFill>
                <a:latin typeface="+mj-lt"/>
              </a:rPr>
              <a:t>Screen potential sites for WQ problems</a:t>
            </a:r>
            <a:endParaRPr lang="en-US" dirty="0">
              <a:solidFill>
                <a:schemeClr val="bg1"/>
              </a:solidFill>
              <a:latin typeface="+mj-lt"/>
            </a:endParaRPr>
          </a:p>
        </p:txBody>
      </p:sp>
    </p:spTree>
    <p:extLst>
      <p:ext uri="{BB962C8B-B14F-4D97-AF65-F5344CB8AC3E}">
        <p14:creationId xmlns:p14="http://schemas.microsoft.com/office/powerpoint/2010/main" val="2787672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152400" y="0"/>
            <a:ext cx="9144000" cy="762000"/>
          </a:xfrm>
        </p:spPr>
        <p:txBody>
          <a:bodyPr/>
          <a:lstStyle/>
          <a:p>
            <a:r>
              <a:rPr lang="en-US" sz="2300" dirty="0" smtClean="0">
                <a:solidFill>
                  <a:srgbClr val="FFFF00"/>
                </a:solidFill>
                <a:effectLst>
                  <a:outerShdw blurRad="38100" dist="38100" dir="2700000" algn="tl">
                    <a:srgbClr val="000000"/>
                  </a:outerShdw>
                </a:effectLst>
              </a:rPr>
              <a:t>The </a:t>
            </a:r>
            <a:r>
              <a:rPr lang="en-US" sz="2300" dirty="0">
                <a:solidFill>
                  <a:srgbClr val="FFFF00"/>
                </a:solidFill>
                <a:effectLst>
                  <a:outerShdw blurRad="38100" dist="38100" dir="2700000" algn="tl">
                    <a:srgbClr val="000000"/>
                  </a:outerShdw>
                </a:effectLst>
              </a:rPr>
              <a:t>USGS Chesapeake Floodplain </a:t>
            </a:r>
            <a:r>
              <a:rPr lang="en-US" sz="2300" dirty="0" smtClean="0">
                <a:solidFill>
                  <a:srgbClr val="FFFF00"/>
                </a:solidFill>
                <a:effectLst>
                  <a:outerShdw blurRad="38100" dist="38100" dir="2700000" algn="tl">
                    <a:srgbClr val="000000"/>
                  </a:outerShdw>
                </a:effectLst>
              </a:rPr>
              <a:t>Network: </a:t>
            </a:r>
            <a:r>
              <a:rPr lang="en-US" sz="2300" dirty="0" smtClean="0">
                <a:solidFill>
                  <a:srgbClr val="FFFF00"/>
                </a:solidFill>
                <a:effectLst>
                  <a:outerShdw blurRad="38100" dist="38100" dir="2700000" algn="tl">
                    <a:srgbClr val="000000"/>
                  </a:outerShdw>
                </a:effectLst>
              </a:rPr>
              <a:t>43 sites</a:t>
            </a:r>
            <a:endParaRPr lang="en-US" sz="2300" dirty="0">
              <a:solidFill>
                <a:srgbClr val="FFFF00"/>
              </a:solidFill>
              <a:effectLst>
                <a:outerShdw blurRad="38100" dist="38100" dir="2700000" algn="tl">
                  <a:srgbClr val="000000"/>
                </a:outerShdw>
              </a:effectLst>
            </a:endParaRPr>
          </a:p>
        </p:txBody>
      </p:sp>
      <p:sp>
        <p:nvSpPr>
          <p:cNvPr id="11" name="TextBox 10"/>
          <p:cNvSpPr txBox="1"/>
          <p:nvPr/>
        </p:nvSpPr>
        <p:spPr>
          <a:xfrm>
            <a:off x="0" y="3150275"/>
            <a:ext cx="4190999" cy="1477328"/>
          </a:xfrm>
          <a:prstGeom prst="rect">
            <a:avLst/>
          </a:prstGeom>
          <a:noFill/>
        </p:spPr>
        <p:txBody>
          <a:bodyPr wrap="square" rtlCol="0">
            <a:spAutoFit/>
          </a:bodyPr>
          <a:lstStyle/>
          <a:p>
            <a:pPr>
              <a:defRPr/>
            </a:pPr>
            <a:r>
              <a:rPr lang="en-US" sz="1800" u="sng" kern="0" dirty="0" smtClean="0">
                <a:solidFill>
                  <a:schemeClr val="bg1"/>
                </a:solidFill>
                <a:effectLst>
                  <a:outerShdw blurRad="38100" dist="38100" dir="2700000" algn="tl">
                    <a:srgbClr val="000000">
                      <a:alpha val="43137"/>
                    </a:srgbClr>
                  </a:outerShdw>
                </a:effectLst>
                <a:latin typeface="+mj-lt"/>
              </a:rPr>
              <a:t>Site </a:t>
            </a:r>
            <a:r>
              <a:rPr lang="en-US" sz="1800" u="sng" kern="0" dirty="0" smtClean="0">
                <a:solidFill>
                  <a:schemeClr val="bg1"/>
                </a:solidFill>
                <a:effectLst>
                  <a:outerShdw blurRad="38100" dist="38100" dir="2700000" algn="tl">
                    <a:srgbClr val="000000">
                      <a:alpha val="43137"/>
                    </a:srgbClr>
                  </a:outerShdw>
                </a:effectLst>
                <a:latin typeface="+mj-lt"/>
              </a:rPr>
              <a:t>selection</a:t>
            </a:r>
            <a:r>
              <a:rPr lang="en-US" sz="1800" kern="0" dirty="0" smtClean="0">
                <a:solidFill>
                  <a:schemeClr val="bg1"/>
                </a:solidFill>
                <a:effectLst>
                  <a:outerShdw blurRad="38100" dist="38100" dir="2700000" algn="tl">
                    <a:srgbClr val="000000">
                      <a:alpha val="43137"/>
                    </a:srgbClr>
                  </a:outerShdw>
                </a:effectLst>
                <a:latin typeface="+mj-lt"/>
              </a:rPr>
              <a:t>:</a:t>
            </a:r>
          </a:p>
          <a:p>
            <a:pPr marL="342900" indent="-342900">
              <a:buFont typeface="Arial" panose="020B0604020202020204" pitchFamily="34" charset="0"/>
              <a:buChar char="•"/>
              <a:defRPr/>
            </a:pPr>
            <a:r>
              <a:rPr lang="en-US" sz="1800" kern="0" dirty="0" smtClean="0">
                <a:solidFill>
                  <a:schemeClr val="bg1"/>
                </a:solidFill>
                <a:effectLst>
                  <a:outerShdw blurRad="38100" dist="38100" dir="2700000" algn="tl">
                    <a:srgbClr val="000000">
                      <a:alpha val="43137"/>
                    </a:srgbClr>
                  </a:outerShdw>
                </a:effectLst>
                <a:latin typeface="+mj-lt"/>
              </a:rPr>
              <a:t>Chesapeake NTN load gages</a:t>
            </a:r>
          </a:p>
          <a:p>
            <a:pPr marL="342900" indent="-342900">
              <a:buFont typeface="Arial" panose="020B0604020202020204" pitchFamily="34" charset="0"/>
              <a:buChar char="•"/>
              <a:defRPr/>
            </a:pPr>
            <a:r>
              <a:rPr lang="en-US" sz="1800" kern="0" dirty="0" smtClean="0">
                <a:solidFill>
                  <a:schemeClr val="bg1"/>
                </a:solidFill>
                <a:effectLst>
                  <a:outerShdw blurRad="38100" dist="38100" dir="2700000" algn="tl">
                    <a:srgbClr val="000000">
                      <a:alpha val="43137"/>
                    </a:srgbClr>
                  </a:outerShdw>
                </a:effectLst>
                <a:latin typeface="+mj-lt"/>
              </a:rPr>
              <a:t>‘unmanaged’ floodplain land </a:t>
            </a:r>
            <a:r>
              <a:rPr lang="en-US" sz="1800" kern="0" dirty="0" smtClean="0">
                <a:solidFill>
                  <a:schemeClr val="bg1"/>
                </a:solidFill>
                <a:effectLst>
                  <a:outerShdw blurRad="38100" dist="38100" dir="2700000" algn="tl">
                    <a:srgbClr val="000000">
                      <a:alpha val="43137"/>
                    </a:srgbClr>
                  </a:outerShdw>
                </a:effectLst>
                <a:latin typeface="+mj-lt"/>
              </a:rPr>
              <a:t>use</a:t>
            </a:r>
          </a:p>
          <a:p>
            <a:pPr marL="342900" indent="-342900">
              <a:buFont typeface="Arial" panose="020B0604020202020204" pitchFamily="34" charset="0"/>
              <a:buChar char="•"/>
              <a:defRPr/>
            </a:pPr>
            <a:r>
              <a:rPr lang="en-US" sz="1800" kern="0" dirty="0" err="1" smtClean="0">
                <a:solidFill>
                  <a:schemeClr val="bg1"/>
                </a:solidFill>
                <a:effectLst>
                  <a:outerShdw blurRad="38100" dist="38100" dir="2700000" algn="tl">
                    <a:srgbClr val="000000">
                      <a:alpha val="43137"/>
                    </a:srgbClr>
                  </a:outerShdw>
                </a:effectLst>
                <a:latin typeface="+mj-lt"/>
              </a:rPr>
              <a:t>Unchannelized</a:t>
            </a:r>
            <a:endParaRPr lang="en-US" sz="1800" kern="0" dirty="0" smtClean="0">
              <a:solidFill>
                <a:schemeClr val="bg1"/>
              </a:solidFill>
              <a:effectLst>
                <a:outerShdw blurRad="38100" dist="38100" dir="2700000" algn="tl">
                  <a:srgbClr val="000000">
                    <a:alpha val="43137"/>
                  </a:srgbClr>
                </a:outerShdw>
              </a:effectLst>
              <a:latin typeface="+mj-lt"/>
            </a:endParaRPr>
          </a:p>
          <a:p>
            <a:pPr marL="342900" indent="-342900">
              <a:buFont typeface="Arial" panose="020B0604020202020204" pitchFamily="34" charset="0"/>
              <a:buChar char="•"/>
              <a:defRPr/>
            </a:pPr>
            <a:r>
              <a:rPr lang="en-US" sz="1800" kern="0" dirty="0" smtClean="0">
                <a:solidFill>
                  <a:schemeClr val="bg1"/>
                </a:solidFill>
                <a:effectLst>
                  <a:outerShdw blurRad="38100" dist="38100" dir="2700000" algn="tl">
                    <a:srgbClr val="000000">
                      <a:alpha val="43137"/>
                    </a:srgbClr>
                  </a:outerShdw>
                </a:effectLst>
                <a:latin typeface="+mj-lt"/>
              </a:rPr>
              <a:t>Landowner permission</a:t>
            </a:r>
          </a:p>
        </p:txBody>
      </p:sp>
      <p:sp>
        <p:nvSpPr>
          <p:cNvPr id="6" name="TextBox 5"/>
          <p:cNvSpPr txBox="1"/>
          <p:nvPr/>
        </p:nvSpPr>
        <p:spPr>
          <a:xfrm>
            <a:off x="76200" y="699730"/>
            <a:ext cx="4079979" cy="2308324"/>
          </a:xfrm>
          <a:prstGeom prst="rect">
            <a:avLst/>
          </a:prstGeom>
          <a:noFill/>
        </p:spPr>
        <p:txBody>
          <a:bodyPr wrap="square" rtlCol="0">
            <a:spAutoFit/>
          </a:bodyPr>
          <a:lstStyle/>
          <a:p>
            <a:pPr>
              <a:defRPr/>
            </a:pPr>
            <a:r>
              <a:rPr lang="en-US" sz="1800" u="sng" kern="0" dirty="0" smtClean="0">
                <a:solidFill>
                  <a:schemeClr val="bg1"/>
                </a:solidFill>
                <a:effectLst>
                  <a:outerShdw blurRad="38100" dist="38100" dir="2700000" algn="tl">
                    <a:srgbClr val="000000">
                      <a:alpha val="43137"/>
                    </a:srgbClr>
                  </a:outerShdw>
                </a:effectLst>
                <a:latin typeface="+mn-lt"/>
              </a:rPr>
              <a:t>Goal</a:t>
            </a:r>
            <a:r>
              <a:rPr lang="en-US" sz="1800" kern="0" dirty="0" smtClean="0">
                <a:solidFill>
                  <a:schemeClr val="bg1"/>
                </a:solidFill>
                <a:effectLst>
                  <a:outerShdw blurRad="38100" dist="38100" dir="2700000" algn="tl">
                    <a:srgbClr val="000000">
                      <a:alpha val="43137"/>
                    </a:srgbClr>
                  </a:outerShdw>
                </a:effectLst>
                <a:latin typeface="+mn-lt"/>
              </a:rPr>
              <a:t>: </a:t>
            </a:r>
          </a:p>
          <a:p>
            <a:pPr>
              <a:defRPr/>
            </a:pPr>
            <a:r>
              <a:rPr lang="en-US" sz="1800" kern="0" dirty="0" smtClean="0">
                <a:solidFill>
                  <a:srgbClr val="FFC000"/>
                </a:solidFill>
                <a:effectLst>
                  <a:outerShdw blurRad="38100" dist="38100" dir="2700000" algn="tl">
                    <a:srgbClr val="000000">
                      <a:alpha val="43137"/>
                    </a:srgbClr>
                  </a:outerShdw>
                </a:effectLst>
                <a:latin typeface="+mn-lt"/>
              </a:rPr>
              <a:t>Measure, predict, and scale </a:t>
            </a:r>
            <a:r>
              <a:rPr lang="en-US" sz="1800" kern="0" dirty="0" smtClean="0">
                <a:solidFill>
                  <a:schemeClr val="bg1"/>
                </a:solidFill>
                <a:effectLst>
                  <a:outerShdw blurRad="38100" dist="38100" dir="2700000" algn="tl">
                    <a:srgbClr val="000000">
                      <a:alpha val="43137"/>
                    </a:srgbClr>
                  </a:outerShdw>
                </a:effectLst>
                <a:latin typeface="+mn-lt"/>
              </a:rPr>
              <a:t>the sediment/N/P fluxes of bank erosion and floodplain deposition for entire Chesapeake </a:t>
            </a:r>
            <a:r>
              <a:rPr lang="en-US" sz="1800" kern="0" dirty="0" smtClean="0">
                <a:solidFill>
                  <a:schemeClr val="bg1"/>
                </a:solidFill>
                <a:effectLst>
                  <a:outerShdw blurRad="38100" dist="38100" dir="2700000" algn="tl">
                    <a:srgbClr val="000000">
                      <a:alpha val="43137"/>
                    </a:srgbClr>
                  </a:outerShdw>
                </a:effectLst>
                <a:latin typeface="+mn-lt"/>
              </a:rPr>
              <a:t>watershed</a:t>
            </a:r>
          </a:p>
          <a:p>
            <a:pPr>
              <a:defRPr/>
            </a:pPr>
            <a:endParaRPr lang="en-US" sz="1800" kern="0" dirty="0">
              <a:solidFill>
                <a:schemeClr val="bg1"/>
              </a:solidFill>
              <a:effectLst>
                <a:outerShdw blurRad="38100" dist="38100" dir="2700000" algn="tl">
                  <a:srgbClr val="000000">
                    <a:alpha val="43137"/>
                  </a:srgbClr>
                </a:outerShdw>
              </a:effectLst>
              <a:latin typeface="+mn-lt"/>
            </a:endParaRPr>
          </a:p>
          <a:p>
            <a:pPr>
              <a:defRPr/>
            </a:pPr>
            <a:r>
              <a:rPr lang="en-US" sz="1800" u="sng" kern="0" dirty="0" smtClean="0">
                <a:solidFill>
                  <a:schemeClr val="bg1"/>
                </a:solidFill>
                <a:effectLst>
                  <a:outerShdw blurRad="38100" dist="38100" dir="2700000" algn="tl">
                    <a:srgbClr val="000000">
                      <a:alpha val="43137"/>
                    </a:srgbClr>
                  </a:outerShdw>
                </a:effectLst>
                <a:latin typeface="+mn-lt"/>
              </a:rPr>
              <a:t>Long-term: dendrogeomorphology</a:t>
            </a:r>
          </a:p>
          <a:p>
            <a:pPr>
              <a:defRPr/>
            </a:pPr>
            <a:r>
              <a:rPr lang="en-US" sz="1800" kern="0" dirty="0" smtClean="0">
                <a:solidFill>
                  <a:schemeClr val="bg1"/>
                </a:solidFill>
                <a:effectLst>
                  <a:outerShdw blurRad="38100" dist="38100" dir="2700000" algn="tl">
                    <a:srgbClr val="000000">
                      <a:alpha val="43137"/>
                    </a:srgbClr>
                  </a:outerShdw>
                </a:effectLst>
                <a:latin typeface="+mn-lt"/>
              </a:rPr>
              <a:t>Short-term: pins</a:t>
            </a:r>
            <a:endParaRPr lang="en-US" sz="1800" kern="0" dirty="0" smtClean="0">
              <a:solidFill>
                <a:schemeClr val="bg1"/>
              </a:solidFill>
              <a:effectLst>
                <a:outerShdw blurRad="38100" dist="38100" dir="2700000" algn="tl">
                  <a:srgbClr val="000000">
                    <a:alpha val="43137"/>
                  </a:srgbClr>
                </a:outerShdw>
              </a:effectLst>
              <a:latin typeface="+mn-lt"/>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4876800" cy="610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775" r="6147"/>
          <a:stretch/>
        </p:blipFill>
        <p:spPr bwMode="auto">
          <a:xfrm>
            <a:off x="1676400" y="4675695"/>
            <a:ext cx="2514988" cy="218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412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N:\Manuscripts\Published\Wolf hydro - JEQ\Figure1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1" y="685800"/>
            <a:ext cx="2932369" cy="6157525"/>
          </a:xfrm>
          <a:prstGeom prst="rect">
            <a:avLst/>
          </a:prstGeom>
          <a:noFill/>
          <a:extLst>
            <a:ext uri="{909E8E84-426E-40DD-AFC4-6F175D3DCCD1}">
              <a14:hiddenFill xmlns:a14="http://schemas.microsoft.com/office/drawing/2010/main">
                <a:solidFill>
                  <a:srgbClr val="FFFFFF"/>
                </a:solidFill>
              </a14:hiddenFill>
            </a:ext>
          </a:extLst>
        </p:spPr>
      </p:pic>
      <p:sp>
        <p:nvSpPr>
          <p:cNvPr id="459782" name="Rectangle 6"/>
          <p:cNvSpPr>
            <a:spLocks noGrp="1" noChangeArrowheads="1"/>
          </p:cNvSpPr>
          <p:nvPr>
            <p:ph type="title"/>
          </p:nvPr>
        </p:nvSpPr>
        <p:spPr>
          <a:xfrm>
            <a:off x="0" y="0"/>
            <a:ext cx="9144000" cy="838200"/>
          </a:xfrm>
        </p:spPr>
        <p:txBody>
          <a:bodyPr/>
          <a:lstStyle/>
          <a:p>
            <a:pPr algn="ctr"/>
            <a:r>
              <a:rPr lang="en-US" sz="2800" b="0" dirty="0" smtClean="0">
                <a:solidFill>
                  <a:srgbClr val="FFFF00"/>
                </a:solidFill>
                <a:effectLst>
                  <a:outerShdw blurRad="38100" dist="38100" dir="2700000" algn="tl">
                    <a:srgbClr val="000000">
                      <a:alpha val="43137"/>
                    </a:srgbClr>
                  </a:outerShdw>
                </a:effectLst>
                <a:latin typeface="+mn-lt"/>
              </a:rPr>
              <a:t>How to optimize </a:t>
            </a:r>
            <a:r>
              <a:rPr lang="en-US" sz="2800" b="0" dirty="0" smtClean="0">
                <a:solidFill>
                  <a:srgbClr val="FFFF00"/>
                </a:solidFill>
                <a:effectLst>
                  <a:outerShdw blurRad="38100" dist="38100" dir="2700000" algn="tl">
                    <a:srgbClr val="000000">
                      <a:alpha val="43137"/>
                    </a:srgbClr>
                  </a:outerShdw>
                </a:effectLst>
                <a:latin typeface="+mn-lt"/>
              </a:rPr>
              <a:t>retention </a:t>
            </a:r>
            <a:r>
              <a:rPr lang="en-US" sz="2800" b="0" dirty="0" smtClean="0">
                <a:solidFill>
                  <a:srgbClr val="FFFF00"/>
                </a:solidFill>
                <a:effectLst>
                  <a:outerShdw blurRad="38100" dist="38100" dir="2700000" algn="tl">
                    <a:srgbClr val="000000">
                      <a:alpha val="43137"/>
                    </a:srgbClr>
                  </a:outerShdw>
                </a:effectLst>
                <a:latin typeface="+mn-lt"/>
              </a:rPr>
              <a:t>in created </a:t>
            </a:r>
            <a:r>
              <a:rPr lang="en-US" sz="2800" b="0" dirty="0" smtClean="0">
                <a:solidFill>
                  <a:srgbClr val="FFFF00"/>
                </a:solidFill>
                <a:effectLst>
                  <a:outerShdw blurRad="38100" dist="38100" dir="2700000" algn="tl">
                    <a:srgbClr val="000000">
                      <a:alpha val="43137"/>
                    </a:srgbClr>
                  </a:outerShdw>
                </a:effectLst>
                <a:latin typeface="+mn-lt"/>
              </a:rPr>
              <a:t>mitigation wetlands </a:t>
            </a:r>
            <a:r>
              <a:rPr lang="en-US" sz="2800" b="0" dirty="0" smtClean="0">
                <a:solidFill>
                  <a:srgbClr val="FFFF00"/>
                </a:solidFill>
                <a:effectLst>
                  <a:outerShdw blurRad="38100" dist="38100" dir="2700000" algn="tl">
                    <a:srgbClr val="000000">
                      <a:alpha val="43137"/>
                    </a:srgbClr>
                  </a:outerShdw>
                </a:effectLst>
                <a:latin typeface="+mn-lt"/>
              </a:rPr>
              <a:t/>
            </a:r>
            <a:br>
              <a:rPr lang="en-US" sz="2800" b="0" dirty="0" smtClean="0">
                <a:solidFill>
                  <a:srgbClr val="FFFF00"/>
                </a:solidFill>
                <a:effectLst>
                  <a:outerShdw blurRad="38100" dist="38100" dir="2700000" algn="tl">
                    <a:srgbClr val="000000">
                      <a:alpha val="43137"/>
                    </a:srgbClr>
                  </a:outerShdw>
                </a:effectLst>
                <a:latin typeface="+mn-lt"/>
              </a:rPr>
            </a:br>
            <a:endParaRPr lang="en-US" sz="2800" b="0" dirty="0">
              <a:solidFill>
                <a:srgbClr val="FFFF00"/>
              </a:solidFill>
              <a:effectLst>
                <a:outerShdw blurRad="38100" dist="38100" dir="2700000" algn="tl">
                  <a:srgbClr val="000000">
                    <a:alpha val="43137"/>
                  </a:srgbClr>
                </a:outerShdw>
              </a:effectLst>
              <a:latin typeface="+mn-lt"/>
            </a:endParaRPr>
          </a:p>
        </p:txBody>
      </p:sp>
      <p:sp>
        <p:nvSpPr>
          <p:cNvPr id="459791" name="Rectangle 15"/>
          <p:cNvSpPr>
            <a:spLocks noChangeArrowheads="1"/>
          </p:cNvSpPr>
          <p:nvPr/>
        </p:nvSpPr>
        <p:spPr bwMode="auto">
          <a:xfrm>
            <a:off x="2932345" y="1219200"/>
            <a:ext cx="6211655" cy="4495800"/>
          </a:xfrm>
          <a:prstGeom prst="rect">
            <a:avLst/>
          </a:prstGeom>
          <a:noFill/>
          <a:ln w="12700">
            <a:noFill/>
            <a:miter lim="800000"/>
            <a:headEnd/>
            <a:tailEnd/>
          </a:ln>
          <a:effectLst/>
        </p:spPr>
        <p:txBody>
          <a:bodyPr lIns="90488" tIns="44450" rIns="90488" bIns="44450"/>
          <a:lstStyle/>
          <a:p>
            <a:pPr marL="342900" indent="-342900">
              <a:spcBef>
                <a:spcPct val="20000"/>
              </a:spcBef>
              <a:buClr>
                <a:srgbClr val="99CCFF"/>
              </a:buClr>
              <a:buSzPct val="125000"/>
              <a:buFont typeface="Wingdings" pitchFamily="2" charset="2"/>
              <a:buChar char="§"/>
            </a:pPr>
            <a:r>
              <a:rPr lang="en-US" sz="2400" dirty="0" smtClean="0">
                <a:solidFill>
                  <a:schemeClr val="bg1"/>
                </a:solidFill>
                <a:effectLst>
                  <a:outerShdw blurRad="38100" dist="38100" dir="2700000" algn="tl">
                    <a:srgbClr val="000000"/>
                  </a:outerShdw>
                </a:effectLst>
                <a:latin typeface="+mn-lt"/>
              </a:rPr>
              <a:t>4 </a:t>
            </a:r>
            <a:r>
              <a:rPr lang="en-US" sz="2400" dirty="0">
                <a:solidFill>
                  <a:schemeClr val="bg1"/>
                </a:solidFill>
                <a:effectLst>
                  <a:outerShdw blurRad="38100" dist="38100" dir="2700000" algn="tl">
                    <a:srgbClr val="000000"/>
                  </a:outerShdw>
                </a:effectLst>
                <a:latin typeface="+mn-lt"/>
              </a:rPr>
              <a:t>created </a:t>
            </a:r>
            <a:r>
              <a:rPr lang="en-US" sz="2400" dirty="0" smtClean="0">
                <a:solidFill>
                  <a:schemeClr val="bg1"/>
                </a:solidFill>
                <a:effectLst>
                  <a:outerShdw blurRad="38100" dist="38100" dir="2700000" algn="tl">
                    <a:srgbClr val="000000"/>
                  </a:outerShdw>
                </a:effectLst>
                <a:latin typeface="+mn-lt"/>
              </a:rPr>
              <a:t>mitigation bank wetlands </a:t>
            </a:r>
          </a:p>
          <a:p>
            <a:pPr marL="800100" lvl="1" indent="-342900">
              <a:spcBef>
                <a:spcPct val="20000"/>
              </a:spcBef>
              <a:buClr>
                <a:srgbClr val="99CCFF"/>
              </a:buClr>
              <a:buSzPct val="125000"/>
              <a:buFont typeface="Wingdings" pitchFamily="2" charset="2"/>
              <a:buChar char="§"/>
            </a:pPr>
            <a:r>
              <a:rPr lang="en-US" sz="2400" dirty="0" smtClean="0">
                <a:solidFill>
                  <a:schemeClr val="bg1"/>
                </a:solidFill>
                <a:effectLst>
                  <a:outerShdw blurRad="38100" dist="38100" dir="2700000" algn="tl">
                    <a:srgbClr val="000000"/>
                  </a:outerShdw>
                </a:effectLst>
                <a:latin typeface="+mn-lt"/>
              </a:rPr>
              <a:t>LC</a:t>
            </a:r>
            <a:r>
              <a:rPr lang="en-US" sz="2400" dirty="0">
                <a:solidFill>
                  <a:schemeClr val="bg1"/>
                </a:solidFill>
                <a:effectLst>
                  <a:outerShdw blurRad="38100" dist="38100" dir="2700000" algn="tl">
                    <a:srgbClr val="000000"/>
                  </a:outerShdw>
                </a:effectLst>
                <a:latin typeface="+mn-lt"/>
              </a:rPr>
              <a:t>: disked vs. </a:t>
            </a:r>
            <a:r>
              <a:rPr lang="en-US" sz="2400" dirty="0" err="1">
                <a:solidFill>
                  <a:schemeClr val="bg1"/>
                </a:solidFill>
                <a:effectLst>
                  <a:outerShdw blurRad="38100" dist="38100" dir="2700000" algn="tl">
                    <a:srgbClr val="000000"/>
                  </a:outerShdw>
                </a:effectLst>
                <a:latin typeface="+mn-lt"/>
              </a:rPr>
              <a:t>undisked</a:t>
            </a:r>
            <a:endParaRPr lang="en-US" sz="2400" dirty="0">
              <a:solidFill>
                <a:schemeClr val="bg1"/>
              </a:solidFill>
              <a:effectLst>
                <a:outerShdw blurRad="38100" dist="38100" dir="2700000" algn="tl">
                  <a:srgbClr val="000000"/>
                </a:outerShdw>
              </a:effectLst>
              <a:latin typeface="+mn-lt"/>
            </a:endParaRPr>
          </a:p>
          <a:p>
            <a:pPr marL="742950" lvl="1" indent="-285750">
              <a:spcBef>
                <a:spcPct val="20000"/>
              </a:spcBef>
              <a:buClr>
                <a:srgbClr val="99CCFF"/>
              </a:buClr>
              <a:buSzPct val="125000"/>
              <a:buFont typeface="Wingdings" pitchFamily="2" charset="2"/>
              <a:buChar char="§"/>
            </a:pPr>
            <a:r>
              <a:rPr lang="en-US" sz="2400" dirty="0">
                <a:solidFill>
                  <a:schemeClr val="bg1"/>
                </a:solidFill>
                <a:effectLst>
                  <a:outerShdw blurRad="38100" dist="38100" dir="2700000" algn="tl">
                    <a:srgbClr val="000000"/>
                  </a:outerShdw>
                </a:effectLst>
                <a:latin typeface="+mn-lt"/>
              </a:rPr>
              <a:t>BR: </a:t>
            </a:r>
            <a:r>
              <a:rPr lang="en-US" sz="2400" dirty="0" smtClean="0">
                <a:solidFill>
                  <a:schemeClr val="bg1"/>
                </a:solidFill>
                <a:effectLst>
                  <a:outerShdw blurRad="38100" dist="38100" dir="2700000" algn="tl">
                    <a:srgbClr val="000000"/>
                  </a:outerShdw>
                </a:effectLst>
                <a:latin typeface="+mn-lt"/>
              </a:rPr>
              <a:t>crevasse overflow </a:t>
            </a:r>
            <a:r>
              <a:rPr lang="en-US" sz="2400" dirty="0" smtClean="0">
                <a:solidFill>
                  <a:schemeClr val="bg1"/>
                </a:solidFill>
                <a:effectLst>
                  <a:outerShdw blurRad="38100" dist="38100" dir="2700000" algn="tl">
                    <a:srgbClr val="000000"/>
                  </a:outerShdw>
                </a:effectLst>
                <a:latin typeface="+mn-lt"/>
              </a:rPr>
              <a:t>gradient</a:t>
            </a:r>
            <a:endParaRPr lang="en-US" sz="2400" dirty="0">
              <a:solidFill>
                <a:schemeClr val="bg1"/>
              </a:solidFill>
              <a:effectLst>
                <a:outerShdw blurRad="38100" dist="38100" dir="2700000" algn="tl">
                  <a:srgbClr val="000000"/>
                </a:outerShdw>
              </a:effectLst>
              <a:latin typeface="+mn-lt"/>
            </a:endParaRPr>
          </a:p>
          <a:p>
            <a:pPr marL="742950" lvl="1" indent="-285750">
              <a:spcBef>
                <a:spcPct val="20000"/>
              </a:spcBef>
              <a:buClr>
                <a:srgbClr val="99CCFF"/>
              </a:buClr>
              <a:buSzPct val="125000"/>
              <a:buFont typeface="Wingdings" pitchFamily="2" charset="2"/>
              <a:buChar char="§"/>
            </a:pPr>
            <a:r>
              <a:rPr lang="en-US" sz="2400" dirty="0">
                <a:solidFill>
                  <a:schemeClr val="bg1"/>
                </a:solidFill>
                <a:effectLst>
                  <a:outerShdw blurRad="38100" dist="38100" dir="2700000" algn="tl">
                    <a:srgbClr val="000000"/>
                  </a:outerShdw>
                </a:effectLst>
                <a:latin typeface="+mn-lt"/>
              </a:rPr>
              <a:t>NF:  </a:t>
            </a:r>
            <a:r>
              <a:rPr lang="en-US" sz="2400" dirty="0" smtClean="0">
                <a:solidFill>
                  <a:schemeClr val="bg1"/>
                </a:solidFill>
                <a:effectLst>
                  <a:outerShdw blurRad="38100" dist="38100" dir="2700000" algn="tl">
                    <a:srgbClr val="000000"/>
                  </a:outerShdw>
                </a:effectLst>
                <a:latin typeface="+mn-lt"/>
              </a:rPr>
              <a:t>stream-connected vs</a:t>
            </a:r>
            <a:r>
              <a:rPr lang="en-US" sz="2400" dirty="0">
                <a:solidFill>
                  <a:schemeClr val="bg1"/>
                </a:solidFill>
                <a:effectLst>
                  <a:outerShdw blurRad="38100" dist="38100" dir="2700000" algn="tl">
                    <a:srgbClr val="000000"/>
                  </a:outerShdw>
                </a:effectLst>
                <a:latin typeface="+mn-lt"/>
              </a:rPr>
              <a:t>. vernal </a:t>
            </a:r>
            <a:r>
              <a:rPr lang="en-US" sz="2400" dirty="0" smtClean="0">
                <a:solidFill>
                  <a:schemeClr val="bg1"/>
                </a:solidFill>
                <a:effectLst>
                  <a:outerShdw blurRad="38100" dist="38100" dir="2700000" algn="tl">
                    <a:srgbClr val="000000"/>
                  </a:outerShdw>
                </a:effectLst>
                <a:latin typeface="+mn-lt"/>
              </a:rPr>
              <a:t>pool</a:t>
            </a:r>
          </a:p>
          <a:p>
            <a:pPr marL="742950" lvl="1" indent="-285750">
              <a:spcBef>
                <a:spcPct val="20000"/>
              </a:spcBef>
              <a:buClr>
                <a:srgbClr val="99CCFF"/>
              </a:buClr>
              <a:buSzPct val="125000"/>
              <a:buFont typeface="Wingdings" pitchFamily="2" charset="2"/>
              <a:buChar char="§"/>
            </a:pPr>
            <a:endParaRPr lang="en-US" sz="2400" dirty="0">
              <a:solidFill>
                <a:schemeClr val="bg1"/>
              </a:solidFill>
              <a:effectLst>
                <a:outerShdw blurRad="38100" dist="38100" dir="2700000" algn="tl">
                  <a:srgbClr val="000000"/>
                </a:outerShdw>
              </a:effectLst>
              <a:latin typeface="+mn-lt"/>
            </a:endParaRPr>
          </a:p>
          <a:p>
            <a:pPr marL="342900" indent="-342900">
              <a:spcBef>
                <a:spcPct val="20000"/>
              </a:spcBef>
              <a:buClr>
                <a:srgbClr val="99CCFF"/>
              </a:buClr>
              <a:buSzPct val="125000"/>
              <a:buFont typeface="Wingdings" pitchFamily="2" charset="2"/>
              <a:buChar char="§"/>
            </a:pPr>
            <a:r>
              <a:rPr lang="en-US" sz="2400" dirty="0">
                <a:solidFill>
                  <a:schemeClr val="bg1"/>
                </a:solidFill>
                <a:effectLst>
                  <a:outerShdw blurRad="38100" dist="38100" dir="2700000" algn="tl">
                    <a:srgbClr val="000000"/>
                  </a:outerShdw>
                </a:effectLst>
                <a:latin typeface="+mn-lt"/>
              </a:rPr>
              <a:t>2 natural </a:t>
            </a:r>
            <a:r>
              <a:rPr lang="en-US" sz="2400" dirty="0" smtClean="0">
                <a:solidFill>
                  <a:schemeClr val="bg1"/>
                </a:solidFill>
                <a:effectLst>
                  <a:outerShdw blurRad="38100" dist="38100" dir="2700000" algn="tl">
                    <a:srgbClr val="000000"/>
                  </a:outerShdw>
                </a:effectLst>
                <a:latin typeface="+mn-lt"/>
              </a:rPr>
              <a:t>reference wetlands </a:t>
            </a:r>
            <a:endParaRPr lang="en-US" sz="2400" dirty="0">
              <a:solidFill>
                <a:schemeClr val="bg1"/>
              </a:solidFill>
              <a:effectLst>
                <a:outerShdw blurRad="38100" dist="38100" dir="2700000" algn="tl">
                  <a:srgbClr val="000000"/>
                </a:outerShdw>
              </a:effectLst>
              <a:latin typeface="+mn-lt"/>
            </a:endParaRPr>
          </a:p>
          <a:p>
            <a:pPr marL="742950" lvl="1" indent="-285750">
              <a:spcBef>
                <a:spcPct val="20000"/>
              </a:spcBef>
              <a:buClr>
                <a:srgbClr val="99CCFF"/>
              </a:buClr>
              <a:buSzPct val="125000"/>
              <a:buFont typeface="Wingdings" pitchFamily="2" charset="2"/>
              <a:buChar char="§"/>
            </a:pPr>
            <a:r>
              <a:rPr lang="en-US" sz="2400" dirty="0">
                <a:solidFill>
                  <a:schemeClr val="bg1"/>
                </a:solidFill>
                <a:effectLst>
                  <a:outerShdw blurRad="38100" dist="38100" dir="2700000" algn="tl">
                    <a:srgbClr val="000000"/>
                  </a:outerShdw>
                </a:effectLst>
                <a:latin typeface="+mn-lt"/>
              </a:rPr>
              <a:t>Open, </a:t>
            </a:r>
            <a:r>
              <a:rPr lang="en-US" sz="2400" dirty="0" smtClean="0">
                <a:solidFill>
                  <a:schemeClr val="bg1"/>
                </a:solidFill>
                <a:effectLst>
                  <a:outerShdw blurRad="38100" dist="38100" dir="2700000" algn="tl">
                    <a:srgbClr val="000000"/>
                  </a:outerShdw>
                </a:effectLst>
                <a:latin typeface="+mn-lt"/>
              </a:rPr>
              <a:t>herbaceous, more connected</a:t>
            </a:r>
            <a:endParaRPr lang="en-US" sz="2400" dirty="0">
              <a:solidFill>
                <a:schemeClr val="bg1"/>
              </a:solidFill>
              <a:effectLst>
                <a:outerShdw blurRad="38100" dist="38100" dir="2700000" algn="tl">
                  <a:srgbClr val="000000"/>
                </a:outerShdw>
              </a:effectLst>
              <a:latin typeface="+mn-lt"/>
            </a:endParaRPr>
          </a:p>
          <a:p>
            <a:pPr marL="742950" lvl="1" indent="-285750">
              <a:spcBef>
                <a:spcPct val="20000"/>
              </a:spcBef>
              <a:buClr>
                <a:srgbClr val="99CCFF"/>
              </a:buClr>
              <a:buSzPct val="125000"/>
              <a:buFont typeface="Wingdings" pitchFamily="2" charset="2"/>
              <a:buChar char="§"/>
            </a:pPr>
            <a:r>
              <a:rPr lang="en-US" sz="2400" dirty="0" smtClean="0">
                <a:solidFill>
                  <a:schemeClr val="bg1"/>
                </a:solidFill>
                <a:effectLst>
                  <a:outerShdw blurRad="38100" dist="38100" dir="2700000" algn="tl">
                    <a:srgbClr val="000000"/>
                  </a:outerShdw>
                </a:effectLst>
                <a:latin typeface="+mn-lt"/>
              </a:rPr>
              <a:t>Forested, less connected</a:t>
            </a:r>
            <a:endParaRPr lang="en-US" sz="2400" dirty="0">
              <a:solidFill>
                <a:schemeClr val="bg1"/>
              </a:solidFill>
              <a:effectLst>
                <a:outerShdw blurRad="38100" dist="38100" dir="2700000" algn="tl">
                  <a:srgbClr val="000000"/>
                </a:outerShdw>
              </a:effectLst>
              <a:latin typeface="+mn-lt"/>
            </a:endParaRPr>
          </a:p>
          <a:p>
            <a:pPr marL="742950" lvl="1" indent="-285750">
              <a:spcBef>
                <a:spcPct val="20000"/>
              </a:spcBef>
              <a:buClr>
                <a:srgbClr val="FAFD00"/>
              </a:buClr>
              <a:buSzPct val="125000"/>
              <a:buFont typeface="Wingdings" pitchFamily="2" charset="2"/>
              <a:buNone/>
            </a:pPr>
            <a:endParaRPr lang="en-US" sz="2400" dirty="0">
              <a:solidFill>
                <a:schemeClr val="bg1"/>
              </a:solidFill>
              <a:effectLst>
                <a:outerShdw blurRad="38100" dist="38100" dir="2700000" algn="tl">
                  <a:srgbClr val="000000"/>
                </a:outerShdw>
              </a:effectLst>
              <a:latin typeface="+mn-lt"/>
            </a:endParaRPr>
          </a:p>
        </p:txBody>
      </p:sp>
      <p:sp>
        <p:nvSpPr>
          <p:cNvPr id="10" name="Rectangle 9"/>
          <p:cNvSpPr/>
          <p:nvPr/>
        </p:nvSpPr>
        <p:spPr>
          <a:xfrm>
            <a:off x="2895600" y="381000"/>
            <a:ext cx="3210238" cy="461665"/>
          </a:xfrm>
          <a:prstGeom prst="rect">
            <a:avLst/>
          </a:prstGeom>
        </p:spPr>
        <p:txBody>
          <a:bodyPr wrap="none">
            <a:spAutoFit/>
          </a:bodyPr>
          <a:lstStyle/>
          <a:p>
            <a:r>
              <a:rPr lang="en-US" sz="2400" dirty="0" smtClean="0">
                <a:solidFill>
                  <a:schemeClr val="bg1"/>
                </a:solidFill>
                <a:effectLst>
                  <a:outerShdw blurRad="38100" dist="38100" dir="2700000" algn="tl">
                    <a:srgbClr val="000000"/>
                  </a:outerShdw>
                </a:effectLst>
                <a:latin typeface="+mn-lt"/>
              </a:rPr>
              <a:t>Kristin Wolf, Ph.D., GMU</a:t>
            </a:r>
          </a:p>
        </p:txBody>
      </p:sp>
      <p:sp>
        <p:nvSpPr>
          <p:cNvPr id="13" name="Text Box 19"/>
          <p:cNvSpPr txBox="1">
            <a:spLocks noChangeArrowheads="1"/>
          </p:cNvSpPr>
          <p:nvPr/>
        </p:nvSpPr>
        <p:spPr bwMode="auto">
          <a:xfrm>
            <a:off x="228600" y="3197423"/>
            <a:ext cx="798745" cy="307777"/>
          </a:xfrm>
          <a:prstGeom prst="rect">
            <a:avLst/>
          </a:prstGeom>
          <a:solidFill>
            <a:srgbClr val="FFFFFF">
              <a:alpha val="65098"/>
            </a:srgbClr>
          </a:solidFill>
          <a:ln w="12700">
            <a:noFill/>
            <a:miter lim="800000"/>
            <a:headEnd/>
            <a:tailEnd/>
          </a:ln>
          <a:effectLst/>
        </p:spPr>
        <p:txBody>
          <a:bodyPr wrap="none">
            <a:spAutoFit/>
          </a:bodyPr>
          <a:lstStyle/>
          <a:p>
            <a:r>
              <a:rPr lang="en-US" sz="1400" dirty="0">
                <a:solidFill>
                  <a:schemeClr val="accent1">
                    <a:lumMod val="75000"/>
                  </a:schemeClr>
                </a:solidFill>
                <a:latin typeface="+mn-lt"/>
              </a:rPr>
              <a:t>4 </a:t>
            </a:r>
            <a:r>
              <a:rPr lang="en-US" sz="1400" dirty="0" err="1">
                <a:solidFill>
                  <a:schemeClr val="accent1">
                    <a:lumMod val="75000"/>
                  </a:schemeClr>
                </a:solidFill>
                <a:latin typeface="+mn-lt"/>
              </a:rPr>
              <a:t>yrs</a:t>
            </a:r>
            <a:r>
              <a:rPr lang="en-US" sz="1400" dirty="0">
                <a:solidFill>
                  <a:schemeClr val="accent1">
                    <a:lumMod val="75000"/>
                  </a:schemeClr>
                </a:solidFill>
                <a:latin typeface="+mn-lt"/>
              </a:rPr>
              <a:t> old</a:t>
            </a:r>
          </a:p>
        </p:txBody>
      </p:sp>
      <p:sp>
        <p:nvSpPr>
          <p:cNvPr id="14" name="Text Box 20"/>
          <p:cNvSpPr txBox="1">
            <a:spLocks noChangeArrowheads="1"/>
          </p:cNvSpPr>
          <p:nvPr/>
        </p:nvSpPr>
        <p:spPr bwMode="auto">
          <a:xfrm>
            <a:off x="914400" y="2209800"/>
            <a:ext cx="890115" cy="307777"/>
          </a:xfrm>
          <a:prstGeom prst="rect">
            <a:avLst/>
          </a:prstGeom>
          <a:solidFill>
            <a:srgbClr val="FFFFFF">
              <a:alpha val="65098"/>
            </a:srgbClr>
          </a:solidFill>
          <a:ln w="12700">
            <a:noFill/>
            <a:miter lim="800000"/>
            <a:headEnd/>
            <a:tailEnd/>
          </a:ln>
          <a:effectLst/>
        </p:spPr>
        <p:txBody>
          <a:bodyPr wrap="none">
            <a:spAutoFit/>
          </a:bodyPr>
          <a:lstStyle/>
          <a:p>
            <a:r>
              <a:rPr lang="en-US" sz="1400" dirty="0">
                <a:solidFill>
                  <a:schemeClr val="accent1">
                    <a:lumMod val="75000"/>
                  </a:schemeClr>
                </a:solidFill>
                <a:latin typeface="+mn-lt"/>
              </a:rPr>
              <a:t>10 </a:t>
            </a:r>
            <a:r>
              <a:rPr lang="en-US" sz="1400" dirty="0" err="1">
                <a:solidFill>
                  <a:schemeClr val="accent1">
                    <a:lumMod val="75000"/>
                  </a:schemeClr>
                </a:solidFill>
                <a:latin typeface="+mn-lt"/>
              </a:rPr>
              <a:t>yrs</a:t>
            </a:r>
            <a:r>
              <a:rPr lang="en-US" sz="1400" dirty="0">
                <a:solidFill>
                  <a:schemeClr val="accent1">
                    <a:lumMod val="75000"/>
                  </a:schemeClr>
                </a:solidFill>
                <a:latin typeface="+mn-lt"/>
              </a:rPr>
              <a:t> old</a:t>
            </a:r>
          </a:p>
        </p:txBody>
      </p:sp>
      <p:sp>
        <p:nvSpPr>
          <p:cNvPr id="15" name="Text Box 21"/>
          <p:cNvSpPr txBox="1">
            <a:spLocks noChangeArrowheads="1"/>
          </p:cNvSpPr>
          <p:nvPr/>
        </p:nvSpPr>
        <p:spPr bwMode="auto">
          <a:xfrm>
            <a:off x="2133600" y="2057400"/>
            <a:ext cx="798745" cy="307777"/>
          </a:xfrm>
          <a:prstGeom prst="rect">
            <a:avLst/>
          </a:prstGeom>
          <a:solidFill>
            <a:srgbClr val="FFFFFF">
              <a:alpha val="65098"/>
            </a:srgbClr>
          </a:solidFill>
          <a:ln w="12700">
            <a:noFill/>
            <a:miter lim="800000"/>
            <a:headEnd/>
            <a:tailEnd/>
          </a:ln>
          <a:effectLst/>
        </p:spPr>
        <p:txBody>
          <a:bodyPr wrap="none">
            <a:spAutoFit/>
          </a:bodyPr>
          <a:lstStyle/>
          <a:p>
            <a:r>
              <a:rPr lang="en-US" sz="1400" dirty="0">
                <a:solidFill>
                  <a:schemeClr val="accent1">
                    <a:lumMod val="75000"/>
                  </a:schemeClr>
                </a:solidFill>
                <a:latin typeface="+mn-lt"/>
              </a:rPr>
              <a:t>7 </a:t>
            </a:r>
            <a:r>
              <a:rPr lang="en-US" sz="1400" dirty="0" err="1">
                <a:solidFill>
                  <a:schemeClr val="accent1">
                    <a:lumMod val="75000"/>
                  </a:schemeClr>
                </a:solidFill>
                <a:latin typeface="+mn-lt"/>
              </a:rPr>
              <a:t>yrs</a:t>
            </a:r>
            <a:r>
              <a:rPr lang="en-US" sz="1400" dirty="0">
                <a:solidFill>
                  <a:schemeClr val="accent1">
                    <a:lumMod val="75000"/>
                  </a:schemeClr>
                </a:solidFill>
                <a:latin typeface="+mn-lt"/>
              </a:rPr>
              <a:t> old</a:t>
            </a:r>
          </a:p>
        </p:txBody>
      </p:sp>
      <p:sp>
        <p:nvSpPr>
          <p:cNvPr id="16" name="Text Box 22"/>
          <p:cNvSpPr txBox="1">
            <a:spLocks noChangeArrowheads="1"/>
          </p:cNvSpPr>
          <p:nvPr/>
        </p:nvSpPr>
        <p:spPr bwMode="auto">
          <a:xfrm>
            <a:off x="838200" y="1444823"/>
            <a:ext cx="798745" cy="307777"/>
          </a:xfrm>
          <a:prstGeom prst="rect">
            <a:avLst/>
          </a:prstGeom>
          <a:solidFill>
            <a:srgbClr val="FFFFFF">
              <a:alpha val="65098"/>
            </a:srgbClr>
          </a:solidFill>
          <a:ln w="12700">
            <a:noFill/>
            <a:miter lim="800000"/>
            <a:headEnd/>
            <a:tailEnd/>
          </a:ln>
          <a:effectLst/>
        </p:spPr>
        <p:txBody>
          <a:bodyPr wrap="none">
            <a:spAutoFit/>
          </a:bodyPr>
          <a:lstStyle/>
          <a:p>
            <a:r>
              <a:rPr lang="en-US" sz="1400" dirty="0">
                <a:solidFill>
                  <a:schemeClr val="accent1">
                    <a:lumMod val="75000"/>
                  </a:schemeClr>
                </a:solidFill>
                <a:latin typeface="+mn-lt"/>
              </a:rPr>
              <a:t>3 </a:t>
            </a:r>
            <a:r>
              <a:rPr lang="en-US" sz="1400" dirty="0" err="1">
                <a:solidFill>
                  <a:schemeClr val="accent1">
                    <a:lumMod val="75000"/>
                  </a:schemeClr>
                </a:solidFill>
                <a:latin typeface="+mn-lt"/>
              </a:rPr>
              <a:t>yrs</a:t>
            </a:r>
            <a:r>
              <a:rPr lang="en-US" sz="1400" dirty="0">
                <a:solidFill>
                  <a:schemeClr val="accent1">
                    <a:lumMod val="75000"/>
                  </a:schemeClr>
                </a:solidFill>
                <a:latin typeface="+mn-lt"/>
              </a:rPr>
              <a:t> old</a:t>
            </a:r>
          </a:p>
        </p:txBody>
      </p:sp>
      <p:pic>
        <p:nvPicPr>
          <p:cNvPr id="16386" name="Picture 2" descr="N:\Pictures\Loudoun Mitigation Bank\Construction 28Jul06\Copy of DSCN258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46" b="27675"/>
          <a:stretch/>
        </p:blipFill>
        <p:spPr bwMode="auto">
          <a:xfrm>
            <a:off x="5372100" y="5029200"/>
            <a:ext cx="3771900" cy="18498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511754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6" descr="W:\Chesapeake synoptic\Dendro paper 2015\Sed flux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62"/>
          <a:stretch/>
        </p:blipFill>
        <p:spPr bwMode="auto">
          <a:xfrm>
            <a:off x="0" y="1219200"/>
            <a:ext cx="9144000" cy="5625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r>
              <a:rPr lang="en-US" sz="2300" kern="0" dirty="0" smtClean="0">
                <a:solidFill>
                  <a:srgbClr val="FFFF00"/>
                </a:solidFill>
                <a:effectLst>
                  <a:outerShdw blurRad="38100" dist="38100" dir="2700000" algn="tl">
                    <a:srgbClr val="000000"/>
                  </a:outerShdw>
                </a:effectLst>
              </a:rPr>
              <a:t>USGS Chesapeake Floodplain Network:</a:t>
            </a:r>
          </a:p>
          <a:p>
            <a:r>
              <a:rPr lang="en-US" sz="2300" i="1" kern="0" dirty="0" smtClean="0">
                <a:solidFill>
                  <a:schemeClr val="bg1"/>
                </a:solidFill>
                <a:effectLst>
                  <a:outerShdw blurRad="38100" dist="38100" dir="2700000" algn="tl">
                    <a:srgbClr val="000000"/>
                  </a:outerShdw>
                </a:effectLst>
              </a:rPr>
              <a:t>Dendrogeomorphic results all 3 PP</a:t>
            </a:r>
            <a:endParaRPr lang="en-US" sz="2300" i="1" kern="0" dirty="0">
              <a:solidFill>
                <a:schemeClr val="bg1"/>
              </a:solidFill>
              <a:effectLst>
                <a:outerShdw blurRad="38100" dist="38100" dir="2700000" algn="tl">
                  <a:srgbClr val="000000"/>
                </a:outerShdw>
              </a:effectLst>
            </a:endParaRPr>
          </a:p>
        </p:txBody>
      </p:sp>
      <p:sp>
        <p:nvSpPr>
          <p:cNvPr id="6" name="TextBox 5"/>
          <p:cNvSpPr txBox="1"/>
          <p:nvPr/>
        </p:nvSpPr>
        <p:spPr>
          <a:xfrm>
            <a:off x="6553200" y="295870"/>
            <a:ext cx="2904066" cy="923330"/>
          </a:xfrm>
          <a:prstGeom prst="rect">
            <a:avLst/>
          </a:prstGeom>
          <a:noFill/>
        </p:spPr>
        <p:txBody>
          <a:bodyPr wrap="square" rtlCol="0">
            <a:spAutoFit/>
          </a:bodyPr>
          <a:lstStyle/>
          <a:p>
            <a:pPr>
              <a:defRPr/>
            </a:pPr>
            <a:r>
              <a:rPr lang="en-US" sz="1800" u="sng" kern="0" dirty="0" smtClean="0">
                <a:solidFill>
                  <a:schemeClr val="bg1"/>
                </a:solidFill>
                <a:latin typeface="Times New Roman" panose="02020603050405020304" pitchFamily="18" charset="0"/>
                <a:cs typeface="Times New Roman" panose="02020603050405020304" pitchFamily="18" charset="0"/>
              </a:rPr>
              <a:t>Mean ages of trees: </a:t>
            </a:r>
          </a:p>
          <a:p>
            <a:pPr>
              <a:defRPr/>
            </a:pPr>
            <a:r>
              <a:rPr lang="en-US" sz="1800" kern="0" dirty="0" smtClean="0">
                <a:solidFill>
                  <a:schemeClr val="bg1"/>
                </a:solidFill>
                <a:latin typeface="Times New Roman" panose="02020603050405020304" pitchFamily="18" charset="0"/>
                <a:cs typeface="Times New Roman" panose="02020603050405020304" pitchFamily="18" charset="0"/>
              </a:rPr>
              <a:t>floodplain = 48 </a:t>
            </a:r>
            <a:r>
              <a:rPr lang="en-US" sz="1800" kern="0" dirty="0" err="1" smtClean="0">
                <a:solidFill>
                  <a:schemeClr val="bg1"/>
                </a:solidFill>
                <a:latin typeface="Times New Roman" panose="02020603050405020304" pitchFamily="18" charset="0"/>
                <a:cs typeface="Times New Roman" panose="02020603050405020304" pitchFamily="18" charset="0"/>
              </a:rPr>
              <a:t>yr</a:t>
            </a:r>
            <a:endParaRPr lang="en-US" sz="1800" kern="0" dirty="0" smtClean="0">
              <a:solidFill>
                <a:schemeClr val="bg1"/>
              </a:solidFill>
              <a:latin typeface="Times New Roman" panose="02020603050405020304" pitchFamily="18" charset="0"/>
              <a:cs typeface="Times New Roman" panose="02020603050405020304" pitchFamily="18" charset="0"/>
            </a:endParaRPr>
          </a:p>
          <a:p>
            <a:pPr>
              <a:defRPr/>
            </a:pPr>
            <a:r>
              <a:rPr lang="en-US" sz="1800" kern="0" dirty="0" smtClean="0">
                <a:solidFill>
                  <a:schemeClr val="bg1"/>
                </a:solidFill>
                <a:latin typeface="Times New Roman" panose="02020603050405020304" pitchFamily="18" charset="0"/>
                <a:cs typeface="Times New Roman" panose="02020603050405020304" pitchFamily="18" charset="0"/>
              </a:rPr>
              <a:t>bank = 17 </a:t>
            </a:r>
            <a:r>
              <a:rPr lang="en-US" sz="1800" kern="0" dirty="0" err="1" smtClean="0">
                <a:solidFill>
                  <a:schemeClr val="bg1"/>
                </a:solidFill>
                <a:latin typeface="Times New Roman" panose="02020603050405020304" pitchFamily="18" charset="0"/>
                <a:cs typeface="Times New Roman" panose="02020603050405020304" pitchFamily="18" charset="0"/>
              </a:rPr>
              <a:t>yr</a:t>
            </a:r>
            <a:r>
              <a:rPr lang="en-US" sz="1800" kern="0" dirty="0" smtClean="0">
                <a:solidFill>
                  <a:schemeClr val="bg1"/>
                </a:solidFill>
                <a:latin typeface="Times New Roman" panose="02020603050405020304" pitchFamily="18" charset="0"/>
                <a:cs typeface="Times New Roman" panose="02020603050405020304" pitchFamily="18" charset="0"/>
              </a:rPr>
              <a:t> root exposed</a:t>
            </a:r>
          </a:p>
        </p:txBody>
      </p:sp>
      <p:grpSp>
        <p:nvGrpSpPr>
          <p:cNvPr id="2" name="Group 1"/>
          <p:cNvGrpSpPr/>
          <p:nvPr/>
        </p:nvGrpSpPr>
        <p:grpSpPr>
          <a:xfrm>
            <a:off x="0" y="1252746"/>
            <a:ext cx="9144000" cy="5373019"/>
            <a:chOff x="0" y="1220472"/>
            <a:chExt cx="9144000" cy="5373019"/>
          </a:xfrm>
        </p:grpSpPr>
        <p:pic>
          <p:nvPicPr>
            <p:cNvPr id="8267" name="Picture 75" descr="W:\Chesapeake synoptic\Dendro paper 2015\Sed CNP flux summary graph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20472"/>
              <a:ext cx="9144000" cy="53730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17160" y="2020661"/>
              <a:ext cx="2007040" cy="646331"/>
            </a:xfrm>
            <a:prstGeom prst="rect">
              <a:avLst/>
            </a:prstGeom>
            <a:noFill/>
          </p:spPr>
          <p:txBody>
            <a:bodyPr wrap="square" rtlCol="0">
              <a:spAutoFit/>
            </a:bodyPr>
            <a:lstStyle/>
            <a:p>
              <a:pPr algn="r">
                <a:defRPr/>
              </a:pPr>
              <a:r>
                <a:rPr lang="en-US" sz="1200" kern="0" dirty="0" smtClean="0">
                  <a:latin typeface="Times New Roman" panose="02020603050405020304" pitchFamily="18" charset="0"/>
                  <a:cs typeface="Times New Roman" panose="02020603050405020304" pitchFamily="18" charset="0"/>
                </a:rPr>
                <a:t>median net flux: +32</a:t>
              </a:r>
            </a:p>
            <a:p>
              <a:pPr algn="r">
                <a:defRPr/>
              </a:pPr>
              <a:r>
                <a:rPr lang="en-US" sz="1200" kern="0" dirty="0" smtClean="0">
                  <a:latin typeface="Times New Roman" panose="02020603050405020304" pitchFamily="18" charset="0"/>
                  <a:cs typeface="Times New Roman" panose="02020603050405020304" pitchFamily="18" charset="0"/>
                </a:rPr>
                <a:t>mean net flux: +74</a:t>
              </a:r>
            </a:p>
            <a:p>
              <a:pPr algn="r">
                <a:defRPr/>
              </a:pPr>
              <a:r>
                <a:rPr lang="en-US" sz="1200" kern="0" dirty="0" smtClean="0">
                  <a:latin typeface="Times New Roman" panose="02020603050405020304" pitchFamily="18" charset="0"/>
                  <a:cs typeface="Times New Roman" panose="02020603050405020304" pitchFamily="18" charset="0"/>
                </a:rPr>
                <a:t>57% net depositional</a:t>
              </a:r>
            </a:p>
          </p:txBody>
        </p:sp>
        <p:sp>
          <p:nvSpPr>
            <p:cNvPr id="12" name="TextBox 11"/>
            <p:cNvSpPr txBox="1"/>
            <p:nvPr/>
          </p:nvSpPr>
          <p:spPr>
            <a:xfrm>
              <a:off x="5867400" y="1948926"/>
              <a:ext cx="2007040" cy="646331"/>
            </a:xfrm>
            <a:prstGeom prst="rect">
              <a:avLst/>
            </a:prstGeom>
            <a:noFill/>
          </p:spPr>
          <p:txBody>
            <a:bodyPr wrap="square" rtlCol="0">
              <a:spAutoFit/>
            </a:bodyPr>
            <a:lstStyle/>
            <a:p>
              <a:pPr algn="r">
                <a:defRPr/>
              </a:pPr>
              <a:r>
                <a:rPr lang="en-US" sz="1200" kern="0" dirty="0" smtClean="0">
                  <a:latin typeface="Times New Roman" panose="02020603050405020304" pitchFamily="18" charset="0"/>
                  <a:cs typeface="Times New Roman" panose="02020603050405020304" pitchFamily="18" charset="0"/>
                </a:rPr>
                <a:t>median net flux: +0.016</a:t>
              </a:r>
            </a:p>
            <a:p>
              <a:pPr algn="r">
                <a:defRPr/>
              </a:pPr>
              <a:r>
                <a:rPr lang="en-US" sz="1200" kern="0" dirty="0" smtClean="0">
                  <a:latin typeface="Times New Roman" panose="02020603050405020304" pitchFamily="18" charset="0"/>
                  <a:cs typeface="Times New Roman" panose="02020603050405020304" pitchFamily="18" charset="0"/>
                </a:rPr>
                <a:t>mean net flux: +0.064</a:t>
              </a:r>
            </a:p>
            <a:p>
              <a:pPr algn="r">
                <a:defRPr/>
              </a:pPr>
              <a:r>
                <a:rPr lang="en-US" sz="1200" kern="0" dirty="0" smtClean="0">
                  <a:latin typeface="Times New Roman" panose="02020603050405020304" pitchFamily="18" charset="0"/>
                  <a:cs typeface="Times New Roman" panose="02020603050405020304" pitchFamily="18" charset="0"/>
                </a:rPr>
                <a:t>64% net depositional</a:t>
              </a:r>
            </a:p>
          </p:txBody>
        </p:sp>
        <p:sp>
          <p:nvSpPr>
            <p:cNvPr id="13" name="TextBox 12"/>
            <p:cNvSpPr txBox="1"/>
            <p:nvPr/>
          </p:nvSpPr>
          <p:spPr>
            <a:xfrm>
              <a:off x="5867400" y="4078963"/>
              <a:ext cx="2007040" cy="646331"/>
            </a:xfrm>
            <a:prstGeom prst="rect">
              <a:avLst/>
            </a:prstGeom>
            <a:noFill/>
          </p:spPr>
          <p:txBody>
            <a:bodyPr wrap="square" rtlCol="0">
              <a:spAutoFit/>
            </a:bodyPr>
            <a:lstStyle/>
            <a:p>
              <a:pPr algn="r">
                <a:defRPr/>
              </a:pPr>
              <a:r>
                <a:rPr lang="en-US" sz="1200" kern="0" dirty="0" smtClean="0">
                  <a:latin typeface="Times New Roman" panose="02020603050405020304" pitchFamily="18" charset="0"/>
                  <a:cs typeface="Times New Roman" panose="02020603050405020304" pitchFamily="18" charset="0"/>
                </a:rPr>
                <a:t>median net flux: +0.17</a:t>
              </a:r>
            </a:p>
            <a:p>
              <a:pPr algn="r">
                <a:defRPr/>
              </a:pPr>
              <a:r>
                <a:rPr lang="en-US" sz="1200" kern="0" dirty="0" smtClean="0">
                  <a:latin typeface="Times New Roman" panose="02020603050405020304" pitchFamily="18" charset="0"/>
                  <a:cs typeface="Times New Roman" panose="02020603050405020304" pitchFamily="18" charset="0"/>
                </a:rPr>
                <a:t>mean net flux: +0.24</a:t>
              </a:r>
            </a:p>
            <a:p>
              <a:pPr algn="r">
                <a:defRPr/>
              </a:pPr>
              <a:r>
                <a:rPr lang="en-US" sz="1200" kern="0" dirty="0" smtClean="0">
                  <a:latin typeface="Times New Roman" panose="02020603050405020304" pitchFamily="18" charset="0"/>
                  <a:cs typeface="Times New Roman" panose="02020603050405020304" pitchFamily="18" charset="0"/>
                </a:rPr>
                <a:t>69% net depositional</a:t>
              </a:r>
            </a:p>
          </p:txBody>
        </p:sp>
        <p:sp>
          <p:nvSpPr>
            <p:cNvPr id="8" name="TextBox 7"/>
            <p:cNvSpPr txBox="1"/>
            <p:nvPr/>
          </p:nvSpPr>
          <p:spPr>
            <a:xfrm>
              <a:off x="1905000" y="1524000"/>
              <a:ext cx="1400262" cy="369332"/>
            </a:xfrm>
            <a:prstGeom prst="rect">
              <a:avLst/>
            </a:prstGeom>
            <a:noFill/>
          </p:spPr>
          <p:txBody>
            <a:bodyPr wrap="square" rtlCol="0">
              <a:spAutoFit/>
            </a:bodyPr>
            <a:lstStyle/>
            <a:p>
              <a:pPr>
                <a:defRPr/>
              </a:pPr>
              <a:r>
                <a:rPr lang="en-US" sz="1800" u="sng" kern="0" dirty="0" smtClean="0">
                  <a:latin typeface="Times New Roman" panose="02020603050405020304" pitchFamily="18" charset="0"/>
                  <a:cs typeface="Times New Roman" panose="02020603050405020304" pitchFamily="18" charset="0"/>
                </a:rPr>
                <a:t>Sediment</a:t>
              </a:r>
              <a:endParaRPr lang="en-US" sz="1800" kern="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6858000" y="1535668"/>
              <a:ext cx="1400262" cy="369332"/>
            </a:xfrm>
            <a:prstGeom prst="rect">
              <a:avLst/>
            </a:prstGeom>
            <a:noFill/>
          </p:spPr>
          <p:txBody>
            <a:bodyPr wrap="square" rtlCol="0">
              <a:spAutoFit/>
            </a:bodyPr>
            <a:lstStyle/>
            <a:p>
              <a:pPr>
                <a:defRPr/>
              </a:pPr>
              <a:r>
                <a:rPr lang="en-US" sz="1800" u="sng" kern="0" dirty="0" smtClean="0">
                  <a:latin typeface="Times New Roman" panose="02020603050405020304" pitchFamily="18" charset="0"/>
                  <a:cs typeface="Times New Roman" panose="02020603050405020304" pitchFamily="18" charset="0"/>
                </a:rPr>
                <a:t>P</a:t>
              </a:r>
              <a:endParaRPr lang="en-US" sz="1800" kern="0" dirty="0" smtClean="0">
                <a:latin typeface="Times New Roman" panose="02020603050405020304" pitchFamily="18" charset="0"/>
                <a:cs typeface="Times New Roman" panose="02020603050405020304" pitchFamily="18" charset="0"/>
              </a:endParaRPr>
            </a:p>
          </p:txBody>
        </p:sp>
        <p:sp>
          <p:nvSpPr>
            <p:cNvPr id="10" name="TextBox 9"/>
            <p:cNvSpPr txBox="1"/>
            <p:nvPr/>
          </p:nvSpPr>
          <p:spPr>
            <a:xfrm>
              <a:off x="6858000" y="3733800"/>
              <a:ext cx="1400262" cy="369332"/>
            </a:xfrm>
            <a:prstGeom prst="rect">
              <a:avLst/>
            </a:prstGeom>
            <a:noFill/>
          </p:spPr>
          <p:txBody>
            <a:bodyPr wrap="square" rtlCol="0">
              <a:spAutoFit/>
            </a:bodyPr>
            <a:lstStyle/>
            <a:p>
              <a:pPr>
                <a:defRPr/>
              </a:pPr>
              <a:r>
                <a:rPr lang="en-US" sz="1800" u="sng" kern="0" dirty="0" smtClean="0">
                  <a:latin typeface="Times New Roman" panose="02020603050405020304" pitchFamily="18" charset="0"/>
                  <a:cs typeface="Times New Roman" panose="02020603050405020304" pitchFamily="18" charset="0"/>
                </a:rPr>
                <a:t>N</a:t>
              </a:r>
              <a:endParaRPr lang="en-US" sz="1800" kern="0"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1342938" y="4158726"/>
              <a:ext cx="2007040" cy="646331"/>
            </a:xfrm>
            <a:prstGeom prst="rect">
              <a:avLst/>
            </a:prstGeom>
            <a:noFill/>
          </p:spPr>
          <p:txBody>
            <a:bodyPr wrap="square" rtlCol="0">
              <a:spAutoFit/>
            </a:bodyPr>
            <a:lstStyle/>
            <a:p>
              <a:pPr algn="r">
                <a:defRPr/>
              </a:pPr>
              <a:r>
                <a:rPr lang="en-US" sz="1200" kern="0" dirty="0" smtClean="0">
                  <a:latin typeface="Times New Roman" panose="02020603050405020304" pitchFamily="18" charset="0"/>
                  <a:cs typeface="Times New Roman" panose="02020603050405020304" pitchFamily="18" charset="0"/>
                </a:rPr>
                <a:t>median net flux: +1.8</a:t>
              </a:r>
            </a:p>
            <a:p>
              <a:pPr algn="r">
                <a:defRPr/>
              </a:pPr>
              <a:r>
                <a:rPr lang="en-US" sz="1200" kern="0" dirty="0" smtClean="0">
                  <a:latin typeface="Times New Roman" panose="02020603050405020304" pitchFamily="18" charset="0"/>
                  <a:cs typeface="Times New Roman" panose="02020603050405020304" pitchFamily="18" charset="0"/>
                </a:rPr>
                <a:t>mean net flux: +3.4</a:t>
              </a:r>
            </a:p>
            <a:p>
              <a:pPr algn="r">
                <a:defRPr/>
              </a:pPr>
              <a:r>
                <a:rPr lang="en-US" sz="1200" kern="0" dirty="0" smtClean="0">
                  <a:latin typeface="Times New Roman" panose="02020603050405020304" pitchFamily="18" charset="0"/>
                  <a:cs typeface="Times New Roman" panose="02020603050405020304" pitchFamily="18" charset="0"/>
                </a:rPr>
                <a:t>71% net depositional</a:t>
              </a:r>
            </a:p>
          </p:txBody>
        </p:sp>
        <p:sp>
          <p:nvSpPr>
            <p:cNvPr id="15" name="TextBox 14"/>
            <p:cNvSpPr txBox="1"/>
            <p:nvPr/>
          </p:nvSpPr>
          <p:spPr>
            <a:xfrm>
              <a:off x="2333538" y="3733800"/>
              <a:ext cx="1400262" cy="369332"/>
            </a:xfrm>
            <a:prstGeom prst="rect">
              <a:avLst/>
            </a:prstGeom>
            <a:noFill/>
          </p:spPr>
          <p:txBody>
            <a:bodyPr wrap="square" rtlCol="0">
              <a:spAutoFit/>
            </a:bodyPr>
            <a:lstStyle/>
            <a:p>
              <a:pPr>
                <a:defRPr/>
              </a:pPr>
              <a:r>
                <a:rPr lang="en-US" sz="1800" u="sng" kern="0" dirty="0" smtClean="0">
                  <a:latin typeface="Times New Roman" panose="02020603050405020304" pitchFamily="18" charset="0"/>
                  <a:cs typeface="Times New Roman" panose="02020603050405020304" pitchFamily="18" charset="0"/>
                </a:rPr>
                <a:t>C</a:t>
              </a:r>
              <a:endParaRPr lang="en-US" sz="1800" kern="0" dirty="0" smtClean="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702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67" y="285690"/>
            <a:ext cx="8839200" cy="400110"/>
          </a:xfrm>
          <a:prstGeom prst="rect">
            <a:avLst/>
          </a:prstGeom>
          <a:noFill/>
        </p:spPr>
        <p:txBody>
          <a:bodyPr wrap="square" rtlCol="0">
            <a:spAutoFit/>
          </a:bodyPr>
          <a:lstStyle/>
          <a:p>
            <a:pPr algn="ctr">
              <a:defRPr/>
            </a:pPr>
            <a:r>
              <a:rPr lang="en-US" sz="2000" kern="0" dirty="0" smtClean="0">
                <a:solidFill>
                  <a:schemeClr val="bg1"/>
                </a:solidFill>
                <a:effectLst>
                  <a:outerShdw blurRad="38100" dist="38100" dir="2700000" algn="tl">
                    <a:srgbClr val="000000">
                      <a:alpha val="43137"/>
                    </a:srgbClr>
                  </a:outerShdw>
                </a:effectLst>
                <a:latin typeface="+mn-lt"/>
              </a:rPr>
              <a:t>Stepwise multiple regressions (</a:t>
            </a:r>
            <a:r>
              <a:rPr lang="en-US" sz="2000" i="1" kern="0" dirty="0" smtClean="0">
                <a:solidFill>
                  <a:schemeClr val="bg1"/>
                </a:solidFill>
                <a:effectLst>
                  <a:outerShdw blurRad="38100" dist="38100" dir="2700000" algn="tl">
                    <a:srgbClr val="000000">
                      <a:alpha val="43137"/>
                    </a:srgbClr>
                  </a:outerShdw>
                </a:effectLst>
                <a:latin typeface="+mn-lt"/>
              </a:rPr>
              <a:t>P</a:t>
            </a:r>
            <a:r>
              <a:rPr lang="en-US" sz="2000" kern="0" dirty="0" smtClean="0">
                <a:solidFill>
                  <a:schemeClr val="bg1"/>
                </a:solidFill>
                <a:effectLst>
                  <a:outerShdw blurRad="38100" dist="38100" dir="2700000" algn="tl">
                    <a:srgbClr val="000000">
                      <a:alpha val="43137"/>
                    </a:srgbClr>
                  </a:outerShdw>
                </a:effectLst>
                <a:latin typeface="+mn-lt"/>
              </a:rPr>
              <a:t>-to-enter=0.10):</a:t>
            </a:r>
            <a:endParaRPr lang="en-US" sz="2000" i="1" kern="0" dirty="0" smtClean="0">
              <a:solidFill>
                <a:schemeClr val="bg1"/>
              </a:solidFill>
              <a:effectLst>
                <a:outerShdw blurRad="38100" dist="38100" dir="2700000" algn="tl">
                  <a:srgbClr val="000000">
                    <a:alpha val="43137"/>
                  </a:srgbClr>
                </a:outerShdw>
              </a:effectLst>
              <a:latin typeface="+mn-lt"/>
            </a:endParaRPr>
          </a:p>
        </p:txBody>
      </p:sp>
      <p:sp>
        <p:nvSpPr>
          <p:cNvPr id="3" name="Rectangle 2"/>
          <p:cNvSpPr txBox="1">
            <a:spLocks noChangeArrowheads="1"/>
          </p:cNvSpPr>
          <p:nvPr/>
        </p:nvSpPr>
        <p:spPr>
          <a:xfrm>
            <a:off x="0" y="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r>
              <a:rPr lang="en-US" sz="2300" kern="0" dirty="0" smtClean="0">
                <a:solidFill>
                  <a:srgbClr val="FFFF00"/>
                </a:solidFill>
                <a:effectLst>
                  <a:outerShdw blurRad="38100" dist="38100" dir="2700000" algn="tl">
                    <a:srgbClr val="000000"/>
                  </a:outerShdw>
                </a:effectLst>
              </a:rPr>
              <a:t>  Fluxes are predictable: </a:t>
            </a:r>
            <a:r>
              <a:rPr lang="en-US" sz="2300" u="sng" kern="0" dirty="0" smtClean="0">
                <a:solidFill>
                  <a:srgbClr val="FFFF00"/>
                </a:solidFill>
                <a:effectLst>
                  <a:outerShdw blurRad="38100" dist="38100" dir="2700000" algn="tl">
                    <a:srgbClr val="000000"/>
                  </a:outerShdw>
                </a:effectLst>
              </a:rPr>
              <a:t>Watershed + Reach </a:t>
            </a:r>
            <a:r>
              <a:rPr lang="en-US" sz="2300" kern="0" dirty="0" smtClean="0">
                <a:solidFill>
                  <a:srgbClr val="FFFF00"/>
                </a:solidFill>
                <a:effectLst>
                  <a:outerShdw blurRad="38100" dist="38100" dir="2700000" algn="tl">
                    <a:srgbClr val="000000"/>
                  </a:outerShdw>
                </a:effectLst>
              </a:rPr>
              <a:t>GIS-derived predictors</a:t>
            </a:r>
            <a:endParaRPr lang="en-US" sz="2300" kern="0" dirty="0">
              <a:solidFill>
                <a:srgbClr val="FFFF00"/>
              </a:solidFill>
              <a:effectLst>
                <a:outerShdw blurRad="38100" dist="38100" dir="2700000" algn="tl">
                  <a:srgbClr val="000000"/>
                </a:outerShdw>
              </a:effectLst>
            </a:endParaRPr>
          </a:p>
        </p:txBody>
      </p:sp>
      <p:sp>
        <p:nvSpPr>
          <p:cNvPr id="4" name="TextBox 3"/>
          <p:cNvSpPr txBox="1"/>
          <p:nvPr/>
        </p:nvSpPr>
        <p:spPr>
          <a:xfrm>
            <a:off x="76200" y="609600"/>
            <a:ext cx="2522935" cy="1538883"/>
          </a:xfrm>
          <a:prstGeom prst="rect">
            <a:avLst/>
          </a:prstGeom>
          <a:solidFill>
            <a:srgbClr val="7030A0"/>
          </a:solidFill>
        </p:spPr>
        <p:txBody>
          <a:bodyPr wrap="none" rtlCol="0">
            <a:spAutoFit/>
          </a:bodyPr>
          <a:lstStyle/>
          <a:p>
            <a:r>
              <a:rPr lang="en-US" sz="2000" u="sng" dirty="0" smtClean="0">
                <a:solidFill>
                  <a:schemeClr val="bg1"/>
                </a:solidFill>
                <a:latin typeface="+mj-lt"/>
              </a:rPr>
              <a:t>Sediment: net balance</a:t>
            </a:r>
          </a:p>
          <a:p>
            <a:r>
              <a:rPr lang="en-US" sz="1400" b="1" dirty="0" smtClean="0">
                <a:solidFill>
                  <a:schemeClr val="bg1"/>
                </a:solidFill>
                <a:latin typeface="+mj-lt"/>
              </a:rPr>
              <a:t>n=31,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=0.61</a:t>
            </a:r>
            <a:r>
              <a:rPr lang="en-US" sz="1400" b="1" dirty="0" smtClean="0">
                <a:solidFill>
                  <a:schemeClr val="bg1"/>
                </a:solidFill>
                <a:latin typeface="+mj-lt"/>
              </a:rPr>
              <a:t>, P&lt;0.001</a:t>
            </a:r>
          </a:p>
          <a:p>
            <a:r>
              <a:rPr lang="en-US" sz="1200" dirty="0" err="1" smtClean="0">
                <a:solidFill>
                  <a:srgbClr val="00FFFF"/>
                </a:solidFill>
                <a:latin typeface="+mj-lt"/>
              </a:rPr>
              <a:t>FP_width:Bnk_height</a:t>
            </a:r>
            <a:r>
              <a:rPr lang="en-US" sz="1200" dirty="0" smtClean="0">
                <a:solidFill>
                  <a:srgbClr val="00FFFF"/>
                </a:solidFill>
                <a:latin typeface="+mj-lt"/>
              </a:rPr>
              <a:t> 	</a:t>
            </a:r>
            <a:r>
              <a:rPr lang="el-GR" sz="1200" dirty="0" smtClean="0">
                <a:solidFill>
                  <a:srgbClr val="00FFFF"/>
                </a:solidFill>
                <a:latin typeface="+mj-lt"/>
              </a:rPr>
              <a:t>β</a:t>
            </a:r>
            <a:r>
              <a:rPr lang="en-US" sz="1200" dirty="0" smtClean="0">
                <a:solidFill>
                  <a:srgbClr val="00FFFF"/>
                </a:solidFill>
                <a:latin typeface="+mj-lt"/>
              </a:rPr>
              <a:t>= +</a:t>
            </a:r>
          </a:p>
          <a:p>
            <a:r>
              <a:rPr lang="en-US" sz="1200" dirty="0" err="1" smtClean="0">
                <a:solidFill>
                  <a:srgbClr val="00FFFF"/>
                </a:solidFill>
                <a:latin typeface="+mj-lt"/>
              </a:rPr>
              <a:t>FP_width:Ch_width</a:t>
            </a:r>
            <a:r>
              <a:rPr lang="en-US" sz="1200" dirty="0" smtClean="0">
                <a:solidFill>
                  <a:srgbClr val="00FFFF"/>
                </a:solidFill>
                <a:latin typeface="+mj-lt"/>
              </a:rPr>
              <a:t>	</a:t>
            </a:r>
            <a:r>
              <a:rPr lang="el-GR" sz="1200" dirty="0">
                <a:solidFill>
                  <a:srgbClr val="00FFFF"/>
                </a:solidFill>
              </a:rPr>
              <a:t>β</a:t>
            </a:r>
            <a:r>
              <a:rPr lang="en-US" sz="1200" dirty="0" smtClean="0">
                <a:solidFill>
                  <a:srgbClr val="00FFFF"/>
                </a:solidFill>
              </a:rPr>
              <a:t>= – </a:t>
            </a:r>
            <a:endParaRPr lang="en-US" sz="1200" dirty="0" smtClean="0">
              <a:solidFill>
                <a:srgbClr val="00FFFF"/>
              </a:solidFill>
              <a:latin typeface="+mj-lt"/>
            </a:endParaRPr>
          </a:p>
          <a:p>
            <a:r>
              <a:rPr lang="en-US" sz="1200" dirty="0">
                <a:solidFill>
                  <a:schemeClr val="bg1"/>
                </a:solidFill>
                <a:latin typeface="+mj-lt"/>
              </a:rPr>
              <a:t>K factor erodibility </a:t>
            </a:r>
            <a:r>
              <a:rPr lang="en-US" sz="1200" dirty="0" err="1" smtClean="0">
                <a:solidFill>
                  <a:schemeClr val="bg1"/>
                </a:solidFill>
                <a:latin typeface="+mj-lt"/>
              </a:rPr>
              <a:t>uppersoil</a:t>
            </a:r>
            <a:r>
              <a:rPr lang="en-US" sz="1200" dirty="0" smtClean="0">
                <a:solidFill>
                  <a:srgbClr val="00FFFF"/>
                </a:solidFill>
              </a:rPr>
              <a:t>	</a:t>
            </a:r>
            <a:r>
              <a:rPr lang="el-GR" sz="1200" dirty="0" smtClean="0">
                <a:solidFill>
                  <a:schemeClr val="bg1"/>
                </a:solidFill>
              </a:rPr>
              <a:t>β</a:t>
            </a:r>
            <a:r>
              <a:rPr lang="en-US" sz="1200" dirty="0">
                <a:solidFill>
                  <a:schemeClr val="bg1"/>
                </a:solidFill>
              </a:rPr>
              <a:t>= </a:t>
            </a:r>
            <a:r>
              <a:rPr lang="en-US" sz="1200" dirty="0" smtClean="0">
                <a:solidFill>
                  <a:schemeClr val="bg1"/>
                </a:solidFill>
              </a:rPr>
              <a:t>+</a:t>
            </a:r>
            <a:endParaRPr lang="en-US" sz="1200" dirty="0" smtClean="0">
              <a:solidFill>
                <a:schemeClr val="bg1"/>
              </a:solidFill>
              <a:latin typeface="+mj-lt"/>
            </a:endParaRPr>
          </a:p>
          <a:p>
            <a:r>
              <a:rPr lang="en-US" sz="1200" dirty="0">
                <a:solidFill>
                  <a:schemeClr val="bg1"/>
                </a:solidFill>
                <a:latin typeface="+mj-lt"/>
              </a:rPr>
              <a:t>Soil permeability </a:t>
            </a:r>
            <a:r>
              <a:rPr lang="en-US" sz="1200" dirty="0" err="1" smtClean="0">
                <a:solidFill>
                  <a:schemeClr val="bg1"/>
                </a:solidFill>
                <a:latin typeface="+mj-lt"/>
              </a:rPr>
              <a:t>avg</a:t>
            </a:r>
            <a:r>
              <a:rPr lang="en-US" sz="1200" dirty="0" smtClean="0">
                <a:solidFill>
                  <a:schemeClr val="bg1"/>
                </a:solidFill>
              </a:rPr>
              <a:t>	</a:t>
            </a:r>
            <a:r>
              <a:rPr lang="el-GR" sz="1200" dirty="0" smtClean="0">
                <a:solidFill>
                  <a:schemeClr val="bg1"/>
                </a:solidFill>
              </a:rPr>
              <a:t>β</a:t>
            </a:r>
            <a:r>
              <a:rPr lang="en-US" sz="1200" dirty="0">
                <a:solidFill>
                  <a:schemeClr val="bg1"/>
                </a:solidFill>
              </a:rPr>
              <a:t>= </a:t>
            </a:r>
            <a:r>
              <a:rPr lang="en-US" sz="1200" dirty="0" smtClean="0">
                <a:solidFill>
                  <a:schemeClr val="bg1"/>
                </a:solidFill>
              </a:rPr>
              <a:t>+</a:t>
            </a:r>
            <a:endParaRPr lang="en-US" sz="1200" dirty="0" smtClean="0">
              <a:solidFill>
                <a:schemeClr val="bg1"/>
              </a:solidFill>
              <a:latin typeface="+mj-lt"/>
            </a:endParaRPr>
          </a:p>
          <a:p>
            <a:r>
              <a:rPr lang="en-US" sz="1200" dirty="0">
                <a:solidFill>
                  <a:schemeClr val="bg1"/>
                </a:solidFill>
                <a:latin typeface="+mj-lt"/>
              </a:rPr>
              <a:t>Elevation-Relief </a:t>
            </a:r>
            <a:r>
              <a:rPr lang="en-US" sz="1200" dirty="0" smtClean="0">
                <a:solidFill>
                  <a:schemeClr val="bg1"/>
                </a:solidFill>
                <a:latin typeface="+mj-lt"/>
              </a:rPr>
              <a:t>Ratio</a:t>
            </a:r>
            <a:r>
              <a:rPr lang="en-US" sz="1200" dirty="0" smtClean="0">
                <a:solidFill>
                  <a:schemeClr val="bg1"/>
                </a:solidFill>
              </a:rPr>
              <a:t>	</a:t>
            </a:r>
            <a:r>
              <a:rPr lang="el-GR" sz="1200" dirty="0" smtClean="0">
                <a:solidFill>
                  <a:schemeClr val="bg1"/>
                </a:solidFill>
              </a:rPr>
              <a:t>β</a:t>
            </a:r>
            <a:r>
              <a:rPr lang="en-US" sz="1200" dirty="0" smtClean="0">
                <a:solidFill>
                  <a:schemeClr val="bg1"/>
                </a:solidFill>
              </a:rPr>
              <a:t>= – </a:t>
            </a:r>
            <a:endParaRPr lang="en-US" sz="1200" dirty="0" smtClean="0">
              <a:solidFill>
                <a:schemeClr val="bg1"/>
              </a:solidFill>
              <a:latin typeface="+mj-lt"/>
            </a:endParaRPr>
          </a:p>
        </p:txBody>
      </p:sp>
      <p:sp>
        <p:nvSpPr>
          <p:cNvPr id="6" name="TextBox 5"/>
          <p:cNvSpPr txBox="1"/>
          <p:nvPr/>
        </p:nvSpPr>
        <p:spPr>
          <a:xfrm>
            <a:off x="76200" y="5688449"/>
            <a:ext cx="2340705" cy="1169551"/>
          </a:xfrm>
          <a:prstGeom prst="rect">
            <a:avLst/>
          </a:prstGeom>
          <a:solidFill>
            <a:schemeClr val="accent2">
              <a:lumMod val="50000"/>
            </a:schemeClr>
          </a:solidFill>
        </p:spPr>
        <p:txBody>
          <a:bodyPr wrap="none" rtlCol="0">
            <a:spAutoFit/>
          </a:bodyPr>
          <a:lstStyle/>
          <a:p>
            <a:r>
              <a:rPr lang="en-US" sz="2000" u="sng" dirty="0" smtClean="0">
                <a:solidFill>
                  <a:schemeClr val="bg1"/>
                </a:solidFill>
                <a:latin typeface="+mj-lt"/>
              </a:rPr>
              <a:t>Sediment: bank flux</a:t>
            </a:r>
          </a:p>
          <a:p>
            <a:r>
              <a:rPr lang="en-US" sz="1400" b="1" dirty="0" smtClean="0">
                <a:solidFill>
                  <a:schemeClr val="bg1"/>
                </a:solidFill>
                <a:latin typeface="+mj-lt"/>
              </a:rPr>
              <a:t>n=31,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=0.37</a:t>
            </a:r>
            <a:r>
              <a:rPr lang="en-US" sz="1400" b="1" dirty="0" smtClean="0">
                <a:solidFill>
                  <a:schemeClr val="bg1"/>
                </a:solidFill>
                <a:latin typeface="+mj-lt"/>
              </a:rPr>
              <a:t>, P=0.005</a:t>
            </a:r>
          </a:p>
          <a:p>
            <a:r>
              <a:rPr lang="en-US" sz="1200" dirty="0" err="1">
                <a:solidFill>
                  <a:srgbClr val="00FFFF"/>
                </a:solidFill>
                <a:latin typeface="+mj-lt"/>
              </a:rPr>
              <a:t>Bank_max_angle</a:t>
            </a:r>
            <a:r>
              <a:rPr lang="en-US" sz="1200" dirty="0" smtClean="0">
                <a:solidFill>
                  <a:srgbClr val="00FFFF"/>
                </a:solidFill>
                <a:latin typeface="+mj-lt"/>
              </a:rPr>
              <a:t>	</a:t>
            </a:r>
            <a:r>
              <a:rPr lang="el-GR" sz="1200" dirty="0" smtClean="0">
                <a:solidFill>
                  <a:srgbClr val="00FFFF"/>
                </a:solidFill>
                <a:latin typeface="+mj-lt"/>
              </a:rPr>
              <a:t>β</a:t>
            </a:r>
            <a:r>
              <a:rPr lang="en-US" sz="1200" dirty="0" smtClean="0">
                <a:solidFill>
                  <a:srgbClr val="00FFFF"/>
                </a:solidFill>
                <a:latin typeface="+mj-lt"/>
              </a:rPr>
              <a:t>= +</a:t>
            </a:r>
          </a:p>
          <a:p>
            <a:r>
              <a:rPr lang="en-US" sz="1200" dirty="0" err="1" smtClean="0">
                <a:solidFill>
                  <a:schemeClr val="bg1"/>
                </a:solidFill>
                <a:latin typeface="+mj-lt"/>
              </a:rPr>
              <a:t>PPT_avg</a:t>
            </a:r>
            <a:r>
              <a:rPr lang="en-US" sz="1200" dirty="0" smtClean="0">
                <a:solidFill>
                  <a:schemeClr val="bg1"/>
                </a:solidFill>
              </a:rPr>
              <a:t>		</a:t>
            </a:r>
            <a:r>
              <a:rPr lang="el-GR" sz="1200" dirty="0" smtClean="0">
                <a:solidFill>
                  <a:schemeClr val="bg1"/>
                </a:solidFill>
              </a:rPr>
              <a:t>β</a:t>
            </a:r>
            <a:r>
              <a:rPr lang="en-US" sz="1200" dirty="0">
                <a:solidFill>
                  <a:schemeClr val="bg1"/>
                </a:solidFill>
              </a:rPr>
              <a:t>= – </a:t>
            </a:r>
            <a:endParaRPr lang="en-US" sz="1200" dirty="0" smtClean="0">
              <a:solidFill>
                <a:schemeClr val="bg1"/>
              </a:solidFill>
              <a:latin typeface="+mj-lt"/>
            </a:endParaRPr>
          </a:p>
          <a:p>
            <a:r>
              <a:rPr lang="en-US" sz="1200" dirty="0" err="1" smtClean="0">
                <a:solidFill>
                  <a:srgbClr val="00FFFF"/>
                </a:solidFill>
                <a:latin typeface="+mj-lt"/>
              </a:rPr>
              <a:t>Over_ratio</a:t>
            </a:r>
            <a:r>
              <a:rPr lang="en-US" sz="1200" dirty="0" smtClean="0">
                <a:solidFill>
                  <a:srgbClr val="00FFFF"/>
                </a:solidFill>
                <a:latin typeface="+mj-lt"/>
              </a:rPr>
              <a:t>		</a:t>
            </a:r>
            <a:r>
              <a:rPr lang="el-GR" sz="1200" dirty="0" smtClean="0">
                <a:solidFill>
                  <a:srgbClr val="00FFFF"/>
                </a:solidFill>
              </a:rPr>
              <a:t>β</a:t>
            </a:r>
            <a:r>
              <a:rPr lang="en-US" sz="1200" dirty="0">
                <a:solidFill>
                  <a:srgbClr val="00FFFF"/>
                </a:solidFill>
              </a:rPr>
              <a:t>= </a:t>
            </a:r>
            <a:r>
              <a:rPr lang="en-US" sz="1200" dirty="0" smtClean="0">
                <a:solidFill>
                  <a:srgbClr val="00FFFF"/>
                </a:solidFill>
              </a:rPr>
              <a:t>+ </a:t>
            </a:r>
            <a:endParaRPr lang="en-US" sz="1200" dirty="0">
              <a:solidFill>
                <a:srgbClr val="00FFFF"/>
              </a:solidFill>
              <a:latin typeface="+mj-lt"/>
            </a:endParaRPr>
          </a:p>
        </p:txBody>
      </p:sp>
      <p:sp>
        <p:nvSpPr>
          <p:cNvPr id="7" name="TextBox 6"/>
          <p:cNvSpPr txBox="1"/>
          <p:nvPr/>
        </p:nvSpPr>
        <p:spPr>
          <a:xfrm>
            <a:off x="3124200" y="609600"/>
            <a:ext cx="2442143" cy="1723549"/>
          </a:xfrm>
          <a:prstGeom prst="rect">
            <a:avLst/>
          </a:prstGeom>
          <a:solidFill>
            <a:srgbClr val="7030A0"/>
          </a:solidFill>
        </p:spPr>
        <p:txBody>
          <a:bodyPr wrap="none" rtlCol="0">
            <a:spAutoFit/>
          </a:bodyPr>
          <a:lstStyle/>
          <a:p>
            <a:r>
              <a:rPr lang="en-US" sz="2000" u="sng" dirty="0" smtClean="0">
                <a:solidFill>
                  <a:schemeClr val="bg1"/>
                </a:solidFill>
                <a:latin typeface="+mj-lt"/>
              </a:rPr>
              <a:t>Nitrogen: net balance</a:t>
            </a:r>
          </a:p>
          <a:p>
            <a:r>
              <a:rPr lang="en-US" sz="1400" b="1" dirty="0">
                <a:solidFill>
                  <a:schemeClr val="bg1"/>
                </a:solidFill>
                <a:latin typeface="+mj-lt"/>
              </a:rPr>
              <a:t>n=31,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=0.70</a:t>
            </a:r>
            <a:r>
              <a:rPr lang="en-US" sz="1400" b="1" dirty="0" smtClean="0">
                <a:solidFill>
                  <a:schemeClr val="bg1"/>
                </a:solidFill>
                <a:latin typeface="+mj-lt"/>
              </a:rPr>
              <a:t>, P&lt;0.001</a:t>
            </a:r>
          </a:p>
          <a:p>
            <a:r>
              <a:rPr lang="el-GR" sz="1200" dirty="0">
                <a:solidFill>
                  <a:schemeClr val="bg1"/>
                </a:solidFill>
                <a:latin typeface="+mj-lt"/>
              </a:rPr>
              <a:t>Δ</a:t>
            </a:r>
            <a:r>
              <a:rPr lang="en-US" sz="1200" dirty="0">
                <a:solidFill>
                  <a:schemeClr val="bg1"/>
                </a:solidFill>
                <a:latin typeface="+mj-lt"/>
              </a:rPr>
              <a:t>Developed 2012-1974 	</a:t>
            </a:r>
            <a:r>
              <a:rPr lang="el-GR" sz="1200" dirty="0">
                <a:solidFill>
                  <a:schemeClr val="bg1"/>
                </a:solidFill>
                <a:latin typeface="+mj-lt"/>
              </a:rPr>
              <a:t>β= +</a:t>
            </a:r>
          </a:p>
          <a:p>
            <a:r>
              <a:rPr lang="en-US" sz="1200" dirty="0">
                <a:solidFill>
                  <a:schemeClr val="bg1"/>
                </a:solidFill>
                <a:latin typeface="+mj-lt"/>
              </a:rPr>
              <a:t>Horton Overland Flow </a:t>
            </a:r>
            <a:r>
              <a:rPr lang="en-US" sz="1200" dirty="0" smtClean="0">
                <a:solidFill>
                  <a:schemeClr val="bg1"/>
                </a:solidFill>
                <a:latin typeface="+mj-lt"/>
              </a:rPr>
              <a:t>%</a:t>
            </a:r>
            <a:r>
              <a:rPr lang="en-US" sz="1200" dirty="0">
                <a:solidFill>
                  <a:schemeClr val="bg1"/>
                </a:solidFill>
                <a:latin typeface="+mj-lt"/>
              </a:rPr>
              <a:t>	</a:t>
            </a:r>
            <a:r>
              <a:rPr lang="el-GR" sz="1200" dirty="0">
                <a:solidFill>
                  <a:schemeClr val="bg1"/>
                </a:solidFill>
                <a:latin typeface="+mj-lt"/>
              </a:rPr>
              <a:t>β= – </a:t>
            </a:r>
          </a:p>
          <a:p>
            <a:r>
              <a:rPr lang="en-US" sz="1200" dirty="0">
                <a:solidFill>
                  <a:schemeClr val="bg1"/>
                </a:solidFill>
                <a:latin typeface="+mj-lt"/>
              </a:rPr>
              <a:t>K factor erodibility </a:t>
            </a:r>
            <a:r>
              <a:rPr lang="en-US" sz="1200" dirty="0" err="1" smtClean="0">
                <a:solidFill>
                  <a:schemeClr val="bg1"/>
                </a:solidFill>
                <a:latin typeface="+mj-lt"/>
              </a:rPr>
              <a:t>uppersoil</a:t>
            </a:r>
            <a:r>
              <a:rPr lang="en-US" sz="1200" dirty="0" smtClean="0">
                <a:solidFill>
                  <a:srgbClr val="00FFFF"/>
                </a:solidFill>
              </a:rPr>
              <a:t>	</a:t>
            </a:r>
            <a:r>
              <a:rPr lang="el-GR" sz="1200" dirty="0" smtClean="0">
                <a:solidFill>
                  <a:schemeClr val="bg1"/>
                </a:solidFill>
              </a:rPr>
              <a:t>β</a:t>
            </a:r>
            <a:r>
              <a:rPr lang="en-US" sz="1200" dirty="0">
                <a:solidFill>
                  <a:schemeClr val="bg1"/>
                </a:solidFill>
              </a:rPr>
              <a:t>= </a:t>
            </a:r>
            <a:r>
              <a:rPr lang="en-US" sz="1200" dirty="0" smtClean="0">
                <a:solidFill>
                  <a:schemeClr val="bg1"/>
                </a:solidFill>
              </a:rPr>
              <a:t>+</a:t>
            </a:r>
            <a:endParaRPr lang="en-US" sz="1200" dirty="0" smtClean="0">
              <a:solidFill>
                <a:schemeClr val="bg1"/>
              </a:solidFill>
              <a:latin typeface="+mj-lt"/>
            </a:endParaRPr>
          </a:p>
          <a:p>
            <a:r>
              <a:rPr lang="en-US" sz="1200" dirty="0" err="1" smtClean="0">
                <a:solidFill>
                  <a:schemeClr val="bg1"/>
                </a:solidFill>
                <a:latin typeface="+mj-lt"/>
              </a:rPr>
              <a:t>Sed_load_SPARROW</a:t>
            </a:r>
            <a:r>
              <a:rPr lang="en-US" sz="1200" dirty="0" smtClean="0">
                <a:solidFill>
                  <a:schemeClr val="bg1"/>
                </a:solidFill>
                <a:latin typeface="+mj-lt"/>
              </a:rPr>
              <a:t>	</a:t>
            </a:r>
            <a:r>
              <a:rPr lang="el-GR" sz="1200" dirty="0" smtClean="0">
                <a:solidFill>
                  <a:schemeClr val="bg1"/>
                </a:solidFill>
              </a:rPr>
              <a:t>β</a:t>
            </a:r>
            <a:r>
              <a:rPr lang="en-US" sz="1200" dirty="0">
                <a:solidFill>
                  <a:schemeClr val="bg1"/>
                </a:solidFill>
              </a:rPr>
              <a:t>= +</a:t>
            </a:r>
          </a:p>
          <a:p>
            <a:r>
              <a:rPr lang="en-US" sz="1200" dirty="0">
                <a:solidFill>
                  <a:schemeClr val="bg1"/>
                </a:solidFill>
                <a:latin typeface="+mj-lt"/>
              </a:rPr>
              <a:t>Soil permeability </a:t>
            </a:r>
            <a:r>
              <a:rPr lang="en-US" sz="1200" dirty="0" err="1">
                <a:solidFill>
                  <a:schemeClr val="bg1"/>
                </a:solidFill>
                <a:latin typeface="+mj-lt"/>
              </a:rPr>
              <a:t>avg</a:t>
            </a:r>
            <a:r>
              <a:rPr lang="en-US" sz="1200" dirty="0">
                <a:solidFill>
                  <a:schemeClr val="bg1"/>
                </a:solidFill>
                <a:latin typeface="+mj-lt"/>
              </a:rPr>
              <a:t>	</a:t>
            </a:r>
            <a:r>
              <a:rPr lang="el-GR" sz="1200" dirty="0" smtClean="0">
                <a:solidFill>
                  <a:schemeClr val="bg1"/>
                </a:solidFill>
              </a:rPr>
              <a:t>β</a:t>
            </a:r>
            <a:r>
              <a:rPr lang="en-US" sz="1200" dirty="0">
                <a:solidFill>
                  <a:schemeClr val="bg1"/>
                </a:solidFill>
              </a:rPr>
              <a:t>= </a:t>
            </a:r>
            <a:r>
              <a:rPr lang="en-US" sz="1200" dirty="0" smtClean="0">
                <a:solidFill>
                  <a:schemeClr val="bg1"/>
                </a:solidFill>
              </a:rPr>
              <a:t>+</a:t>
            </a:r>
            <a:endParaRPr lang="en-US" sz="1200" dirty="0" smtClean="0">
              <a:solidFill>
                <a:schemeClr val="bg1"/>
              </a:solidFill>
              <a:latin typeface="+mj-lt"/>
            </a:endParaRPr>
          </a:p>
          <a:p>
            <a:r>
              <a:rPr lang="en-US" sz="1200" dirty="0" smtClean="0">
                <a:solidFill>
                  <a:schemeClr val="bg1"/>
                </a:solidFill>
                <a:latin typeface="+mj-lt"/>
              </a:rPr>
              <a:t>Base Flow Index </a:t>
            </a:r>
            <a:r>
              <a:rPr lang="en-US" sz="1200" dirty="0" err="1" smtClean="0">
                <a:solidFill>
                  <a:schemeClr val="bg1"/>
                </a:solidFill>
                <a:latin typeface="+mj-lt"/>
              </a:rPr>
              <a:t>avg</a:t>
            </a:r>
            <a:r>
              <a:rPr lang="en-US" sz="1200" dirty="0" smtClean="0">
                <a:solidFill>
                  <a:schemeClr val="bg1"/>
                </a:solidFill>
                <a:latin typeface="+mj-lt"/>
              </a:rPr>
              <a:t>	</a:t>
            </a:r>
            <a:r>
              <a:rPr lang="el-GR" sz="1200" dirty="0" smtClean="0">
                <a:solidFill>
                  <a:schemeClr val="bg1"/>
                </a:solidFill>
              </a:rPr>
              <a:t>β</a:t>
            </a:r>
            <a:r>
              <a:rPr lang="en-US" sz="1200" dirty="0">
                <a:solidFill>
                  <a:schemeClr val="bg1"/>
                </a:solidFill>
              </a:rPr>
              <a:t>= </a:t>
            </a:r>
            <a:r>
              <a:rPr lang="el-GR" sz="1200" dirty="0">
                <a:solidFill>
                  <a:schemeClr val="bg1"/>
                </a:solidFill>
              </a:rPr>
              <a:t>–</a:t>
            </a:r>
            <a:endParaRPr lang="en-US" sz="1200" dirty="0">
              <a:solidFill>
                <a:schemeClr val="bg1"/>
              </a:solidFill>
              <a:latin typeface="+mj-lt"/>
            </a:endParaRPr>
          </a:p>
        </p:txBody>
      </p:sp>
      <p:sp>
        <p:nvSpPr>
          <p:cNvPr id="8" name="TextBox 7"/>
          <p:cNvSpPr txBox="1"/>
          <p:nvPr/>
        </p:nvSpPr>
        <p:spPr>
          <a:xfrm>
            <a:off x="3124200" y="2362200"/>
            <a:ext cx="2775312" cy="2154436"/>
          </a:xfrm>
          <a:prstGeom prst="rect">
            <a:avLst/>
          </a:prstGeom>
          <a:solidFill>
            <a:schemeClr val="accent1">
              <a:lumMod val="50000"/>
            </a:schemeClr>
          </a:solidFill>
        </p:spPr>
        <p:txBody>
          <a:bodyPr wrap="none" rtlCol="0">
            <a:spAutoFit/>
          </a:bodyPr>
          <a:lstStyle/>
          <a:p>
            <a:r>
              <a:rPr lang="en-US" sz="2000" u="sng" dirty="0" smtClean="0">
                <a:solidFill>
                  <a:schemeClr val="bg1"/>
                </a:solidFill>
                <a:latin typeface="+mj-lt"/>
              </a:rPr>
              <a:t>Nitrogen: floodplain flux </a:t>
            </a:r>
          </a:p>
          <a:p>
            <a:r>
              <a:rPr lang="en-US" sz="1400" b="1" dirty="0" smtClean="0">
                <a:solidFill>
                  <a:schemeClr val="bg1"/>
                </a:solidFill>
                <a:latin typeface="+mj-lt"/>
              </a:rPr>
              <a:t>n=33,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=0.68</a:t>
            </a:r>
            <a:r>
              <a:rPr lang="en-US" sz="1400" b="1" dirty="0" smtClean="0">
                <a:solidFill>
                  <a:schemeClr val="bg1"/>
                </a:solidFill>
                <a:latin typeface="+mj-lt"/>
              </a:rPr>
              <a:t>, P&lt;0.001</a:t>
            </a:r>
          </a:p>
          <a:p>
            <a:r>
              <a:rPr lang="en-US" sz="1200" dirty="0" err="1">
                <a:solidFill>
                  <a:schemeClr val="bg1"/>
                </a:solidFill>
                <a:latin typeface="+mj-lt"/>
              </a:rPr>
              <a:t>Δ</a:t>
            </a:r>
            <a:r>
              <a:rPr lang="en-US" sz="1200" dirty="0" err="1" smtClean="0">
                <a:solidFill>
                  <a:schemeClr val="bg1"/>
                </a:solidFill>
                <a:latin typeface="+mj-lt"/>
              </a:rPr>
              <a:t>Developed</a:t>
            </a:r>
            <a:r>
              <a:rPr lang="en-US" sz="1200" dirty="0" smtClean="0">
                <a:solidFill>
                  <a:schemeClr val="bg1"/>
                </a:solidFill>
                <a:latin typeface="+mj-lt"/>
              </a:rPr>
              <a:t> 2012-1974 	</a:t>
            </a:r>
            <a:r>
              <a:rPr lang="el-GR" sz="1200" dirty="0" smtClean="0">
                <a:solidFill>
                  <a:schemeClr val="bg1"/>
                </a:solidFill>
                <a:latin typeface="+mj-lt"/>
              </a:rPr>
              <a:t>β</a:t>
            </a:r>
            <a:r>
              <a:rPr lang="en-US" sz="1200" dirty="0" smtClean="0">
                <a:solidFill>
                  <a:schemeClr val="bg1"/>
                </a:solidFill>
                <a:latin typeface="+mj-lt"/>
              </a:rPr>
              <a:t>= +</a:t>
            </a:r>
          </a:p>
          <a:p>
            <a:r>
              <a:rPr lang="en-US" sz="1200" dirty="0">
                <a:solidFill>
                  <a:schemeClr val="bg1"/>
                </a:solidFill>
                <a:latin typeface="+mj-lt"/>
              </a:rPr>
              <a:t>K factor erodibility </a:t>
            </a:r>
            <a:r>
              <a:rPr lang="en-US" sz="1200" dirty="0" err="1" smtClean="0">
                <a:solidFill>
                  <a:schemeClr val="bg1"/>
                </a:solidFill>
                <a:latin typeface="+mj-lt"/>
              </a:rPr>
              <a:t>uppersoil</a:t>
            </a:r>
            <a:r>
              <a:rPr lang="en-US" sz="1200" dirty="0">
                <a:solidFill>
                  <a:schemeClr val="bg1"/>
                </a:solidFill>
                <a:latin typeface="+mj-lt"/>
              </a:rPr>
              <a:t>	</a:t>
            </a:r>
            <a:r>
              <a:rPr lang="el-GR" sz="1200" dirty="0">
                <a:solidFill>
                  <a:schemeClr val="bg1"/>
                </a:solidFill>
                <a:latin typeface="+mj-lt"/>
              </a:rPr>
              <a:t>β= +</a:t>
            </a:r>
          </a:p>
          <a:p>
            <a:r>
              <a:rPr lang="en-US" sz="1200" dirty="0">
                <a:solidFill>
                  <a:schemeClr val="bg1"/>
                </a:solidFill>
                <a:latin typeface="+mj-lt"/>
              </a:rPr>
              <a:t>Soil permeability </a:t>
            </a:r>
            <a:r>
              <a:rPr lang="en-US" sz="1200" dirty="0" err="1">
                <a:solidFill>
                  <a:schemeClr val="bg1"/>
                </a:solidFill>
                <a:latin typeface="+mj-lt"/>
              </a:rPr>
              <a:t>avg</a:t>
            </a:r>
            <a:r>
              <a:rPr lang="en-US" sz="1200" dirty="0">
                <a:solidFill>
                  <a:schemeClr val="bg1"/>
                </a:solidFill>
                <a:latin typeface="+mj-lt"/>
              </a:rPr>
              <a:t>	</a:t>
            </a:r>
            <a:r>
              <a:rPr lang="el-GR" sz="1200" dirty="0">
                <a:solidFill>
                  <a:schemeClr val="bg1"/>
                </a:solidFill>
                <a:latin typeface="+mj-lt"/>
              </a:rPr>
              <a:t>β= +</a:t>
            </a:r>
          </a:p>
          <a:p>
            <a:r>
              <a:rPr lang="en-US" sz="1200" dirty="0" err="1" smtClean="0">
                <a:solidFill>
                  <a:srgbClr val="00FFFF"/>
                </a:solidFill>
                <a:latin typeface="+mj-lt"/>
              </a:rPr>
              <a:t>Bank_avg_angle</a:t>
            </a:r>
            <a:r>
              <a:rPr lang="en-US" sz="1200" dirty="0" smtClean="0">
                <a:solidFill>
                  <a:srgbClr val="00FFFF"/>
                </a:solidFill>
                <a:latin typeface="+mj-lt"/>
              </a:rPr>
              <a:t>	</a:t>
            </a:r>
            <a:r>
              <a:rPr lang="el-GR" sz="1200" dirty="0" smtClean="0">
                <a:solidFill>
                  <a:srgbClr val="00FFFF"/>
                </a:solidFill>
              </a:rPr>
              <a:t>β</a:t>
            </a:r>
            <a:r>
              <a:rPr lang="en-US" sz="1200" dirty="0">
                <a:solidFill>
                  <a:srgbClr val="00FFFF"/>
                </a:solidFill>
              </a:rPr>
              <a:t>= – </a:t>
            </a:r>
            <a:endParaRPr lang="en-US" sz="1200" dirty="0" smtClean="0">
              <a:solidFill>
                <a:srgbClr val="00FFFF"/>
              </a:solidFill>
            </a:endParaRPr>
          </a:p>
          <a:p>
            <a:r>
              <a:rPr lang="en-US" sz="1200" dirty="0">
                <a:solidFill>
                  <a:schemeClr val="bg1"/>
                </a:solidFill>
                <a:latin typeface="+mj-lt"/>
              </a:rPr>
              <a:t>Horton Overland Flow </a:t>
            </a:r>
            <a:r>
              <a:rPr lang="en-US" sz="1200" dirty="0" smtClean="0">
                <a:solidFill>
                  <a:schemeClr val="bg1"/>
                </a:solidFill>
                <a:latin typeface="+mj-lt"/>
              </a:rPr>
              <a:t>%</a:t>
            </a:r>
            <a:r>
              <a:rPr lang="en-US" sz="1200" dirty="0">
                <a:solidFill>
                  <a:schemeClr val="bg1"/>
                </a:solidFill>
                <a:latin typeface="+mj-lt"/>
              </a:rPr>
              <a:t>	</a:t>
            </a:r>
            <a:r>
              <a:rPr lang="el-GR" sz="1200" dirty="0">
                <a:solidFill>
                  <a:schemeClr val="bg1"/>
                </a:solidFill>
                <a:latin typeface="+mj-lt"/>
              </a:rPr>
              <a:t>β= – </a:t>
            </a:r>
          </a:p>
          <a:p>
            <a:r>
              <a:rPr lang="en-US" sz="1200" dirty="0" err="1">
                <a:solidFill>
                  <a:schemeClr val="bg1"/>
                </a:solidFill>
                <a:latin typeface="+mj-lt"/>
              </a:rPr>
              <a:t>PPT_avg</a:t>
            </a:r>
            <a:r>
              <a:rPr lang="en-US" sz="1200" dirty="0">
                <a:solidFill>
                  <a:schemeClr val="bg1"/>
                </a:solidFill>
                <a:latin typeface="+mj-lt"/>
              </a:rPr>
              <a:t>		</a:t>
            </a:r>
            <a:r>
              <a:rPr lang="el-GR" sz="1200" dirty="0">
                <a:solidFill>
                  <a:schemeClr val="bg1"/>
                </a:solidFill>
                <a:latin typeface="+mj-lt"/>
              </a:rPr>
              <a:t>β= </a:t>
            </a:r>
            <a:r>
              <a:rPr lang="en-US" sz="1200" dirty="0" smtClean="0">
                <a:solidFill>
                  <a:schemeClr val="bg1"/>
                </a:solidFill>
                <a:latin typeface="+mj-lt"/>
              </a:rPr>
              <a:t>+</a:t>
            </a:r>
            <a:r>
              <a:rPr lang="el-GR" sz="1200" dirty="0" smtClean="0">
                <a:solidFill>
                  <a:schemeClr val="bg1"/>
                </a:solidFill>
                <a:latin typeface="+mj-lt"/>
              </a:rPr>
              <a:t> </a:t>
            </a:r>
            <a:endParaRPr lang="el-GR" sz="1200" dirty="0">
              <a:solidFill>
                <a:schemeClr val="bg1"/>
              </a:solidFill>
              <a:latin typeface="+mj-lt"/>
            </a:endParaRPr>
          </a:p>
          <a:p>
            <a:endParaRPr lang="en-US" sz="1400" dirty="0" smtClean="0">
              <a:solidFill>
                <a:srgbClr val="00FFFF"/>
              </a:solidFill>
              <a:latin typeface="+mj-lt"/>
            </a:endParaRPr>
          </a:p>
          <a:p>
            <a:endParaRPr lang="en-US" sz="1400" dirty="0">
              <a:solidFill>
                <a:srgbClr val="00FFFF"/>
              </a:solidFill>
              <a:latin typeface="+mj-lt"/>
            </a:endParaRPr>
          </a:p>
        </p:txBody>
      </p:sp>
      <p:sp>
        <p:nvSpPr>
          <p:cNvPr id="9" name="TextBox 8"/>
          <p:cNvSpPr txBox="1"/>
          <p:nvPr/>
        </p:nvSpPr>
        <p:spPr>
          <a:xfrm>
            <a:off x="3124200" y="5688449"/>
            <a:ext cx="2392001" cy="830997"/>
          </a:xfrm>
          <a:prstGeom prst="rect">
            <a:avLst/>
          </a:prstGeom>
          <a:solidFill>
            <a:schemeClr val="accent2">
              <a:lumMod val="50000"/>
            </a:schemeClr>
          </a:solidFill>
        </p:spPr>
        <p:txBody>
          <a:bodyPr wrap="none" rtlCol="0">
            <a:spAutoFit/>
          </a:bodyPr>
          <a:lstStyle/>
          <a:p>
            <a:r>
              <a:rPr lang="en-US" sz="2000" u="sng" dirty="0" smtClean="0">
                <a:solidFill>
                  <a:schemeClr val="bg1"/>
                </a:solidFill>
                <a:latin typeface="+mj-lt"/>
              </a:rPr>
              <a:t>Nitrogen: bank flux</a:t>
            </a:r>
          </a:p>
          <a:p>
            <a:r>
              <a:rPr lang="en-US" sz="1400" b="1" dirty="0" smtClean="0">
                <a:solidFill>
                  <a:schemeClr val="bg1"/>
                </a:solidFill>
                <a:latin typeface="+mj-lt"/>
              </a:rPr>
              <a:t>n=31,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=0.27</a:t>
            </a:r>
            <a:r>
              <a:rPr lang="en-US" sz="1400" b="1" dirty="0" smtClean="0">
                <a:solidFill>
                  <a:schemeClr val="bg1"/>
                </a:solidFill>
                <a:latin typeface="+mj-lt"/>
              </a:rPr>
              <a:t>, P=0.004</a:t>
            </a:r>
          </a:p>
          <a:p>
            <a:r>
              <a:rPr lang="en-US" sz="1200" dirty="0">
                <a:solidFill>
                  <a:schemeClr val="bg1"/>
                </a:solidFill>
                <a:latin typeface="+mj-lt"/>
              </a:rPr>
              <a:t>Land-use Production </a:t>
            </a:r>
            <a:r>
              <a:rPr lang="en-US" sz="1200" dirty="0" smtClean="0">
                <a:solidFill>
                  <a:schemeClr val="bg1"/>
                </a:solidFill>
                <a:latin typeface="+mj-lt"/>
              </a:rPr>
              <a:t>1974</a:t>
            </a:r>
            <a:r>
              <a:rPr lang="en-US" sz="1200" dirty="0" smtClean="0">
                <a:solidFill>
                  <a:schemeClr val="bg1"/>
                </a:solidFill>
              </a:rPr>
              <a:t>	</a:t>
            </a:r>
            <a:r>
              <a:rPr lang="el-GR" sz="1200" dirty="0" smtClean="0">
                <a:solidFill>
                  <a:schemeClr val="bg1"/>
                </a:solidFill>
              </a:rPr>
              <a:t>β</a:t>
            </a:r>
            <a:r>
              <a:rPr lang="en-US" sz="1200" dirty="0">
                <a:solidFill>
                  <a:schemeClr val="bg1"/>
                </a:solidFill>
              </a:rPr>
              <a:t>= – </a:t>
            </a:r>
            <a:endParaRPr lang="en-US" sz="1200" dirty="0" smtClean="0">
              <a:solidFill>
                <a:schemeClr val="bg1"/>
              </a:solidFill>
              <a:latin typeface="+mj-lt"/>
            </a:endParaRPr>
          </a:p>
        </p:txBody>
      </p:sp>
      <p:sp>
        <p:nvSpPr>
          <p:cNvPr id="12" name="TextBox 11"/>
          <p:cNvSpPr txBox="1"/>
          <p:nvPr/>
        </p:nvSpPr>
        <p:spPr>
          <a:xfrm>
            <a:off x="6019800" y="2362200"/>
            <a:ext cx="3095719" cy="3016210"/>
          </a:xfrm>
          <a:prstGeom prst="rect">
            <a:avLst/>
          </a:prstGeom>
          <a:solidFill>
            <a:schemeClr val="accent1">
              <a:lumMod val="50000"/>
            </a:schemeClr>
          </a:solidFill>
        </p:spPr>
        <p:txBody>
          <a:bodyPr wrap="none" rtlCol="0">
            <a:spAutoFit/>
          </a:bodyPr>
          <a:lstStyle/>
          <a:p>
            <a:r>
              <a:rPr lang="en-US" sz="2000" u="sng" dirty="0" smtClean="0">
                <a:solidFill>
                  <a:schemeClr val="bg1"/>
                </a:solidFill>
                <a:latin typeface="+mj-lt"/>
              </a:rPr>
              <a:t>Phosphorus: floodplain flux </a:t>
            </a:r>
          </a:p>
          <a:p>
            <a:r>
              <a:rPr lang="en-US" sz="1400" b="1" dirty="0" smtClean="0">
                <a:solidFill>
                  <a:schemeClr val="bg1"/>
                </a:solidFill>
                <a:latin typeface="+mj-lt"/>
              </a:rPr>
              <a:t>n=33,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=0.93</a:t>
            </a:r>
            <a:r>
              <a:rPr lang="en-US" sz="1400" b="1" dirty="0" smtClean="0">
                <a:solidFill>
                  <a:schemeClr val="bg1"/>
                </a:solidFill>
                <a:latin typeface="+mj-lt"/>
              </a:rPr>
              <a:t>, P&lt;0.001</a:t>
            </a:r>
          </a:p>
          <a:p>
            <a:r>
              <a:rPr lang="en-US" sz="1200" dirty="0" err="1">
                <a:solidFill>
                  <a:schemeClr val="bg1"/>
                </a:solidFill>
                <a:latin typeface="+mj-lt"/>
              </a:rPr>
              <a:t>Δ</a:t>
            </a:r>
            <a:r>
              <a:rPr lang="en-US" sz="1200" dirty="0" err="1" smtClean="0">
                <a:solidFill>
                  <a:schemeClr val="bg1"/>
                </a:solidFill>
                <a:latin typeface="+mj-lt"/>
              </a:rPr>
              <a:t>Developed</a:t>
            </a:r>
            <a:r>
              <a:rPr lang="en-US" sz="1200" dirty="0" smtClean="0">
                <a:solidFill>
                  <a:schemeClr val="bg1"/>
                </a:solidFill>
                <a:latin typeface="+mj-lt"/>
              </a:rPr>
              <a:t> 2012-1974 	</a:t>
            </a:r>
            <a:r>
              <a:rPr lang="el-GR" sz="1200" dirty="0" smtClean="0">
                <a:solidFill>
                  <a:schemeClr val="bg1"/>
                </a:solidFill>
                <a:latin typeface="+mj-lt"/>
              </a:rPr>
              <a:t>β</a:t>
            </a:r>
            <a:r>
              <a:rPr lang="en-US" sz="1200" dirty="0" smtClean="0">
                <a:solidFill>
                  <a:schemeClr val="bg1"/>
                </a:solidFill>
                <a:latin typeface="+mj-lt"/>
              </a:rPr>
              <a:t>= +</a:t>
            </a:r>
          </a:p>
          <a:p>
            <a:r>
              <a:rPr lang="en-US" sz="1200" dirty="0" err="1" smtClean="0">
                <a:solidFill>
                  <a:schemeClr val="bg1"/>
                </a:solidFill>
                <a:latin typeface="+mj-lt"/>
              </a:rPr>
              <a:t>P_yield_SPARROW</a:t>
            </a:r>
            <a:r>
              <a:rPr lang="en-US" sz="1200" dirty="0">
                <a:solidFill>
                  <a:schemeClr val="bg1"/>
                </a:solidFill>
                <a:latin typeface="+mj-lt"/>
              </a:rPr>
              <a:t>	</a:t>
            </a:r>
            <a:r>
              <a:rPr lang="el-GR" sz="1200" dirty="0">
                <a:solidFill>
                  <a:schemeClr val="bg1"/>
                </a:solidFill>
                <a:latin typeface="+mj-lt"/>
              </a:rPr>
              <a:t>β= +</a:t>
            </a:r>
            <a:endParaRPr lang="en-US" sz="1200" dirty="0" smtClean="0">
              <a:solidFill>
                <a:schemeClr val="bg1"/>
              </a:solidFill>
              <a:latin typeface="+mj-lt"/>
            </a:endParaRPr>
          </a:p>
          <a:p>
            <a:r>
              <a:rPr lang="en-US" sz="1200" dirty="0" err="1" smtClean="0">
                <a:solidFill>
                  <a:schemeClr val="bg1"/>
                </a:solidFill>
                <a:latin typeface="+mj-lt"/>
              </a:rPr>
              <a:t>N_appl_rate</a:t>
            </a:r>
            <a:r>
              <a:rPr lang="en-US" sz="1200" dirty="0" smtClean="0">
                <a:solidFill>
                  <a:schemeClr val="bg1"/>
                </a:solidFill>
                <a:latin typeface="+mj-lt"/>
              </a:rPr>
              <a:t>		</a:t>
            </a:r>
            <a:r>
              <a:rPr lang="el-GR" sz="1200" dirty="0" smtClean="0">
                <a:solidFill>
                  <a:schemeClr val="bg1"/>
                </a:solidFill>
              </a:rPr>
              <a:t>β</a:t>
            </a:r>
            <a:r>
              <a:rPr lang="el-GR" sz="1200" dirty="0">
                <a:solidFill>
                  <a:schemeClr val="bg1"/>
                </a:solidFill>
              </a:rPr>
              <a:t>= – </a:t>
            </a:r>
            <a:endParaRPr lang="en-US" sz="1200" dirty="0" smtClean="0">
              <a:solidFill>
                <a:schemeClr val="bg1"/>
              </a:solidFill>
            </a:endParaRPr>
          </a:p>
          <a:p>
            <a:r>
              <a:rPr lang="en-US" sz="1200" dirty="0">
                <a:solidFill>
                  <a:schemeClr val="bg1"/>
                </a:solidFill>
                <a:latin typeface="+mj-lt"/>
              </a:rPr>
              <a:t>NLCD_Ag_2011	</a:t>
            </a:r>
            <a:r>
              <a:rPr lang="el-GR" sz="1200" dirty="0">
                <a:solidFill>
                  <a:schemeClr val="bg1"/>
                </a:solidFill>
                <a:latin typeface="+mj-lt"/>
              </a:rPr>
              <a:t>β= + </a:t>
            </a:r>
            <a:endParaRPr lang="en-US" sz="1200" dirty="0" smtClean="0">
              <a:solidFill>
                <a:schemeClr val="bg1"/>
              </a:solidFill>
              <a:latin typeface="+mj-lt"/>
            </a:endParaRPr>
          </a:p>
          <a:p>
            <a:r>
              <a:rPr lang="en-US" sz="1200" dirty="0">
                <a:solidFill>
                  <a:schemeClr val="bg1"/>
                </a:solidFill>
                <a:latin typeface="+mj-lt"/>
              </a:rPr>
              <a:t>Horton Overland Flow </a:t>
            </a:r>
            <a:r>
              <a:rPr lang="en-US" sz="1200" dirty="0" smtClean="0">
                <a:solidFill>
                  <a:schemeClr val="bg1"/>
                </a:solidFill>
                <a:latin typeface="+mj-lt"/>
              </a:rPr>
              <a:t>%</a:t>
            </a:r>
            <a:r>
              <a:rPr lang="en-US" sz="1200" dirty="0">
                <a:solidFill>
                  <a:schemeClr val="bg1"/>
                </a:solidFill>
                <a:latin typeface="+mj-lt"/>
              </a:rPr>
              <a:t>	</a:t>
            </a:r>
            <a:r>
              <a:rPr lang="el-GR" sz="1200" dirty="0">
                <a:solidFill>
                  <a:schemeClr val="bg1"/>
                </a:solidFill>
                <a:latin typeface="+mj-lt"/>
              </a:rPr>
              <a:t>β= – </a:t>
            </a:r>
          </a:p>
          <a:p>
            <a:r>
              <a:rPr lang="en-US" sz="1200" dirty="0" err="1">
                <a:solidFill>
                  <a:srgbClr val="00FFFF"/>
                </a:solidFill>
                <a:latin typeface="+mj-lt"/>
              </a:rPr>
              <a:t>Bank_max_angle</a:t>
            </a:r>
            <a:r>
              <a:rPr lang="en-US" sz="1200" dirty="0">
                <a:solidFill>
                  <a:srgbClr val="00FFFF"/>
                </a:solidFill>
                <a:latin typeface="+mj-lt"/>
              </a:rPr>
              <a:t>	</a:t>
            </a:r>
            <a:r>
              <a:rPr lang="el-GR" sz="1200" dirty="0">
                <a:solidFill>
                  <a:srgbClr val="00FFFF"/>
                </a:solidFill>
                <a:latin typeface="+mj-lt"/>
              </a:rPr>
              <a:t>β= – </a:t>
            </a:r>
          </a:p>
          <a:p>
            <a:r>
              <a:rPr lang="en-US" sz="1200" dirty="0" smtClean="0">
                <a:solidFill>
                  <a:schemeClr val="bg1"/>
                </a:solidFill>
                <a:latin typeface="+mj-lt"/>
              </a:rPr>
              <a:t>Q50_yield		</a:t>
            </a:r>
            <a:r>
              <a:rPr lang="el-GR" sz="1200" dirty="0">
                <a:solidFill>
                  <a:schemeClr val="bg1"/>
                </a:solidFill>
              </a:rPr>
              <a:t>β= +</a:t>
            </a:r>
          </a:p>
          <a:p>
            <a:r>
              <a:rPr lang="en-US" sz="1200" dirty="0" err="1" smtClean="0">
                <a:solidFill>
                  <a:schemeClr val="bg1"/>
                </a:solidFill>
                <a:latin typeface="+mj-lt"/>
              </a:rPr>
              <a:t>Dam_density</a:t>
            </a:r>
            <a:r>
              <a:rPr lang="en-US" sz="1200" dirty="0" smtClean="0">
                <a:solidFill>
                  <a:schemeClr val="bg1"/>
                </a:solidFill>
                <a:latin typeface="+mj-lt"/>
              </a:rPr>
              <a:t>		</a:t>
            </a:r>
            <a:r>
              <a:rPr lang="el-GR" sz="1200" dirty="0" smtClean="0">
                <a:solidFill>
                  <a:schemeClr val="bg1"/>
                </a:solidFill>
              </a:rPr>
              <a:t>β</a:t>
            </a:r>
            <a:r>
              <a:rPr lang="el-GR" sz="1200" dirty="0">
                <a:solidFill>
                  <a:schemeClr val="bg1"/>
                </a:solidFill>
              </a:rPr>
              <a:t>= +</a:t>
            </a:r>
          </a:p>
          <a:p>
            <a:r>
              <a:rPr lang="en-US" sz="1200" dirty="0" err="1" smtClean="0">
                <a:solidFill>
                  <a:srgbClr val="00FFFF"/>
                </a:solidFill>
                <a:latin typeface="+mj-lt"/>
              </a:rPr>
              <a:t>Bnk_height:FP_width</a:t>
            </a:r>
            <a:r>
              <a:rPr lang="en-US" sz="1200" dirty="0" smtClean="0">
                <a:solidFill>
                  <a:srgbClr val="00FFFF"/>
                </a:solidFill>
                <a:latin typeface="+mj-lt"/>
              </a:rPr>
              <a:t>	</a:t>
            </a:r>
            <a:r>
              <a:rPr lang="el-GR" sz="1200" dirty="0">
                <a:solidFill>
                  <a:srgbClr val="00FFFF"/>
                </a:solidFill>
              </a:rPr>
              <a:t>β= +</a:t>
            </a:r>
          </a:p>
          <a:p>
            <a:r>
              <a:rPr lang="en-US" sz="1200" dirty="0" err="1" smtClean="0">
                <a:solidFill>
                  <a:schemeClr val="bg1"/>
                </a:solidFill>
                <a:latin typeface="+mj-lt"/>
              </a:rPr>
              <a:t>Dam_storage</a:t>
            </a:r>
            <a:r>
              <a:rPr lang="en-US" sz="1200" dirty="0" smtClean="0">
                <a:solidFill>
                  <a:schemeClr val="bg1"/>
                </a:solidFill>
                <a:latin typeface="+mj-lt"/>
              </a:rPr>
              <a:t>		</a:t>
            </a:r>
            <a:r>
              <a:rPr lang="el-GR" sz="1200" dirty="0" smtClean="0">
                <a:solidFill>
                  <a:schemeClr val="bg1"/>
                </a:solidFill>
              </a:rPr>
              <a:t>β</a:t>
            </a:r>
            <a:r>
              <a:rPr lang="el-GR" sz="1200" dirty="0">
                <a:solidFill>
                  <a:schemeClr val="bg1"/>
                </a:solidFill>
              </a:rPr>
              <a:t>= +</a:t>
            </a:r>
          </a:p>
          <a:p>
            <a:r>
              <a:rPr lang="en-US" sz="1200" dirty="0" err="1" smtClean="0">
                <a:solidFill>
                  <a:schemeClr val="bg1"/>
                </a:solidFill>
                <a:latin typeface="+mj-lt"/>
              </a:rPr>
              <a:t>P_appl_rate</a:t>
            </a:r>
            <a:r>
              <a:rPr lang="en-US" sz="1200" dirty="0" smtClean="0">
                <a:solidFill>
                  <a:schemeClr val="bg1"/>
                </a:solidFill>
                <a:latin typeface="+mj-lt"/>
              </a:rPr>
              <a:t>		</a:t>
            </a:r>
            <a:r>
              <a:rPr lang="el-GR" sz="1200" dirty="0" smtClean="0">
                <a:solidFill>
                  <a:schemeClr val="bg1"/>
                </a:solidFill>
              </a:rPr>
              <a:t>β</a:t>
            </a:r>
            <a:r>
              <a:rPr lang="el-GR" sz="1200" dirty="0">
                <a:solidFill>
                  <a:schemeClr val="bg1"/>
                </a:solidFill>
              </a:rPr>
              <a:t>= </a:t>
            </a:r>
            <a:r>
              <a:rPr lang="el-GR" sz="1200" dirty="0" smtClean="0">
                <a:solidFill>
                  <a:schemeClr val="bg1"/>
                </a:solidFill>
              </a:rPr>
              <a:t>– </a:t>
            </a:r>
            <a:endParaRPr lang="en-US" sz="1200" dirty="0" smtClean="0">
              <a:solidFill>
                <a:schemeClr val="bg1"/>
              </a:solidFill>
              <a:latin typeface="+mj-lt"/>
            </a:endParaRPr>
          </a:p>
          <a:p>
            <a:r>
              <a:rPr lang="en-US" sz="1200" dirty="0" smtClean="0">
                <a:solidFill>
                  <a:schemeClr val="bg1"/>
                </a:solidFill>
                <a:latin typeface="+mj-lt"/>
              </a:rPr>
              <a:t>NLCD_Urb_2011	</a:t>
            </a:r>
            <a:r>
              <a:rPr lang="el-GR" sz="1200" dirty="0" smtClean="0">
                <a:solidFill>
                  <a:schemeClr val="bg1"/>
                </a:solidFill>
              </a:rPr>
              <a:t>β</a:t>
            </a:r>
            <a:r>
              <a:rPr lang="el-GR" sz="1200" dirty="0">
                <a:solidFill>
                  <a:schemeClr val="bg1"/>
                </a:solidFill>
              </a:rPr>
              <a:t>= +</a:t>
            </a:r>
          </a:p>
          <a:p>
            <a:r>
              <a:rPr lang="en-US" sz="1200" dirty="0">
                <a:solidFill>
                  <a:schemeClr val="bg1"/>
                </a:solidFill>
                <a:latin typeface="+mj-lt"/>
              </a:rPr>
              <a:t>K factor erodibility </a:t>
            </a:r>
            <a:r>
              <a:rPr lang="en-US" sz="1200" dirty="0" err="1" smtClean="0">
                <a:solidFill>
                  <a:schemeClr val="bg1"/>
                </a:solidFill>
                <a:latin typeface="+mj-lt"/>
              </a:rPr>
              <a:t>uppersoil</a:t>
            </a:r>
            <a:r>
              <a:rPr lang="en-US" sz="1200" dirty="0">
                <a:solidFill>
                  <a:schemeClr val="bg1"/>
                </a:solidFill>
                <a:latin typeface="+mj-lt"/>
              </a:rPr>
              <a:t>	</a:t>
            </a:r>
            <a:r>
              <a:rPr lang="el-GR" sz="1200" dirty="0">
                <a:solidFill>
                  <a:schemeClr val="bg1"/>
                </a:solidFill>
                <a:latin typeface="+mj-lt"/>
              </a:rPr>
              <a:t>β= </a:t>
            </a:r>
            <a:r>
              <a:rPr lang="el-GR" sz="1200" dirty="0" smtClean="0">
                <a:solidFill>
                  <a:schemeClr val="bg1"/>
                </a:solidFill>
                <a:latin typeface="+mj-lt"/>
              </a:rPr>
              <a:t>+</a:t>
            </a:r>
            <a:endParaRPr lang="el-GR" sz="1200" dirty="0">
              <a:solidFill>
                <a:schemeClr val="bg1"/>
              </a:solidFill>
              <a:latin typeface="+mj-lt"/>
            </a:endParaRPr>
          </a:p>
        </p:txBody>
      </p:sp>
      <p:sp>
        <p:nvSpPr>
          <p:cNvPr id="13" name="TextBox 12"/>
          <p:cNvSpPr txBox="1"/>
          <p:nvPr/>
        </p:nvSpPr>
        <p:spPr>
          <a:xfrm>
            <a:off x="76200" y="2362200"/>
            <a:ext cx="2856103" cy="1908215"/>
          </a:xfrm>
          <a:prstGeom prst="rect">
            <a:avLst/>
          </a:prstGeom>
          <a:solidFill>
            <a:schemeClr val="accent1">
              <a:lumMod val="50000"/>
            </a:schemeClr>
          </a:solidFill>
        </p:spPr>
        <p:txBody>
          <a:bodyPr wrap="none" rtlCol="0">
            <a:spAutoFit/>
          </a:bodyPr>
          <a:lstStyle/>
          <a:p>
            <a:r>
              <a:rPr lang="en-US" sz="2000" u="sng" dirty="0" smtClean="0">
                <a:solidFill>
                  <a:schemeClr val="bg1"/>
                </a:solidFill>
                <a:latin typeface="+mj-lt"/>
              </a:rPr>
              <a:t>Sediment: floodplain flux </a:t>
            </a:r>
          </a:p>
          <a:p>
            <a:r>
              <a:rPr lang="en-US" sz="1400" b="1" dirty="0" smtClean="0">
                <a:solidFill>
                  <a:schemeClr val="bg1"/>
                </a:solidFill>
                <a:latin typeface="+mj-lt"/>
              </a:rPr>
              <a:t>n=33,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=0.70</a:t>
            </a:r>
            <a:r>
              <a:rPr lang="en-US" sz="1400" b="1" dirty="0" smtClean="0">
                <a:solidFill>
                  <a:schemeClr val="bg1"/>
                </a:solidFill>
                <a:latin typeface="+mj-lt"/>
              </a:rPr>
              <a:t>, P&lt;0.001</a:t>
            </a:r>
          </a:p>
          <a:p>
            <a:r>
              <a:rPr lang="en-US" sz="1200" dirty="0" err="1">
                <a:solidFill>
                  <a:schemeClr val="bg1"/>
                </a:solidFill>
                <a:latin typeface="+mj-lt"/>
              </a:rPr>
              <a:t>Δ</a:t>
            </a:r>
            <a:r>
              <a:rPr lang="en-US" sz="1200" dirty="0" err="1" smtClean="0">
                <a:solidFill>
                  <a:schemeClr val="bg1"/>
                </a:solidFill>
                <a:latin typeface="+mj-lt"/>
              </a:rPr>
              <a:t>Developed</a:t>
            </a:r>
            <a:r>
              <a:rPr lang="en-US" sz="1200" dirty="0" smtClean="0">
                <a:solidFill>
                  <a:schemeClr val="bg1"/>
                </a:solidFill>
                <a:latin typeface="+mj-lt"/>
              </a:rPr>
              <a:t> 2012-1974 	</a:t>
            </a:r>
            <a:r>
              <a:rPr lang="el-GR" sz="1200" dirty="0" smtClean="0">
                <a:solidFill>
                  <a:schemeClr val="bg1"/>
                </a:solidFill>
                <a:latin typeface="+mj-lt"/>
              </a:rPr>
              <a:t>β</a:t>
            </a:r>
            <a:r>
              <a:rPr lang="en-US" sz="1200" dirty="0" smtClean="0">
                <a:solidFill>
                  <a:schemeClr val="bg1"/>
                </a:solidFill>
                <a:latin typeface="+mj-lt"/>
              </a:rPr>
              <a:t>= +</a:t>
            </a:r>
          </a:p>
          <a:p>
            <a:r>
              <a:rPr lang="en-US" sz="1200" dirty="0">
                <a:solidFill>
                  <a:schemeClr val="bg1"/>
                </a:solidFill>
                <a:latin typeface="+mj-lt"/>
              </a:rPr>
              <a:t>Horton Overland Flow </a:t>
            </a:r>
            <a:r>
              <a:rPr lang="en-US" sz="1200" dirty="0" smtClean="0">
                <a:solidFill>
                  <a:schemeClr val="bg1"/>
                </a:solidFill>
                <a:latin typeface="+mj-lt"/>
              </a:rPr>
              <a:t>%</a:t>
            </a:r>
            <a:r>
              <a:rPr lang="en-US" sz="1200" dirty="0" smtClean="0">
                <a:solidFill>
                  <a:schemeClr val="bg1"/>
                </a:solidFill>
              </a:rPr>
              <a:t>	</a:t>
            </a:r>
            <a:r>
              <a:rPr lang="el-GR" sz="1200" dirty="0" smtClean="0">
                <a:solidFill>
                  <a:schemeClr val="bg1"/>
                </a:solidFill>
              </a:rPr>
              <a:t>β</a:t>
            </a:r>
            <a:r>
              <a:rPr lang="en-US" sz="1200" dirty="0" smtClean="0">
                <a:solidFill>
                  <a:schemeClr val="bg1"/>
                </a:solidFill>
              </a:rPr>
              <a:t>= </a:t>
            </a:r>
            <a:r>
              <a:rPr lang="en-US" sz="1200" dirty="0">
                <a:solidFill>
                  <a:schemeClr val="bg1"/>
                </a:solidFill>
              </a:rPr>
              <a:t>– </a:t>
            </a:r>
            <a:endParaRPr lang="en-US" sz="1200" dirty="0" smtClean="0">
              <a:solidFill>
                <a:schemeClr val="bg1"/>
              </a:solidFill>
              <a:latin typeface="+mj-lt"/>
            </a:endParaRPr>
          </a:p>
          <a:p>
            <a:r>
              <a:rPr lang="en-US" sz="1200" dirty="0" err="1" smtClean="0">
                <a:solidFill>
                  <a:srgbClr val="00FFFF"/>
                </a:solidFill>
                <a:latin typeface="+mj-lt"/>
              </a:rPr>
              <a:t>Bank_avg_angle</a:t>
            </a:r>
            <a:r>
              <a:rPr lang="en-US" sz="1200" dirty="0" smtClean="0">
                <a:solidFill>
                  <a:srgbClr val="00FFFF"/>
                </a:solidFill>
                <a:latin typeface="+mj-lt"/>
              </a:rPr>
              <a:t>	</a:t>
            </a:r>
            <a:r>
              <a:rPr lang="el-GR" sz="1200" dirty="0" smtClean="0">
                <a:solidFill>
                  <a:srgbClr val="00FFFF"/>
                </a:solidFill>
              </a:rPr>
              <a:t>β</a:t>
            </a:r>
            <a:r>
              <a:rPr lang="en-US" sz="1200" dirty="0" smtClean="0">
                <a:solidFill>
                  <a:srgbClr val="00FFFF"/>
                </a:solidFill>
              </a:rPr>
              <a:t>= </a:t>
            </a:r>
            <a:r>
              <a:rPr lang="en-US" sz="1200" dirty="0">
                <a:solidFill>
                  <a:srgbClr val="00FFFF"/>
                </a:solidFill>
              </a:rPr>
              <a:t>– </a:t>
            </a:r>
            <a:endParaRPr lang="en-US" sz="1200" dirty="0" smtClean="0">
              <a:solidFill>
                <a:srgbClr val="00FFFF"/>
              </a:solidFill>
            </a:endParaRPr>
          </a:p>
          <a:p>
            <a:r>
              <a:rPr lang="en-US" sz="1200" dirty="0" err="1" smtClean="0">
                <a:solidFill>
                  <a:srgbClr val="00FFFF"/>
                </a:solidFill>
                <a:latin typeface="+mj-lt"/>
              </a:rPr>
              <a:t>Bank_ht</a:t>
            </a:r>
            <a:r>
              <a:rPr lang="en-US" sz="1200" dirty="0" smtClean="0">
                <a:solidFill>
                  <a:srgbClr val="00FFFF"/>
                </a:solidFill>
                <a:latin typeface="+mj-lt"/>
              </a:rPr>
              <a:t>		</a:t>
            </a:r>
            <a:r>
              <a:rPr lang="el-GR" sz="1200" dirty="0" smtClean="0">
                <a:solidFill>
                  <a:srgbClr val="00FFFF"/>
                </a:solidFill>
              </a:rPr>
              <a:t>β</a:t>
            </a:r>
            <a:r>
              <a:rPr lang="en-US" sz="1200" dirty="0" smtClean="0">
                <a:solidFill>
                  <a:srgbClr val="00FFFF"/>
                </a:solidFill>
              </a:rPr>
              <a:t>= </a:t>
            </a:r>
            <a:r>
              <a:rPr lang="en-US" sz="1200" dirty="0">
                <a:solidFill>
                  <a:srgbClr val="00FFFF"/>
                </a:solidFill>
              </a:rPr>
              <a:t>– </a:t>
            </a:r>
            <a:endParaRPr lang="en-US" sz="1200" dirty="0" smtClean="0">
              <a:solidFill>
                <a:srgbClr val="00FFFF"/>
              </a:solidFill>
            </a:endParaRPr>
          </a:p>
          <a:p>
            <a:r>
              <a:rPr lang="en-US" sz="1200" dirty="0" err="1" smtClean="0">
                <a:solidFill>
                  <a:srgbClr val="00FFFF"/>
                </a:solidFill>
                <a:latin typeface="+mj-lt"/>
              </a:rPr>
              <a:t>FP_range_elev</a:t>
            </a:r>
            <a:r>
              <a:rPr lang="en-US" sz="1200" dirty="0" smtClean="0">
                <a:solidFill>
                  <a:srgbClr val="00FFFF"/>
                </a:solidFill>
                <a:latin typeface="+mj-lt"/>
              </a:rPr>
              <a:t>		</a:t>
            </a:r>
            <a:r>
              <a:rPr lang="el-GR" sz="1200" dirty="0" smtClean="0">
                <a:solidFill>
                  <a:srgbClr val="00FFFF"/>
                </a:solidFill>
              </a:rPr>
              <a:t>β</a:t>
            </a:r>
            <a:r>
              <a:rPr lang="en-US" sz="1200" dirty="0">
                <a:solidFill>
                  <a:srgbClr val="00FFFF"/>
                </a:solidFill>
              </a:rPr>
              <a:t>= </a:t>
            </a:r>
            <a:r>
              <a:rPr lang="en-US" sz="1200" dirty="0" smtClean="0">
                <a:solidFill>
                  <a:srgbClr val="00FFFF"/>
                </a:solidFill>
              </a:rPr>
              <a:t>+ </a:t>
            </a:r>
          </a:p>
          <a:p>
            <a:r>
              <a:rPr lang="en-US" sz="1200" dirty="0" smtClean="0">
                <a:solidFill>
                  <a:schemeClr val="bg1"/>
                </a:solidFill>
                <a:latin typeface="+mj-lt"/>
              </a:rPr>
              <a:t>PP: Coastal Plain	</a:t>
            </a:r>
            <a:r>
              <a:rPr lang="el-GR" sz="1200" dirty="0">
                <a:solidFill>
                  <a:schemeClr val="bg1"/>
                </a:solidFill>
              </a:rPr>
              <a:t>β</a:t>
            </a:r>
            <a:r>
              <a:rPr lang="en-US" sz="1200" dirty="0">
                <a:solidFill>
                  <a:schemeClr val="bg1"/>
                </a:solidFill>
              </a:rPr>
              <a:t>= +</a:t>
            </a:r>
          </a:p>
          <a:p>
            <a:r>
              <a:rPr lang="en-US" sz="1200" dirty="0" smtClean="0">
                <a:solidFill>
                  <a:schemeClr val="bg1"/>
                </a:solidFill>
                <a:latin typeface="+mj-lt"/>
              </a:rPr>
              <a:t>Power_watershed_Q50</a:t>
            </a:r>
            <a:r>
              <a:rPr lang="en-US" sz="1200" dirty="0" smtClean="0">
                <a:solidFill>
                  <a:srgbClr val="00FFFF"/>
                </a:solidFill>
                <a:latin typeface="+mj-lt"/>
              </a:rPr>
              <a:t>	</a:t>
            </a:r>
            <a:r>
              <a:rPr lang="el-GR" sz="1200" dirty="0">
                <a:solidFill>
                  <a:schemeClr val="bg1"/>
                </a:solidFill>
              </a:rPr>
              <a:t>β</a:t>
            </a:r>
            <a:r>
              <a:rPr lang="en-US" sz="1200" dirty="0">
                <a:solidFill>
                  <a:schemeClr val="bg1"/>
                </a:solidFill>
              </a:rPr>
              <a:t>= </a:t>
            </a:r>
            <a:r>
              <a:rPr lang="en-US" sz="1200" dirty="0" smtClean="0">
                <a:solidFill>
                  <a:schemeClr val="bg1"/>
                </a:solidFill>
              </a:rPr>
              <a:t>+</a:t>
            </a:r>
            <a:endParaRPr lang="en-US" sz="1200" dirty="0">
              <a:solidFill>
                <a:schemeClr val="bg1"/>
              </a:solidFill>
            </a:endParaRPr>
          </a:p>
        </p:txBody>
      </p:sp>
      <p:sp>
        <p:nvSpPr>
          <p:cNvPr id="14" name="TextBox 13"/>
          <p:cNvSpPr txBox="1"/>
          <p:nvPr/>
        </p:nvSpPr>
        <p:spPr>
          <a:xfrm>
            <a:off x="6019800" y="609600"/>
            <a:ext cx="2762551" cy="1723549"/>
          </a:xfrm>
          <a:prstGeom prst="rect">
            <a:avLst/>
          </a:prstGeom>
          <a:solidFill>
            <a:srgbClr val="7030A0"/>
          </a:solidFill>
        </p:spPr>
        <p:txBody>
          <a:bodyPr wrap="none" rtlCol="0">
            <a:spAutoFit/>
          </a:bodyPr>
          <a:lstStyle/>
          <a:p>
            <a:r>
              <a:rPr lang="en-US" sz="2000" u="sng" dirty="0" smtClean="0">
                <a:solidFill>
                  <a:schemeClr val="bg1"/>
                </a:solidFill>
                <a:latin typeface="+mj-lt"/>
              </a:rPr>
              <a:t>Phosphorus: net balance</a:t>
            </a:r>
          </a:p>
          <a:p>
            <a:r>
              <a:rPr lang="en-US" sz="1400" b="1" dirty="0">
                <a:solidFill>
                  <a:schemeClr val="bg1"/>
                </a:solidFill>
                <a:latin typeface="+mj-lt"/>
              </a:rPr>
              <a:t>n=31,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=0.70</a:t>
            </a:r>
            <a:r>
              <a:rPr lang="en-US" sz="1400" b="1" dirty="0" smtClean="0">
                <a:solidFill>
                  <a:schemeClr val="bg1"/>
                </a:solidFill>
                <a:latin typeface="+mj-lt"/>
              </a:rPr>
              <a:t>, P&lt;0.001</a:t>
            </a:r>
          </a:p>
          <a:p>
            <a:r>
              <a:rPr lang="el-GR" sz="1200" dirty="0">
                <a:solidFill>
                  <a:schemeClr val="bg1"/>
                </a:solidFill>
                <a:latin typeface="+mj-lt"/>
              </a:rPr>
              <a:t>Δ</a:t>
            </a:r>
            <a:r>
              <a:rPr lang="en-US" sz="1200" dirty="0">
                <a:solidFill>
                  <a:schemeClr val="bg1"/>
                </a:solidFill>
                <a:latin typeface="+mj-lt"/>
              </a:rPr>
              <a:t>Developed 2012-1974 	</a:t>
            </a:r>
            <a:r>
              <a:rPr lang="el-GR" sz="1200" dirty="0">
                <a:solidFill>
                  <a:schemeClr val="bg1"/>
                </a:solidFill>
                <a:latin typeface="+mj-lt"/>
              </a:rPr>
              <a:t>β= +</a:t>
            </a:r>
          </a:p>
          <a:p>
            <a:r>
              <a:rPr lang="en-US" sz="1200" dirty="0">
                <a:solidFill>
                  <a:schemeClr val="bg1"/>
                </a:solidFill>
                <a:latin typeface="+mj-lt"/>
              </a:rPr>
              <a:t>Horton Overland Flow </a:t>
            </a:r>
            <a:r>
              <a:rPr lang="en-US" sz="1200" dirty="0" smtClean="0">
                <a:solidFill>
                  <a:schemeClr val="bg1"/>
                </a:solidFill>
                <a:latin typeface="+mj-lt"/>
              </a:rPr>
              <a:t>%</a:t>
            </a:r>
            <a:r>
              <a:rPr lang="en-US" sz="1200" dirty="0">
                <a:solidFill>
                  <a:schemeClr val="bg1"/>
                </a:solidFill>
                <a:latin typeface="+mj-lt"/>
              </a:rPr>
              <a:t>	</a:t>
            </a:r>
            <a:r>
              <a:rPr lang="el-GR" sz="1200" dirty="0">
                <a:solidFill>
                  <a:schemeClr val="bg1"/>
                </a:solidFill>
                <a:latin typeface="+mj-lt"/>
              </a:rPr>
              <a:t>β= – </a:t>
            </a:r>
          </a:p>
          <a:p>
            <a:r>
              <a:rPr lang="en-US" sz="1200" dirty="0">
                <a:solidFill>
                  <a:schemeClr val="bg1"/>
                </a:solidFill>
                <a:latin typeface="+mj-lt"/>
              </a:rPr>
              <a:t>K factor erodibility </a:t>
            </a:r>
            <a:r>
              <a:rPr lang="en-US" sz="1200" dirty="0" err="1" smtClean="0">
                <a:solidFill>
                  <a:schemeClr val="bg1"/>
                </a:solidFill>
                <a:latin typeface="+mj-lt"/>
              </a:rPr>
              <a:t>uppersoil</a:t>
            </a:r>
            <a:r>
              <a:rPr lang="en-US" sz="1200" dirty="0" smtClean="0">
                <a:solidFill>
                  <a:srgbClr val="00FFFF"/>
                </a:solidFill>
              </a:rPr>
              <a:t>	</a:t>
            </a:r>
            <a:r>
              <a:rPr lang="el-GR" sz="1200" dirty="0" smtClean="0">
                <a:solidFill>
                  <a:schemeClr val="bg1"/>
                </a:solidFill>
              </a:rPr>
              <a:t>β</a:t>
            </a:r>
            <a:r>
              <a:rPr lang="en-US" sz="1200" dirty="0">
                <a:solidFill>
                  <a:schemeClr val="bg1"/>
                </a:solidFill>
              </a:rPr>
              <a:t>= </a:t>
            </a:r>
            <a:r>
              <a:rPr lang="en-US" sz="1200" dirty="0" smtClean="0">
                <a:solidFill>
                  <a:schemeClr val="bg1"/>
                </a:solidFill>
              </a:rPr>
              <a:t>+</a:t>
            </a:r>
            <a:endParaRPr lang="en-US" sz="1200" dirty="0" smtClean="0">
              <a:solidFill>
                <a:schemeClr val="bg1"/>
              </a:solidFill>
              <a:latin typeface="+mj-lt"/>
            </a:endParaRPr>
          </a:p>
          <a:p>
            <a:r>
              <a:rPr lang="en-US" sz="1200" dirty="0" err="1" smtClean="0">
                <a:solidFill>
                  <a:schemeClr val="bg1"/>
                </a:solidFill>
                <a:latin typeface="+mj-lt"/>
              </a:rPr>
              <a:t>Sed_load_SPARROW</a:t>
            </a:r>
            <a:r>
              <a:rPr lang="en-US" sz="1200" dirty="0" smtClean="0">
                <a:solidFill>
                  <a:schemeClr val="bg1"/>
                </a:solidFill>
                <a:latin typeface="+mj-lt"/>
              </a:rPr>
              <a:t>	</a:t>
            </a:r>
            <a:r>
              <a:rPr lang="el-GR" sz="1200" dirty="0" smtClean="0">
                <a:solidFill>
                  <a:schemeClr val="bg1"/>
                </a:solidFill>
              </a:rPr>
              <a:t>β</a:t>
            </a:r>
            <a:r>
              <a:rPr lang="en-US" sz="1200" dirty="0">
                <a:solidFill>
                  <a:schemeClr val="bg1"/>
                </a:solidFill>
              </a:rPr>
              <a:t>= +</a:t>
            </a:r>
          </a:p>
          <a:p>
            <a:r>
              <a:rPr lang="en-US" sz="1200" dirty="0" smtClean="0">
                <a:solidFill>
                  <a:schemeClr val="bg1"/>
                </a:solidFill>
                <a:latin typeface="+mj-lt"/>
              </a:rPr>
              <a:t>PP: Piedmont</a:t>
            </a:r>
            <a:r>
              <a:rPr lang="en-US" sz="1200" dirty="0" smtClean="0">
                <a:solidFill>
                  <a:schemeClr val="bg1"/>
                </a:solidFill>
              </a:rPr>
              <a:t>		</a:t>
            </a:r>
            <a:r>
              <a:rPr lang="el-GR" sz="1200" dirty="0" smtClean="0">
                <a:solidFill>
                  <a:schemeClr val="bg1"/>
                </a:solidFill>
              </a:rPr>
              <a:t>β</a:t>
            </a:r>
            <a:r>
              <a:rPr lang="en-US" sz="1200" dirty="0">
                <a:solidFill>
                  <a:schemeClr val="bg1"/>
                </a:solidFill>
              </a:rPr>
              <a:t>= </a:t>
            </a:r>
            <a:r>
              <a:rPr lang="el-GR" sz="1200" dirty="0" smtClean="0">
                <a:solidFill>
                  <a:schemeClr val="bg1"/>
                </a:solidFill>
              </a:rPr>
              <a:t>–</a:t>
            </a:r>
            <a:endParaRPr lang="en-US" sz="1200" dirty="0" smtClean="0">
              <a:solidFill>
                <a:schemeClr val="bg1"/>
              </a:solidFill>
            </a:endParaRPr>
          </a:p>
          <a:p>
            <a:r>
              <a:rPr lang="en-US" sz="1200" dirty="0" smtClean="0">
                <a:solidFill>
                  <a:schemeClr val="bg1"/>
                </a:solidFill>
                <a:latin typeface="+mj-lt"/>
              </a:rPr>
              <a:t>Q50		</a:t>
            </a:r>
            <a:r>
              <a:rPr lang="el-GR" sz="1200" dirty="0">
                <a:solidFill>
                  <a:schemeClr val="bg1"/>
                </a:solidFill>
              </a:rPr>
              <a:t>β</a:t>
            </a:r>
            <a:r>
              <a:rPr lang="en-US" sz="1200" dirty="0">
                <a:solidFill>
                  <a:schemeClr val="bg1"/>
                </a:solidFill>
              </a:rPr>
              <a:t>= </a:t>
            </a:r>
            <a:r>
              <a:rPr lang="el-GR" sz="1200" dirty="0" smtClean="0">
                <a:solidFill>
                  <a:schemeClr val="bg1"/>
                </a:solidFill>
              </a:rPr>
              <a:t>–</a:t>
            </a:r>
            <a:endParaRPr lang="en-US" sz="1200" dirty="0" smtClean="0">
              <a:solidFill>
                <a:schemeClr val="bg1"/>
              </a:solidFill>
              <a:latin typeface="+mj-lt"/>
            </a:endParaRPr>
          </a:p>
        </p:txBody>
      </p:sp>
      <p:sp>
        <p:nvSpPr>
          <p:cNvPr id="15" name="TextBox 14"/>
          <p:cNvSpPr txBox="1"/>
          <p:nvPr/>
        </p:nvSpPr>
        <p:spPr>
          <a:xfrm>
            <a:off x="6019800" y="5319117"/>
            <a:ext cx="2494594" cy="1538883"/>
          </a:xfrm>
          <a:prstGeom prst="rect">
            <a:avLst/>
          </a:prstGeom>
          <a:solidFill>
            <a:schemeClr val="accent2">
              <a:lumMod val="50000"/>
            </a:schemeClr>
          </a:solidFill>
        </p:spPr>
        <p:txBody>
          <a:bodyPr wrap="none" rtlCol="0">
            <a:spAutoFit/>
          </a:bodyPr>
          <a:lstStyle/>
          <a:p>
            <a:r>
              <a:rPr lang="en-US" sz="2000" u="sng" dirty="0" smtClean="0">
                <a:solidFill>
                  <a:schemeClr val="bg1"/>
                </a:solidFill>
                <a:latin typeface="+mj-lt"/>
              </a:rPr>
              <a:t>Phosphorus: bank flux</a:t>
            </a:r>
          </a:p>
          <a:p>
            <a:r>
              <a:rPr lang="en-US" sz="1400" b="1" dirty="0" smtClean="0">
                <a:solidFill>
                  <a:schemeClr val="bg1"/>
                </a:solidFill>
                <a:latin typeface="+mj-lt"/>
              </a:rPr>
              <a:t>n=31, </a:t>
            </a:r>
            <a:r>
              <a:rPr lang="en-US" sz="1400" b="1" dirty="0" smtClean="0">
                <a:solidFill>
                  <a:srgbClr val="FFFF00"/>
                </a:solidFill>
                <a:latin typeface="+mj-lt"/>
              </a:rPr>
              <a:t>R</a:t>
            </a:r>
            <a:r>
              <a:rPr lang="en-US" sz="1400" b="1" baseline="30000" dirty="0" smtClean="0">
                <a:solidFill>
                  <a:srgbClr val="FFFF00"/>
                </a:solidFill>
                <a:latin typeface="+mj-lt"/>
              </a:rPr>
              <a:t>2</a:t>
            </a:r>
            <a:r>
              <a:rPr lang="en-US" sz="1400" b="1" dirty="0" smtClean="0">
                <a:solidFill>
                  <a:srgbClr val="FFFF00"/>
                </a:solidFill>
                <a:latin typeface="+mj-lt"/>
              </a:rPr>
              <a:t>=0.55</a:t>
            </a:r>
            <a:r>
              <a:rPr lang="en-US" sz="1400" b="1" dirty="0" smtClean="0">
                <a:solidFill>
                  <a:schemeClr val="bg1"/>
                </a:solidFill>
                <a:latin typeface="+mj-lt"/>
              </a:rPr>
              <a:t>, P=0.002</a:t>
            </a:r>
          </a:p>
          <a:p>
            <a:r>
              <a:rPr lang="en-US" sz="1200" dirty="0">
                <a:solidFill>
                  <a:schemeClr val="bg1"/>
                </a:solidFill>
                <a:latin typeface="+mj-lt"/>
              </a:rPr>
              <a:t>Land-use Production </a:t>
            </a:r>
            <a:r>
              <a:rPr lang="en-US" sz="1200" dirty="0" smtClean="0">
                <a:solidFill>
                  <a:schemeClr val="bg1"/>
                </a:solidFill>
                <a:latin typeface="+mj-lt"/>
              </a:rPr>
              <a:t>1974</a:t>
            </a:r>
            <a:r>
              <a:rPr lang="en-US" sz="1200" dirty="0">
                <a:solidFill>
                  <a:schemeClr val="bg1"/>
                </a:solidFill>
                <a:latin typeface="+mj-lt"/>
              </a:rPr>
              <a:t>	</a:t>
            </a:r>
            <a:r>
              <a:rPr lang="el-GR" sz="1200" dirty="0">
                <a:solidFill>
                  <a:schemeClr val="bg1"/>
                </a:solidFill>
                <a:latin typeface="+mj-lt"/>
              </a:rPr>
              <a:t>β= – </a:t>
            </a:r>
          </a:p>
          <a:p>
            <a:r>
              <a:rPr lang="en-US" sz="1200" dirty="0" smtClean="0">
                <a:solidFill>
                  <a:schemeClr val="bg1"/>
                </a:solidFill>
                <a:latin typeface="+mj-lt"/>
              </a:rPr>
              <a:t>NLCD_Ag_2011</a:t>
            </a:r>
            <a:r>
              <a:rPr lang="en-US" sz="1200" dirty="0" smtClean="0">
                <a:solidFill>
                  <a:schemeClr val="bg1"/>
                </a:solidFill>
              </a:rPr>
              <a:t>	</a:t>
            </a:r>
            <a:r>
              <a:rPr lang="el-GR" sz="1200" dirty="0" smtClean="0">
                <a:solidFill>
                  <a:schemeClr val="bg1"/>
                </a:solidFill>
              </a:rPr>
              <a:t>β</a:t>
            </a:r>
            <a:r>
              <a:rPr lang="en-US" sz="1200" dirty="0">
                <a:solidFill>
                  <a:schemeClr val="bg1"/>
                </a:solidFill>
              </a:rPr>
              <a:t>= + </a:t>
            </a:r>
            <a:r>
              <a:rPr lang="en-US" sz="1200" dirty="0" smtClean="0">
                <a:solidFill>
                  <a:schemeClr val="bg1"/>
                </a:solidFill>
              </a:rPr>
              <a:t> </a:t>
            </a:r>
            <a:endParaRPr lang="en-US" sz="1200" dirty="0" smtClean="0">
              <a:solidFill>
                <a:schemeClr val="bg1"/>
              </a:solidFill>
              <a:latin typeface="+mj-lt"/>
            </a:endParaRPr>
          </a:p>
          <a:p>
            <a:r>
              <a:rPr lang="en-US" sz="1200" dirty="0">
                <a:solidFill>
                  <a:schemeClr val="bg1"/>
                </a:solidFill>
                <a:latin typeface="+mj-lt"/>
              </a:rPr>
              <a:t>Elevation-Relief </a:t>
            </a:r>
            <a:r>
              <a:rPr lang="en-US" sz="1200" dirty="0" smtClean="0">
                <a:solidFill>
                  <a:schemeClr val="bg1"/>
                </a:solidFill>
                <a:latin typeface="+mj-lt"/>
              </a:rPr>
              <a:t>Ratio</a:t>
            </a:r>
            <a:r>
              <a:rPr lang="en-US" sz="1200" dirty="0" smtClean="0">
                <a:solidFill>
                  <a:srgbClr val="00FFFF"/>
                </a:solidFill>
                <a:latin typeface="+mj-lt"/>
              </a:rPr>
              <a:t>	</a:t>
            </a:r>
            <a:r>
              <a:rPr lang="el-GR" sz="1200" dirty="0" smtClean="0">
                <a:solidFill>
                  <a:schemeClr val="bg1"/>
                </a:solidFill>
              </a:rPr>
              <a:t>β</a:t>
            </a:r>
            <a:r>
              <a:rPr lang="en-US" sz="1200" dirty="0">
                <a:solidFill>
                  <a:schemeClr val="bg1"/>
                </a:solidFill>
              </a:rPr>
              <a:t>= + </a:t>
            </a:r>
            <a:endParaRPr lang="en-US" sz="1200" dirty="0" smtClean="0">
              <a:solidFill>
                <a:schemeClr val="bg1"/>
              </a:solidFill>
            </a:endParaRPr>
          </a:p>
          <a:p>
            <a:r>
              <a:rPr lang="en-US" sz="1200" dirty="0" smtClean="0">
                <a:solidFill>
                  <a:schemeClr val="bg1"/>
                </a:solidFill>
                <a:latin typeface="+mj-lt"/>
              </a:rPr>
              <a:t>PP: Valley &amp; Ridge	</a:t>
            </a:r>
            <a:r>
              <a:rPr lang="el-GR" sz="1200" dirty="0" smtClean="0">
                <a:solidFill>
                  <a:schemeClr val="bg1"/>
                </a:solidFill>
              </a:rPr>
              <a:t>β</a:t>
            </a:r>
            <a:r>
              <a:rPr lang="en-US" sz="1200" dirty="0">
                <a:solidFill>
                  <a:schemeClr val="bg1"/>
                </a:solidFill>
              </a:rPr>
              <a:t>= + </a:t>
            </a:r>
            <a:endParaRPr lang="en-US" sz="1200" dirty="0" smtClean="0">
              <a:solidFill>
                <a:schemeClr val="bg1"/>
              </a:solidFill>
            </a:endParaRPr>
          </a:p>
          <a:p>
            <a:r>
              <a:rPr lang="en-US" sz="1200" dirty="0" err="1" smtClean="0">
                <a:solidFill>
                  <a:schemeClr val="bg1"/>
                </a:solidFill>
                <a:latin typeface="+mj-lt"/>
              </a:rPr>
              <a:t>Dam_density</a:t>
            </a:r>
            <a:r>
              <a:rPr lang="en-US" sz="1200" dirty="0" smtClean="0">
                <a:solidFill>
                  <a:schemeClr val="bg1"/>
                </a:solidFill>
                <a:latin typeface="+mj-lt"/>
              </a:rPr>
              <a:t>		</a:t>
            </a:r>
            <a:r>
              <a:rPr lang="el-GR" sz="1200" dirty="0" smtClean="0">
                <a:solidFill>
                  <a:schemeClr val="bg1"/>
                </a:solidFill>
              </a:rPr>
              <a:t>β</a:t>
            </a:r>
            <a:r>
              <a:rPr lang="en-US" sz="1200" dirty="0">
                <a:solidFill>
                  <a:schemeClr val="bg1"/>
                </a:solidFill>
              </a:rPr>
              <a:t>= + </a:t>
            </a:r>
            <a:endParaRPr lang="en-US" sz="1200" dirty="0">
              <a:solidFill>
                <a:srgbClr val="00FFFF"/>
              </a:solidFill>
              <a:latin typeface="+mj-lt"/>
            </a:endParaRPr>
          </a:p>
        </p:txBody>
      </p:sp>
    </p:spTree>
    <p:extLst>
      <p:ext uri="{BB962C8B-B14F-4D97-AF65-F5344CB8AC3E}">
        <p14:creationId xmlns:p14="http://schemas.microsoft.com/office/powerpoint/2010/main" val="16548717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78971" y="761999"/>
            <a:ext cx="7924256" cy="6122173"/>
          </a:xfrm>
          <a:prstGeom prst="rect">
            <a:avLst/>
          </a:prstGeom>
        </p:spPr>
      </p:pic>
      <p:sp>
        <p:nvSpPr>
          <p:cNvPr id="7" name="Rectangle 2"/>
          <p:cNvSpPr txBox="1">
            <a:spLocks noChangeArrowheads="1"/>
          </p:cNvSpPr>
          <p:nvPr/>
        </p:nvSpPr>
        <p:spPr>
          <a:xfrm>
            <a:off x="0" y="119743"/>
            <a:ext cx="9144000" cy="508907"/>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300" kern="0" dirty="0" smtClean="0">
                <a:solidFill>
                  <a:srgbClr val="FFC000"/>
                </a:solidFill>
                <a:effectLst>
                  <a:outerShdw blurRad="38100" dist="38100" dir="2700000" algn="tl">
                    <a:srgbClr val="000000"/>
                  </a:outerShdw>
                </a:effectLst>
              </a:rPr>
              <a:t>USGS Stream Channel and Floodplain Metric Toolbox v1.3</a:t>
            </a:r>
          </a:p>
        </p:txBody>
      </p:sp>
      <p:pic>
        <p:nvPicPr>
          <p:cNvPr id="5" name="image32.png"/>
          <p:cNvPicPr/>
          <p:nvPr/>
        </p:nvPicPr>
        <p:blipFill>
          <a:blip r:embed="rId4"/>
          <a:srcRect/>
          <a:stretch>
            <a:fillRect/>
          </a:stretch>
        </p:blipFill>
        <p:spPr>
          <a:xfrm>
            <a:off x="5181600" y="3352800"/>
            <a:ext cx="2737932" cy="2114145"/>
          </a:xfrm>
          <a:prstGeom prst="rect">
            <a:avLst/>
          </a:prstGeom>
          <a:ln/>
        </p:spPr>
      </p:pic>
      <p:sp>
        <p:nvSpPr>
          <p:cNvPr id="4" name="TextBox 3"/>
          <p:cNvSpPr txBox="1"/>
          <p:nvPr/>
        </p:nvSpPr>
        <p:spPr>
          <a:xfrm>
            <a:off x="5644068" y="3453825"/>
            <a:ext cx="2737932" cy="584775"/>
          </a:xfrm>
          <a:prstGeom prst="rect">
            <a:avLst/>
          </a:prstGeom>
          <a:noFill/>
        </p:spPr>
        <p:txBody>
          <a:bodyPr wrap="square" rtlCol="0">
            <a:spAutoFit/>
          </a:bodyPr>
          <a:lstStyle/>
          <a:p>
            <a:r>
              <a:rPr lang="en-US" sz="1600" dirty="0">
                <a:latin typeface="Calibri"/>
              </a:rPr>
              <a:t>Bank locations </a:t>
            </a:r>
            <a:r>
              <a:rPr lang="en-US" sz="1600" dirty="0" smtClean="0">
                <a:latin typeface="Calibri"/>
              </a:rPr>
              <a:t>identified based </a:t>
            </a:r>
            <a:r>
              <a:rPr lang="en-US" sz="1600" dirty="0">
                <a:latin typeface="Calibri"/>
              </a:rPr>
              <a:t>on slope breaks</a:t>
            </a:r>
          </a:p>
        </p:txBody>
      </p:sp>
    </p:spTree>
    <p:extLst>
      <p:ext uri="{BB962C8B-B14F-4D97-AF65-F5344CB8AC3E}">
        <p14:creationId xmlns:p14="http://schemas.microsoft.com/office/powerpoint/2010/main" val="4253456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412" y="1203904"/>
            <a:ext cx="4354287" cy="2862322"/>
          </a:xfrm>
          <a:prstGeom prst="rect">
            <a:avLst/>
          </a:prstGeom>
        </p:spPr>
        <p:txBody>
          <a:bodyPr wrap="square">
            <a:spAutoFit/>
          </a:bodyPr>
          <a:lstStyle/>
          <a:p>
            <a:pPr marL="0" lvl="1"/>
            <a:r>
              <a:rPr lang="en-US" sz="2000" u="sng" dirty="0" smtClean="0">
                <a:solidFill>
                  <a:srgbClr val="FFFFFF"/>
                </a:solidFill>
                <a:latin typeface="Calibri"/>
              </a:rPr>
              <a:t>Channel Cross-section Metrics</a:t>
            </a:r>
          </a:p>
          <a:p>
            <a:pPr marL="576263" lvl="3" indent="-228600">
              <a:buFont typeface="Arial" panose="020B0604020202020204" pitchFamily="34" charset="0"/>
              <a:buChar char="•"/>
            </a:pPr>
            <a:r>
              <a:rPr lang="en-US" sz="2000" dirty="0" smtClean="0">
                <a:solidFill>
                  <a:srgbClr val="FFFFFF"/>
                </a:solidFill>
                <a:latin typeface="Calibri"/>
              </a:rPr>
              <a:t>Bank height (m)</a:t>
            </a:r>
            <a:endParaRPr lang="en-US" sz="2000" dirty="0">
              <a:solidFill>
                <a:srgbClr val="FFFFFF"/>
              </a:solidFill>
              <a:latin typeface="Calibri"/>
            </a:endParaRPr>
          </a:p>
          <a:p>
            <a:pPr marL="576263" lvl="3" indent="-228600">
              <a:buFont typeface="Arial" panose="020B0604020202020204" pitchFamily="34" charset="0"/>
              <a:buChar char="•"/>
            </a:pPr>
            <a:r>
              <a:rPr lang="en-US" sz="2000" dirty="0" smtClean="0">
                <a:solidFill>
                  <a:srgbClr val="FFFFFF"/>
                </a:solidFill>
                <a:latin typeface="Calibri"/>
              </a:rPr>
              <a:t>Bank angle (</a:t>
            </a:r>
            <a:r>
              <a:rPr lang="en-US" sz="2000" dirty="0" err="1" smtClean="0">
                <a:solidFill>
                  <a:srgbClr val="FFFFFF"/>
                </a:solidFill>
                <a:latin typeface="Calibri"/>
              </a:rPr>
              <a:t>deg</a:t>
            </a:r>
            <a:r>
              <a:rPr lang="en-US" sz="2000" dirty="0" smtClean="0">
                <a:solidFill>
                  <a:srgbClr val="FFFFFF"/>
                </a:solidFill>
                <a:latin typeface="Calibri"/>
              </a:rPr>
              <a:t>)</a:t>
            </a:r>
            <a:endParaRPr lang="en-US" sz="2000" dirty="0">
              <a:solidFill>
                <a:srgbClr val="FFFFFF"/>
              </a:solidFill>
              <a:latin typeface="Calibri"/>
            </a:endParaRPr>
          </a:p>
          <a:p>
            <a:pPr marL="576263" lvl="3" indent="-228600">
              <a:buFont typeface="Arial" panose="020B0604020202020204" pitchFamily="34" charset="0"/>
              <a:buChar char="•"/>
            </a:pPr>
            <a:r>
              <a:rPr lang="en-US" sz="2000" dirty="0" smtClean="0">
                <a:solidFill>
                  <a:srgbClr val="FFFFFF"/>
                </a:solidFill>
                <a:latin typeface="Calibri"/>
              </a:rPr>
              <a:t>Channel width</a:t>
            </a:r>
          </a:p>
          <a:p>
            <a:pPr marL="576263" lvl="3" indent="-228600">
              <a:buFont typeface="Arial" panose="020B0604020202020204" pitchFamily="34" charset="0"/>
              <a:buChar char="•"/>
            </a:pPr>
            <a:r>
              <a:rPr lang="en-US" sz="2000" dirty="0" smtClean="0">
                <a:solidFill>
                  <a:srgbClr val="FFFFFF"/>
                </a:solidFill>
                <a:latin typeface="Calibri"/>
              </a:rPr>
              <a:t>Channel length</a:t>
            </a:r>
          </a:p>
          <a:p>
            <a:pPr marL="576263" lvl="3" indent="-228600">
              <a:buFont typeface="Arial" panose="020B0604020202020204" pitchFamily="34" charset="0"/>
              <a:buChar char="•"/>
            </a:pPr>
            <a:r>
              <a:rPr lang="en-US" sz="2000" dirty="0" err="1" smtClean="0">
                <a:solidFill>
                  <a:srgbClr val="FFFFFF"/>
                </a:solidFill>
                <a:latin typeface="Calibri"/>
              </a:rPr>
              <a:t>Bankfull</a:t>
            </a:r>
            <a:r>
              <a:rPr lang="en-US" sz="2000" dirty="0" smtClean="0">
                <a:solidFill>
                  <a:srgbClr val="FFFFFF"/>
                </a:solidFill>
                <a:latin typeface="Calibri"/>
              </a:rPr>
              <a:t> area</a:t>
            </a:r>
          </a:p>
          <a:p>
            <a:pPr marL="576263" lvl="3" indent="-228600">
              <a:buFont typeface="Arial" panose="020B0604020202020204" pitchFamily="34" charset="0"/>
              <a:buChar char="•"/>
            </a:pPr>
            <a:r>
              <a:rPr lang="en-US" sz="2000" dirty="0" smtClean="0">
                <a:solidFill>
                  <a:srgbClr val="FFFFFF"/>
                </a:solidFill>
                <a:latin typeface="Calibri"/>
              </a:rPr>
              <a:t>Floodplain width</a:t>
            </a:r>
          </a:p>
          <a:p>
            <a:pPr marL="576263" lvl="3" indent="-228600">
              <a:buFont typeface="Arial" panose="020B0604020202020204" pitchFamily="34" charset="0"/>
              <a:buChar char="•"/>
            </a:pPr>
            <a:r>
              <a:rPr lang="en-US" sz="2000" dirty="0" smtClean="0">
                <a:solidFill>
                  <a:srgbClr val="FFFFFF"/>
                </a:solidFill>
                <a:latin typeface="Calibri"/>
              </a:rPr>
              <a:t>Floodplain elevation range</a:t>
            </a:r>
          </a:p>
          <a:p>
            <a:pPr marL="576263" lvl="3" indent="-228600">
              <a:buFont typeface="Arial" panose="020B0604020202020204" pitchFamily="34" charset="0"/>
              <a:buChar char="•"/>
            </a:pPr>
            <a:r>
              <a:rPr lang="en-US" sz="2000" dirty="0" smtClean="0">
                <a:solidFill>
                  <a:srgbClr val="FFFFFF"/>
                </a:solidFill>
                <a:latin typeface="Calibri"/>
              </a:rPr>
              <a:t>Floodplain elevation </a:t>
            </a:r>
            <a:r>
              <a:rPr lang="en-US" sz="2000" dirty="0" err="1" smtClean="0">
                <a:solidFill>
                  <a:srgbClr val="FFFFFF"/>
                </a:solidFill>
                <a:latin typeface="Calibri"/>
              </a:rPr>
              <a:t>StdDev</a:t>
            </a:r>
            <a:endParaRPr lang="en-US" sz="2000" dirty="0">
              <a:solidFill>
                <a:srgbClr val="FFFFFF"/>
              </a:solidFill>
              <a:latin typeface="Calibri"/>
            </a:endParaRPr>
          </a:p>
        </p:txBody>
      </p:sp>
      <p:sp>
        <p:nvSpPr>
          <p:cNvPr id="9" name="Rectangle 2"/>
          <p:cNvSpPr txBox="1">
            <a:spLocks noChangeArrowheads="1"/>
          </p:cNvSpPr>
          <p:nvPr/>
        </p:nvSpPr>
        <p:spPr>
          <a:xfrm>
            <a:off x="0" y="94436"/>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300" kern="0" dirty="0">
                <a:solidFill>
                  <a:srgbClr val="FFC000"/>
                </a:solidFill>
                <a:effectLst>
                  <a:outerShdw blurRad="38100" dist="38100" dir="2700000" algn="tl">
                    <a:srgbClr val="000000"/>
                  </a:outerShdw>
                </a:effectLst>
              </a:rPr>
              <a:t>USGS Stream Channel and Floodplain Metric Toolbox v1.3</a:t>
            </a:r>
          </a:p>
          <a:p>
            <a:pPr algn="ctr"/>
            <a:r>
              <a:rPr lang="en-US" sz="2300" kern="0" dirty="0" smtClean="0">
                <a:solidFill>
                  <a:srgbClr val="FFFFFF"/>
                </a:solidFill>
                <a:effectLst>
                  <a:outerShdw blurRad="38100" dist="38100" dir="2700000" algn="tl">
                    <a:srgbClr val="000000"/>
                  </a:outerShdw>
                </a:effectLst>
              </a:rPr>
              <a:t>Fluvial Geomorphic Characteristics</a:t>
            </a:r>
            <a:endParaRPr lang="en-US" sz="2300" kern="0" dirty="0">
              <a:solidFill>
                <a:srgbClr val="FFFFFF"/>
              </a:solidFill>
              <a:effectLst>
                <a:outerShdw blurRad="38100" dist="38100" dir="2700000" algn="tl">
                  <a:srgbClr val="000000"/>
                </a:outerShdw>
              </a:effectLst>
            </a:endParaRPr>
          </a:p>
        </p:txBody>
      </p:sp>
      <p:sp>
        <p:nvSpPr>
          <p:cNvPr id="10" name="Rectangle 9"/>
          <p:cNvSpPr/>
          <p:nvPr/>
        </p:nvSpPr>
        <p:spPr>
          <a:xfrm>
            <a:off x="4038600" y="1203904"/>
            <a:ext cx="5048251" cy="2246769"/>
          </a:xfrm>
          <a:prstGeom prst="rect">
            <a:avLst/>
          </a:prstGeom>
        </p:spPr>
        <p:txBody>
          <a:bodyPr wrap="square">
            <a:spAutoFit/>
          </a:bodyPr>
          <a:lstStyle/>
          <a:p>
            <a:pPr marL="0" lvl="2"/>
            <a:r>
              <a:rPr lang="en-US" sz="2000" u="sng" dirty="0" smtClean="0">
                <a:solidFill>
                  <a:srgbClr val="FFFFFF"/>
                </a:solidFill>
                <a:latin typeface="Calibri"/>
              </a:rPr>
              <a:t>Stream Reach Metrics</a:t>
            </a:r>
          </a:p>
          <a:p>
            <a:pPr marL="576263" lvl="3" indent="-228600">
              <a:buFont typeface="Arial" panose="020B0604020202020204" pitchFamily="34" charset="0"/>
              <a:buChar char="•"/>
            </a:pPr>
            <a:r>
              <a:rPr lang="en-US" sz="2000" dirty="0" smtClean="0">
                <a:solidFill>
                  <a:srgbClr val="FFFFFF"/>
                </a:solidFill>
                <a:latin typeface="Calibri"/>
              </a:rPr>
              <a:t>Length</a:t>
            </a:r>
          </a:p>
          <a:p>
            <a:pPr marL="576263" lvl="3" indent="-228600">
              <a:buFont typeface="Arial" panose="020B0604020202020204" pitchFamily="34" charset="0"/>
              <a:buChar char="•"/>
            </a:pPr>
            <a:r>
              <a:rPr lang="en-US" sz="2000" dirty="0" smtClean="0">
                <a:solidFill>
                  <a:srgbClr val="FFFFFF"/>
                </a:solidFill>
                <a:latin typeface="Calibri"/>
              </a:rPr>
              <a:t>Profile slope</a:t>
            </a:r>
          </a:p>
          <a:p>
            <a:pPr marL="576263" lvl="3" indent="-228600">
              <a:buFont typeface="Arial" panose="020B0604020202020204" pitchFamily="34" charset="0"/>
              <a:buChar char="•"/>
            </a:pPr>
            <a:r>
              <a:rPr lang="en-US" sz="2000" dirty="0" smtClean="0">
                <a:solidFill>
                  <a:srgbClr val="FFFFFF"/>
                </a:solidFill>
                <a:latin typeface="Calibri"/>
              </a:rPr>
              <a:t>Order</a:t>
            </a:r>
          </a:p>
          <a:p>
            <a:pPr marL="576263" lvl="3" indent="-228600">
              <a:buFont typeface="Arial" panose="020B0604020202020204" pitchFamily="34" charset="0"/>
              <a:buChar char="•"/>
            </a:pPr>
            <a:r>
              <a:rPr lang="en-US" sz="2000" dirty="0" smtClean="0">
                <a:solidFill>
                  <a:srgbClr val="FFFFFF"/>
                </a:solidFill>
                <a:latin typeface="Calibri"/>
              </a:rPr>
              <a:t>Magnitude</a:t>
            </a:r>
          </a:p>
          <a:p>
            <a:pPr marL="576263" lvl="3" indent="-228600">
              <a:buFont typeface="Arial" panose="020B0604020202020204" pitchFamily="34" charset="0"/>
              <a:buChar char="•"/>
            </a:pPr>
            <a:r>
              <a:rPr lang="en-US" sz="2000" dirty="0" smtClean="0">
                <a:solidFill>
                  <a:srgbClr val="FFFFFF"/>
                </a:solidFill>
                <a:latin typeface="Calibri"/>
              </a:rPr>
              <a:t>Upstream and downstream IDs</a:t>
            </a:r>
            <a:endParaRPr lang="en-US" sz="2000" dirty="0">
              <a:solidFill>
                <a:srgbClr val="FFFFFF"/>
              </a:solidFill>
              <a:latin typeface="Calibri"/>
            </a:endParaRPr>
          </a:p>
          <a:p>
            <a:pPr marL="576263" lvl="1" indent="-228600">
              <a:buFont typeface="Arial" panose="020B0604020202020204" pitchFamily="34" charset="0"/>
              <a:buChar char="•"/>
            </a:pPr>
            <a:r>
              <a:rPr lang="en-US" sz="2000" dirty="0">
                <a:solidFill>
                  <a:srgbClr val="FFFFFF"/>
                </a:solidFill>
                <a:latin typeface="Calibri"/>
              </a:rPr>
              <a:t>Drainage area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3209364"/>
            <a:ext cx="2819400" cy="3648635"/>
          </a:xfrm>
          <a:prstGeom prst="rect">
            <a:avLst/>
          </a:prstGeom>
        </p:spPr>
      </p:pic>
    </p:spTree>
    <p:extLst>
      <p:ext uri="{BB962C8B-B14F-4D97-AF65-F5344CB8AC3E}">
        <p14:creationId xmlns:p14="http://schemas.microsoft.com/office/powerpoint/2010/main" val="31387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4" name="Picture 2" descr="W:\Difficult Run\GIS geomorphic predictors\GIS extracts\pred sed balan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05" t="7738" r="11245" b="8720"/>
          <a:stretch/>
        </p:blipFill>
        <p:spPr bwMode="auto">
          <a:xfrm>
            <a:off x="4343400" y="123696"/>
            <a:ext cx="4648200" cy="65819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104900" y="914400"/>
            <a:ext cx="4162300" cy="838200"/>
          </a:xfrm>
          <a:prstGeom prst="rect">
            <a:avLst/>
          </a:prstGeom>
          <a:noFill/>
          <a:ln/>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r>
              <a:rPr lang="en-US" sz="2000" b="0" u="sng" kern="0" dirty="0" smtClean="0">
                <a:solidFill>
                  <a:schemeClr val="bg1"/>
                </a:solidFill>
                <a:effectLst>
                  <a:outerShdw blurRad="38100" dist="38100" dir="2700000" algn="tl">
                    <a:srgbClr val="000000"/>
                  </a:outerShdw>
                </a:effectLst>
              </a:rPr>
              <a:t>Regression</a:t>
            </a:r>
          </a:p>
          <a:p>
            <a:r>
              <a:rPr lang="en-US" sz="2000" b="0" kern="0" dirty="0" err="1" smtClean="0">
                <a:solidFill>
                  <a:schemeClr val="bg1"/>
                </a:solidFill>
                <a:effectLst>
                  <a:outerShdw blurRad="38100" dist="38100" dir="2700000" algn="tl">
                    <a:srgbClr val="000000"/>
                  </a:outerShdw>
                </a:effectLst>
              </a:rPr>
              <a:t>Mainstem</a:t>
            </a:r>
            <a:r>
              <a:rPr lang="en-US" sz="2000" b="0" kern="0" dirty="0" smtClean="0">
                <a:solidFill>
                  <a:schemeClr val="bg1"/>
                </a:solidFill>
                <a:effectLst>
                  <a:outerShdw blurRad="38100" dist="38100" dir="2700000" algn="tl">
                    <a:srgbClr val="000000"/>
                  </a:outerShdw>
                </a:effectLst>
              </a:rPr>
              <a:t> X-section </a:t>
            </a:r>
          </a:p>
          <a:p>
            <a:r>
              <a:rPr lang="en-US" sz="2000" b="0" i="1" kern="0" dirty="0" smtClean="0">
                <a:solidFill>
                  <a:schemeClr val="bg1"/>
                </a:solidFill>
                <a:effectLst>
                  <a:outerShdw blurRad="38100" dist="38100" dir="2700000" algn="tl">
                    <a:srgbClr val="000000"/>
                  </a:outerShdw>
                </a:effectLst>
              </a:rPr>
              <a:t>net sediment balance </a:t>
            </a:r>
            <a:r>
              <a:rPr lang="en-US" sz="2000" b="0" kern="0" dirty="0" smtClean="0">
                <a:solidFill>
                  <a:schemeClr val="bg1"/>
                </a:solidFill>
                <a:effectLst>
                  <a:outerShdw blurRad="38100" dist="38100" dir="2700000" algn="tl">
                    <a:srgbClr val="000000"/>
                  </a:outerShdw>
                </a:effectLst>
              </a:rPr>
              <a:t>predicted (R</a:t>
            </a:r>
            <a:r>
              <a:rPr lang="en-US" sz="2000" b="0" kern="0" baseline="30000" dirty="0" smtClean="0">
                <a:solidFill>
                  <a:schemeClr val="bg1"/>
                </a:solidFill>
                <a:effectLst>
                  <a:outerShdw blurRad="38100" dist="38100" dir="2700000" algn="tl">
                    <a:srgbClr val="000000"/>
                  </a:outerShdw>
                </a:effectLst>
              </a:rPr>
              <a:t>2</a:t>
            </a:r>
            <a:r>
              <a:rPr lang="en-US" sz="2000" b="0" kern="0" dirty="0" smtClean="0">
                <a:solidFill>
                  <a:schemeClr val="bg1"/>
                </a:solidFill>
                <a:effectLst>
                  <a:outerShdw blurRad="38100" dist="38100" dir="2700000" algn="tl">
                    <a:srgbClr val="000000"/>
                  </a:outerShdw>
                </a:effectLst>
              </a:rPr>
              <a:t>=0.57, P=0.007) by:</a:t>
            </a:r>
          </a:p>
          <a:p>
            <a:r>
              <a:rPr lang="en-US" sz="2000" b="0" kern="0" dirty="0" smtClean="0">
                <a:solidFill>
                  <a:schemeClr val="bg1"/>
                </a:solidFill>
                <a:effectLst>
                  <a:outerShdw blurRad="38100" dist="38100" dir="2700000" algn="tl">
                    <a:srgbClr val="000000"/>
                  </a:outerShdw>
                </a:effectLst>
              </a:rPr>
              <a:t>          Channel width</a:t>
            </a:r>
          </a:p>
          <a:p>
            <a:r>
              <a:rPr lang="en-US" sz="2000" b="0" kern="0" dirty="0" smtClean="0">
                <a:solidFill>
                  <a:schemeClr val="bg1"/>
                </a:solidFill>
                <a:effectLst>
                  <a:outerShdw blurRad="38100" dist="38100" dir="2700000" algn="tl">
                    <a:srgbClr val="000000"/>
                  </a:outerShdw>
                </a:effectLst>
              </a:rPr>
              <a:t>          Floodplain elevation range</a:t>
            </a:r>
            <a:endParaRPr lang="en-US" sz="2000" b="0" kern="0" dirty="0">
              <a:solidFill>
                <a:schemeClr val="bg1"/>
              </a:solidFill>
              <a:effectLst>
                <a:outerShdw blurRad="38100" dist="38100" dir="2700000" algn="tl">
                  <a:srgbClr val="000000"/>
                </a:outerShdw>
              </a:effectLst>
            </a:endParaRPr>
          </a:p>
        </p:txBody>
      </p:sp>
      <p:sp>
        <p:nvSpPr>
          <p:cNvPr id="2" name="TextBox 1"/>
          <p:cNvSpPr txBox="1"/>
          <p:nvPr/>
        </p:nvSpPr>
        <p:spPr>
          <a:xfrm rot="19808335">
            <a:off x="4592733" y="1554771"/>
            <a:ext cx="4149534" cy="1323439"/>
          </a:xfrm>
          <a:prstGeom prst="rect">
            <a:avLst/>
          </a:prstGeom>
          <a:noFill/>
        </p:spPr>
        <p:txBody>
          <a:bodyPr wrap="none" rtlCol="0">
            <a:spAutoFit/>
          </a:bodyPr>
          <a:lstStyle/>
          <a:p>
            <a:pPr algn="ctr"/>
            <a:r>
              <a:rPr lang="en-US" b="1" dirty="0" smtClean="0">
                <a:effectLst>
                  <a:outerShdw blurRad="38100" dist="38100" dir="2700000" algn="tl">
                    <a:srgbClr val="000000">
                      <a:alpha val="43137"/>
                    </a:srgbClr>
                  </a:outerShdw>
                </a:effectLst>
              </a:rPr>
              <a:t>DRAFT!</a:t>
            </a:r>
          </a:p>
          <a:p>
            <a:pPr algn="ctr"/>
            <a:r>
              <a:rPr lang="en-US" b="1" dirty="0" smtClean="0">
                <a:effectLst>
                  <a:outerShdw blurRad="38100" dist="38100" dir="2700000" algn="tl">
                    <a:srgbClr val="000000">
                      <a:alpha val="43137"/>
                    </a:srgbClr>
                  </a:outerShdw>
                </a:effectLst>
              </a:rPr>
              <a:t>Tool in refinement</a:t>
            </a:r>
            <a:endParaRPr lang="en-US" b="1" dirty="0">
              <a:effectLst>
                <a:outerShdw blurRad="38100" dist="38100" dir="2700000" algn="tl">
                  <a:srgbClr val="000000">
                    <a:alpha val="43137"/>
                  </a:srgbClr>
                </a:outerShdw>
              </a:effectLst>
            </a:endParaRPr>
          </a:p>
        </p:txBody>
      </p:sp>
      <p:sp>
        <p:nvSpPr>
          <p:cNvPr id="6" name="Rectangle 2"/>
          <p:cNvSpPr txBox="1">
            <a:spLocks noChangeArrowheads="1"/>
          </p:cNvSpPr>
          <p:nvPr/>
        </p:nvSpPr>
        <p:spPr bwMode="auto">
          <a:xfrm>
            <a:off x="76200" y="0"/>
            <a:ext cx="8763000" cy="838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r>
              <a:rPr lang="en-US" sz="2800" b="0" kern="0" dirty="0" smtClean="0">
                <a:solidFill>
                  <a:srgbClr val="FFFF00"/>
                </a:solidFill>
                <a:effectLst>
                  <a:outerShdw blurRad="38100" dist="38100" dir="2700000" algn="tl">
                    <a:srgbClr val="000000"/>
                  </a:outerShdw>
                </a:effectLst>
              </a:rPr>
              <a:t>Predicting fluxes:</a:t>
            </a:r>
          </a:p>
          <a:p>
            <a:r>
              <a:rPr lang="en-US" sz="2800" b="0" kern="0" dirty="0" smtClean="0">
                <a:solidFill>
                  <a:srgbClr val="FFFF00"/>
                </a:solidFill>
                <a:effectLst>
                  <a:outerShdw blurRad="38100" dist="38100" dir="2700000" algn="tl">
                    <a:srgbClr val="000000"/>
                  </a:outerShdw>
                </a:effectLst>
              </a:rPr>
              <a:t>Difficult Run pilot</a:t>
            </a:r>
            <a:endParaRPr lang="en-US" sz="2800" b="0" kern="0" dirty="0">
              <a:solidFill>
                <a:srgbClr val="FFFF00"/>
              </a:solidFill>
              <a:effectLst>
                <a:outerShdw blurRad="38100" dist="38100" dir="2700000" algn="tl">
                  <a:srgbClr val="000000"/>
                </a:outerShdw>
              </a:effectLst>
            </a:endParaRPr>
          </a:p>
        </p:txBody>
      </p:sp>
      <p:pic>
        <p:nvPicPr>
          <p:cNvPr id="7" name="Picture 2" descr="W:\Difficult Run\GIS geomorphic predictors\GIS extracts\pred sed balance Leesburg xsecti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61" t="8396" r="11323" b="8426"/>
          <a:stretch/>
        </p:blipFill>
        <p:spPr bwMode="auto">
          <a:xfrm>
            <a:off x="1752600" y="2819400"/>
            <a:ext cx="2481895"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68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49"/>
          <p:cNvSpPr>
            <a:spLocks noChangeArrowheads="1"/>
          </p:cNvSpPr>
          <p:nvPr/>
        </p:nvSpPr>
        <p:spPr bwMode="auto">
          <a:xfrm>
            <a:off x="1524000" y="1936751"/>
            <a:ext cx="1447800" cy="339725"/>
          </a:xfrm>
          <a:prstGeom prst="rect">
            <a:avLst/>
          </a:prstGeo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lin ang="0" scaled="1"/>
            <a:tileRect/>
          </a:gradFill>
          <a:ln w="12700">
            <a:noFill/>
            <a:miter lim="800000"/>
            <a:headEnd/>
            <a:tailEnd/>
          </a:ln>
          <a:effectLst/>
        </p:spPr>
        <p:txBody>
          <a:bodyPr>
            <a:spAutoFit/>
          </a:bodyPr>
          <a:lstStyle/>
          <a:p>
            <a:pPr algn="ctr">
              <a:defRPr/>
            </a:pPr>
            <a:r>
              <a:rPr lang="en-US" sz="1600" dirty="0"/>
              <a:t>Nontidal</a:t>
            </a:r>
          </a:p>
        </p:txBody>
      </p:sp>
      <p:sp>
        <p:nvSpPr>
          <p:cNvPr id="22531" name="Rectangle 349"/>
          <p:cNvSpPr>
            <a:spLocks noChangeArrowheads="1"/>
          </p:cNvSpPr>
          <p:nvPr/>
        </p:nvSpPr>
        <p:spPr bwMode="auto">
          <a:xfrm>
            <a:off x="3048000" y="1936751"/>
            <a:ext cx="4191000" cy="339725"/>
          </a:xfrm>
          <a:prstGeom prst="rect">
            <a:avLst/>
          </a:prstGeom>
          <a:gradFill rotWithShape="1">
            <a:gsLst>
              <a:gs pos="0">
                <a:srgbClr val="83D3FF"/>
              </a:gs>
              <a:gs pos="50000">
                <a:srgbClr val="B5E2FF"/>
              </a:gs>
              <a:gs pos="100000">
                <a:srgbClr val="DBF0FF"/>
              </a:gs>
            </a:gsLst>
            <a:lin ang="2700000" scaled="1"/>
          </a:gradFill>
          <a:ln w="12700">
            <a:noFill/>
            <a:miter lim="800000"/>
            <a:headEnd/>
            <a:tailEnd/>
          </a:ln>
        </p:spPr>
        <p:txBody>
          <a:bodyPr>
            <a:spAutoFit/>
          </a:bodyPr>
          <a:lstStyle/>
          <a:p>
            <a:pPr algn="ctr"/>
            <a:r>
              <a:rPr lang="en-US" sz="1600"/>
              <a:t>Tidal</a:t>
            </a:r>
          </a:p>
        </p:txBody>
      </p:sp>
      <p:sp>
        <p:nvSpPr>
          <p:cNvPr id="22532" name="Rectangle 349"/>
          <p:cNvSpPr>
            <a:spLocks noChangeArrowheads="1"/>
          </p:cNvSpPr>
          <p:nvPr/>
        </p:nvSpPr>
        <p:spPr bwMode="auto">
          <a:xfrm>
            <a:off x="1524000" y="2425701"/>
            <a:ext cx="3733800" cy="339725"/>
          </a:xfrm>
          <a:prstGeom prst="rect">
            <a:avLst/>
          </a:prstGeom>
          <a:solidFill>
            <a:srgbClr val="FFFF00"/>
          </a:solidFill>
          <a:ln w="12700">
            <a:noFill/>
            <a:miter lim="800000"/>
            <a:headEnd/>
            <a:tailEnd/>
          </a:ln>
        </p:spPr>
        <p:txBody>
          <a:bodyPr>
            <a:spAutoFit/>
          </a:bodyPr>
          <a:lstStyle/>
          <a:p>
            <a:pPr algn="ctr"/>
            <a:r>
              <a:rPr lang="en-US" sz="1600"/>
              <a:t>Freshwater</a:t>
            </a:r>
          </a:p>
        </p:txBody>
      </p:sp>
      <p:sp>
        <p:nvSpPr>
          <p:cNvPr id="22533" name="Rectangle 349"/>
          <p:cNvSpPr>
            <a:spLocks noChangeArrowheads="1"/>
          </p:cNvSpPr>
          <p:nvPr/>
        </p:nvSpPr>
        <p:spPr bwMode="auto">
          <a:xfrm>
            <a:off x="5334000" y="2425701"/>
            <a:ext cx="1905000" cy="339725"/>
          </a:xfrm>
          <a:prstGeom prst="rect">
            <a:avLst/>
          </a:prstGeom>
          <a:gradFill rotWithShape="1">
            <a:gsLst>
              <a:gs pos="0">
                <a:srgbClr val="9E1057"/>
              </a:gs>
              <a:gs pos="50000">
                <a:srgbClr val="E31C80"/>
              </a:gs>
              <a:gs pos="100000">
                <a:srgbClr val="FF2499"/>
              </a:gs>
            </a:gsLst>
            <a:lin ang="10800000" scaled="1"/>
          </a:gradFill>
          <a:ln w="12700">
            <a:noFill/>
            <a:miter lim="800000"/>
            <a:headEnd/>
            <a:tailEnd/>
          </a:ln>
        </p:spPr>
        <p:txBody>
          <a:bodyPr>
            <a:spAutoFit/>
          </a:bodyPr>
          <a:lstStyle/>
          <a:p>
            <a:pPr algn="ctr"/>
            <a:r>
              <a:rPr lang="en-US" sz="1600"/>
              <a:t>Oligohaline +</a:t>
            </a:r>
          </a:p>
        </p:txBody>
      </p:sp>
      <p:sp>
        <p:nvSpPr>
          <p:cNvPr id="22534" name="Rectangle 349"/>
          <p:cNvSpPr>
            <a:spLocks noChangeArrowheads="1"/>
          </p:cNvSpPr>
          <p:nvPr/>
        </p:nvSpPr>
        <p:spPr bwMode="auto">
          <a:xfrm>
            <a:off x="1447800" y="3514726"/>
            <a:ext cx="2178050" cy="338137"/>
          </a:xfrm>
          <a:prstGeom prst="rect">
            <a:avLst/>
          </a:prstGeom>
          <a:noFill/>
          <a:ln w="12700">
            <a:noFill/>
            <a:miter lim="800000"/>
            <a:headEnd/>
            <a:tailEnd/>
          </a:ln>
        </p:spPr>
        <p:txBody>
          <a:bodyPr wrap="none">
            <a:spAutoFit/>
          </a:bodyPr>
          <a:lstStyle/>
          <a:p>
            <a:r>
              <a:rPr lang="en-US" sz="1600">
                <a:solidFill>
                  <a:schemeClr val="bg1"/>
                </a:solidFill>
              </a:rPr>
              <a:t>Bottomland hardwood</a:t>
            </a:r>
          </a:p>
        </p:txBody>
      </p:sp>
      <p:sp>
        <p:nvSpPr>
          <p:cNvPr id="22535" name="Rectangle 349"/>
          <p:cNvSpPr>
            <a:spLocks noChangeArrowheads="1"/>
          </p:cNvSpPr>
          <p:nvPr/>
        </p:nvSpPr>
        <p:spPr bwMode="auto">
          <a:xfrm>
            <a:off x="2819400" y="3764934"/>
            <a:ext cx="1703388" cy="338137"/>
          </a:xfrm>
          <a:prstGeom prst="rect">
            <a:avLst/>
          </a:prstGeom>
          <a:noFill/>
          <a:ln w="12700">
            <a:noFill/>
            <a:miter lim="800000"/>
            <a:headEnd/>
            <a:tailEnd/>
          </a:ln>
        </p:spPr>
        <p:txBody>
          <a:bodyPr wrap="none">
            <a:spAutoFit/>
          </a:bodyPr>
          <a:lstStyle/>
          <a:p>
            <a:r>
              <a:rPr lang="en-US" sz="1600" dirty="0">
                <a:solidFill>
                  <a:schemeClr val="bg1"/>
                </a:solidFill>
              </a:rPr>
              <a:t>Tidal FW swamp</a:t>
            </a:r>
          </a:p>
        </p:txBody>
      </p:sp>
      <p:sp>
        <p:nvSpPr>
          <p:cNvPr id="22536" name="Rectangle 349"/>
          <p:cNvSpPr>
            <a:spLocks noChangeArrowheads="1"/>
          </p:cNvSpPr>
          <p:nvPr/>
        </p:nvSpPr>
        <p:spPr bwMode="auto">
          <a:xfrm>
            <a:off x="4191000" y="4005263"/>
            <a:ext cx="1624013" cy="338137"/>
          </a:xfrm>
          <a:prstGeom prst="rect">
            <a:avLst/>
          </a:prstGeom>
          <a:noFill/>
          <a:ln w="12700">
            <a:noFill/>
            <a:miter lim="800000"/>
            <a:headEnd/>
            <a:tailEnd/>
          </a:ln>
        </p:spPr>
        <p:txBody>
          <a:bodyPr wrap="none">
            <a:spAutoFit/>
          </a:bodyPr>
          <a:lstStyle/>
          <a:p>
            <a:r>
              <a:rPr lang="en-US" sz="1600" dirty="0">
                <a:solidFill>
                  <a:schemeClr val="bg1"/>
                </a:solidFill>
              </a:rPr>
              <a:t>Tidal FW marsh</a:t>
            </a:r>
          </a:p>
        </p:txBody>
      </p:sp>
      <p:sp>
        <p:nvSpPr>
          <p:cNvPr id="22537" name="Rectangle 349"/>
          <p:cNvSpPr>
            <a:spLocks noChangeArrowheads="1"/>
          </p:cNvSpPr>
          <p:nvPr/>
        </p:nvSpPr>
        <p:spPr bwMode="auto">
          <a:xfrm>
            <a:off x="5257800" y="4233863"/>
            <a:ext cx="2012950" cy="338137"/>
          </a:xfrm>
          <a:prstGeom prst="rect">
            <a:avLst/>
          </a:prstGeom>
          <a:noFill/>
          <a:ln w="12700">
            <a:noFill/>
            <a:miter lim="800000"/>
            <a:headEnd/>
            <a:tailEnd/>
          </a:ln>
        </p:spPr>
        <p:txBody>
          <a:bodyPr wrap="none">
            <a:spAutoFit/>
          </a:bodyPr>
          <a:lstStyle/>
          <a:p>
            <a:r>
              <a:rPr lang="en-US" sz="1600" dirty="0">
                <a:solidFill>
                  <a:schemeClr val="bg1"/>
                </a:solidFill>
              </a:rPr>
              <a:t>Oligohaline marsh +</a:t>
            </a:r>
          </a:p>
        </p:txBody>
      </p:sp>
      <p:sp>
        <p:nvSpPr>
          <p:cNvPr id="11" name="Rectangle 349"/>
          <p:cNvSpPr>
            <a:spLocks noChangeArrowheads="1"/>
          </p:cNvSpPr>
          <p:nvPr/>
        </p:nvSpPr>
        <p:spPr bwMode="auto">
          <a:xfrm>
            <a:off x="1395413" y="1033463"/>
            <a:ext cx="784225" cy="400050"/>
          </a:xfrm>
          <a:prstGeom prst="rect">
            <a:avLst/>
          </a:prstGeom>
          <a:noFill/>
          <a:ln w="12700">
            <a:noFill/>
            <a:miter lim="800000"/>
            <a:headEnd/>
            <a:tailEnd/>
          </a:ln>
          <a:effectLst/>
        </p:spPr>
        <p:txBody>
          <a:bodyPr wrap="none">
            <a:spAutoFit/>
          </a:bodyPr>
          <a:lstStyle/>
          <a:p>
            <a:pPr>
              <a:defRPr/>
            </a:pPr>
            <a:r>
              <a:rPr lang="en-US" sz="2000" dirty="0">
                <a:solidFill>
                  <a:schemeClr val="bg1"/>
                </a:solidFill>
                <a:effectLst>
                  <a:outerShdw blurRad="38100" dist="38100" dir="2700000" algn="tl">
                    <a:srgbClr val="000000">
                      <a:alpha val="43137"/>
                    </a:srgbClr>
                  </a:outerShdw>
                </a:effectLst>
              </a:rPr>
              <a:t>River</a:t>
            </a:r>
          </a:p>
        </p:txBody>
      </p:sp>
      <p:sp>
        <p:nvSpPr>
          <p:cNvPr id="12" name="Rectangle 349"/>
          <p:cNvSpPr>
            <a:spLocks noChangeArrowheads="1"/>
          </p:cNvSpPr>
          <p:nvPr/>
        </p:nvSpPr>
        <p:spPr bwMode="auto">
          <a:xfrm>
            <a:off x="6227763" y="1033463"/>
            <a:ext cx="1054100" cy="400050"/>
          </a:xfrm>
          <a:prstGeom prst="rect">
            <a:avLst/>
          </a:prstGeom>
          <a:noFill/>
          <a:ln w="12700">
            <a:noFill/>
            <a:miter lim="800000"/>
            <a:headEnd/>
            <a:tailEnd/>
          </a:ln>
          <a:effectLst/>
        </p:spPr>
        <p:txBody>
          <a:bodyPr wrap="none">
            <a:spAutoFit/>
          </a:bodyPr>
          <a:lstStyle/>
          <a:p>
            <a:pPr algn="r">
              <a:defRPr/>
            </a:pPr>
            <a:r>
              <a:rPr lang="en-US" sz="2000" dirty="0">
                <a:solidFill>
                  <a:schemeClr val="bg1"/>
                </a:solidFill>
                <a:effectLst>
                  <a:outerShdw blurRad="38100" dist="38100" dir="2700000" algn="tl">
                    <a:srgbClr val="000000">
                      <a:alpha val="43137"/>
                    </a:srgbClr>
                  </a:outerShdw>
                </a:effectLst>
              </a:rPr>
              <a:t>Estuary</a:t>
            </a:r>
          </a:p>
        </p:txBody>
      </p:sp>
      <p:cxnSp>
        <p:nvCxnSpPr>
          <p:cNvPr id="22540" name="Straight Arrow Connector 13"/>
          <p:cNvCxnSpPr>
            <a:cxnSpLocks noChangeShapeType="1"/>
          </p:cNvCxnSpPr>
          <p:nvPr/>
        </p:nvCxnSpPr>
        <p:spPr bwMode="auto">
          <a:xfrm>
            <a:off x="1524000" y="1643063"/>
            <a:ext cx="3657600" cy="1588"/>
          </a:xfrm>
          <a:prstGeom prst="straightConnector1">
            <a:avLst/>
          </a:prstGeom>
          <a:noFill/>
          <a:ln w="28575" algn="ctr">
            <a:solidFill>
              <a:schemeClr val="bg1"/>
            </a:solidFill>
            <a:round/>
            <a:headEnd/>
            <a:tailEnd type="arrow" w="med" len="med"/>
          </a:ln>
        </p:spPr>
      </p:cxnSp>
      <p:cxnSp>
        <p:nvCxnSpPr>
          <p:cNvPr id="22541" name="Straight Arrow Connector 16"/>
          <p:cNvCxnSpPr>
            <a:cxnSpLocks noChangeShapeType="1"/>
          </p:cNvCxnSpPr>
          <p:nvPr/>
        </p:nvCxnSpPr>
        <p:spPr bwMode="auto">
          <a:xfrm rot="10800000">
            <a:off x="5334000" y="1643063"/>
            <a:ext cx="1905000" cy="1588"/>
          </a:xfrm>
          <a:prstGeom prst="straightConnector1">
            <a:avLst/>
          </a:prstGeom>
          <a:noFill/>
          <a:ln w="28575" algn="ctr">
            <a:solidFill>
              <a:schemeClr val="bg1"/>
            </a:solidFill>
            <a:round/>
            <a:headEnd/>
            <a:tailEnd type="arrow" w="med" len="med"/>
          </a:ln>
        </p:spPr>
      </p:cxnSp>
      <p:sp>
        <p:nvSpPr>
          <p:cNvPr id="22" name="Rectangle 349"/>
          <p:cNvSpPr>
            <a:spLocks noChangeArrowheads="1"/>
          </p:cNvSpPr>
          <p:nvPr/>
        </p:nvSpPr>
        <p:spPr bwMode="auto">
          <a:xfrm>
            <a:off x="1524000" y="2938463"/>
            <a:ext cx="2057400" cy="338138"/>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0800000" scaled="1"/>
            <a:tileRect/>
          </a:gradFill>
          <a:ln w="12700">
            <a:noFill/>
            <a:miter lim="800000"/>
            <a:headEnd/>
            <a:tailEnd/>
          </a:ln>
          <a:effectLst/>
        </p:spPr>
        <p:txBody>
          <a:bodyPr>
            <a:spAutoFit/>
          </a:bodyPr>
          <a:lstStyle/>
          <a:p>
            <a:pPr algn="ctr">
              <a:defRPr/>
            </a:pPr>
            <a:r>
              <a:rPr lang="en-US" sz="1600" dirty="0"/>
              <a:t>Floodplain</a:t>
            </a:r>
          </a:p>
        </p:txBody>
      </p:sp>
      <p:sp>
        <p:nvSpPr>
          <p:cNvPr id="22543" name="Rectangle 349"/>
          <p:cNvSpPr>
            <a:spLocks noChangeArrowheads="1"/>
          </p:cNvSpPr>
          <p:nvPr/>
        </p:nvSpPr>
        <p:spPr bwMode="auto">
          <a:xfrm>
            <a:off x="3657600" y="2938463"/>
            <a:ext cx="3581400" cy="338138"/>
          </a:xfrm>
          <a:prstGeom prst="rect">
            <a:avLst/>
          </a:prstGeom>
          <a:gradFill rotWithShape="1">
            <a:gsLst>
              <a:gs pos="0">
                <a:srgbClr val="5D317D"/>
              </a:gs>
              <a:gs pos="50000">
                <a:srgbClr val="884AB5"/>
              </a:gs>
              <a:gs pos="100000">
                <a:srgbClr val="A25AD8"/>
              </a:gs>
            </a:gsLst>
            <a:lin ang="10800000" scaled="1"/>
          </a:gradFill>
          <a:ln w="12700">
            <a:noFill/>
            <a:miter lim="800000"/>
            <a:headEnd/>
            <a:tailEnd/>
          </a:ln>
        </p:spPr>
        <p:txBody>
          <a:bodyPr>
            <a:spAutoFit/>
          </a:bodyPr>
          <a:lstStyle/>
          <a:p>
            <a:pPr algn="ctr"/>
            <a:r>
              <a:rPr lang="en-US" sz="1600"/>
              <a:t>Channel</a:t>
            </a:r>
          </a:p>
        </p:txBody>
      </p:sp>
      <p:sp>
        <p:nvSpPr>
          <p:cNvPr id="21" name="Rectangle 349"/>
          <p:cNvSpPr>
            <a:spLocks noChangeArrowheads="1"/>
          </p:cNvSpPr>
          <p:nvPr/>
        </p:nvSpPr>
        <p:spPr bwMode="auto">
          <a:xfrm>
            <a:off x="3276600" y="1262063"/>
            <a:ext cx="2057400" cy="2246313"/>
          </a:xfrm>
          <a:prstGeom prst="rect">
            <a:avLst/>
          </a:prstGeom>
          <a:solidFill>
            <a:schemeClr val="tx1"/>
          </a:solidFill>
          <a:ln w="12700">
            <a:noFill/>
            <a:miter lim="800000"/>
            <a:headEnd/>
            <a:tailEnd/>
          </a:ln>
          <a:effectLst/>
        </p:spPr>
        <p:txBody>
          <a:bodyPr>
            <a:spAutoFit/>
          </a:bodyPr>
          <a:lstStyle/>
          <a:p>
            <a:pPr algn="ctr">
              <a:defRPr/>
            </a:pPr>
            <a:endParaRPr lang="en-US" sz="2800" dirty="0">
              <a:solidFill>
                <a:srgbClr val="FFFF00"/>
              </a:solidFill>
              <a:effectLst>
                <a:outerShdw blurRad="38100" dist="38100" dir="2700000" algn="tl">
                  <a:srgbClr val="000000">
                    <a:alpha val="43137"/>
                  </a:srgbClr>
                </a:outerShdw>
              </a:effectLst>
            </a:endParaRPr>
          </a:p>
          <a:p>
            <a:pPr algn="ctr">
              <a:defRPr/>
            </a:pPr>
            <a:endParaRPr lang="en-US" sz="2800" dirty="0">
              <a:solidFill>
                <a:srgbClr val="FFFF00"/>
              </a:solidFill>
              <a:effectLst>
                <a:outerShdw blurRad="38100" dist="38100" dir="2700000" algn="tl">
                  <a:srgbClr val="000000">
                    <a:alpha val="43137"/>
                  </a:srgbClr>
                </a:outerShdw>
              </a:effectLst>
            </a:endParaRPr>
          </a:p>
          <a:p>
            <a:pPr algn="ctr">
              <a:defRPr/>
            </a:pPr>
            <a:r>
              <a:rPr lang="en-US" sz="2800" dirty="0">
                <a:solidFill>
                  <a:srgbClr val="FFFF00"/>
                </a:solidFill>
                <a:effectLst>
                  <a:outerShdw blurRad="38100" dist="38100" dir="2700000" algn="tl">
                    <a:srgbClr val="000000">
                      <a:alpha val="43137"/>
                    </a:srgbClr>
                  </a:outerShdw>
                </a:effectLst>
              </a:rPr>
              <a:t>Tidal river</a:t>
            </a:r>
          </a:p>
          <a:p>
            <a:pPr algn="ctr">
              <a:defRPr/>
            </a:pPr>
            <a:endParaRPr lang="en-US" sz="2800" dirty="0">
              <a:solidFill>
                <a:srgbClr val="FFFF00"/>
              </a:solidFill>
              <a:effectLst>
                <a:outerShdw blurRad="38100" dist="38100" dir="2700000" algn="tl">
                  <a:srgbClr val="000000">
                    <a:alpha val="43137"/>
                  </a:srgbClr>
                </a:outerShdw>
              </a:effectLst>
            </a:endParaRPr>
          </a:p>
          <a:p>
            <a:pPr algn="ctr">
              <a:defRPr/>
            </a:pPr>
            <a:endParaRPr lang="en-US" sz="2800" dirty="0">
              <a:solidFill>
                <a:srgbClr val="FFFF00"/>
              </a:solidFill>
              <a:effectLst>
                <a:outerShdw blurRad="38100" dist="38100" dir="2700000" algn="tl">
                  <a:srgbClr val="000000">
                    <a:alpha val="43137"/>
                  </a:srgbClr>
                </a:outerShdw>
              </a:effectLst>
            </a:endParaRPr>
          </a:p>
        </p:txBody>
      </p:sp>
      <p:sp>
        <p:nvSpPr>
          <p:cNvPr id="19" name="Rectangle 4"/>
          <p:cNvSpPr>
            <a:spLocks noGrp="1" noChangeArrowheads="1"/>
          </p:cNvSpPr>
          <p:nvPr>
            <p:ph type="title"/>
          </p:nvPr>
        </p:nvSpPr>
        <p:spPr>
          <a:xfrm>
            <a:off x="152400" y="-152400"/>
            <a:ext cx="9144000" cy="1143000"/>
          </a:xfrm>
        </p:spPr>
        <p:txBody>
          <a:bodyPr/>
          <a:lstStyle/>
          <a:p>
            <a:pPr>
              <a:defRPr/>
            </a:pPr>
            <a:r>
              <a:rPr lang="en-US" sz="2800" dirty="0" smtClean="0">
                <a:solidFill>
                  <a:srgbClr val="FFFF00"/>
                </a:solidFill>
                <a:effectLst>
                  <a:outerShdw blurRad="38100" dist="38100" dir="2700000" algn="tl">
                    <a:srgbClr val="000000"/>
                  </a:outerShdw>
                </a:effectLst>
              </a:rPr>
              <a:t>How do watersheds and estuaries control eco-geomorphic responses to sea-level rise?</a:t>
            </a:r>
          </a:p>
        </p:txBody>
      </p:sp>
      <p:pic>
        <p:nvPicPr>
          <p:cNvPr id="654338" name="Picture 2" descr="W:\Tidal Swamp\Pictures\Nov 2014 SET Install Trip\P10307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4572000"/>
            <a:ext cx="2438399"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54339" name="Picture 3" descr="W:\Tidal Swamp\Pictures\Nov 2014 SET Install Trip\P10307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72063"/>
            <a:ext cx="2438400"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54340" name="Picture 4" descr="W:\Tidal Swamp\Pictures\June 2015 Well Installs\P10401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1844" y="5072063"/>
            <a:ext cx="2438400"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54342" name="Picture 6" descr="W:\Tidal Swamp\Pictures\Sept 2014 boardwalk install trip\P10307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4572000"/>
            <a:ext cx="2438400" cy="182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1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300" kern="0" dirty="0" smtClean="0">
                <a:solidFill>
                  <a:srgbClr val="FFFF00"/>
                </a:solidFill>
                <a:effectLst>
                  <a:outerShdw blurRad="38100" dist="38100" dir="2700000" algn="tl">
                    <a:srgbClr val="000000"/>
                  </a:outerShdw>
                </a:effectLst>
              </a:rPr>
              <a:t>What happens once river loads hit tide?</a:t>
            </a:r>
          </a:p>
          <a:p>
            <a:pPr algn="ctr"/>
            <a:r>
              <a:rPr lang="en-US" sz="2300" kern="0" dirty="0" smtClean="0">
                <a:solidFill>
                  <a:schemeClr val="bg1"/>
                </a:solidFill>
                <a:effectLst>
                  <a:outerShdw blurRad="38100" dist="38100" dir="2700000" algn="tl">
                    <a:srgbClr val="000000"/>
                  </a:outerShdw>
                </a:effectLst>
              </a:rPr>
              <a:t>Wetland sedimentation</a:t>
            </a:r>
            <a:endParaRPr lang="en-US" sz="2300" kern="0" dirty="0">
              <a:solidFill>
                <a:schemeClr val="bg1"/>
              </a:solidFill>
              <a:effectLst>
                <a:outerShdw blurRad="38100" dist="38100" dir="2700000" algn="tl">
                  <a:srgbClr val="000000"/>
                </a:outerShdw>
              </a:effectLst>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2" y="990600"/>
            <a:ext cx="5181600" cy="450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400"/>
            <a:ext cx="4572000" cy="2505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3752850"/>
            <a:ext cx="4543425" cy="2419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Rectangle 19"/>
          <p:cNvSpPr/>
          <p:nvPr/>
        </p:nvSpPr>
        <p:spPr>
          <a:xfrm>
            <a:off x="6705600" y="6324600"/>
            <a:ext cx="2339102" cy="369332"/>
          </a:xfrm>
          <a:prstGeom prst="rect">
            <a:avLst/>
          </a:prstGeom>
        </p:spPr>
        <p:txBody>
          <a:bodyPr wrap="none">
            <a:spAutoFit/>
          </a:bodyPr>
          <a:lstStyle/>
          <a:p>
            <a:r>
              <a:rPr lang="en-US" sz="1800" b="1" dirty="0" smtClean="0">
                <a:solidFill>
                  <a:schemeClr val="bg1"/>
                </a:solidFill>
                <a:effectLst>
                  <a:outerShdw blurRad="38100" dist="38100" dir="2700000" algn="tl">
                    <a:srgbClr val="000000">
                      <a:alpha val="43137"/>
                    </a:srgbClr>
                  </a:outerShdw>
                </a:effectLst>
                <a:latin typeface="+mn-lt"/>
              </a:rPr>
              <a:t>Ensign et </a:t>
            </a:r>
            <a:r>
              <a:rPr lang="en-US" sz="1800" b="1" dirty="0">
                <a:solidFill>
                  <a:schemeClr val="bg1"/>
                </a:solidFill>
                <a:effectLst>
                  <a:outerShdw blurRad="38100" dist="38100" dir="2700000" algn="tl">
                    <a:srgbClr val="000000">
                      <a:alpha val="43137"/>
                    </a:srgbClr>
                  </a:outerShdw>
                </a:effectLst>
                <a:latin typeface="+mn-lt"/>
              </a:rPr>
              <a:t>al. </a:t>
            </a:r>
            <a:r>
              <a:rPr lang="en-US" sz="1800" b="1" dirty="0" smtClean="0">
                <a:solidFill>
                  <a:schemeClr val="bg1"/>
                </a:solidFill>
                <a:effectLst>
                  <a:outerShdw blurRad="38100" dist="38100" dir="2700000" algn="tl">
                    <a:srgbClr val="000000">
                      <a:alpha val="43137"/>
                    </a:srgbClr>
                  </a:outerShdw>
                </a:effectLst>
                <a:latin typeface="+mn-lt"/>
              </a:rPr>
              <a:t>2015, </a:t>
            </a:r>
            <a:r>
              <a:rPr lang="en-US" sz="1800" b="1" i="1" dirty="0" smtClean="0">
                <a:solidFill>
                  <a:schemeClr val="bg1"/>
                </a:solidFill>
                <a:effectLst>
                  <a:outerShdw blurRad="38100" dist="38100" dir="2700000" algn="tl">
                    <a:srgbClr val="000000">
                      <a:alpha val="43137"/>
                    </a:srgbClr>
                  </a:outerShdw>
                </a:effectLst>
                <a:latin typeface="+mn-lt"/>
              </a:rPr>
              <a:t>GRL</a:t>
            </a:r>
            <a:endParaRPr lang="en-US" sz="1800" b="1" i="1" dirty="0">
              <a:solidFill>
                <a:schemeClr val="bg1"/>
              </a:solidFill>
              <a:effectLst>
                <a:outerShdw blurRad="38100" dist="38100" dir="2700000" algn="tl">
                  <a:srgbClr val="000000">
                    <a:alpha val="43137"/>
                  </a:srgbClr>
                </a:outerShdw>
              </a:effectLst>
              <a:latin typeface="+mn-lt"/>
            </a:endParaRPr>
          </a:p>
        </p:txBody>
      </p:sp>
      <p:sp>
        <p:nvSpPr>
          <p:cNvPr id="2" name="TextBox 1"/>
          <p:cNvSpPr txBox="1"/>
          <p:nvPr/>
        </p:nvSpPr>
        <p:spPr>
          <a:xfrm>
            <a:off x="457200" y="1371600"/>
            <a:ext cx="8305800" cy="4278094"/>
          </a:xfrm>
          <a:prstGeom prst="rect">
            <a:avLst/>
          </a:prstGeom>
          <a:solidFill>
            <a:schemeClr val="accent1">
              <a:lumMod val="40000"/>
              <a:lumOff val="60000"/>
            </a:schemeClr>
          </a:solidFill>
        </p:spPr>
        <p:txBody>
          <a:bodyPr wrap="square" rtlCol="0">
            <a:spAutoFit/>
          </a:bodyPr>
          <a:lstStyle/>
          <a:p>
            <a:r>
              <a:rPr lang="en-US" dirty="0" smtClean="0"/>
              <a:t>Sedimentation rates along Savannah, Waccamaw, </a:t>
            </a:r>
            <a:r>
              <a:rPr lang="en-US" dirty="0" err="1" smtClean="0"/>
              <a:t>Choptank</a:t>
            </a:r>
            <a:r>
              <a:rPr lang="en-US" dirty="0" smtClean="0"/>
              <a:t>, and Pocomoke rivers suggests that upstream TFFW cast “sediment shadow” on downstream TFFW to ETM</a:t>
            </a:r>
          </a:p>
          <a:p>
            <a:endParaRPr lang="en-US" dirty="0"/>
          </a:p>
          <a:p>
            <a:r>
              <a:rPr lang="en-US" sz="3200" dirty="0" smtClean="0"/>
              <a:t>Press release </a:t>
            </a:r>
            <a:r>
              <a:rPr lang="en-US" sz="3200" dirty="0"/>
              <a:t>February 17, 2016 </a:t>
            </a:r>
          </a:p>
        </p:txBody>
      </p:sp>
    </p:spTree>
    <p:extLst>
      <p:ext uri="{BB962C8B-B14F-4D97-AF65-F5344CB8AC3E}">
        <p14:creationId xmlns:p14="http://schemas.microsoft.com/office/powerpoint/2010/main" val="356026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818513"/>
            <a:ext cx="6781800" cy="580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4191000" y="1828800"/>
            <a:ext cx="1600200" cy="838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1800" kern="0" dirty="0" err="1" smtClean="0">
                <a:solidFill>
                  <a:schemeClr val="tx1"/>
                </a:solidFill>
              </a:rPr>
              <a:t>Choptank</a:t>
            </a:r>
            <a:endParaRPr lang="en-US" sz="1800" kern="0" dirty="0">
              <a:solidFill>
                <a:schemeClr val="tx1"/>
              </a:solidFill>
            </a:endParaRPr>
          </a:p>
        </p:txBody>
      </p:sp>
      <p:sp>
        <p:nvSpPr>
          <p:cNvPr id="4" name="Rectangle 2"/>
          <p:cNvSpPr txBox="1">
            <a:spLocks noChangeArrowheads="1"/>
          </p:cNvSpPr>
          <p:nvPr/>
        </p:nvSpPr>
        <p:spPr bwMode="auto">
          <a:xfrm>
            <a:off x="4191000" y="5181600"/>
            <a:ext cx="1600200" cy="838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1800" kern="0" dirty="0" smtClean="0">
                <a:solidFill>
                  <a:schemeClr val="tx1"/>
                </a:solidFill>
              </a:rPr>
              <a:t>Pocomoke</a:t>
            </a:r>
            <a:endParaRPr lang="en-US" sz="1800" kern="0" dirty="0">
              <a:solidFill>
                <a:schemeClr val="tx1"/>
              </a:solidFill>
            </a:endParaRPr>
          </a:p>
        </p:txBody>
      </p:sp>
      <p:sp>
        <p:nvSpPr>
          <p:cNvPr id="2" name="Rectangle 1"/>
          <p:cNvSpPr/>
          <p:nvPr/>
        </p:nvSpPr>
        <p:spPr>
          <a:xfrm>
            <a:off x="17201" y="5144869"/>
            <a:ext cx="1963999" cy="646331"/>
          </a:xfrm>
          <a:prstGeom prst="rect">
            <a:avLst/>
          </a:prstGeom>
        </p:spPr>
        <p:txBody>
          <a:bodyPr wrap="none">
            <a:spAutoFit/>
          </a:bodyPr>
          <a:lstStyle/>
          <a:p>
            <a:r>
              <a:rPr lang="en-US" sz="1800" b="1" dirty="0" smtClean="0">
                <a:solidFill>
                  <a:schemeClr val="bg1"/>
                </a:solidFill>
                <a:effectLst>
                  <a:outerShdw blurRad="38100" dist="38100" dir="2700000" algn="tl">
                    <a:srgbClr val="000000">
                      <a:alpha val="43137"/>
                    </a:srgbClr>
                  </a:outerShdw>
                </a:effectLst>
                <a:latin typeface="+mn-lt"/>
              </a:rPr>
              <a:t>Ensign et </a:t>
            </a:r>
            <a:r>
              <a:rPr lang="en-US" sz="1800" b="1" dirty="0">
                <a:solidFill>
                  <a:schemeClr val="bg1"/>
                </a:solidFill>
                <a:effectLst>
                  <a:outerShdw blurRad="38100" dist="38100" dir="2700000" algn="tl">
                    <a:srgbClr val="000000">
                      <a:alpha val="43137"/>
                    </a:srgbClr>
                  </a:outerShdw>
                </a:effectLst>
                <a:latin typeface="+mn-lt"/>
              </a:rPr>
              <a:t>al. </a:t>
            </a:r>
            <a:r>
              <a:rPr lang="en-US" sz="1800" b="1" dirty="0" smtClean="0">
                <a:solidFill>
                  <a:schemeClr val="bg1"/>
                </a:solidFill>
                <a:effectLst>
                  <a:outerShdw blurRad="38100" dist="38100" dir="2700000" algn="tl">
                    <a:srgbClr val="000000">
                      <a:alpha val="43137"/>
                    </a:srgbClr>
                  </a:outerShdw>
                </a:effectLst>
                <a:latin typeface="+mn-lt"/>
              </a:rPr>
              <a:t>2014, </a:t>
            </a:r>
          </a:p>
          <a:p>
            <a:r>
              <a:rPr lang="en-US" sz="1800" b="1" i="1" dirty="0" smtClean="0">
                <a:solidFill>
                  <a:schemeClr val="bg1"/>
                </a:solidFill>
                <a:effectLst>
                  <a:outerShdw blurRad="38100" dist="38100" dir="2700000" algn="tl">
                    <a:srgbClr val="000000">
                      <a:alpha val="43137"/>
                    </a:srgbClr>
                  </a:outerShdw>
                </a:effectLst>
                <a:latin typeface="+mn-lt"/>
              </a:rPr>
              <a:t>JGR-ES</a:t>
            </a:r>
            <a:endParaRPr lang="en-US" sz="1800" b="1" i="1" dirty="0">
              <a:solidFill>
                <a:schemeClr val="bg1"/>
              </a:solidFill>
              <a:effectLst>
                <a:outerShdw blurRad="38100" dist="38100" dir="2700000" algn="tl">
                  <a:srgbClr val="000000">
                    <a:alpha val="43137"/>
                  </a:srgbClr>
                </a:outerShdw>
              </a:effectLst>
              <a:latin typeface="+mn-lt"/>
            </a:endParaRPr>
          </a:p>
        </p:txBody>
      </p:sp>
      <p:sp>
        <p:nvSpPr>
          <p:cNvPr id="6" name="Rectangle 2"/>
          <p:cNvSpPr txBox="1">
            <a:spLocks noChangeArrowheads="1"/>
          </p:cNvSpPr>
          <p:nvPr/>
        </p:nvSpPr>
        <p:spPr>
          <a:xfrm>
            <a:off x="0" y="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300" kern="0" dirty="0" smtClean="0">
                <a:solidFill>
                  <a:srgbClr val="FFFF00"/>
                </a:solidFill>
                <a:effectLst>
                  <a:outerShdw blurRad="38100" dist="38100" dir="2700000" algn="tl">
                    <a:srgbClr val="000000"/>
                  </a:outerShdw>
                </a:effectLst>
              </a:rPr>
              <a:t>What happens once river loads hit tide?</a:t>
            </a:r>
          </a:p>
          <a:p>
            <a:pPr algn="ctr"/>
            <a:r>
              <a:rPr lang="en-US" sz="2300" kern="0" dirty="0" smtClean="0">
                <a:solidFill>
                  <a:schemeClr val="bg1"/>
                </a:solidFill>
                <a:effectLst>
                  <a:outerShdw blurRad="38100" dist="38100" dir="2700000" algn="tl">
                    <a:srgbClr val="000000"/>
                  </a:outerShdw>
                </a:effectLst>
              </a:rPr>
              <a:t>Channel suspended sediment</a:t>
            </a:r>
            <a:endParaRPr lang="en-US" sz="2300" kern="0"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151619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24200" y="799687"/>
            <a:ext cx="3659976"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RSLR Long-term = 0.31 cm y</a:t>
            </a:r>
            <a:r>
              <a:rPr lang="en-US" sz="2000" baseline="30000" dirty="0" smtClean="0">
                <a:solidFill>
                  <a:schemeClr val="bg1"/>
                </a:solidFill>
                <a:latin typeface="Arial" panose="020B0604020202020204" pitchFamily="34" charset="0"/>
                <a:cs typeface="Arial" panose="020B0604020202020204" pitchFamily="34" charset="0"/>
              </a:rPr>
              <a:t>-1</a:t>
            </a:r>
            <a:endParaRPr lang="en-US" sz="2000" baseline="30000" dirty="0">
              <a:solidFill>
                <a:schemeClr val="bg1"/>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2514600" y="990600"/>
            <a:ext cx="61847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6646628" y="6324600"/>
            <a:ext cx="2438400" cy="381000"/>
          </a:xfrm>
          <a:prstGeom prst="rect">
            <a:avLst/>
          </a:prstGeom>
          <a:noFill/>
          <a:ln w="57150">
            <a:noFill/>
            <a:miter lim="800000"/>
            <a:headEnd/>
            <a:tailEnd/>
          </a:ln>
          <a:effectLst/>
        </p:spPr>
        <p:txBody>
          <a:bodyPr wrap="none" anchor="ctr"/>
          <a:lstStyle/>
          <a:p>
            <a:pPr algn="r">
              <a:defRPr/>
            </a:pPr>
            <a:r>
              <a:rPr lang="en-US" sz="1800" b="1" dirty="0" smtClean="0">
                <a:solidFill>
                  <a:srgbClr val="FFFFFF"/>
                </a:solidFill>
                <a:effectLst>
                  <a:outerShdw blurRad="38100" dist="38100" dir="2700000" algn="tl">
                    <a:srgbClr val="000000"/>
                  </a:outerShdw>
                </a:effectLst>
                <a:latin typeface="+mn-lt"/>
              </a:rPr>
              <a:t>Stagg et al. </a:t>
            </a:r>
            <a:r>
              <a:rPr lang="en-US" sz="1800" b="1" dirty="0" smtClean="0">
                <a:solidFill>
                  <a:srgbClr val="FFFFFF"/>
                </a:solidFill>
                <a:effectLst>
                  <a:outerShdw blurRad="38100" dist="38100" dir="2700000" algn="tl">
                    <a:srgbClr val="000000"/>
                  </a:outerShdw>
                </a:effectLst>
                <a:latin typeface="+mn-lt"/>
              </a:rPr>
              <a:t>2016, </a:t>
            </a:r>
            <a:r>
              <a:rPr lang="en-US" sz="1800" b="1" i="1" dirty="0" smtClean="0">
                <a:solidFill>
                  <a:srgbClr val="FFFFFF"/>
                </a:solidFill>
                <a:effectLst>
                  <a:outerShdw blurRad="38100" dist="38100" dir="2700000" algn="tl">
                    <a:srgbClr val="000000"/>
                  </a:outerShdw>
                </a:effectLst>
                <a:latin typeface="+mn-lt"/>
              </a:rPr>
              <a:t>Ecosystems</a:t>
            </a:r>
            <a:endParaRPr lang="en-US" sz="1800" b="1" i="1" dirty="0">
              <a:solidFill>
                <a:srgbClr val="FFFFFF"/>
              </a:solidFill>
              <a:effectLst>
                <a:outerShdw blurRad="38100" dist="38100" dir="2700000" algn="tl">
                  <a:srgbClr val="000000"/>
                </a:outerShdw>
              </a:effectLst>
              <a:latin typeface="+mn-lt"/>
            </a:endParaRPr>
          </a:p>
        </p:txBody>
      </p:sp>
      <p:sp>
        <p:nvSpPr>
          <p:cNvPr id="11" name="Rectangle 2"/>
          <p:cNvSpPr txBox="1">
            <a:spLocks noChangeArrowheads="1"/>
          </p:cNvSpPr>
          <p:nvPr/>
        </p:nvSpPr>
        <p:spPr bwMode="auto">
          <a:xfrm>
            <a:off x="0" y="-76200"/>
            <a:ext cx="9144000" cy="762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800" b="0" kern="0" dirty="0" smtClean="0">
                <a:solidFill>
                  <a:srgbClr val="FFFF00"/>
                </a:solidFill>
                <a:effectLst>
                  <a:outerShdw blurRad="38100" dist="38100" dir="2700000" algn="tl">
                    <a:srgbClr val="000000"/>
                  </a:outerShdw>
                </a:effectLst>
              </a:rPr>
              <a:t>Resilience to sea-level rise</a:t>
            </a:r>
            <a:endParaRPr lang="en-US" sz="2800" b="0" kern="0" dirty="0">
              <a:solidFill>
                <a:srgbClr val="FFFF00"/>
              </a:solidFill>
              <a:effectLst>
                <a:outerShdw blurRad="38100" dist="38100" dir="2700000" algn="tl">
                  <a:srgbClr val="000000"/>
                </a:outerShdw>
              </a:effectLst>
            </a:endParaRPr>
          </a:p>
        </p:txBody>
      </p:sp>
      <p:sp>
        <p:nvSpPr>
          <p:cNvPr id="16" name="Rectangle 39"/>
          <p:cNvSpPr>
            <a:spLocks noChangeArrowheads="1"/>
          </p:cNvSpPr>
          <p:nvPr/>
        </p:nvSpPr>
        <p:spPr bwMode="auto">
          <a:xfrm>
            <a:off x="1600200" y="5562600"/>
            <a:ext cx="7696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AFD00"/>
              </a:buClr>
              <a:buSzPct val="125000"/>
              <a:buFont typeface="Wingdings" pitchFamily="2" charset="2"/>
              <a:buChar char="§"/>
              <a:defRPr sz="2800" b="1">
                <a:solidFill>
                  <a:schemeClr val="bg1"/>
                </a:solidFill>
                <a:latin typeface="Arial" charset="0"/>
              </a:defRPr>
            </a:lvl1pPr>
            <a:lvl2pPr marL="742950" indent="-285750">
              <a:spcBef>
                <a:spcPct val="20000"/>
              </a:spcBef>
              <a:buClr>
                <a:srgbClr val="FAFD00"/>
              </a:buClr>
              <a:buSzPct val="125000"/>
              <a:buFont typeface="Wingdings" pitchFamily="2" charset="2"/>
              <a:buChar char="§"/>
              <a:defRPr sz="2400" b="1">
                <a:solidFill>
                  <a:schemeClr val="bg1"/>
                </a:solidFill>
                <a:latin typeface="Arial" charset="0"/>
              </a:defRPr>
            </a:lvl2pPr>
            <a:lvl3pPr marL="1143000" indent="-228600">
              <a:spcBef>
                <a:spcPct val="20000"/>
              </a:spcBef>
              <a:buClr>
                <a:srgbClr val="FAFD00"/>
              </a:buClr>
              <a:buSzPct val="125000"/>
              <a:buFont typeface="Wingdings" pitchFamily="2" charset="2"/>
              <a:buChar char="§"/>
              <a:defRPr sz="2000" b="1">
                <a:solidFill>
                  <a:schemeClr val="bg1"/>
                </a:solidFill>
                <a:latin typeface="Arial" charset="0"/>
              </a:defRPr>
            </a:lvl3pPr>
            <a:lvl4pPr marL="1600200" indent="-228600">
              <a:spcBef>
                <a:spcPct val="20000"/>
              </a:spcBef>
              <a:buClr>
                <a:srgbClr val="FAFD00"/>
              </a:buClr>
              <a:buSzPct val="125000"/>
              <a:buFont typeface="Wingdings" pitchFamily="2" charset="2"/>
              <a:buChar char="§"/>
              <a:defRPr b="1">
                <a:solidFill>
                  <a:schemeClr val="bg1"/>
                </a:solidFill>
                <a:latin typeface="Arial" charset="0"/>
              </a:defRPr>
            </a:lvl4pPr>
            <a:lvl5pPr marL="2057400" indent="-228600">
              <a:spcBef>
                <a:spcPct val="20000"/>
              </a:spcBef>
              <a:buClr>
                <a:srgbClr val="FAFD00"/>
              </a:buClr>
              <a:buSzPct val="125000"/>
              <a:buFont typeface="Wingdings" pitchFamily="2" charset="2"/>
              <a:buChar char="§"/>
              <a:defRPr b="1">
                <a:solidFill>
                  <a:schemeClr val="bg1"/>
                </a:solidFill>
                <a:latin typeface="Arial" charset="0"/>
              </a:defRPr>
            </a:lvl5pPr>
            <a:lvl6pPr marL="2514600" indent="-228600" eaLnBrk="0" fontAlgn="base" hangingPunct="0">
              <a:spcBef>
                <a:spcPct val="20000"/>
              </a:spcBef>
              <a:spcAft>
                <a:spcPct val="0"/>
              </a:spcAft>
              <a:buClr>
                <a:srgbClr val="FAFD00"/>
              </a:buClr>
              <a:buSzPct val="125000"/>
              <a:buFont typeface="Wingdings" pitchFamily="2" charset="2"/>
              <a:buChar char="§"/>
              <a:defRPr b="1">
                <a:solidFill>
                  <a:schemeClr val="bg1"/>
                </a:solidFill>
                <a:latin typeface="Arial" charset="0"/>
              </a:defRPr>
            </a:lvl6pPr>
            <a:lvl7pPr marL="2971800" indent="-228600" eaLnBrk="0" fontAlgn="base" hangingPunct="0">
              <a:spcBef>
                <a:spcPct val="20000"/>
              </a:spcBef>
              <a:spcAft>
                <a:spcPct val="0"/>
              </a:spcAft>
              <a:buClr>
                <a:srgbClr val="FAFD00"/>
              </a:buClr>
              <a:buSzPct val="125000"/>
              <a:buFont typeface="Wingdings" pitchFamily="2" charset="2"/>
              <a:buChar char="§"/>
              <a:defRPr b="1">
                <a:solidFill>
                  <a:schemeClr val="bg1"/>
                </a:solidFill>
                <a:latin typeface="Arial" charset="0"/>
              </a:defRPr>
            </a:lvl7pPr>
            <a:lvl8pPr marL="3429000" indent="-228600" eaLnBrk="0" fontAlgn="base" hangingPunct="0">
              <a:spcBef>
                <a:spcPct val="20000"/>
              </a:spcBef>
              <a:spcAft>
                <a:spcPct val="0"/>
              </a:spcAft>
              <a:buClr>
                <a:srgbClr val="FAFD00"/>
              </a:buClr>
              <a:buSzPct val="125000"/>
              <a:buFont typeface="Wingdings" pitchFamily="2" charset="2"/>
              <a:buChar char="§"/>
              <a:defRPr b="1">
                <a:solidFill>
                  <a:schemeClr val="bg1"/>
                </a:solidFill>
                <a:latin typeface="Arial" charset="0"/>
              </a:defRPr>
            </a:lvl8pPr>
            <a:lvl9pPr marL="3886200" indent="-228600" eaLnBrk="0" fontAlgn="base" hangingPunct="0">
              <a:spcBef>
                <a:spcPct val="20000"/>
              </a:spcBef>
              <a:spcAft>
                <a:spcPct val="0"/>
              </a:spcAft>
              <a:buClr>
                <a:srgbClr val="FAFD00"/>
              </a:buClr>
              <a:buSzPct val="125000"/>
              <a:buFont typeface="Wingdings" pitchFamily="2" charset="2"/>
              <a:buChar char="§"/>
              <a:defRPr b="1">
                <a:solidFill>
                  <a:schemeClr val="bg1"/>
                </a:solidFill>
                <a:latin typeface="Arial" charset="0"/>
              </a:defRPr>
            </a:lvl9pPr>
          </a:lstStyle>
          <a:p>
            <a:pPr eaLnBrk="1" hangingPunct="1">
              <a:buClrTx/>
              <a:buSzTx/>
              <a:buFontTx/>
              <a:buChar char="•"/>
            </a:pPr>
            <a:r>
              <a:rPr lang="en-US" altLang="en-US" sz="1600" dirty="0" smtClean="0">
                <a:effectLst>
                  <a:outerShdw blurRad="38100" dist="38100" dir="2700000" algn="tl">
                    <a:srgbClr val="000000">
                      <a:alpha val="43137"/>
                    </a:srgbClr>
                  </a:outerShdw>
                </a:effectLst>
                <a:ea typeface="ＭＳ Ｐゴシック" pitchFamily="34" charset="-128"/>
              </a:rPr>
              <a:t>TFFW keeping up with long-term RSLR rates, but…</a:t>
            </a:r>
          </a:p>
          <a:p>
            <a:pPr eaLnBrk="1" hangingPunct="1">
              <a:buClrTx/>
              <a:buSzTx/>
              <a:buFontTx/>
              <a:buChar char="•"/>
            </a:pPr>
            <a:r>
              <a:rPr lang="en-US" altLang="en-US" sz="1600" dirty="0" err="1" smtClean="0">
                <a:effectLst>
                  <a:outerShdw blurRad="38100" dist="38100" dir="2700000" algn="tl">
                    <a:srgbClr val="000000">
                      <a:alpha val="43137"/>
                    </a:srgbClr>
                  </a:outerShdw>
                </a:effectLst>
                <a:ea typeface="ＭＳ Ｐゴシック" pitchFamily="34" charset="-128"/>
              </a:rPr>
              <a:t>Oligohaline</a:t>
            </a:r>
            <a:r>
              <a:rPr lang="en-US" altLang="en-US" sz="1600" dirty="0" smtClean="0">
                <a:effectLst>
                  <a:outerShdw blurRad="38100" dist="38100" dir="2700000" algn="tl">
                    <a:srgbClr val="000000">
                      <a:alpha val="43137"/>
                    </a:srgbClr>
                  </a:outerShdw>
                </a:effectLst>
                <a:ea typeface="ＭＳ Ｐゴシック" pitchFamily="34" charset="-128"/>
              </a:rPr>
              <a:t> marsh exceeding RSLR</a:t>
            </a:r>
            <a:endParaRPr lang="en-US" altLang="en-US" sz="1600" dirty="0">
              <a:effectLst>
                <a:outerShdw blurRad="38100" dist="38100" dir="2700000" algn="tl">
                  <a:srgbClr val="000000">
                    <a:alpha val="43137"/>
                  </a:srgbClr>
                </a:outerShdw>
              </a:effectLst>
              <a:ea typeface="ＭＳ Ｐゴシック" pitchFamily="34" charset="-128"/>
            </a:endParaRPr>
          </a:p>
        </p:txBody>
      </p:sp>
      <p:pic>
        <p:nvPicPr>
          <p:cNvPr id="17" name="Picture 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79184"/>
            <a:ext cx="4267200" cy="390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279185"/>
            <a:ext cx="4218168" cy="390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124200" y="485745"/>
            <a:ext cx="3701654"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RSLR Short-term = 0.58 cm y</a:t>
            </a:r>
            <a:r>
              <a:rPr lang="en-US" sz="2000" baseline="30000" dirty="0" smtClean="0">
                <a:solidFill>
                  <a:schemeClr val="bg1"/>
                </a:solidFill>
                <a:latin typeface="Arial" panose="020B0604020202020204" pitchFamily="34" charset="0"/>
                <a:cs typeface="Arial" panose="020B0604020202020204" pitchFamily="34" charset="0"/>
              </a:rPr>
              <a:t>-1</a:t>
            </a:r>
            <a:endParaRPr lang="en-US" sz="2000" baseline="30000" dirty="0">
              <a:solidFill>
                <a:schemeClr val="bg1"/>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5006046" y="3505200"/>
            <a:ext cx="360455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800" y="3505200"/>
            <a:ext cx="35814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85800" y="3352800"/>
            <a:ext cx="3657600"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53000" y="3367377"/>
            <a:ext cx="3657600"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0" idx="1"/>
          </p:cNvCxnSpPr>
          <p:nvPr/>
        </p:nvCxnSpPr>
        <p:spPr>
          <a:xfrm>
            <a:off x="2558654" y="685800"/>
            <a:ext cx="565546"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6200" y="87868"/>
            <a:ext cx="1943161" cy="369332"/>
          </a:xfrm>
          <a:prstGeom prst="rect">
            <a:avLst/>
          </a:prstGeom>
          <a:noFill/>
        </p:spPr>
        <p:txBody>
          <a:bodyPr wrap="none" rtlCol="0">
            <a:spAutoFit/>
          </a:bodyPr>
          <a:lstStyle/>
          <a:p>
            <a:r>
              <a:rPr lang="en-US" sz="1800" b="1" dirty="0" smtClean="0">
                <a:solidFill>
                  <a:srgbClr val="C00000"/>
                </a:solidFill>
                <a:latin typeface="Arial" panose="020B0604020202020204" pitchFamily="34" charset="0"/>
                <a:cs typeface="Arial" panose="020B0604020202020204" pitchFamily="34" charset="0"/>
              </a:rPr>
              <a:t>C</a:t>
            </a:r>
            <a:r>
              <a:rPr lang="en-US" sz="1600" b="1" dirty="0" smtClean="0">
                <a:solidFill>
                  <a:srgbClr val="C00000"/>
                </a:solidFill>
                <a:latin typeface="Arial" panose="020B0604020202020204" pitchFamily="34" charset="0"/>
                <a:cs typeface="Arial" panose="020B0604020202020204" pitchFamily="34" charset="0"/>
              </a:rPr>
              <a:t>ONSEQUENCES</a:t>
            </a:r>
            <a:endParaRPr lang="en-US" sz="1600" b="1" dirty="0">
              <a:solidFill>
                <a:srgbClr val="C00000"/>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167921"/>
            <a:ext cx="1806261" cy="240760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p:cNvSpPr>
            <a:spLocks noChangeArrowheads="1"/>
          </p:cNvSpPr>
          <p:nvPr/>
        </p:nvSpPr>
        <p:spPr bwMode="auto">
          <a:xfrm>
            <a:off x="1371600" y="1295400"/>
            <a:ext cx="2438400" cy="381000"/>
          </a:xfrm>
          <a:prstGeom prst="rect">
            <a:avLst/>
          </a:prstGeom>
          <a:noFill/>
          <a:ln w="57150">
            <a:noFill/>
            <a:miter lim="800000"/>
            <a:headEnd/>
            <a:tailEnd/>
          </a:ln>
          <a:effectLst/>
        </p:spPr>
        <p:txBody>
          <a:bodyPr wrap="none" anchor="ctr"/>
          <a:lstStyle/>
          <a:p>
            <a:pPr algn="ctr">
              <a:defRPr/>
            </a:pPr>
            <a:r>
              <a:rPr lang="en-US" sz="1800" b="1" dirty="0" smtClean="0">
                <a:latin typeface="+mn-lt"/>
              </a:rPr>
              <a:t>Savannah River</a:t>
            </a:r>
            <a:endParaRPr lang="en-US" sz="1800" b="1" i="1" dirty="0">
              <a:latin typeface="+mn-lt"/>
            </a:endParaRPr>
          </a:p>
        </p:txBody>
      </p:sp>
      <p:sp>
        <p:nvSpPr>
          <p:cNvPr id="21" name="Rectangle 20"/>
          <p:cNvSpPr>
            <a:spLocks noChangeArrowheads="1"/>
          </p:cNvSpPr>
          <p:nvPr/>
        </p:nvSpPr>
        <p:spPr bwMode="auto">
          <a:xfrm>
            <a:off x="5029200" y="1295400"/>
            <a:ext cx="2438400" cy="381000"/>
          </a:xfrm>
          <a:prstGeom prst="rect">
            <a:avLst/>
          </a:prstGeom>
          <a:noFill/>
          <a:ln w="57150">
            <a:noFill/>
            <a:miter lim="800000"/>
            <a:headEnd/>
            <a:tailEnd/>
          </a:ln>
          <a:effectLst/>
        </p:spPr>
        <p:txBody>
          <a:bodyPr wrap="none" anchor="ctr"/>
          <a:lstStyle/>
          <a:p>
            <a:pPr algn="ctr">
              <a:defRPr/>
            </a:pPr>
            <a:r>
              <a:rPr lang="en-US" sz="1800" b="1" dirty="0" err="1" smtClean="0">
                <a:latin typeface="+mn-lt"/>
              </a:rPr>
              <a:t>Wacca</a:t>
            </a:r>
            <a:r>
              <a:rPr lang="en-US" sz="1800" b="1" dirty="0" err="1">
                <a:latin typeface="+mn-lt"/>
              </a:rPr>
              <a:t>m</a:t>
            </a:r>
            <a:r>
              <a:rPr lang="en-US" sz="1800" b="1" dirty="0" err="1" smtClean="0">
                <a:latin typeface="+mn-lt"/>
              </a:rPr>
              <a:t>ah</a:t>
            </a:r>
            <a:r>
              <a:rPr lang="en-US" sz="1800" b="1" dirty="0" smtClean="0">
                <a:latin typeface="+mn-lt"/>
              </a:rPr>
              <a:t> River</a:t>
            </a:r>
            <a:endParaRPr lang="en-US" sz="1800" b="1" i="1" dirty="0">
              <a:latin typeface="+mn-lt"/>
            </a:endParaRPr>
          </a:p>
        </p:txBody>
      </p:sp>
    </p:spTree>
    <p:extLst>
      <p:ext uri="{BB962C8B-B14F-4D97-AF65-F5344CB8AC3E}">
        <p14:creationId xmlns:p14="http://schemas.microsoft.com/office/powerpoint/2010/main" val="42445222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Tidal Swamp\Mattaponi Pamunkey sit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524000"/>
            <a:ext cx="67056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W:\Tidal Swamp\Tidal swamp Chesapeake contex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99" t="5655" r="46415"/>
          <a:stretch/>
        </p:blipFill>
        <p:spPr bwMode="auto">
          <a:xfrm>
            <a:off x="76200" y="1515877"/>
            <a:ext cx="2209800" cy="34507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300" kern="0" dirty="0" smtClean="0">
                <a:solidFill>
                  <a:srgbClr val="FFFF00"/>
                </a:solidFill>
                <a:effectLst>
                  <a:outerShdw blurRad="38100" dist="38100" dir="2700000" algn="tl">
                    <a:srgbClr val="000000"/>
                  </a:outerShdw>
                </a:effectLst>
              </a:rPr>
              <a:t>What happens once river loads hit tide?</a:t>
            </a:r>
          </a:p>
          <a:p>
            <a:pPr algn="ctr"/>
            <a:r>
              <a:rPr lang="en-US" sz="2300" kern="0" dirty="0" smtClean="0">
                <a:solidFill>
                  <a:schemeClr val="bg1"/>
                </a:solidFill>
                <a:effectLst>
                  <a:outerShdw blurRad="38100" dist="38100" dir="2700000" algn="tl">
                    <a:srgbClr val="000000"/>
                  </a:outerShdw>
                </a:effectLst>
              </a:rPr>
              <a:t>and does it influence wetland resilience to sea level rise?</a:t>
            </a:r>
            <a:endParaRPr lang="en-US" sz="2300" kern="0" dirty="0">
              <a:solidFill>
                <a:schemeClr val="bg1"/>
              </a:solidFill>
              <a:effectLst>
                <a:outerShdw blurRad="38100" dist="38100" dir="2700000" algn="tl">
                  <a:srgbClr val="000000"/>
                </a:outerShdw>
              </a:effectLst>
            </a:endParaRPr>
          </a:p>
        </p:txBody>
      </p:sp>
      <p:sp>
        <p:nvSpPr>
          <p:cNvPr id="2" name="TextBox 1"/>
          <p:cNvSpPr txBox="1"/>
          <p:nvPr/>
        </p:nvSpPr>
        <p:spPr>
          <a:xfrm>
            <a:off x="4419600" y="939225"/>
            <a:ext cx="2426946" cy="584775"/>
          </a:xfrm>
          <a:prstGeom prst="rect">
            <a:avLst/>
          </a:prstGeom>
          <a:noFill/>
        </p:spPr>
        <p:txBody>
          <a:bodyPr wrap="none" rtlCol="0">
            <a:spAutoFit/>
          </a:bodyPr>
          <a:lstStyle/>
          <a:p>
            <a:r>
              <a:rPr lang="en-US" sz="1600" b="1" dirty="0" smtClean="0">
                <a:solidFill>
                  <a:schemeClr val="bg1"/>
                </a:solidFill>
                <a:latin typeface="+mj-lt"/>
              </a:rPr>
              <a:t>Watershed sediment load:</a:t>
            </a:r>
          </a:p>
          <a:p>
            <a:r>
              <a:rPr lang="en-US" sz="1600" b="1" dirty="0" err="1" smtClean="0">
                <a:solidFill>
                  <a:schemeClr val="bg1"/>
                </a:solidFill>
                <a:latin typeface="+mj-lt"/>
              </a:rPr>
              <a:t>Pamunkey</a:t>
            </a:r>
            <a:r>
              <a:rPr lang="en-US" sz="1600" b="1" dirty="0" smtClean="0">
                <a:solidFill>
                  <a:schemeClr val="bg1"/>
                </a:solidFill>
                <a:latin typeface="+mj-lt"/>
              </a:rPr>
              <a:t> 9X &gt; Mattaponi</a:t>
            </a:r>
            <a:endParaRPr lang="en-US" sz="1600" b="1" dirty="0">
              <a:solidFill>
                <a:schemeClr val="bg1"/>
              </a:solidFill>
              <a:latin typeface="+mj-lt"/>
            </a:endParaRPr>
          </a:p>
        </p:txBody>
      </p:sp>
    </p:spTree>
    <p:extLst>
      <p:ext uri="{BB962C8B-B14F-4D97-AF65-F5344CB8AC3E}">
        <p14:creationId xmlns:p14="http://schemas.microsoft.com/office/powerpoint/2010/main" val="2800934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228600" y="-152400"/>
            <a:ext cx="8305800" cy="1143000"/>
          </a:xfrm>
        </p:spPr>
        <p:txBody>
          <a:bodyPr/>
          <a:lstStyle/>
          <a:p>
            <a:r>
              <a:rPr lang="en-US" sz="2800" b="0" dirty="0" smtClean="0">
                <a:solidFill>
                  <a:srgbClr val="FFFF00"/>
                </a:solidFill>
                <a:effectLst>
                  <a:outerShdw blurRad="38100" dist="38100" dir="2700000" algn="tl">
                    <a:srgbClr val="000000"/>
                  </a:outerShdw>
                </a:effectLst>
                <a:latin typeface="+mn-lt"/>
              </a:rPr>
              <a:t>Hydrologic </a:t>
            </a:r>
            <a:r>
              <a:rPr lang="en-US" sz="2800" b="0" dirty="0" smtClean="0">
                <a:solidFill>
                  <a:srgbClr val="FFFF00"/>
                </a:solidFill>
                <a:effectLst>
                  <a:outerShdw blurRad="38100" dist="38100" dir="2700000" algn="tl">
                    <a:srgbClr val="000000"/>
                  </a:outerShdw>
                </a:effectLst>
                <a:latin typeface="+mn-lt"/>
              </a:rPr>
              <a:t>connectivity</a:t>
            </a:r>
            <a:endParaRPr lang="en-US" sz="2800" b="0" dirty="0">
              <a:solidFill>
                <a:srgbClr val="FFFF00"/>
              </a:solidFill>
              <a:effectLst>
                <a:outerShdw blurRad="38100" dist="38100" dir="2700000" algn="tl">
                  <a:srgbClr val="000000"/>
                </a:outerShdw>
              </a:effectLst>
              <a:latin typeface="+mn-lt"/>
            </a:endParaRPr>
          </a:p>
        </p:txBody>
      </p:sp>
      <p:sp>
        <p:nvSpPr>
          <p:cNvPr id="458760" name="Text Box 8"/>
          <p:cNvSpPr txBox="1">
            <a:spLocks noChangeArrowheads="1"/>
          </p:cNvSpPr>
          <p:nvPr/>
        </p:nvSpPr>
        <p:spPr bwMode="auto">
          <a:xfrm>
            <a:off x="1143000" y="3276600"/>
            <a:ext cx="7239000" cy="3231654"/>
          </a:xfrm>
          <a:prstGeom prst="rect">
            <a:avLst/>
          </a:prstGeom>
          <a:noFill/>
          <a:ln w="12700">
            <a:noFill/>
            <a:miter lim="800000"/>
            <a:headEnd/>
            <a:tailEnd/>
          </a:ln>
          <a:effectLst/>
        </p:spPr>
        <p:txBody>
          <a:bodyPr wrap="square">
            <a:spAutoFit/>
          </a:bodyPr>
          <a:lstStyle/>
          <a:p>
            <a:pPr>
              <a:spcBef>
                <a:spcPct val="50000"/>
              </a:spcBef>
            </a:pPr>
            <a:r>
              <a:rPr lang="en-US" sz="2800" u="sng" dirty="0" smtClean="0">
                <a:solidFill>
                  <a:schemeClr val="bg1"/>
                </a:solidFill>
                <a:effectLst>
                  <a:outerShdw blurRad="38100" dist="38100" dir="2700000" algn="tl">
                    <a:srgbClr val="000000"/>
                  </a:outerShdw>
                </a:effectLst>
                <a:latin typeface="+mn-lt"/>
              </a:rPr>
              <a:t>Disconnected</a:t>
            </a:r>
            <a:r>
              <a:rPr lang="en-US" sz="2800" dirty="0" smtClean="0">
                <a:solidFill>
                  <a:schemeClr val="bg1"/>
                </a:solidFill>
                <a:effectLst>
                  <a:outerShdw blurRad="38100" dist="38100" dir="2700000" algn="tl">
                    <a:srgbClr val="000000"/>
                  </a:outerShdw>
                </a:effectLst>
                <a:latin typeface="+mn-lt"/>
              </a:rPr>
              <a:t>	  </a:t>
            </a:r>
            <a:r>
              <a:rPr lang="en-US" sz="3600" dirty="0" smtClean="0">
                <a:solidFill>
                  <a:srgbClr val="FFFF00"/>
                </a:solidFill>
                <a:effectLst>
                  <a:outerShdw blurRad="38100" dist="38100" dir="2700000" algn="tl">
                    <a:srgbClr val="000000"/>
                  </a:outerShdw>
                </a:effectLst>
                <a:latin typeface="+mn-lt"/>
              </a:rPr>
              <a:t>&lt;&lt;&lt;	</a:t>
            </a:r>
            <a:r>
              <a:rPr lang="en-US" sz="2800" dirty="0">
                <a:solidFill>
                  <a:schemeClr val="bg1"/>
                </a:solidFill>
                <a:effectLst>
                  <a:outerShdw blurRad="38100" dist="38100" dir="2700000" algn="tl">
                    <a:srgbClr val="000000"/>
                  </a:outerShdw>
                </a:effectLst>
                <a:latin typeface="+mn-lt"/>
              </a:rPr>
              <a:t>	</a:t>
            </a:r>
            <a:r>
              <a:rPr lang="en-US" sz="2800" dirty="0" smtClean="0">
                <a:solidFill>
                  <a:schemeClr val="bg1"/>
                </a:solidFill>
                <a:effectLst>
                  <a:outerShdw blurRad="38100" dist="38100" dir="2700000" algn="tl">
                    <a:srgbClr val="000000"/>
                  </a:outerShdw>
                </a:effectLst>
                <a:latin typeface="+mn-lt"/>
              </a:rPr>
              <a:t>	</a:t>
            </a:r>
            <a:r>
              <a:rPr lang="en-US" sz="2800" u="sng" dirty="0" smtClean="0">
                <a:solidFill>
                  <a:schemeClr val="bg1"/>
                </a:solidFill>
                <a:effectLst>
                  <a:outerShdw blurRad="38100" dist="38100" dir="2700000" algn="tl">
                    <a:srgbClr val="000000"/>
                  </a:outerShdw>
                </a:effectLst>
                <a:latin typeface="+mn-lt"/>
              </a:rPr>
              <a:t>Connected</a:t>
            </a:r>
            <a:r>
              <a:rPr lang="en-US" sz="2800" dirty="0" smtClean="0">
                <a:solidFill>
                  <a:schemeClr val="bg1"/>
                </a:solidFill>
                <a:effectLst>
                  <a:outerShdw blurRad="38100" dist="38100" dir="2700000" algn="tl">
                    <a:srgbClr val="000000"/>
                  </a:outerShdw>
                </a:effectLst>
                <a:latin typeface="+mn-lt"/>
              </a:rPr>
              <a:t>    </a:t>
            </a:r>
          </a:p>
          <a:p>
            <a:pPr>
              <a:spcBef>
                <a:spcPct val="50000"/>
              </a:spcBef>
            </a:pPr>
            <a:r>
              <a:rPr lang="en-US" sz="2800" dirty="0" smtClean="0">
                <a:solidFill>
                  <a:schemeClr val="bg1"/>
                </a:solidFill>
                <a:effectLst>
                  <a:outerShdw blurRad="38100" dist="38100" dir="2700000" algn="tl">
                    <a:srgbClr val="000000"/>
                  </a:outerShdw>
                </a:effectLst>
                <a:latin typeface="+mn-lt"/>
              </a:rPr>
              <a:t>230		       Sediment		2532</a:t>
            </a:r>
          </a:p>
          <a:p>
            <a:pPr>
              <a:spcBef>
                <a:spcPct val="50000"/>
              </a:spcBef>
            </a:pPr>
            <a:r>
              <a:rPr lang="en-US" sz="2800" dirty="0" smtClean="0">
                <a:solidFill>
                  <a:schemeClr val="bg1"/>
                </a:solidFill>
                <a:effectLst>
                  <a:outerShdw blurRad="38100" dist="38100" dir="2700000" algn="tl">
                    <a:srgbClr val="000000"/>
                  </a:outerShdw>
                </a:effectLst>
                <a:latin typeface="+mn-lt"/>
              </a:rPr>
              <a:t>1.7		       Particulate N		13.2</a:t>
            </a:r>
          </a:p>
          <a:p>
            <a:pPr>
              <a:spcBef>
                <a:spcPct val="50000"/>
              </a:spcBef>
            </a:pPr>
            <a:r>
              <a:rPr lang="en-US" sz="2800" dirty="0" smtClean="0">
                <a:solidFill>
                  <a:schemeClr val="bg1"/>
                </a:solidFill>
                <a:effectLst>
                  <a:outerShdw blurRad="38100" dist="38100" dir="2700000" algn="tl">
                    <a:srgbClr val="000000"/>
                  </a:outerShdw>
                </a:effectLst>
                <a:latin typeface="+mn-lt"/>
              </a:rPr>
              <a:t>0.11		       Ammonium N		0.26</a:t>
            </a:r>
          </a:p>
          <a:p>
            <a:pPr>
              <a:spcBef>
                <a:spcPct val="50000"/>
              </a:spcBef>
            </a:pPr>
            <a:r>
              <a:rPr lang="en-US" sz="2800" dirty="0">
                <a:solidFill>
                  <a:schemeClr val="bg1"/>
                </a:solidFill>
                <a:effectLst>
                  <a:outerShdw blurRad="38100" dist="38100" dir="2700000" algn="tl">
                    <a:srgbClr val="000000"/>
                  </a:outerShdw>
                </a:effectLst>
                <a:latin typeface="+mn-lt"/>
              </a:rPr>
              <a:t>	</a:t>
            </a:r>
            <a:r>
              <a:rPr lang="en-US" sz="2800" dirty="0" smtClean="0">
                <a:solidFill>
                  <a:schemeClr val="bg1"/>
                </a:solidFill>
                <a:effectLst>
                  <a:outerShdw blurRad="38100" dist="38100" dir="2700000" algn="tl">
                    <a:srgbClr val="000000"/>
                  </a:outerShdw>
                </a:effectLst>
                <a:latin typeface="+mn-lt"/>
              </a:rPr>
              <a:t>	       </a:t>
            </a:r>
            <a:r>
              <a:rPr lang="en-US" sz="2400" dirty="0" smtClean="0">
                <a:solidFill>
                  <a:schemeClr val="bg1"/>
                </a:solidFill>
                <a:effectLst>
                  <a:outerShdw blurRad="38100" dist="38100" dir="2700000" algn="tl">
                    <a:srgbClr val="000000"/>
                  </a:outerShdw>
                </a:effectLst>
                <a:latin typeface="+mn-lt"/>
              </a:rPr>
              <a:t>(all g m</a:t>
            </a:r>
            <a:r>
              <a:rPr lang="en-US" sz="2400" baseline="30000" dirty="0" smtClean="0">
                <a:solidFill>
                  <a:schemeClr val="bg1"/>
                </a:solidFill>
                <a:effectLst>
                  <a:outerShdw blurRad="38100" dist="38100" dir="2700000" algn="tl">
                    <a:srgbClr val="000000"/>
                  </a:outerShdw>
                </a:effectLst>
                <a:latin typeface="+mn-lt"/>
              </a:rPr>
              <a:t>-2</a:t>
            </a:r>
            <a:r>
              <a:rPr lang="en-US" sz="2400" dirty="0" smtClean="0">
                <a:solidFill>
                  <a:schemeClr val="bg1"/>
                </a:solidFill>
                <a:effectLst>
                  <a:outerShdw blurRad="38100" dist="38100" dir="2700000" algn="tl">
                    <a:srgbClr val="000000"/>
                  </a:outerShdw>
                </a:effectLst>
                <a:latin typeface="+mn-lt"/>
              </a:rPr>
              <a:t> yr-</a:t>
            </a:r>
            <a:r>
              <a:rPr lang="en-US" sz="2400" baseline="30000" dirty="0" smtClean="0">
                <a:solidFill>
                  <a:schemeClr val="bg1"/>
                </a:solidFill>
                <a:effectLst>
                  <a:outerShdw blurRad="38100" dist="38100" dir="2700000" algn="tl">
                    <a:srgbClr val="000000"/>
                  </a:outerShdw>
                </a:effectLst>
                <a:latin typeface="+mn-lt"/>
              </a:rPr>
              <a:t>1</a:t>
            </a:r>
            <a:r>
              <a:rPr lang="en-US" sz="2400" dirty="0" smtClean="0">
                <a:solidFill>
                  <a:schemeClr val="bg1"/>
                </a:solidFill>
                <a:effectLst>
                  <a:outerShdw blurRad="38100" dist="38100" dir="2700000" algn="tl">
                    <a:srgbClr val="000000"/>
                  </a:outerShdw>
                </a:effectLst>
                <a:latin typeface="+mn-lt"/>
              </a:rPr>
              <a:t>)</a:t>
            </a:r>
            <a:endParaRPr lang="en-US" sz="2400" dirty="0" smtClean="0">
              <a:solidFill>
                <a:schemeClr val="bg1"/>
              </a:solidFill>
              <a:effectLst>
                <a:outerShdw blurRad="38100" dist="38100" dir="2700000" algn="tl">
                  <a:srgbClr val="000000"/>
                </a:outerShdw>
              </a:effectLst>
              <a:latin typeface="+mn-lt"/>
            </a:endParaRPr>
          </a:p>
        </p:txBody>
      </p:sp>
      <p:sp>
        <p:nvSpPr>
          <p:cNvPr id="5" name="Rectangle 4"/>
          <p:cNvSpPr/>
          <p:nvPr/>
        </p:nvSpPr>
        <p:spPr>
          <a:xfrm>
            <a:off x="5943600" y="6396335"/>
            <a:ext cx="3063467" cy="400110"/>
          </a:xfrm>
          <a:prstGeom prst="rect">
            <a:avLst/>
          </a:prstGeom>
        </p:spPr>
        <p:txBody>
          <a:bodyPr wrap="none">
            <a:spAutoFit/>
          </a:bodyPr>
          <a:lstStyle/>
          <a:p>
            <a:r>
              <a:rPr lang="en-US" sz="2000" dirty="0" smtClean="0">
                <a:solidFill>
                  <a:schemeClr val="bg1"/>
                </a:solidFill>
                <a:effectLst>
                  <a:outerShdw blurRad="38100" dist="38100" dir="2700000" algn="tl">
                    <a:srgbClr val="000000"/>
                  </a:outerShdw>
                </a:effectLst>
                <a:latin typeface="+mn-lt"/>
              </a:rPr>
              <a:t>Wolf, Noe, Ahn.  2013.  </a:t>
            </a:r>
            <a:r>
              <a:rPr lang="en-US" sz="2000" i="1" dirty="0" smtClean="0">
                <a:solidFill>
                  <a:schemeClr val="bg1"/>
                </a:solidFill>
                <a:effectLst>
                  <a:outerShdw blurRad="38100" dist="38100" dir="2700000" algn="tl">
                    <a:srgbClr val="000000"/>
                  </a:outerShdw>
                </a:effectLst>
                <a:latin typeface="+mn-lt"/>
              </a:rPr>
              <a:t>JEQ</a:t>
            </a:r>
            <a:r>
              <a:rPr lang="en-US" sz="2000" dirty="0" smtClean="0">
                <a:solidFill>
                  <a:schemeClr val="bg1"/>
                </a:solidFill>
                <a:effectLst>
                  <a:outerShdw blurRad="38100" dist="38100" dir="2700000" algn="tl">
                    <a:srgbClr val="000000"/>
                  </a:outerShdw>
                </a:effectLst>
                <a:latin typeface="+mn-lt"/>
              </a:rPr>
              <a:t>.</a:t>
            </a:r>
            <a:endParaRPr lang="en-US" sz="2000" i="1" dirty="0" smtClean="0">
              <a:solidFill>
                <a:schemeClr val="bg1"/>
              </a:solidFill>
              <a:effectLst>
                <a:outerShdw blurRad="38100" dist="38100" dir="2700000" algn="tl">
                  <a:srgbClr val="000000"/>
                </a:outerShdw>
              </a:effectLst>
              <a:latin typeface="+mn-lt"/>
            </a:endParaRPr>
          </a:p>
        </p:txBody>
      </p:sp>
      <p:pic>
        <p:nvPicPr>
          <p:cNvPr id="8" name="Picture 7" descr="D:\Manuscripts\Published\Treatise on Geomorphology\3D floodplain color.jpg"/>
          <p:cNvPicPr>
            <a:picLocks noChangeAspect="1" noChangeArrowheads="1"/>
          </p:cNvPicPr>
          <p:nvPr/>
        </p:nvPicPr>
        <p:blipFill>
          <a:blip r:embed="rId3" cstate="print"/>
          <a:srcRect/>
          <a:stretch>
            <a:fillRect/>
          </a:stretch>
        </p:blipFill>
        <p:spPr bwMode="auto">
          <a:xfrm>
            <a:off x="4572000" y="685800"/>
            <a:ext cx="4385102" cy="2286000"/>
          </a:xfrm>
          <a:prstGeom prst="rect">
            <a:avLst/>
          </a:prstGeom>
          <a:noFill/>
        </p:spPr>
      </p:pic>
      <p:pic>
        <p:nvPicPr>
          <p:cNvPr id="9" name="Picture 1"/>
          <p:cNvPicPr>
            <a:picLocks noChangeAspect="1" noChangeArrowheads="1"/>
          </p:cNvPicPr>
          <p:nvPr/>
        </p:nvPicPr>
        <p:blipFill>
          <a:blip r:embed="rId4" cstate="print"/>
          <a:srcRect t="17977" b="14607"/>
          <a:stretch>
            <a:fillRect/>
          </a:stretch>
        </p:blipFill>
        <p:spPr bwMode="auto">
          <a:xfrm>
            <a:off x="685800" y="685800"/>
            <a:ext cx="3390900" cy="2286000"/>
          </a:xfrm>
          <a:prstGeom prst="rect">
            <a:avLst/>
          </a:prstGeom>
          <a:noFill/>
          <a:ln w="9525">
            <a:noFill/>
            <a:miter lim="800000"/>
            <a:headEnd/>
            <a:tailEnd/>
          </a:ln>
        </p:spPr>
      </p:pic>
      <p:sp>
        <p:nvSpPr>
          <p:cNvPr id="10" name="Rectangle 9"/>
          <p:cNvSpPr/>
          <p:nvPr/>
        </p:nvSpPr>
        <p:spPr>
          <a:xfrm>
            <a:off x="3527326" y="2971800"/>
            <a:ext cx="1730474" cy="400110"/>
          </a:xfrm>
          <a:prstGeom prst="rect">
            <a:avLst/>
          </a:prstGeom>
        </p:spPr>
        <p:txBody>
          <a:bodyPr wrap="none">
            <a:spAutoFit/>
          </a:bodyPr>
          <a:lstStyle/>
          <a:p>
            <a:r>
              <a:rPr lang="en-US" sz="2000" dirty="0" smtClean="0">
                <a:solidFill>
                  <a:schemeClr val="bg1"/>
                </a:solidFill>
                <a:effectLst>
                  <a:outerShdw blurRad="38100" dist="38100" dir="2700000" algn="tl">
                    <a:srgbClr val="000000"/>
                  </a:outerShdw>
                </a:effectLst>
                <a:latin typeface="+mn-lt"/>
              </a:rPr>
              <a:t>Trapping rates:</a:t>
            </a:r>
            <a:endParaRPr lang="en-US" sz="2000" i="1" dirty="0" smtClean="0">
              <a:solidFill>
                <a:schemeClr val="bg1"/>
              </a:solidFill>
              <a:effectLst>
                <a:outerShdw blurRad="38100" dist="38100" dir="2700000" algn="tl">
                  <a:srgbClr val="000000"/>
                </a:outerShdw>
              </a:effectLst>
              <a:latin typeface="+mn-lt"/>
            </a:endParaRPr>
          </a:p>
        </p:txBody>
      </p:sp>
    </p:spTree>
    <p:extLst>
      <p:ext uri="{BB962C8B-B14F-4D97-AF65-F5344CB8AC3E}">
        <p14:creationId xmlns:p14="http://schemas.microsoft.com/office/powerpoint/2010/main" val="14900081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6F41">
            <a:alpha val="0"/>
          </a:srgbClr>
        </a:solidFill>
        <a:effectLst/>
      </p:bgPr>
    </p:bg>
    <p:spTree>
      <p:nvGrpSpPr>
        <p:cNvPr id="1" name=""/>
        <p:cNvGrpSpPr/>
        <p:nvPr/>
      </p:nvGrpSpPr>
      <p:grpSpPr>
        <a:xfrm>
          <a:off x="0" y="0"/>
          <a:ext cx="0" cy="0"/>
          <a:chOff x="0" y="0"/>
          <a:chExt cx="0" cy="0"/>
        </a:xfrm>
      </p:grpSpPr>
      <p:sp>
        <p:nvSpPr>
          <p:cNvPr id="46" name="Freeform 45"/>
          <p:cNvSpPr/>
          <p:nvPr/>
        </p:nvSpPr>
        <p:spPr>
          <a:xfrm>
            <a:off x="4415794" y="737294"/>
            <a:ext cx="1143000" cy="1066800"/>
          </a:xfrm>
          <a:custGeom>
            <a:avLst/>
            <a:gdLst>
              <a:gd name="connsiteX0" fmla="*/ 0 w 815821"/>
              <a:gd name="connsiteY0" fmla="*/ 549442 h 1089924"/>
              <a:gd name="connsiteX1" fmla="*/ 625463 w 815821"/>
              <a:gd name="connsiteY1" fmla="*/ 15759 h 1089924"/>
              <a:gd name="connsiteX2" fmla="*/ 815821 w 815821"/>
              <a:gd name="connsiteY2" fmla="*/ 1089924 h 1089924"/>
              <a:gd name="connsiteX3" fmla="*/ 815821 w 815821"/>
              <a:gd name="connsiteY3" fmla="*/ 1089924 h 1089924"/>
            </a:gdLst>
            <a:ahLst/>
            <a:cxnLst>
              <a:cxn ang="0">
                <a:pos x="connsiteX0" y="connsiteY0"/>
              </a:cxn>
              <a:cxn ang="0">
                <a:pos x="connsiteX1" y="connsiteY1"/>
              </a:cxn>
              <a:cxn ang="0">
                <a:pos x="connsiteX2" y="connsiteY2"/>
              </a:cxn>
              <a:cxn ang="0">
                <a:pos x="connsiteX3" y="connsiteY3"/>
              </a:cxn>
            </a:cxnLst>
            <a:rect l="l" t="t" r="r" b="b"/>
            <a:pathLst>
              <a:path w="815821" h="1089924">
                <a:moveTo>
                  <a:pt x="0" y="549442"/>
                </a:moveTo>
                <a:cubicBezTo>
                  <a:pt x="244746" y="237560"/>
                  <a:pt x="489493" y="-74321"/>
                  <a:pt x="625463" y="15759"/>
                </a:cubicBezTo>
                <a:cubicBezTo>
                  <a:pt x="761433" y="105839"/>
                  <a:pt x="815821" y="1089924"/>
                  <a:pt x="815821" y="1089924"/>
                </a:cubicBezTo>
                <a:lnTo>
                  <a:pt x="815821" y="1089924"/>
                </a:lnTo>
              </a:path>
            </a:pathLst>
          </a:cu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Freeform 46"/>
          <p:cNvSpPr/>
          <p:nvPr/>
        </p:nvSpPr>
        <p:spPr>
          <a:xfrm>
            <a:off x="152400" y="3622517"/>
            <a:ext cx="7696200" cy="2069105"/>
          </a:xfrm>
          <a:custGeom>
            <a:avLst/>
            <a:gdLst>
              <a:gd name="connsiteX0" fmla="*/ 0 w 6065520"/>
              <a:gd name="connsiteY0" fmla="*/ 2069105 h 2069105"/>
              <a:gd name="connsiteX1" fmla="*/ 223520 w 6065520"/>
              <a:gd name="connsiteY1" fmla="*/ 2058945 h 2069105"/>
              <a:gd name="connsiteX2" fmla="*/ 274320 w 6065520"/>
              <a:gd name="connsiteY2" fmla="*/ 2048785 h 2069105"/>
              <a:gd name="connsiteX3" fmla="*/ 345440 w 6065520"/>
              <a:gd name="connsiteY3" fmla="*/ 2038625 h 2069105"/>
              <a:gd name="connsiteX4" fmla="*/ 477520 w 6065520"/>
              <a:gd name="connsiteY4" fmla="*/ 2008145 h 2069105"/>
              <a:gd name="connsiteX5" fmla="*/ 721360 w 6065520"/>
              <a:gd name="connsiteY5" fmla="*/ 1997985 h 2069105"/>
              <a:gd name="connsiteX6" fmla="*/ 802640 w 6065520"/>
              <a:gd name="connsiteY6" fmla="*/ 1967505 h 2069105"/>
              <a:gd name="connsiteX7" fmla="*/ 863600 w 6065520"/>
              <a:gd name="connsiteY7" fmla="*/ 1926865 h 2069105"/>
              <a:gd name="connsiteX8" fmla="*/ 955040 w 6065520"/>
              <a:gd name="connsiteY8" fmla="*/ 1825265 h 2069105"/>
              <a:gd name="connsiteX9" fmla="*/ 995680 w 6065520"/>
              <a:gd name="connsiteY9" fmla="*/ 1743985 h 2069105"/>
              <a:gd name="connsiteX10" fmla="*/ 1026160 w 6065520"/>
              <a:gd name="connsiteY10" fmla="*/ 1662705 h 2069105"/>
              <a:gd name="connsiteX11" fmla="*/ 1046480 w 6065520"/>
              <a:gd name="connsiteY11" fmla="*/ 1632225 h 2069105"/>
              <a:gd name="connsiteX12" fmla="*/ 1066800 w 6065520"/>
              <a:gd name="connsiteY12" fmla="*/ 1571265 h 2069105"/>
              <a:gd name="connsiteX13" fmla="*/ 1076960 w 6065520"/>
              <a:gd name="connsiteY13" fmla="*/ 1540785 h 2069105"/>
              <a:gd name="connsiteX14" fmla="*/ 1107440 w 6065520"/>
              <a:gd name="connsiteY14" fmla="*/ 1388385 h 2069105"/>
              <a:gd name="connsiteX15" fmla="*/ 1137920 w 6065520"/>
              <a:gd name="connsiteY15" fmla="*/ 1317265 h 2069105"/>
              <a:gd name="connsiteX16" fmla="*/ 1148080 w 6065520"/>
              <a:gd name="connsiteY16" fmla="*/ 1235985 h 2069105"/>
              <a:gd name="connsiteX17" fmla="*/ 1168400 w 6065520"/>
              <a:gd name="connsiteY17" fmla="*/ 1164865 h 2069105"/>
              <a:gd name="connsiteX18" fmla="*/ 1178560 w 6065520"/>
              <a:gd name="connsiteY18" fmla="*/ 1053105 h 2069105"/>
              <a:gd name="connsiteX19" fmla="*/ 1198880 w 6065520"/>
              <a:gd name="connsiteY19" fmla="*/ 1012465 h 2069105"/>
              <a:gd name="connsiteX20" fmla="*/ 1219200 w 6065520"/>
              <a:gd name="connsiteY20" fmla="*/ 931185 h 2069105"/>
              <a:gd name="connsiteX21" fmla="*/ 1239520 w 6065520"/>
              <a:gd name="connsiteY21" fmla="*/ 900705 h 2069105"/>
              <a:gd name="connsiteX22" fmla="*/ 1259840 w 6065520"/>
              <a:gd name="connsiteY22" fmla="*/ 738145 h 2069105"/>
              <a:gd name="connsiteX23" fmla="*/ 1280160 w 6065520"/>
              <a:gd name="connsiteY23" fmla="*/ 656865 h 2069105"/>
              <a:gd name="connsiteX24" fmla="*/ 1300480 w 6065520"/>
              <a:gd name="connsiteY24" fmla="*/ 616225 h 2069105"/>
              <a:gd name="connsiteX25" fmla="*/ 1320800 w 6065520"/>
              <a:gd name="connsiteY25" fmla="*/ 555265 h 2069105"/>
              <a:gd name="connsiteX26" fmla="*/ 1330960 w 6065520"/>
              <a:gd name="connsiteY26" fmla="*/ 524785 h 2069105"/>
              <a:gd name="connsiteX27" fmla="*/ 1381760 w 6065520"/>
              <a:gd name="connsiteY27" fmla="*/ 453665 h 2069105"/>
              <a:gd name="connsiteX28" fmla="*/ 1402080 w 6065520"/>
              <a:gd name="connsiteY28" fmla="*/ 423185 h 2069105"/>
              <a:gd name="connsiteX29" fmla="*/ 1422400 w 6065520"/>
              <a:gd name="connsiteY29" fmla="*/ 362225 h 2069105"/>
              <a:gd name="connsiteX30" fmla="*/ 1442720 w 6065520"/>
              <a:gd name="connsiteY30" fmla="*/ 331745 h 2069105"/>
              <a:gd name="connsiteX31" fmla="*/ 1452880 w 6065520"/>
              <a:gd name="connsiteY31" fmla="*/ 301265 h 2069105"/>
              <a:gd name="connsiteX32" fmla="*/ 1513840 w 6065520"/>
              <a:gd name="connsiteY32" fmla="*/ 250465 h 2069105"/>
              <a:gd name="connsiteX33" fmla="*/ 1534160 w 6065520"/>
              <a:gd name="connsiteY33" fmla="*/ 219985 h 2069105"/>
              <a:gd name="connsiteX34" fmla="*/ 1544320 w 6065520"/>
              <a:gd name="connsiteY34" fmla="*/ 189505 h 2069105"/>
              <a:gd name="connsiteX35" fmla="*/ 1574800 w 6065520"/>
              <a:gd name="connsiteY35" fmla="*/ 169185 h 2069105"/>
              <a:gd name="connsiteX36" fmla="*/ 1595120 w 6065520"/>
              <a:gd name="connsiteY36" fmla="*/ 138705 h 2069105"/>
              <a:gd name="connsiteX37" fmla="*/ 1656080 w 6065520"/>
              <a:gd name="connsiteY37" fmla="*/ 118385 h 2069105"/>
              <a:gd name="connsiteX38" fmla="*/ 1798320 w 6065520"/>
              <a:gd name="connsiteY38" fmla="*/ 98065 h 2069105"/>
              <a:gd name="connsiteX39" fmla="*/ 1971040 w 6065520"/>
              <a:gd name="connsiteY39" fmla="*/ 87905 h 2069105"/>
              <a:gd name="connsiteX40" fmla="*/ 2082800 w 6065520"/>
              <a:gd name="connsiteY40" fmla="*/ 87905 h 2069105"/>
              <a:gd name="connsiteX41" fmla="*/ 2194560 w 6065520"/>
              <a:gd name="connsiteY41" fmla="*/ 98065 h 2069105"/>
              <a:gd name="connsiteX42" fmla="*/ 2611120 w 6065520"/>
              <a:gd name="connsiteY42" fmla="*/ 87905 h 2069105"/>
              <a:gd name="connsiteX43" fmla="*/ 2672080 w 6065520"/>
              <a:gd name="connsiteY43" fmla="*/ 57425 h 2069105"/>
              <a:gd name="connsiteX44" fmla="*/ 2733040 w 6065520"/>
              <a:gd name="connsiteY44" fmla="*/ 47265 h 2069105"/>
              <a:gd name="connsiteX45" fmla="*/ 2763520 w 6065520"/>
              <a:gd name="connsiteY45" fmla="*/ 26945 h 2069105"/>
              <a:gd name="connsiteX46" fmla="*/ 2987040 w 6065520"/>
              <a:gd name="connsiteY46" fmla="*/ 16785 h 2069105"/>
              <a:gd name="connsiteX47" fmla="*/ 3027680 w 6065520"/>
              <a:gd name="connsiteY47" fmla="*/ 37105 h 2069105"/>
              <a:gd name="connsiteX48" fmla="*/ 3088640 w 6065520"/>
              <a:gd name="connsiteY48" fmla="*/ 98065 h 2069105"/>
              <a:gd name="connsiteX49" fmla="*/ 3108960 w 6065520"/>
              <a:gd name="connsiteY49" fmla="*/ 169185 h 2069105"/>
              <a:gd name="connsiteX50" fmla="*/ 3149600 w 6065520"/>
              <a:gd name="connsiteY50" fmla="*/ 250465 h 2069105"/>
              <a:gd name="connsiteX51" fmla="*/ 3169920 w 6065520"/>
              <a:gd name="connsiteY51" fmla="*/ 331745 h 2069105"/>
              <a:gd name="connsiteX52" fmla="*/ 3190240 w 6065520"/>
              <a:gd name="connsiteY52" fmla="*/ 392705 h 2069105"/>
              <a:gd name="connsiteX53" fmla="*/ 3230880 w 6065520"/>
              <a:gd name="connsiteY53" fmla="*/ 494305 h 2069105"/>
              <a:gd name="connsiteX54" fmla="*/ 3251200 w 6065520"/>
              <a:gd name="connsiteY54" fmla="*/ 616225 h 2069105"/>
              <a:gd name="connsiteX55" fmla="*/ 3271520 w 6065520"/>
              <a:gd name="connsiteY55" fmla="*/ 697505 h 2069105"/>
              <a:gd name="connsiteX56" fmla="*/ 3281680 w 6065520"/>
              <a:gd name="connsiteY56" fmla="*/ 748305 h 2069105"/>
              <a:gd name="connsiteX57" fmla="*/ 3322320 w 6065520"/>
              <a:gd name="connsiteY57" fmla="*/ 829585 h 2069105"/>
              <a:gd name="connsiteX58" fmla="*/ 3332480 w 6065520"/>
              <a:gd name="connsiteY58" fmla="*/ 890545 h 2069105"/>
              <a:gd name="connsiteX59" fmla="*/ 3352800 w 6065520"/>
              <a:gd name="connsiteY59" fmla="*/ 961665 h 2069105"/>
              <a:gd name="connsiteX60" fmla="*/ 3373120 w 6065520"/>
              <a:gd name="connsiteY60" fmla="*/ 1042945 h 2069105"/>
              <a:gd name="connsiteX61" fmla="*/ 3403600 w 6065520"/>
              <a:gd name="connsiteY61" fmla="*/ 1154705 h 2069105"/>
              <a:gd name="connsiteX62" fmla="*/ 3413760 w 6065520"/>
              <a:gd name="connsiteY62" fmla="*/ 1256305 h 2069105"/>
              <a:gd name="connsiteX63" fmla="*/ 3423920 w 6065520"/>
              <a:gd name="connsiteY63" fmla="*/ 1307105 h 2069105"/>
              <a:gd name="connsiteX64" fmla="*/ 3434080 w 6065520"/>
              <a:gd name="connsiteY64" fmla="*/ 1398545 h 2069105"/>
              <a:gd name="connsiteX65" fmla="*/ 3444240 w 6065520"/>
              <a:gd name="connsiteY65" fmla="*/ 1429025 h 2069105"/>
              <a:gd name="connsiteX66" fmla="*/ 3464560 w 6065520"/>
              <a:gd name="connsiteY66" fmla="*/ 1510305 h 2069105"/>
              <a:gd name="connsiteX67" fmla="*/ 3484880 w 6065520"/>
              <a:gd name="connsiteY67" fmla="*/ 1581425 h 2069105"/>
              <a:gd name="connsiteX68" fmla="*/ 3505200 w 6065520"/>
              <a:gd name="connsiteY68" fmla="*/ 1622065 h 2069105"/>
              <a:gd name="connsiteX69" fmla="*/ 3525520 w 6065520"/>
              <a:gd name="connsiteY69" fmla="*/ 1652545 h 2069105"/>
              <a:gd name="connsiteX70" fmla="*/ 3545840 w 6065520"/>
              <a:gd name="connsiteY70" fmla="*/ 1713505 h 2069105"/>
              <a:gd name="connsiteX71" fmla="*/ 3586480 w 6065520"/>
              <a:gd name="connsiteY71" fmla="*/ 1784625 h 2069105"/>
              <a:gd name="connsiteX72" fmla="*/ 3616960 w 6065520"/>
              <a:gd name="connsiteY72" fmla="*/ 1845585 h 2069105"/>
              <a:gd name="connsiteX73" fmla="*/ 3698240 w 6065520"/>
              <a:gd name="connsiteY73" fmla="*/ 1896385 h 2069105"/>
              <a:gd name="connsiteX74" fmla="*/ 3728720 w 6065520"/>
              <a:gd name="connsiteY74" fmla="*/ 1916705 h 2069105"/>
              <a:gd name="connsiteX75" fmla="*/ 3759200 w 6065520"/>
              <a:gd name="connsiteY75" fmla="*/ 1926865 h 2069105"/>
              <a:gd name="connsiteX76" fmla="*/ 3850640 w 6065520"/>
              <a:gd name="connsiteY76" fmla="*/ 1977665 h 2069105"/>
              <a:gd name="connsiteX77" fmla="*/ 3901440 w 6065520"/>
              <a:gd name="connsiteY77" fmla="*/ 1987825 h 2069105"/>
              <a:gd name="connsiteX78" fmla="*/ 3942080 w 6065520"/>
              <a:gd name="connsiteY78" fmla="*/ 1997985 h 2069105"/>
              <a:gd name="connsiteX79" fmla="*/ 3972560 w 6065520"/>
              <a:gd name="connsiteY79" fmla="*/ 2008145 h 2069105"/>
              <a:gd name="connsiteX80" fmla="*/ 4043680 w 6065520"/>
              <a:gd name="connsiteY80" fmla="*/ 2018305 h 2069105"/>
              <a:gd name="connsiteX81" fmla="*/ 4074160 w 6065520"/>
              <a:gd name="connsiteY81" fmla="*/ 2028465 h 2069105"/>
              <a:gd name="connsiteX82" fmla="*/ 4470400 w 6065520"/>
              <a:gd name="connsiteY82" fmla="*/ 2028465 h 2069105"/>
              <a:gd name="connsiteX83" fmla="*/ 4531360 w 6065520"/>
              <a:gd name="connsiteY83" fmla="*/ 2008145 h 2069105"/>
              <a:gd name="connsiteX84" fmla="*/ 4561840 w 6065520"/>
              <a:gd name="connsiteY84" fmla="*/ 1997985 h 2069105"/>
              <a:gd name="connsiteX85" fmla="*/ 4653280 w 6065520"/>
              <a:gd name="connsiteY85" fmla="*/ 1937025 h 2069105"/>
              <a:gd name="connsiteX86" fmla="*/ 4714240 w 6065520"/>
              <a:gd name="connsiteY86" fmla="*/ 1916705 h 2069105"/>
              <a:gd name="connsiteX87" fmla="*/ 4866640 w 6065520"/>
              <a:gd name="connsiteY87" fmla="*/ 1926865 h 2069105"/>
              <a:gd name="connsiteX88" fmla="*/ 4907280 w 6065520"/>
              <a:gd name="connsiteY88" fmla="*/ 1937025 h 2069105"/>
              <a:gd name="connsiteX89" fmla="*/ 4978400 w 6065520"/>
              <a:gd name="connsiteY89" fmla="*/ 1947185 h 2069105"/>
              <a:gd name="connsiteX90" fmla="*/ 5699760 w 6065520"/>
              <a:gd name="connsiteY90" fmla="*/ 1926865 h 2069105"/>
              <a:gd name="connsiteX91" fmla="*/ 5750560 w 6065520"/>
              <a:gd name="connsiteY91" fmla="*/ 1916705 h 2069105"/>
              <a:gd name="connsiteX92" fmla="*/ 5933440 w 6065520"/>
              <a:gd name="connsiteY92" fmla="*/ 1926865 h 2069105"/>
              <a:gd name="connsiteX93" fmla="*/ 5963920 w 6065520"/>
              <a:gd name="connsiteY93" fmla="*/ 1937025 h 2069105"/>
              <a:gd name="connsiteX94" fmla="*/ 5994400 w 6065520"/>
              <a:gd name="connsiteY94" fmla="*/ 1957345 h 2069105"/>
              <a:gd name="connsiteX95" fmla="*/ 6065520 w 6065520"/>
              <a:gd name="connsiteY95" fmla="*/ 1957345 h 206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65520" h="2069105">
                <a:moveTo>
                  <a:pt x="0" y="2069105"/>
                </a:moveTo>
                <a:cubicBezTo>
                  <a:pt x="74507" y="2065718"/>
                  <a:pt x="149140" y="2064455"/>
                  <a:pt x="223520" y="2058945"/>
                </a:cubicBezTo>
                <a:cubicBezTo>
                  <a:pt x="240741" y="2057669"/>
                  <a:pt x="257286" y="2051624"/>
                  <a:pt x="274320" y="2048785"/>
                </a:cubicBezTo>
                <a:cubicBezTo>
                  <a:pt x="297942" y="2044848"/>
                  <a:pt x="321818" y="2042562"/>
                  <a:pt x="345440" y="2038625"/>
                </a:cubicBezTo>
                <a:cubicBezTo>
                  <a:pt x="392351" y="2030807"/>
                  <a:pt x="430064" y="2020009"/>
                  <a:pt x="477520" y="2008145"/>
                </a:cubicBezTo>
                <a:cubicBezTo>
                  <a:pt x="556442" y="1988415"/>
                  <a:pt x="640080" y="2001372"/>
                  <a:pt x="721360" y="1997985"/>
                </a:cubicBezTo>
                <a:cubicBezTo>
                  <a:pt x="762698" y="1987650"/>
                  <a:pt x="764690" y="1990275"/>
                  <a:pt x="802640" y="1967505"/>
                </a:cubicBezTo>
                <a:cubicBezTo>
                  <a:pt x="823581" y="1954940"/>
                  <a:pt x="863600" y="1926865"/>
                  <a:pt x="863600" y="1926865"/>
                </a:cubicBezTo>
                <a:cubicBezTo>
                  <a:pt x="931886" y="1835816"/>
                  <a:pt x="896381" y="1864371"/>
                  <a:pt x="955040" y="1825265"/>
                </a:cubicBezTo>
                <a:cubicBezTo>
                  <a:pt x="968587" y="1798172"/>
                  <a:pt x="986101" y="1772722"/>
                  <a:pt x="995680" y="1743985"/>
                </a:cubicBezTo>
                <a:cubicBezTo>
                  <a:pt x="1004473" y="1717605"/>
                  <a:pt x="1014011" y="1687002"/>
                  <a:pt x="1026160" y="1662705"/>
                </a:cubicBezTo>
                <a:cubicBezTo>
                  <a:pt x="1031621" y="1651783"/>
                  <a:pt x="1041521" y="1643383"/>
                  <a:pt x="1046480" y="1632225"/>
                </a:cubicBezTo>
                <a:cubicBezTo>
                  <a:pt x="1055179" y="1612652"/>
                  <a:pt x="1060027" y="1591585"/>
                  <a:pt x="1066800" y="1571265"/>
                </a:cubicBezTo>
                <a:lnTo>
                  <a:pt x="1076960" y="1540785"/>
                </a:lnTo>
                <a:cubicBezTo>
                  <a:pt x="1082108" y="1504752"/>
                  <a:pt x="1091763" y="1419739"/>
                  <a:pt x="1107440" y="1388385"/>
                </a:cubicBezTo>
                <a:cubicBezTo>
                  <a:pt x="1132549" y="1338166"/>
                  <a:pt x="1122971" y="1362113"/>
                  <a:pt x="1137920" y="1317265"/>
                </a:cubicBezTo>
                <a:cubicBezTo>
                  <a:pt x="1141307" y="1290172"/>
                  <a:pt x="1143591" y="1262918"/>
                  <a:pt x="1148080" y="1235985"/>
                </a:cubicBezTo>
                <a:cubicBezTo>
                  <a:pt x="1152332" y="1210470"/>
                  <a:pt x="1160347" y="1189023"/>
                  <a:pt x="1168400" y="1164865"/>
                </a:cubicBezTo>
                <a:cubicBezTo>
                  <a:pt x="1171787" y="1127612"/>
                  <a:pt x="1171224" y="1089786"/>
                  <a:pt x="1178560" y="1053105"/>
                </a:cubicBezTo>
                <a:cubicBezTo>
                  <a:pt x="1181530" y="1038253"/>
                  <a:pt x="1194091" y="1026833"/>
                  <a:pt x="1198880" y="1012465"/>
                </a:cubicBezTo>
                <a:cubicBezTo>
                  <a:pt x="1210473" y="977686"/>
                  <a:pt x="1203993" y="961599"/>
                  <a:pt x="1219200" y="931185"/>
                </a:cubicBezTo>
                <a:cubicBezTo>
                  <a:pt x="1224661" y="920263"/>
                  <a:pt x="1232747" y="910865"/>
                  <a:pt x="1239520" y="900705"/>
                </a:cubicBezTo>
                <a:cubicBezTo>
                  <a:pt x="1267323" y="789495"/>
                  <a:pt x="1225881" y="964537"/>
                  <a:pt x="1259840" y="738145"/>
                </a:cubicBezTo>
                <a:cubicBezTo>
                  <a:pt x="1263983" y="710527"/>
                  <a:pt x="1273387" y="683958"/>
                  <a:pt x="1280160" y="656865"/>
                </a:cubicBezTo>
                <a:cubicBezTo>
                  <a:pt x="1283833" y="642172"/>
                  <a:pt x="1294855" y="630287"/>
                  <a:pt x="1300480" y="616225"/>
                </a:cubicBezTo>
                <a:cubicBezTo>
                  <a:pt x="1308435" y="596338"/>
                  <a:pt x="1314027" y="575585"/>
                  <a:pt x="1320800" y="555265"/>
                </a:cubicBezTo>
                <a:cubicBezTo>
                  <a:pt x="1324187" y="545105"/>
                  <a:pt x="1325019" y="533696"/>
                  <a:pt x="1330960" y="524785"/>
                </a:cubicBezTo>
                <a:cubicBezTo>
                  <a:pt x="1378848" y="452953"/>
                  <a:pt x="1318749" y="541880"/>
                  <a:pt x="1381760" y="453665"/>
                </a:cubicBezTo>
                <a:cubicBezTo>
                  <a:pt x="1388857" y="443729"/>
                  <a:pt x="1397121" y="434343"/>
                  <a:pt x="1402080" y="423185"/>
                </a:cubicBezTo>
                <a:cubicBezTo>
                  <a:pt x="1410779" y="403612"/>
                  <a:pt x="1410519" y="380047"/>
                  <a:pt x="1422400" y="362225"/>
                </a:cubicBezTo>
                <a:cubicBezTo>
                  <a:pt x="1429173" y="352065"/>
                  <a:pt x="1437259" y="342667"/>
                  <a:pt x="1442720" y="331745"/>
                </a:cubicBezTo>
                <a:cubicBezTo>
                  <a:pt x="1447509" y="322166"/>
                  <a:pt x="1446939" y="310176"/>
                  <a:pt x="1452880" y="301265"/>
                </a:cubicBezTo>
                <a:cubicBezTo>
                  <a:pt x="1468526" y="277796"/>
                  <a:pt x="1491349" y="265459"/>
                  <a:pt x="1513840" y="250465"/>
                </a:cubicBezTo>
                <a:cubicBezTo>
                  <a:pt x="1520613" y="240305"/>
                  <a:pt x="1528699" y="230907"/>
                  <a:pt x="1534160" y="219985"/>
                </a:cubicBezTo>
                <a:cubicBezTo>
                  <a:pt x="1538949" y="210406"/>
                  <a:pt x="1537630" y="197868"/>
                  <a:pt x="1544320" y="189505"/>
                </a:cubicBezTo>
                <a:cubicBezTo>
                  <a:pt x="1551948" y="179970"/>
                  <a:pt x="1564640" y="175958"/>
                  <a:pt x="1574800" y="169185"/>
                </a:cubicBezTo>
                <a:cubicBezTo>
                  <a:pt x="1581573" y="159025"/>
                  <a:pt x="1584765" y="145177"/>
                  <a:pt x="1595120" y="138705"/>
                </a:cubicBezTo>
                <a:cubicBezTo>
                  <a:pt x="1613283" y="127353"/>
                  <a:pt x="1635300" y="123580"/>
                  <a:pt x="1656080" y="118385"/>
                </a:cubicBezTo>
                <a:cubicBezTo>
                  <a:pt x="1729739" y="99970"/>
                  <a:pt x="1682826" y="109614"/>
                  <a:pt x="1798320" y="98065"/>
                </a:cubicBezTo>
                <a:cubicBezTo>
                  <a:pt x="1909352" y="70307"/>
                  <a:pt x="1851844" y="74661"/>
                  <a:pt x="1971040" y="87905"/>
                </a:cubicBezTo>
                <a:cubicBezTo>
                  <a:pt x="2040941" y="111205"/>
                  <a:pt x="1956428" y="87905"/>
                  <a:pt x="2082800" y="87905"/>
                </a:cubicBezTo>
                <a:cubicBezTo>
                  <a:pt x="2120207" y="87905"/>
                  <a:pt x="2157307" y="94678"/>
                  <a:pt x="2194560" y="98065"/>
                </a:cubicBezTo>
                <a:cubicBezTo>
                  <a:pt x="2333413" y="94678"/>
                  <a:pt x="2472369" y="94212"/>
                  <a:pt x="2611120" y="87905"/>
                </a:cubicBezTo>
                <a:cubicBezTo>
                  <a:pt x="2651123" y="86087"/>
                  <a:pt x="2635039" y="69772"/>
                  <a:pt x="2672080" y="57425"/>
                </a:cubicBezTo>
                <a:cubicBezTo>
                  <a:pt x="2691623" y="50911"/>
                  <a:pt x="2712720" y="50652"/>
                  <a:pt x="2733040" y="47265"/>
                </a:cubicBezTo>
                <a:cubicBezTo>
                  <a:pt x="2743200" y="40492"/>
                  <a:pt x="2752918" y="33003"/>
                  <a:pt x="2763520" y="26945"/>
                </a:cubicBezTo>
                <a:cubicBezTo>
                  <a:pt x="2847917" y="-21282"/>
                  <a:pt x="2832780" y="8215"/>
                  <a:pt x="2987040" y="16785"/>
                </a:cubicBezTo>
                <a:cubicBezTo>
                  <a:pt x="3000587" y="23558"/>
                  <a:pt x="3015853" y="27644"/>
                  <a:pt x="3027680" y="37105"/>
                </a:cubicBezTo>
                <a:cubicBezTo>
                  <a:pt x="3050120" y="55057"/>
                  <a:pt x="3088640" y="98065"/>
                  <a:pt x="3088640" y="98065"/>
                </a:cubicBezTo>
                <a:cubicBezTo>
                  <a:pt x="3092951" y="115309"/>
                  <a:pt x="3100862" y="151370"/>
                  <a:pt x="3108960" y="169185"/>
                </a:cubicBezTo>
                <a:cubicBezTo>
                  <a:pt x="3121495" y="196761"/>
                  <a:pt x="3140021" y="221728"/>
                  <a:pt x="3149600" y="250465"/>
                </a:cubicBezTo>
                <a:cubicBezTo>
                  <a:pt x="3180428" y="342949"/>
                  <a:pt x="3133139" y="196881"/>
                  <a:pt x="3169920" y="331745"/>
                </a:cubicBezTo>
                <a:cubicBezTo>
                  <a:pt x="3175556" y="352409"/>
                  <a:pt x="3183467" y="372385"/>
                  <a:pt x="3190240" y="392705"/>
                </a:cubicBezTo>
                <a:cubicBezTo>
                  <a:pt x="3201775" y="427309"/>
                  <a:pt x="3222033" y="458919"/>
                  <a:pt x="3230880" y="494305"/>
                </a:cubicBezTo>
                <a:cubicBezTo>
                  <a:pt x="3251311" y="576030"/>
                  <a:pt x="3232173" y="492549"/>
                  <a:pt x="3251200" y="616225"/>
                </a:cubicBezTo>
                <a:cubicBezTo>
                  <a:pt x="3266179" y="713590"/>
                  <a:pt x="3254213" y="628277"/>
                  <a:pt x="3271520" y="697505"/>
                </a:cubicBezTo>
                <a:cubicBezTo>
                  <a:pt x="3275708" y="714258"/>
                  <a:pt x="3276718" y="731765"/>
                  <a:pt x="3281680" y="748305"/>
                </a:cubicBezTo>
                <a:cubicBezTo>
                  <a:pt x="3295237" y="793496"/>
                  <a:pt x="3299448" y="795277"/>
                  <a:pt x="3322320" y="829585"/>
                </a:cubicBezTo>
                <a:cubicBezTo>
                  <a:pt x="3325707" y="849905"/>
                  <a:pt x="3327848" y="870472"/>
                  <a:pt x="3332480" y="890545"/>
                </a:cubicBezTo>
                <a:cubicBezTo>
                  <a:pt x="3338024" y="914569"/>
                  <a:pt x="3346447" y="937842"/>
                  <a:pt x="3352800" y="961665"/>
                </a:cubicBezTo>
                <a:cubicBezTo>
                  <a:pt x="3359996" y="988649"/>
                  <a:pt x="3366347" y="1015852"/>
                  <a:pt x="3373120" y="1042945"/>
                </a:cubicBezTo>
                <a:cubicBezTo>
                  <a:pt x="3393544" y="1124640"/>
                  <a:pt x="3393558" y="1079393"/>
                  <a:pt x="3403600" y="1154705"/>
                </a:cubicBezTo>
                <a:cubicBezTo>
                  <a:pt x="3408098" y="1188442"/>
                  <a:pt x="3409262" y="1222568"/>
                  <a:pt x="3413760" y="1256305"/>
                </a:cubicBezTo>
                <a:cubicBezTo>
                  <a:pt x="3416042" y="1273422"/>
                  <a:pt x="3421478" y="1290010"/>
                  <a:pt x="3423920" y="1307105"/>
                </a:cubicBezTo>
                <a:cubicBezTo>
                  <a:pt x="3428257" y="1337464"/>
                  <a:pt x="3429038" y="1368295"/>
                  <a:pt x="3434080" y="1398545"/>
                </a:cubicBezTo>
                <a:cubicBezTo>
                  <a:pt x="3435841" y="1409109"/>
                  <a:pt x="3441422" y="1418693"/>
                  <a:pt x="3444240" y="1429025"/>
                </a:cubicBezTo>
                <a:cubicBezTo>
                  <a:pt x="3451588" y="1455968"/>
                  <a:pt x="3457787" y="1483212"/>
                  <a:pt x="3464560" y="1510305"/>
                </a:cubicBezTo>
                <a:cubicBezTo>
                  <a:pt x="3469716" y="1530928"/>
                  <a:pt x="3476135" y="1561019"/>
                  <a:pt x="3484880" y="1581425"/>
                </a:cubicBezTo>
                <a:cubicBezTo>
                  <a:pt x="3490846" y="1595346"/>
                  <a:pt x="3497686" y="1608915"/>
                  <a:pt x="3505200" y="1622065"/>
                </a:cubicBezTo>
                <a:cubicBezTo>
                  <a:pt x="3511258" y="1632667"/>
                  <a:pt x="3520561" y="1641387"/>
                  <a:pt x="3525520" y="1652545"/>
                </a:cubicBezTo>
                <a:cubicBezTo>
                  <a:pt x="3534219" y="1672118"/>
                  <a:pt x="3539067" y="1693185"/>
                  <a:pt x="3545840" y="1713505"/>
                </a:cubicBezTo>
                <a:cubicBezTo>
                  <a:pt x="3563652" y="1766942"/>
                  <a:pt x="3564183" y="1740031"/>
                  <a:pt x="3586480" y="1784625"/>
                </a:cubicBezTo>
                <a:cubicBezTo>
                  <a:pt x="3598751" y="1809166"/>
                  <a:pt x="3592696" y="1826174"/>
                  <a:pt x="3616960" y="1845585"/>
                </a:cubicBezTo>
                <a:cubicBezTo>
                  <a:pt x="3641909" y="1865544"/>
                  <a:pt x="3671147" y="1879452"/>
                  <a:pt x="3698240" y="1896385"/>
                </a:cubicBezTo>
                <a:cubicBezTo>
                  <a:pt x="3708595" y="1902857"/>
                  <a:pt x="3717798" y="1911244"/>
                  <a:pt x="3728720" y="1916705"/>
                </a:cubicBezTo>
                <a:cubicBezTo>
                  <a:pt x="3738299" y="1921494"/>
                  <a:pt x="3749621" y="1922076"/>
                  <a:pt x="3759200" y="1926865"/>
                </a:cubicBezTo>
                <a:cubicBezTo>
                  <a:pt x="3785242" y="1939886"/>
                  <a:pt x="3821286" y="1967880"/>
                  <a:pt x="3850640" y="1977665"/>
                </a:cubicBezTo>
                <a:cubicBezTo>
                  <a:pt x="3867023" y="1983126"/>
                  <a:pt x="3884583" y="1984079"/>
                  <a:pt x="3901440" y="1987825"/>
                </a:cubicBezTo>
                <a:cubicBezTo>
                  <a:pt x="3915071" y="1990854"/>
                  <a:pt x="3928654" y="1994149"/>
                  <a:pt x="3942080" y="1997985"/>
                </a:cubicBezTo>
                <a:cubicBezTo>
                  <a:pt x="3952378" y="2000927"/>
                  <a:pt x="3962058" y="2006045"/>
                  <a:pt x="3972560" y="2008145"/>
                </a:cubicBezTo>
                <a:cubicBezTo>
                  <a:pt x="3996042" y="2012841"/>
                  <a:pt x="4019973" y="2014918"/>
                  <a:pt x="4043680" y="2018305"/>
                </a:cubicBezTo>
                <a:cubicBezTo>
                  <a:pt x="4053840" y="2021692"/>
                  <a:pt x="4063770" y="2025868"/>
                  <a:pt x="4074160" y="2028465"/>
                </a:cubicBezTo>
                <a:cubicBezTo>
                  <a:pt x="4208615" y="2062079"/>
                  <a:pt x="4303183" y="2033383"/>
                  <a:pt x="4470400" y="2028465"/>
                </a:cubicBezTo>
                <a:lnTo>
                  <a:pt x="4531360" y="2008145"/>
                </a:lnTo>
                <a:lnTo>
                  <a:pt x="4561840" y="1997985"/>
                </a:lnTo>
                <a:cubicBezTo>
                  <a:pt x="4590703" y="1976338"/>
                  <a:pt x="4620117" y="1952099"/>
                  <a:pt x="4653280" y="1937025"/>
                </a:cubicBezTo>
                <a:cubicBezTo>
                  <a:pt x="4672779" y="1928162"/>
                  <a:pt x="4693920" y="1923478"/>
                  <a:pt x="4714240" y="1916705"/>
                </a:cubicBezTo>
                <a:cubicBezTo>
                  <a:pt x="4765040" y="1920092"/>
                  <a:pt x="4816007" y="1921535"/>
                  <a:pt x="4866640" y="1926865"/>
                </a:cubicBezTo>
                <a:cubicBezTo>
                  <a:pt x="4880527" y="1928327"/>
                  <a:pt x="4893542" y="1934527"/>
                  <a:pt x="4907280" y="1937025"/>
                </a:cubicBezTo>
                <a:cubicBezTo>
                  <a:pt x="4930841" y="1941309"/>
                  <a:pt x="4954693" y="1943798"/>
                  <a:pt x="4978400" y="1947185"/>
                </a:cubicBezTo>
                <a:lnTo>
                  <a:pt x="5699760" y="1926865"/>
                </a:lnTo>
                <a:cubicBezTo>
                  <a:pt x="5717015" y="1926184"/>
                  <a:pt x="5733291" y="1916705"/>
                  <a:pt x="5750560" y="1916705"/>
                </a:cubicBezTo>
                <a:cubicBezTo>
                  <a:pt x="5811614" y="1916705"/>
                  <a:pt x="5872480" y="1923478"/>
                  <a:pt x="5933440" y="1926865"/>
                </a:cubicBezTo>
                <a:cubicBezTo>
                  <a:pt x="5943600" y="1930252"/>
                  <a:pt x="5954341" y="1932236"/>
                  <a:pt x="5963920" y="1937025"/>
                </a:cubicBezTo>
                <a:cubicBezTo>
                  <a:pt x="5974842" y="1942486"/>
                  <a:pt x="5982426" y="1954950"/>
                  <a:pt x="5994400" y="1957345"/>
                </a:cubicBezTo>
                <a:cubicBezTo>
                  <a:pt x="6017646" y="1961994"/>
                  <a:pt x="6041813" y="1957345"/>
                  <a:pt x="6065520" y="1957345"/>
                </a:cubicBezTo>
              </a:path>
            </a:pathLst>
          </a:custGeom>
          <a:noFill/>
          <a:ln w="762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TextBox 47"/>
          <p:cNvSpPr txBox="1"/>
          <p:nvPr/>
        </p:nvSpPr>
        <p:spPr>
          <a:xfrm>
            <a:off x="2348012" y="2417705"/>
            <a:ext cx="1135568" cy="1015663"/>
          </a:xfrm>
          <a:prstGeom prst="rect">
            <a:avLst/>
          </a:prstGeom>
          <a:noFill/>
        </p:spPr>
        <p:txBody>
          <a:bodyPr wrap="none" rtlCol="0">
            <a:spAutoFit/>
          </a:bodyPr>
          <a:lstStyle/>
          <a:p>
            <a:pPr algn="ctr"/>
            <a:r>
              <a:rPr lang="en-US" sz="1200" b="1" i="1" u="sng" dirty="0" smtClean="0">
                <a:solidFill>
                  <a:srgbClr val="00B0F0"/>
                </a:solidFill>
                <a:latin typeface="Calibri"/>
              </a:rPr>
              <a:t>Elevation  gain</a:t>
            </a:r>
          </a:p>
          <a:p>
            <a:pPr algn="ctr"/>
            <a:r>
              <a:rPr lang="en-US" sz="1200" dirty="0" smtClean="0">
                <a:solidFill>
                  <a:srgbClr val="00B0F0"/>
                </a:solidFill>
                <a:latin typeface="Calibri"/>
              </a:rPr>
              <a:t>Sedimentation</a:t>
            </a:r>
          </a:p>
          <a:p>
            <a:pPr algn="ctr"/>
            <a:r>
              <a:rPr lang="en-US" sz="1200" i="1" dirty="0" smtClean="0">
                <a:solidFill>
                  <a:srgbClr val="000000"/>
                </a:solidFill>
                <a:latin typeface="Calibri"/>
              </a:rPr>
              <a:t>AG NPP</a:t>
            </a:r>
          </a:p>
          <a:p>
            <a:pPr algn="ctr"/>
            <a:r>
              <a:rPr lang="en-US" sz="1200" dirty="0" smtClean="0">
                <a:solidFill>
                  <a:srgbClr val="FFC000"/>
                </a:solidFill>
                <a:latin typeface="Calibri"/>
              </a:rPr>
              <a:t>BG NPP</a:t>
            </a:r>
          </a:p>
          <a:p>
            <a:pPr algn="ctr"/>
            <a:endParaRPr lang="en-US" sz="1200" dirty="0" smtClean="0">
              <a:solidFill>
                <a:srgbClr val="000000"/>
              </a:solidFill>
              <a:latin typeface="Calibri"/>
            </a:endParaRPr>
          </a:p>
        </p:txBody>
      </p:sp>
      <p:sp>
        <p:nvSpPr>
          <p:cNvPr id="49" name="TextBox 48"/>
          <p:cNvSpPr txBox="1"/>
          <p:nvPr/>
        </p:nvSpPr>
        <p:spPr>
          <a:xfrm>
            <a:off x="0" y="68407"/>
            <a:ext cx="9144000" cy="369332"/>
          </a:xfrm>
          <a:prstGeom prst="rect">
            <a:avLst/>
          </a:prstGeom>
          <a:noFill/>
        </p:spPr>
        <p:txBody>
          <a:bodyPr wrap="square" rtlCol="0">
            <a:spAutoFit/>
          </a:bodyPr>
          <a:lstStyle/>
          <a:p>
            <a:pPr algn="ctr"/>
            <a:r>
              <a:rPr lang="en-US" sz="1800" b="1" i="1" u="sng" dirty="0" smtClean="0">
                <a:solidFill>
                  <a:srgbClr val="000000"/>
                </a:solidFill>
                <a:latin typeface="Calibri"/>
              </a:rPr>
              <a:t>Processes determining elevation change in hummocks and hollows (and TFFW in general)</a:t>
            </a:r>
            <a:endParaRPr lang="en-US" sz="1800" b="1" i="1" u="sng" dirty="0">
              <a:solidFill>
                <a:srgbClr val="000000"/>
              </a:solidFill>
              <a:latin typeface="Calibri"/>
            </a:endParaRPr>
          </a:p>
        </p:txBody>
      </p:sp>
      <p:sp>
        <p:nvSpPr>
          <p:cNvPr id="50" name="TextBox 49"/>
          <p:cNvSpPr txBox="1"/>
          <p:nvPr/>
        </p:nvSpPr>
        <p:spPr>
          <a:xfrm flipH="1">
            <a:off x="3962400" y="533400"/>
            <a:ext cx="394900" cy="1384995"/>
          </a:xfrm>
          <a:prstGeom prst="rect">
            <a:avLst/>
          </a:prstGeom>
          <a:noFill/>
        </p:spPr>
        <p:txBody>
          <a:bodyPr wrap="square" rtlCol="0">
            <a:spAutoFit/>
          </a:bodyPr>
          <a:lstStyle/>
          <a:p>
            <a:pPr algn="r"/>
            <a:r>
              <a:rPr lang="en-US" sz="1200" dirty="0" smtClean="0">
                <a:solidFill>
                  <a:srgbClr val="000000"/>
                </a:solidFill>
                <a:latin typeface="Calibri"/>
              </a:rPr>
              <a:t>+1</a:t>
            </a:r>
          </a:p>
          <a:p>
            <a:pPr algn="r"/>
            <a:endParaRPr lang="en-US" sz="1200" dirty="0">
              <a:solidFill>
                <a:srgbClr val="000000"/>
              </a:solidFill>
              <a:latin typeface="Calibri"/>
            </a:endParaRPr>
          </a:p>
          <a:p>
            <a:pPr algn="r"/>
            <a:endParaRPr lang="en-US" sz="1200" dirty="0" smtClean="0">
              <a:solidFill>
                <a:srgbClr val="000000"/>
              </a:solidFill>
              <a:latin typeface="Calibri"/>
            </a:endParaRPr>
          </a:p>
          <a:p>
            <a:pPr algn="r"/>
            <a:r>
              <a:rPr lang="en-US" sz="1200" dirty="0" smtClean="0">
                <a:solidFill>
                  <a:srgbClr val="000000"/>
                </a:solidFill>
                <a:latin typeface="Calibri"/>
              </a:rPr>
              <a:t>0</a:t>
            </a:r>
          </a:p>
          <a:p>
            <a:pPr algn="r"/>
            <a:endParaRPr lang="en-US" sz="1200" dirty="0">
              <a:solidFill>
                <a:srgbClr val="000000"/>
              </a:solidFill>
              <a:latin typeface="Calibri"/>
            </a:endParaRPr>
          </a:p>
          <a:p>
            <a:pPr algn="r"/>
            <a:endParaRPr lang="en-US" sz="1200" dirty="0" smtClean="0">
              <a:solidFill>
                <a:srgbClr val="000000"/>
              </a:solidFill>
              <a:latin typeface="Calibri"/>
            </a:endParaRPr>
          </a:p>
          <a:p>
            <a:pPr algn="r"/>
            <a:r>
              <a:rPr lang="en-US" sz="1200" dirty="0" smtClean="0">
                <a:solidFill>
                  <a:srgbClr val="000000"/>
                </a:solidFill>
                <a:latin typeface="Calibri"/>
              </a:rPr>
              <a:t>-1</a:t>
            </a:r>
          </a:p>
        </p:txBody>
      </p:sp>
      <p:sp>
        <p:nvSpPr>
          <p:cNvPr id="51" name="TextBox 50"/>
          <p:cNvSpPr txBox="1"/>
          <p:nvPr/>
        </p:nvSpPr>
        <p:spPr>
          <a:xfrm>
            <a:off x="2173989" y="4235500"/>
            <a:ext cx="1483611" cy="1200329"/>
          </a:xfrm>
          <a:prstGeom prst="rect">
            <a:avLst/>
          </a:prstGeom>
          <a:noFill/>
        </p:spPr>
        <p:txBody>
          <a:bodyPr wrap="none" rtlCol="0">
            <a:spAutoFit/>
          </a:bodyPr>
          <a:lstStyle/>
          <a:p>
            <a:pPr algn="ctr"/>
            <a:r>
              <a:rPr lang="en-US" sz="1200" b="1" i="1" u="sng" dirty="0" smtClean="0">
                <a:solidFill>
                  <a:srgbClr val="00B0F0"/>
                </a:solidFill>
                <a:latin typeface="Calibri"/>
              </a:rPr>
              <a:t>Elevation loss:</a:t>
            </a:r>
          </a:p>
          <a:p>
            <a:pPr algn="ctr"/>
            <a:r>
              <a:rPr lang="en-US" sz="1200" dirty="0" smtClean="0">
                <a:solidFill>
                  <a:srgbClr val="00B0F0"/>
                </a:solidFill>
                <a:latin typeface="Calibri"/>
              </a:rPr>
              <a:t>Erosion</a:t>
            </a:r>
          </a:p>
          <a:p>
            <a:pPr algn="ctr"/>
            <a:r>
              <a:rPr lang="en-US" sz="1200" i="1" dirty="0" smtClean="0">
                <a:solidFill>
                  <a:srgbClr val="000000"/>
                </a:solidFill>
                <a:latin typeface="Calibri"/>
              </a:rPr>
              <a:t>Root respiration</a:t>
            </a:r>
          </a:p>
          <a:p>
            <a:pPr algn="ctr"/>
            <a:r>
              <a:rPr lang="en-US" sz="1200" dirty="0" smtClean="0">
                <a:solidFill>
                  <a:srgbClr val="00B0F0"/>
                </a:solidFill>
                <a:latin typeface="Calibri"/>
              </a:rPr>
              <a:t>Microbial respiration</a:t>
            </a:r>
          </a:p>
          <a:p>
            <a:pPr algn="ctr"/>
            <a:r>
              <a:rPr lang="en-US" sz="1200" dirty="0" smtClean="0">
                <a:solidFill>
                  <a:srgbClr val="00B0F0"/>
                </a:solidFill>
                <a:latin typeface="Calibri"/>
              </a:rPr>
              <a:t>Compaction</a:t>
            </a:r>
          </a:p>
          <a:p>
            <a:pPr algn="ctr"/>
            <a:endParaRPr lang="en-US" sz="1200" dirty="0">
              <a:solidFill>
                <a:srgbClr val="000000"/>
              </a:solidFill>
              <a:latin typeface="Calibri"/>
            </a:endParaRPr>
          </a:p>
        </p:txBody>
      </p:sp>
      <p:cxnSp>
        <p:nvCxnSpPr>
          <p:cNvPr id="52" name="Straight Arrow Connector 51"/>
          <p:cNvCxnSpPr/>
          <p:nvPr/>
        </p:nvCxnSpPr>
        <p:spPr>
          <a:xfrm>
            <a:off x="5257800" y="5102565"/>
            <a:ext cx="0" cy="9906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369650" y="5026365"/>
            <a:ext cx="793150" cy="830997"/>
          </a:xfrm>
          <a:prstGeom prst="rect">
            <a:avLst/>
          </a:prstGeom>
          <a:noFill/>
        </p:spPr>
        <p:txBody>
          <a:bodyPr wrap="square" rtlCol="0">
            <a:spAutoFit/>
          </a:bodyPr>
          <a:lstStyle/>
          <a:p>
            <a:r>
              <a:rPr lang="en-US" sz="1200" b="1" i="1" dirty="0" smtClean="0">
                <a:solidFill>
                  <a:srgbClr val="000000"/>
                </a:solidFill>
                <a:latin typeface="Calibri"/>
              </a:rPr>
              <a:t>Sediment gain/loss</a:t>
            </a:r>
          </a:p>
          <a:p>
            <a:endParaRPr lang="en-US" sz="1200" b="1" i="1" dirty="0">
              <a:solidFill>
                <a:srgbClr val="000000"/>
              </a:solidFill>
              <a:latin typeface="Calibri"/>
            </a:endParaRPr>
          </a:p>
          <a:p>
            <a:r>
              <a:rPr lang="en-US" sz="1200" b="1" i="1" dirty="0" smtClean="0">
                <a:solidFill>
                  <a:srgbClr val="000000"/>
                </a:solidFill>
                <a:latin typeface="Calibri"/>
              </a:rPr>
              <a:t>BNEP </a:t>
            </a:r>
            <a:endParaRPr lang="en-US" sz="1200" b="1" i="1" dirty="0">
              <a:solidFill>
                <a:srgbClr val="000000"/>
              </a:solidFill>
              <a:latin typeface="Calibri"/>
            </a:endParaRPr>
          </a:p>
        </p:txBody>
      </p:sp>
      <p:sp>
        <p:nvSpPr>
          <p:cNvPr id="54" name="TextBox 53"/>
          <p:cNvSpPr txBox="1"/>
          <p:nvPr/>
        </p:nvSpPr>
        <p:spPr>
          <a:xfrm>
            <a:off x="5788230" y="1085885"/>
            <a:ext cx="3428881" cy="276999"/>
          </a:xfrm>
          <a:prstGeom prst="rect">
            <a:avLst/>
          </a:prstGeom>
          <a:noFill/>
        </p:spPr>
        <p:txBody>
          <a:bodyPr wrap="square" rtlCol="0">
            <a:spAutoFit/>
          </a:bodyPr>
          <a:lstStyle/>
          <a:p>
            <a:r>
              <a:rPr lang="en-US" sz="1200" dirty="0" smtClean="0">
                <a:solidFill>
                  <a:srgbClr val="0070C0"/>
                </a:solidFill>
                <a:latin typeface="Calibri"/>
              </a:rPr>
              <a:t>Sediment availability effect on accretion</a:t>
            </a:r>
          </a:p>
        </p:txBody>
      </p:sp>
      <p:sp>
        <p:nvSpPr>
          <p:cNvPr id="55" name="TextBox 54"/>
          <p:cNvSpPr txBox="1"/>
          <p:nvPr/>
        </p:nvSpPr>
        <p:spPr>
          <a:xfrm rot="16200000" flipH="1">
            <a:off x="3110300" y="1156901"/>
            <a:ext cx="1828800" cy="276999"/>
          </a:xfrm>
          <a:prstGeom prst="rect">
            <a:avLst/>
          </a:prstGeom>
          <a:noFill/>
        </p:spPr>
        <p:txBody>
          <a:bodyPr wrap="square" rtlCol="0">
            <a:spAutoFit/>
          </a:bodyPr>
          <a:lstStyle/>
          <a:p>
            <a:r>
              <a:rPr lang="en-US" sz="1200" dirty="0" smtClean="0">
                <a:solidFill>
                  <a:srgbClr val="000000"/>
                </a:solidFill>
                <a:latin typeface="Calibri"/>
              </a:rPr>
              <a:t>Elevation differentiation</a:t>
            </a:r>
          </a:p>
        </p:txBody>
      </p:sp>
      <p:cxnSp>
        <p:nvCxnSpPr>
          <p:cNvPr id="56" name="Straight Connector 55"/>
          <p:cNvCxnSpPr/>
          <p:nvPr/>
        </p:nvCxnSpPr>
        <p:spPr>
          <a:xfrm>
            <a:off x="4443660" y="693440"/>
            <a:ext cx="1132840" cy="107255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4433500" y="745694"/>
            <a:ext cx="1143000" cy="532552"/>
          </a:xfrm>
          <a:custGeom>
            <a:avLst/>
            <a:gdLst>
              <a:gd name="connsiteX0" fmla="*/ 0 w 883920"/>
              <a:gd name="connsiteY0" fmla="*/ 1117635 h 1117635"/>
              <a:gd name="connsiteX1" fmla="*/ 416560 w 883920"/>
              <a:gd name="connsiteY1" fmla="*/ 35 h 1117635"/>
              <a:gd name="connsiteX2" fmla="*/ 883920 w 883920"/>
              <a:gd name="connsiteY2" fmla="*/ 1087155 h 1117635"/>
            </a:gdLst>
            <a:ahLst/>
            <a:cxnLst>
              <a:cxn ang="0">
                <a:pos x="connsiteX0" y="connsiteY0"/>
              </a:cxn>
              <a:cxn ang="0">
                <a:pos x="connsiteX1" y="connsiteY1"/>
              </a:cxn>
              <a:cxn ang="0">
                <a:pos x="connsiteX2" y="connsiteY2"/>
              </a:cxn>
            </a:cxnLst>
            <a:rect l="l" t="t" r="r" b="b"/>
            <a:pathLst>
              <a:path w="883920" h="1117635">
                <a:moveTo>
                  <a:pt x="0" y="1117635"/>
                </a:moveTo>
                <a:cubicBezTo>
                  <a:pt x="134620" y="561375"/>
                  <a:pt x="269240" y="5115"/>
                  <a:pt x="416560" y="35"/>
                </a:cubicBezTo>
                <a:cubicBezTo>
                  <a:pt x="563880" y="-5045"/>
                  <a:pt x="723900" y="541055"/>
                  <a:pt x="883920" y="1087155"/>
                </a:cubicBezTo>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8" name="Freeform 57"/>
          <p:cNvSpPr/>
          <p:nvPr/>
        </p:nvSpPr>
        <p:spPr>
          <a:xfrm>
            <a:off x="4428608" y="745694"/>
            <a:ext cx="1147892" cy="532552"/>
          </a:xfrm>
          <a:custGeom>
            <a:avLst/>
            <a:gdLst>
              <a:gd name="connsiteX0" fmla="*/ 0 w 880408"/>
              <a:gd name="connsiteY0" fmla="*/ 1121775 h 1121775"/>
              <a:gd name="connsiteX1" fmla="*/ 659456 w 880408"/>
              <a:gd name="connsiteY1" fmla="*/ 21 h 1121775"/>
              <a:gd name="connsiteX2" fmla="*/ 880408 w 880408"/>
              <a:gd name="connsiteY2" fmla="*/ 1087783 h 1121775"/>
              <a:gd name="connsiteX3" fmla="*/ 880408 w 880408"/>
              <a:gd name="connsiteY3" fmla="*/ 1087783 h 1121775"/>
            </a:gdLst>
            <a:ahLst/>
            <a:cxnLst>
              <a:cxn ang="0">
                <a:pos x="connsiteX0" y="connsiteY0"/>
              </a:cxn>
              <a:cxn ang="0">
                <a:pos x="connsiteX1" y="connsiteY1"/>
              </a:cxn>
              <a:cxn ang="0">
                <a:pos x="connsiteX2" y="connsiteY2"/>
              </a:cxn>
              <a:cxn ang="0">
                <a:pos x="connsiteX3" y="connsiteY3"/>
              </a:cxn>
            </a:cxnLst>
            <a:rect l="l" t="t" r="r" b="b"/>
            <a:pathLst>
              <a:path w="880408" h="1121775">
                <a:moveTo>
                  <a:pt x="0" y="1121775"/>
                </a:moveTo>
                <a:cubicBezTo>
                  <a:pt x="256360" y="563730"/>
                  <a:pt x="512721" y="5686"/>
                  <a:pt x="659456" y="21"/>
                </a:cubicBezTo>
                <a:cubicBezTo>
                  <a:pt x="806191" y="-5644"/>
                  <a:pt x="880408" y="1087783"/>
                  <a:pt x="880408" y="1087783"/>
                </a:cubicBezTo>
                <a:lnTo>
                  <a:pt x="880408" y="1087783"/>
                </a:ln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59" name="Straight Connector 58"/>
          <p:cNvCxnSpPr/>
          <p:nvPr/>
        </p:nvCxnSpPr>
        <p:spPr>
          <a:xfrm flipH="1">
            <a:off x="4301494" y="539996"/>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788230" y="554940"/>
            <a:ext cx="2971800" cy="276999"/>
          </a:xfrm>
          <a:prstGeom prst="rect">
            <a:avLst/>
          </a:prstGeom>
          <a:noFill/>
        </p:spPr>
        <p:txBody>
          <a:bodyPr wrap="square" rtlCol="0">
            <a:spAutoFit/>
          </a:bodyPr>
          <a:lstStyle/>
          <a:p>
            <a:r>
              <a:rPr lang="en-US" sz="1200" dirty="0" smtClean="0">
                <a:solidFill>
                  <a:srgbClr val="00B050"/>
                </a:solidFill>
                <a:latin typeface="Calibri"/>
              </a:rPr>
              <a:t>Water level effect on BNEP/root production</a:t>
            </a:r>
          </a:p>
        </p:txBody>
      </p:sp>
      <p:grpSp>
        <p:nvGrpSpPr>
          <p:cNvPr id="61" name="Group 60"/>
          <p:cNvGrpSpPr/>
          <p:nvPr/>
        </p:nvGrpSpPr>
        <p:grpSpPr>
          <a:xfrm>
            <a:off x="4291260" y="533400"/>
            <a:ext cx="1375340" cy="1384994"/>
            <a:chOff x="7172960" y="443806"/>
            <a:chExt cx="1375340" cy="1464392"/>
          </a:xfrm>
        </p:grpSpPr>
        <p:cxnSp>
          <p:nvCxnSpPr>
            <p:cNvPr id="62" name="Straight Connector 61"/>
            <p:cNvCxnSpPr/>
            <p:nvPr/>
          </p:nvCxnSpPr>
          <p:spPr>
            <a:xfrm flipH="1">
              <a:off x="7172960" y="443806"/>
              <a:ext cx="13900" cy="146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172960" y="1905001"/>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8534400" y="447003"/>
              <a:ext cx="13900" cy="1461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486400" y="5136262"/>
            <a:ext cx="634129" cy="461665"/>
          </a:xfrm>
          <a:prstGeom prst="rect">
            <a:avLst/>
          </a:prstGeom>
          <a:noFill/>
        </p:spPr>
        <p:txBody>
          <a:bodyPr wrap="square" rtlCol="0">
            <a:spAutoFit/>
          </a:bodyPr>
          <a:lstStyle/>
          <a:p>
            <a:r>
              <a:rPr lang="en-US" sz="1200" dirty="0" smtClean="0">
                <a:solidFill>
                  <a:srgbClr val="000000"/>
                </a:solidFill>
                <a:latin typeface="Calibri"/>
              </a:rPr>
              <a:t>Water level</a:t>
            </a:r>
          </a:p>
        </p:txBody>
      </p:sp>
      <p:sp>
        <p:nvSpPr>
          <p:cNvPr id="66" name="TextBox 65"/>
          <p:cNvSpPr txBox="1"/>
          <p:nvPr/>
        </p:nvSpPr>
        <p:spPr>
          <a:xfrm>
            <a:off x="7312290" y="4402494"/>
            <a:ext cx="1137462" cy="276999"/>
          </a:xfrm>
          <a:prstGeom prst="rect">
            <a:avLst/>
          </a:prstGeom>
          <a:noFill/>
        </p:spPr>
        <p:txBody>
          <a:bodyPr wrap="square" rtlCol="0">
            <a:spAutoFit/>
          </a:bodyPr>
          <a:lstStyle/>
          <a:p>
            <a:r>
              <a:rPr lang="en-US" sz="1200" dirty="0" smtClean="0">
                <a:solidFill>
                  <a:srgbClr val="000000"/>
                </a:solidFill>
                <a:latin typeface="Calibri"/>
              </a:rPr>
              <a:t>Sediment load</a:t>
            </a:r>
          </a:p>
        </p:txBody>
      </p:sp>
      <p:cxnSp>
        <p:nvCxnSpPr>
          <p:cNvPr id="67" name="Straight Arrow Connector 66"/>
          <p:cNvCxnSpPr/>
          <p:nvPr/>
        </p:nvCxnSpPr>
        <p:spPr>
          <a:xfrm flipV="1">
            <a:off x="5946583" y="5278049"/>
            <a:ext cx="298834" cy="5311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157992" y="4004667"/>
            <a:ext cx="744360" cy="461665"/>
          </a:xfrm>
          <a:prstGeom prst="rect">
            <a:avLst/>
          </a:prstGeom>
          <a:noFill/>
        </p:spPr>
        <p:txBody>
          <a:bodyPr wrap="square" rtlCol="0">
            <a:spAutoFit/>
          </a:bodyPr>
          <a:lstStyle/>
          <a:p>
            <a:r>
              <a:rPr lang="en-US" sz="1200" dirty="0" smtClean="0">
                <a:solidFill>
                  <a:srgbClr val="000000"/>
                </a:solidFill>
                <a:latin typeface="Calibri"/>
              </a:rPr>
              <a:t>Water velocity</a:t>
            </a:r>
          </a:p>
        </p:txBody>
      </p:sp>
      <p:cxnSp>
        <p:nvCxnSpPr>
          <p:cNvPr id="69" name="Straight Arrow Connector 68"/>
          <p:cNvCxnSpPr>
            <a:stCxn id="68" idx="2"/>
            <a:endCxn id="53" idx="0"/>
          </p:cNvCxnSpPr>
          <p:nvPr/>
        </p:nvCxnSpPr>
        <p:spPr>
          <a:xfrm>
            <a:off x="6530172" y="4466332"/>
            <a:ext cx="236053" cy="5600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6" idx="2"/>
          </p:cNvCxnSpPr>
          <p:nvPr/>
        </p:nvCxnSpPr>
        <p:spPr>
          <a:xfrm flipH="1">
            <a:off x="7086600" y="4679493"/>
            <a:ext cx="794421" cy="42307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620000" y="5331165"/>
            <a:ext cx="990600" cy="461665"/>
          </a:xfrm>
          <a:prstGeom prst="rect">
            <a:avLst/>
          </a:prstGeom>
          <a:noFill/>
        </p:spPr>
        <p:txBody>
          <a:bodyPr wrap="square" rtlCol="0">
            <a:spAutoFit/>
          </a:bodyPr>
          <a:lstStyle/>
          <a:p>
            <a:r>
              <a:rPr lang="en-US" sz="1200" dirty="0" smtClean="0">
                <a:solidFill>
                  <a:srgbClr val="000000"/>
                </a:solidFill>
                <a:latin typeface="Calibri"/>
              </a:rPr>
              <a:t>Vegetative productivity</a:t>
            </a:r>
          </a:p>
        </p:txBody>
      </p:sp>
      <p:cxnSp>
        <p:nvCxnSpPr>
          <p:cNvPr id="72" name="Straight Arrow Connector 71"/>
          <p:cNvCxnSpPr>
            <a:stCxn id="71" idx="1"/>
          </p:cNvCxnSpPr>
          <p:nvPr/>
        </p:nvCxnSpPr>
        <p:spPr>
          <a:xfrm flipH="1" flipV="1">
            <a:off x="7086600" y="5278049"/>
            <a:ext cx="533400" cy="28394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71" idx="1"/>
          </p:cNvCxnSpPr>
          <p:nvPr/>
        </p:nvCxnSpPr>
        <p:spPr>
          <a:xfrm flipH="1">
            <a:off x="6934200" y="5561998"/>
            <a:ext cx="685800" cy="20075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946583" y="5433106"/>
            <a:ext cx="378017" cy="32964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344160" y="6320135"/>
            <a:ext cx="980440" cy="461665"/>
          </a:xfrm>
          <a:prstGeom prst="rect">
            <a:avLst/>
          </a:prstGeom>
          <a:noFill/>
        </p:spPr>
        <p:txBody>
          <a:bodyPr wrap="square" rtlCol="0">
            <a:spAutoFit/>
          </a:bodyPr>
          <a:lstStyle/>
          <a:p>
            <a:r>
              <a:rPr lang="en-US" sz="1200" dirty="0" smtClean="0">
                <a:solidFill>
                  <a:srgbClr val="000000"/>
                </a:solidFill>
                <a:latin typeface="Calibri"/>
              </a:rPr>
              <a:t>Alternative e</a:t>
            </a:r>
            <a:r>
              <a:rPr lang="en-US" sz="1200" baseline="30000" dirty="0" smtClean="0">
                <a:solidFill>
                  <a:srgbClr val="000000"/>
                </a:solidFill>
                <a:latin typeface="Calibri"/>
              </a:rPr>
              <a:t>-</a:t>
            </a:r>
            <a:r>
              <a:rPr lang="en-US" sz="1200" dirty="0" smtClean="0">
                <a:solidFill>
                  <a:srgbClr val="000000"/>
                </a:solidFill>
                <a:latin typeface="Calibri"/>
              </a:rPr>
              <a:t> acceptors</a:t>
            </a:r>
          </a:p>
        </p:txBody>
      </p:sp>
      <p:cxnSp>
        <p:nvCxnSpPr>
          <p:cNvPr id="76" name="Straight Arrow Connector 75"/>
          <p:cNvCxnSpPr/>
          <p:nvPr/>
        </p:nvCxnSpPr>
        <p:spPr>
          <a:xfrm flipV="1">
            <a:off x="6096000" y="5867742"/>
            <a:ext cx="439819" cy="4523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579984" y="6222345"/>
            <a:ext cx="897776" cy="461665"/>
          </a:xfrm>
          <a:prstGeom prst="rect">
            <a:avLst/>
          </a:prstGeom>
          <a:noFill/>
        </p:spPr>
        <p:txBody>
          <a:bodyPr wrap="square" rtlCol="0">
            <a:spAutoFit/>
          </a:bodyPr>
          <a:lstStyle/>
          <a:p>
            <a:r>
              <a:rPr lang="en-US" sz="1200" dirty="0" smtClean="0">
                <a:solidFill>
                  <a:srgbClr val="000000"/>
                </a:solidFill>
                <a:latin typeface="Calibri"/>
              </a:rPr>
              <a:t>Nutrient availability</a:t>
            </a:r>
          </a:p>
        </p:txBody>
      </p:sp>
      <p:cxnSp>
        <p:nvCxnSpPr>
          <p:cNvPr id="78" name="Straight Arrow Connector 77"/>
          <p:cNvCxnSpPr>
            <a:stCxn id="77" idx="0"/>
          </p:cNvCxnSpPr>
          <p:nvPr/>
        </p:nvCxnSpPr>
        <p:spPr>
          <a:xfrm flipH="1" flipV="1">
            <a:off x="6825438" y="5915149"/>
            <a:ext cx="203434" cy="30719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66" idx="2"/>
          </p:cNvCxnSpPr>
          <p:nvPr/>
        </p:nvCxnSpPr>
        <p:spPr>
          <a:xfrm flipH="1">
            <a:off x="6923920" y="4679493"/>
            <a:ext cx="957101" cy="1012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2905703" y="3222873"/>
            <a:ext cx="0" cy="9906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788230" y="1602326"/>
            <a:ext cx="3460150" cy="276999"/>
          </a:xfrm>
          <a:prstGeom prst="rect">
            <a:avLst/>
          </a:prstGeom>
          <a:noFill/>
        </p:spPr>
        <p:txBody>
          <a:bodyPr wrap="square" rtlCol="0">
            <a:spAutoFit/>
          </a:bodyPr>
          <a:lstStyle/>
          <a:p>
            <a:r>
              <a:rPr lang="en-US" sz="1200" dirty="0" smtClean="0">
                <a:solidFill>
                  <a:srgbClr val="FF0000"/>
                </a:solidFill>
                <a:latin typeface="Calibri"/>
              </a:rPr>
              <a:t>Salinity effect on root production and soil respiration</a:t>
            </a:r>
          </a:p>
        </p:txBody>
      </p:sp>
      <p:sp>
        <p:nvSpPr>
          <p:cNvPr id="82" name="Freeform 81"/>
          <p:cNvSpPr/>
          <p:nvPr/>
        </p:nvSpPr>
        <p:spPr>
          <a:xfrm>
            <a:off x="4423220" y="1240146"/>
            <a:ext cx="1163559" cy="523132"/>
          </a:xfrm>
          <a:custGeom>
            <a:avLst/>
            <a:gdLst>
              <a:gd name="connsiteX0" fmla="*/ 0 w 1163559"/>
              <a:gd name="connsiteY0" fmla="*/ 11611 h 523132"/>
              <a:gd name="connsiteX1" fmla="*/ 882713 w 1163559"/>
              <a:gd name="connsiteY1" fmla="*/ 20664 h 523132"/>
              <a:gd name="connsiteX2" fmla="*/ 1118103 w 1163559"/>
              <a:gd name="connsiteY2" fmla="*/ 201734 h 523132"/>
              <a:gd name="connsiteX3" fmla="*/ 1163370 w 1163559"/>
              <a:gd name="connsiteY3" fmla="*/ 523132 h 523132"/>
            </a:gdLst>
            <a:ahLst/>
            <a:cxnLst>
              <a:cxn ang="0">
                <a:pos x="connsiteX0" y="connsiteY0"/>
              </a:cxn>
              <a:cxn ang="0">
                <a:pos x="connsiteX1" y="connsiteY1"/>
              </a:cxn>
              <a:cxn ang="0">
                <a:pos x="connsiteX2" y="connsiteY2"/>
              </a:cxn>
              <a:cxn ang="0">
                <a:pos x="connsiteX3" y="connsiteY3"/>
              </a:cxn>
            </a:cxnLst>
            <a:rect l="l" t="t" r="r" b="b"/>
            <a:pathLst>
              <a:path w="1163559" h="523132">
                <a:moveTo>
                  <a:pt x="0" y="11611"/>
                </a:moveTo>
                <a:cubicBezTo>
                  <a:pt x="348181" y="294"/>
                  <a:pt x="696363" y="-11023"/>
                  <a:pt x="882713" y="20664"/>
                </a:cubicBezTo>
                <a:cubicBezTo>
                  <a:pt x="1069064" y="52351"/>
                  <a:pt x="1071327" y="117989"/>
                  <a:pt x="1118103" y="201734"/>
                </a:cubicBezTo>
                <a:cubicBezTo>
                  <a:pt x="1164879" y="285479"/>
                  <a:pt x="1164124" y="404305"/>
                  <a:pt x="1163370" y="52313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TextBox 82"/>
          <p:cNvSpPr txBox="1"/>
          <p:nvPr/>
        </p:nvSpPr>
        <p:spPr>
          <a:xfrm>
            <a:off x="7315200" y="5867303"/>
            <a:ext cx="897776" cy="276999"/>
          </a:xfrm>
          <a:prstGeom prst="rect">
            <a:avLst/>
          </a:prstGeom>
          <a:noFill/>
        </p:spPr>
        <p:txBody>
          <a:bodyPr wrap="square" rtlCol="0">
            <a:spAutoFit/>
          </a:bodyPr>
          <a:lstStyle/>
          <a:p>
            <a:r>
              <a:rPr lang="en-US" sz="1200" dirty="0" smtClean="0">
                <a:solidFill>
                  <a:srgbClr val="000000"/>
                </a:solidFill>
                <a:latin typeface="Calibri"/>
              </a:rPr>
              <a:t>Salt</a:t>
            </a:r>
          </a:p>
        </p:txBody>
      </p:sp>
      <p:cxnSp>
        <p:nvCxnSpPr>
          <p:cNvPr id="84" name="Straight Arrow Connector 83"/>
          <p:cNvCxnSpPr/>
          <p:nvPr/>
        </p:nvCxnSpPr>
        <p:spPr>
          <a:xfrm flipH="1" flipV="1">
            <a:off x="6902352" y="5857362"/>
            <a:ext cx="441249" cy="163978"/>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443660" y="2098595"/>
            <a:ext cx="1017137" cy="276999"/>
          </a:xfrm>
          <a:prstGeom prst="rect">
            <a:avLst/>
          </a:prstGeom>
          <a:noFill/>
        </p:spPr>
        <p:txBody>
          <a:bodyPr wrap="none" rtlCol="0">
            <a:spAutoFit/>
          </a:bodyPr>
          <a:lstStyle/>
          <a:p>
            <a:pPr algn="ctr"/>
            <a:r>
              <a:rPr lang="en-US" sz="1200" dirty="0" smtClean="0">
                <a:solidFill>
                  <a:srgbClr val="000000"/>
                </a:solidFill>
                <a:latin typeface="Calibri"/>
              </a:rPr>
              <a:t>Stressor level</a:t>
            </a:r>
          </a:p>
        </p:txBody>
      </p:sp>
      <p:sp>
        <p:nvSpPr>
          <p:cNvPr id="86" name="TextBox 85"/>
          <p:cNvSpPr txBox="1"/>
          <p:nvPr/>
        </p:nvSpPr>
        <p:spPr>
          <a:xfrm>
            <a:off x="4260544" y="1890401"/>
            <a:ext cx="411716" cy="276999"/>
          </a:xfrm>
          <a:prstGeom prst="rect">
            <a:avLst/>
          </a:prstGeom>
          <a:noFill/>
        </p:spPr>
        <p:txBody>
          <a:bodyPr wrap="none" rtlCol="0">
            <a:spAutoFit/>
          </a:bodyPr>
          <a:lstStyle/>
          <a:p>
            <a:pPr algn="ctr"/>
            <a:r>
              <a:rPr lang="en-US" sz="1200" dirty="0" smtClean="0">
                <a:solidFill>
                  <a:srgbClr val="000000"/>
                </a:solidFill>
                <a:latin typeface="Calibri"/>
              </a:rPr>
              <a:t>low</a:t>
            </a:r>
          </a:p>
        </p:txBody>
      </p:sp>
      <p:sp>
        <p:nvSpPr>
          <p:cNvPr id="87" name="TextBox 86"/>
          <p:cNvSpPr txBox="1"/>
          <p:nvPr/>
        </p:nvSpPr>
        <p:spPr>
          <a:xfrm>
            <a:off x="5230818" y="1888849"/>
            <a:ext cx="452368" cy="276999"/>
          </a:xfrm>
          <a:prstGeom prst="rect">
            <a:avLst/>
          </a:prstGeom>
          <a:noFill/>
        </p:spPr>
        <p:txBody>
          <a:bodyPr wrap="none" rtlCol="0">
            <a:spAutoFit/>
          </a:bodyPr>
          <a:lstStyle/>
          <a:p>
            <a:pPr algn="ctr"/>
            <a:r>
              <a:rPr lang="en-US" sz="1200" dirty="0" smtClean="0">
                <a:solidFill>
                  <a:srgbClr val="000000"/>
                </a:solidFill>
                <a:latin typeface="Calibri"/>
              </a:rPr>
              <a:t>high</a:t>
            </a:r>
          </a:p>
        </p:txBody>
      </p:sp>
      <p:sp>
        <p:nvSpPr>
          <p:cNvPr id="88" name="TextBox 87"/>
          <p:cNvSpPr txBox="1"/>
          <p:nvPr/>
        </p:nvSpPr>
        <p:spPr>
          <a:xfrm>
            <a:off x="4419600" y="3502223"/>
            <a:ext cx="4800600" cy="307777"/>
          </a:xfrm>
          <a:prstGeom prst="rect">
            <a:avLst/>
          </a:prstGeom>
          <a:noFill/>
        </p:spPr>
        <p:txBody>
          <a:bodyPr wrap="square" rtlCol="0">
            <a:spAutoFit/>
          </a:bodyPr>
          <a:lstStyle/>
          <a:p>
            <a:pPr algn="ctr"/>
            <a:r>
              <a:rPr lang="en-US" sz="1400" b="1" i="1" u="sng" dirty="0" smtClean="0">
                <a:solidFill>
                  <a:srgbClr val="000000"/>
                </a:solidFill>
                <a:latin typeface="Calibri"/>
              </a:rPr>
              <a:t>Processes that create elevation differentiation:</a:t>
            </a:r>
          </a:p>
        </p:txBody>
      </p:sp>
      <p:grpSp>
        <p:nvGrpSpPr>
          <p:cNvPr id="652300" name="Group 652299"/>
          <p:cNvGrpSpPr/>
          <p:nvPr/>
        </p:nvGrpSpPr>
        <p:grpSpPr>
          <a:xfrm>
            <a:off x="1524000" y="2483712"/>
            <a:ext cx="330525" cy="2785639"/>
            <a:chOff x="1726875" y="2057400"/>
            <a:chExt cx="330525" cy="2785639"/>
          </a:xfrm>
        </p:grpSpPr>
        <p:cxnSp>
          <p:nvCxnSpPr>
            <p:cNvPr id="652295" name="Straight Connector 652294"/>
            <p:cNvCxnSpPr/>
            <p:nvPr/>
          </p:nvCxnSpPr>
          <p:spPr bwMode="auto">
            <a:xfrm flipH="1">
              <a:off x="1726875" y="2057400"/>
              <a:ext cx="33052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2297" name="Straight Connector 652296"/>
            <p:cNvCxnSpPr/>
            <p:nvPr/>
          </p:nvCxnSpPr>
          <p:spPr bwMode="auto">
            <a:xfrm>
              <a:off x="1726875" y="2057400"/>
              <a:ext cx="0" cy="275908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52299" name="Straight Connector 652298"/>
            <p:cNvCxnSpPr/>
            <p:nvPr/>
          </p:nvCxnSpPr>
          <p:spPr bwMode="auto">
            <a:xfrm>
              <a:off x="1726875" y="4843039"/>
              <a:ext cx="33052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01" name="TextBox 100"/>
          <p:cNvSpPr txBox="1"/>
          <p:nvPr/>
        </p:nvSpPr>
        <p:spPr>
          <a:xfrm>
            <a:off x="152400" y="3349823"/>
            <a:ext cx="1696840" cy="307777"/>
          </a:xfrm>
          <a:prstGeom prst="rect">
            <a:avLst/>
          </a:prstGeom>
          <a:noFill/>
        </p:spPr>
        <p:txBody>
          <a:bodyPr wrap="square" rtlCol="0">
            <a:spAutoFit/>
          </a:bodyPr>
          <a:lstStyle/>
          <a:p>
            <a:r>
              <a:rPr lang="en-US" sz="1400" b="1" i="1" u="sng" dirty="0" smtClean="0">
                <a:solidFill>
                  <a:srgbClr val="000000"/>
                </a:solidFill>
                <a:latin typeface="Calibri"/>
              </a:rPr>
              <a:t>Measurements:</a:t>
            </a:r>
          </a:p>
        </p:txBody>
      </p:sp>
      <p:pic>
        <p:nvPicPr>
          <p:cNvPr id="102" name="Picture 101" descr="P1040617.JPG"/>
          <p:cNvPicPr>
            <a:picLocks noChangeAspect="1"/>
          </p:cNvPicPr>
          <p:nvPr/>
        </p:nvPicPr>
        <p:blipFill>
          <a:blip r:embed="rId2" cstate="screen"/>
          <a:stretch>
            <a:fillRect/>
          </a:stretch>
        </p:blipFill>
        <p:spPr>
          <a:xfrm>
            <a:off x="247650" y="436869"/>
            <a:ext cx="2584966" cy="1938725"/>
          </a:xfrm>
          <a:prstGeom prst="rect">
            <a:avLst/>
          </a:prstGeom>
          <a:ln w="25400">
            <a:solidFill>
              <a:schemeClr val="bg1"/>
            </a:solidFill>
          </a:ln>
        </p:spPr>
      </p:pic>
    </p:spTree>
    <p:extLst>
      <p:ext uri="{BB962C8B-B14F-4D97-AF65-F5344CB8AC3E}">
        <p14:creationId xmlns:p14="http://schemas.microsoft.com/office/powerpoint/2010/main" val="8237301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6" name="Picture 4" descr="W:\Tidal Swamp\Pictures\June 2015 Well Installs\P10401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4114800"/>
            <a:ext cx="2057400" cy="2743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53317" name="Picture 5" descr="W:\Tidal Swamp\Pictures\SET Measurements\March 2016 SET and GHG\IMG_17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2844" y="1447800"/>
            <a:ext cx="2743200" cy="2057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53318" name="Picture 6" descr="W:\Tidal Swamp\Pictures\SET Measurements\Sept 2015 SET Measurements\P10406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572000"/>
            <a:ext cx="2743200" cy="2057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53319" name="Picture 7" descr="W:\Tidal Swamp\Pictures\SET Measurements\Sept 2015 SET Measurements\P10407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1447800"/>
            <a:ext cx="2743200" cy="2057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0" y="0"/>
            <a:ext cx="9144000" cy="762000"/>
          </a:xfrm>
          <a:prstGeom prst="rect">
            <a:avLst/>
          </a:prstGeom>
        </p:spPr>
        <p:txBody>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dobe Garamond Pro" pitchFamily="18" charset="0"/>
              </a:defRPr>
            </a:lvl2pPr>
            <a:lvl3pPr algn="l" rtl="0" eaLnBrk="0" fontAlgn="base" hangingPunct="0">
              <a:spcBef>
                <a:spcPct val="0"/>
              </a:spcBef>
              <a:spcAft>
                <a:spcPct val="0"/>
              </a:spcAft>
              <a:defRPr sz="3600" b="1">
                <a:solidFill>
                  <a:srgbClr val="FFFF99"/>
                </a:solidFill>
                <a:latin typeface="Adobe Garamond Pro" pitchFamily="18" charset="0"/>
              </a:defRPr>
            </a:lvl3pPr>
            <a:lvl4pPr algn="l" rtl="0" eaLnBrk="0" fontAlgn="base" hangingPunct="0">
              <a:spcBef>
                <a:spcPct val="0"/>
              </a:spcBef>
              <a:spcAft>
                <a:spcPct val="0"/>
              </a:spcAft>
              <a:defRPr sz="3600" b="1">
                <a:solidFill>
                  <a:srgbClr val="FFFF99"/>
                </a:solidFill>
                <a:latin typeface="Adobe Garamond Pro" pitchFamily="18" charset="0"/>
              </a:defRPr>
            </a:lvl4pPr>
            <a:lvl5pPr algn="l" rtl="0" eaLnBrk="0" fontAlgn="base" hangingPunct="0">
              <a:spcBef>
                <a:spcPct val="0"/>
              </a:spcBef>
              <a:spcAft>
                <a:spcPct val="0"/>
              </a:spcAft>
              <a:defRPr sz="3600" b="1">
                <a:solidFill>
                  <a:srgbClr val="FFFF99"/>
                </a:solidFill>
                <a:latin typeface="Adobe Garamond Pro" pitchFamily="18" charset="0"/>
              </a:defRPr>
            </a:lvl5pPr>
            <a:lvl6pPr marL="457200" algn="l" rtl="0" eaLnBrk="0" fontAlgn="base" hangingPunct="0">
              <a:spcBef>
                <a:spcPct val="0"/>
              </a:spcBef>
              <a:spcAft>
                <a:spcPct val="0"/>
              </a:spcAft>
              <a:defRPr sz="3600" b="1">
                <a:solidFill>
                  <a:srgbClr val="FFFF99"/>
                </a:solidFill>
                <a:latin typeface="Adobe Garamond Pro" pitchFamily="18" charset="0"/>
              </a:defRPr>
            </a:lvl6pPr>
            <a:lvl7pPr marL="914400" algn="l" rtl="0" eaLnBrk="0" fontAlgn="base" hangingPunct="0">
              <a:spcBef>
                <a:spcPct val="0"/>
              </a:spcBef>
              <a:spcAft>
                <a:spcPct val="0"/>
              </a:spcAft>
              <a:defRPr sz="3600" b="1">
                <a:solidFill>
                  <a:srgbClr val="FFFF99"/>
                </a:solidFill>
                <a:latin typeface="Adobe Garamond Pro" pitchFamily="18" charset="0"/>
              </a:defRPr>
            </a:lvl7pPr>
            <a:lvl8pPr marL="1371600" algn="l" rtl="0" eaLnBrk="0" fontAlgn="base" hangingPunct="0">
              <a:spcBef>
                <a:spcPct val="0"/>
              </a:spcBef>
              <a:spcAft>
                <a:spcPct val="0"/>
              </a:spcAft>
              <a:defRPr sz="3600" b="1">
                <a:solidFill>
                  <a:srgbClr val="FFFF99"/>
                </a:solidFill>
                <a:latin typeface="Adobe Garamond Pro" pitchFamily="18" charset="0"/>
              </a:defRPr>
            </a:lvl8pPr>
            <a:lvl9pPr marL="1828800" algn="l" rtl="0" eaLnBrk="0" fontAlgn="base" hangingPunct="0">
              <a:spcBef>
                <a:spcPct val="0"/>
              </a:spcBef>
              <a:spcAft>
                <a:spcPct val="0"/>
              </a:spcAft>
              <a:defRPr sz="3600" b="1">
                <a:solidFill>
                  <a:srgbClr val="FFFF99"/>
                </a:solidFill>
                <a:latin typeface="Adobe Garamond Pro" pitchFamily="18" charset="0"/>
              </a:defRPr>
            </a:lvl9pPr>
          </a:lstStyle>
          <a:p>
            <a:pPr algn="ctr"/>
            <a:r>
              <a:rPr lang="en-US" sz="2300" kern="0" dirty="0" err="1" smtClean="0">
                <a:solidFill>
                  <a:srgbClr val="FFFF00"/>
                </a:solidFill>
                <a:effectLst>
                  <a:outerShdw blurRad="38100" dist="38100" dir="2700000" algn="tl">
                    <a:srgbClr val="000000"/>
                  </a:outerShdw>
                </a:effectLst>
              </a:rPr>
              <a:t>Pamunkey</a:t>
            </a:r>
            <a:r>
              <a:rPr lang="en-US" sz="2300" kern="0" dirty="0" smtClean="0">
                <a:solidFill>
                  <a:srgbClr val="FFFF00"/>
                </a:solidFill>
                <a:effectLst>
                  <a:outerShdw blurRad="38100" dist="38100" dir="2700000" algn="tl">
                    <a:srgbClr val="000000"/>
                  </a:outerShdw>
                </a:effectLst>
              </a:rPr>
              <a:t> and Mattaponi rivers measurements</a:t>
            </a:r>
          </a:p>
          <a:p>
            <a:pPr algn="ctr"/>
            <a:r>
              <a:rPr lang="en-US" sz="2300" kern="0" dirty="0" smtClean="0">
                <a:solidFill>
                  <a:schemeClr val="bg1"/>
                </a:solidFill>
                <a:effectLst>
                  <a:outerShdw blurRad="38100" dist="38100" dir="2700000" algn="tl">
                    <a:srgbClr val="000000"/>
                  </a:outerShdw>
                </a:effectLst>
              </a:rPr>
              <a:t>5 longitudinal sites each along 2 rivers</a:t>
            </a:r>
          </a:p>
        </p:txBody>
      </p:sp>
      <p:sp>
        <p:nvSpPr>
          <p:cNvPr id="11" name="Rectangle 10"/>
          <p:cNvSpPr/>
          <p:nvPr/>
        </p:nvSpPr>
        <p:spPr>
          <a:xfrm>
            <a:off x="-80973" y="1171798"/>
            <a:ext cx="3205173" cy="338554"/>
          </a:xfrm>
          <a:prstGeom prst="rect">
            <a:avLst/>
          </a:prstGeom>
        </p:spPr>
        <p:txBody>
          <a:bodyPr wrap="none">
            <a:spAutoFit/>
          </a:bodyPr>
          <a:lstStyle/>
          <a:p>
            <a:r>
              <a:rPr lang="en-US" sz="1600" b="1" dirty="0" smtClean="0">
                <a:solidFill>
                  <a:schemeClr val="bg1"/>
                </a:solidFill>
                <a:effectLst>
                  <a:outerShdw blurRad="38100" dist="38100" dir="2700000" algn="tl">
                    <a:srgbClr val="000000">
                      <a:alpha val="43137"/>
                    </a:srgbClr>
                  </a:outerShdw>
                </a:effectLst>
                <a:latin typeface="+mn-lt"/>
              </a:rPr>
              <a:t>Deep rod sediment elevation tables</a:t>
            </a:r>
            <a:endParaRPr lang="en-US" sz="1600" b="1" dirty="0">
              <a:solidFill>
                <a:schemeClr val="bg1"/>
              </a:solidFill>
              <a:effectLst>
                <a:outerShdw blurRad="38100" dist="38100" dir="2700000" algn="tl">
                  <a:srgbClr val="000000">
                    <a:alpha val="43137"/>
                  </a:srgbClr>
                </a:outerShdw>
              </a:effectLst>
              <a:latin typeface="+mn-lt"/>
            </a:endParaRPr>
          </a:p>
        </p:txBody>
      </p:sp>
      <p:sp>
        <p:nvSpPr>
          <p:cNvPr id="13" name="Rectangle 12"/>
          <p:cNvSpPr/>
          <p:nvPr/>
        </p:nvSpPr>
        <p:spPr>
          <a:xfrm>
            <a:off x="3833197" y="1135618"/>
            <a:ext cx="1622495" cy="369332"/>
          </a:xfrm>
          <a:prstGeom prst="rect">
            <a:avLst/>
          </a:prstGeom>
        </p:spPr>
        <p:txBody>
          <a:bodyPr wrap="none">
            <a:spAutoFit/>
          </a:bodyPr>
          <a:lstStyle/>
          <a:p>
            <a:r>
              <a:rPr lang="en-US" sz="1800" b="1" dirty="0" smtClean="0">
                <a:solidFill>
                  <a:schemeClr val="bg1"/>
                </a:solidFill>
                <a:effectLst>
                  <a:outerShdw blurRad="38100" dist="38100" dir="2700000" algn="tl">
                    <a:srgbClr val="000000">
                      <a:alpha val="43137"/>
                    </a:srgbClr>
                  </a:outerShdw>
                </a:effectLst>
                <a:latin typeface="+mn-lt"/>
              </a:rPr>
              <a:t>Soil GHG efflux</a:t>
            </a:r>
            <a:endParaRPr lang="en-US" sz="1800" b="1" dirty="0">
              <a:solidFill>
                <a:schemeClr val="bg1"/>
              </a:solidFill>
              <a:effectLst>
                <a:outerShdw blurRad="38100" dist="38100" dir="2700000" algn="tl">
                  <a:srgbClr val="000000">
                    <a:alpha val="43137"/>
                  </a:srgbClr>
                </a:outerShdw>
              </a:effectLst>
              <a:latin typeface="+mn-lt"/>
            </a:endParaRPr>
          </a:p>
        </p:txBody>
      </p:sp>
      <p:sp>
        <p:nvSpPr>
          <p:cNvPr id="14" name="Rectangle 13"/>
          <p:cNvSpPr/>
          <p:nvPr/>
        </p:nvSpPr>
        <p:spPr>
          <a:xfrm>
            <a:off x="475396" y="4270908"/>
            <a:ext cx="2028248" cy="369332"/>
          </a:xfrm>
          <a:prstGeom prst="rect">
            <a:avLst/>
          </a:prstGeom>
        </p:spPr>
        <p:txBody>
          <a:bodyPr wrap="none">
            <a:spAutoFit/>
          </a:bodyPr>
          <a:lstStyle/>
          <a:p>
            <a:r>
              <a:rPr lang="en-US" sz="1800" b="1" dirty="0" smtClean="0">
                <a:solidFill>
                  <a:schemeClr val="bg1"/>
                </a:solidFill>
                <a:effectLst>
                  <a:outerShdw blurRad="38100" dist="38100" dir="2700000" algn="tl">
                    <a:srgbClr val="000000">
                      <a:alpha val="43137"/>
                    </a:srgbClr>
                  </a:outerShdw>
                </a:effectLst>
                <a:latin typeface="+mn-lt"/>
              </a:rPr>
              <a:t>Sediment accretion</a:t>
            </a:r>
            <a:endParaRPr lang="en-US" sz="1800" b="1" dirty="0">
              <a:solidFill>
                <a:schemeClr val="bg1"/>
              </a:solidFill>
              <a:effectLst>
                <a:outerShdw blurRad="38100" dist="38100" dir="2700000" algn="tl">
                  <a:srgbClr val="000000">
                    <a:alpha val="43137"/>
                  </a:srgbClr>
                </a:outerShdw>
              </a:effectLst>
              <a:latin typeface="+mn-lt"/>
            </a:endParaRPr>
          </a:p>
        </p:txBody>
      </p:sp>
      <p:sp>
        <p:nvSpPr>
          <p:cNvPr id="15" name="Rectangle 14"/>
          <p:cNvSpPr/>
          <p:nvPr/>
        </p:nvSpPr>
        <p:spPr>
          <a:xfrm>
            <a:off x="3322092" y="3821668"/>
            <a:ext cx="2916119" cy="369332"/>
          </a:xfrm>
          <a:prstGeom prst="rect">
            <a:avLst/>
          </a:prstGeom>
        </p:spPr>
        <p:txBody>
          <a:bodyPr wrap="none">
            <a:spAutoFit/>
          </a:bodyPr>
          <a:lstStyle/>
          <a:p>
            <a:r>
              <a:rPr lang="en-US" sz="1800" b="1" dirty="0" smtClean="0">
                <a:solidFill>
                  <a:schemeClr val="bg1"/>
                </a:solidFill>
                <a:effectLst>
                  <a:outerShdw blurRad="38100" dist="38100" dir="2700000" algn="tl">
                    <a:srgbClr val="000000">
                      <a:alpha val="43137"/>
                    </a:srgbClr>
                  </a:outerShdw>
                </a:effectLst>
                <a:latin typeface="+mn-lt"/>
              </a:rPr>
              <a:t>Water level and conductivity</a:t>
            </a:r>
            <a:endParaRPr lang="en-US" sz="1800" b="1" dirty="0">
              <a:solidFill>
                <a:schemeClr val="bg1"/>
              </a:solidFill>
              <a:effectLst>
                <a:outerShdw blurRad="38100" dist="38100" dir="2700000" algn="tl">
                  <a:srgbClr val="000000">
                    <a:alpha val="43137"/>
                  </a:srgbClr>
                </a:outerShdw>
              </a:effectLst>
              <a:latin typeface="+mn-lt"/>
            </a:endParaRPr>
          </a:p>
        </p:txBody>
      </p:sp>
      <p:sp>
        <p:nvSpPr>
          <p:cNvPr id="16" name="Rectangle 15"/>
          <p:cNvSpPr/>
          <p:nvPr/>
        </p:nvSpPr>
        <p:spPr>
          <a:xfrm>
            <a:off x="6172200" y="864021"/>
            <a:ext cx="3054426" cy="646331"/>
          </a:xfrm>
          <a:prstGeom prst="rect">
            <a:avLst/>
          </a:prstGeom>
        </p:spPr>
        <p:txBody>
          <a:bodyPr wrap="none">
            <a:spAutoFit/>
          </a:bodyPr>
          <a:lstStyle/>
          <a:p>
            <a:pPr algn="ctr"/>
            <a:r>
              <a:rPr lang="en-US" sz="1800" b="1" dirty="0" smtClean="0">
                <a:solidFill>
                  <a:schemeClr val="bg1"/>
                </a:solidFill>
                <a:effectLst>
                  <a:outerShdw blurRad="38100" dist="38100" dir="2700000" algn="tl">
                    <a:srgbClr val="000000">
                      <a:alpha val="43137"/>
                    </a:srgbClr>
                  </a:outerShdw>
                </a:effectLst>
                <a:latin typeface="+mn-lt"/>
              </a:rPr>
              <a:t>Plant community composition</a:t>
            </a:r>
          </a:p>
          <a:p>
            <a:pPr algn="ctr"/>
            <a:r>
              <a:rPr lang="en-US" sz="1800" b="1" dirty="0" smtClean="0">
                <a:solidFill>
                  <a:schemeClr val="bg1"/>
                </a:solidFill>
                <a:effectLst>
                  <a:outerShdw blurRad="38100" dist="38100" dir="2700000" algn="tl">
                    <a:srgbClr val="000000">
                      <a:alpha val="43137"/>
                    </a:srgbClr>
                  </a:outerShdw>
                </a:effectLst>
                <a:latin typeface="+mn-lt"/>
              </a:rPr>
              <a:t>and historic tree growth rate</a:t>
            </a:r>
            <a:endParaRPr lang="en-US" sz="1800" b="1" dirty="0">
              <a:solidFill>
                <a:schemeClr val="bg1"/>
              </a:solidFill>
              <a:effectLst>
                <a:outerShdw blurRad="38100" dist="38100" dir="2700000" algn="tl">
                  <a:srgbClr val="000000">
                    <a:alpha val="43137"/>
                  </a:srgbClr>
                </a:outerShdw>
              </a:effectLst>
              <a:latin typeface="+mn-lt"/>
            </a:endParaRPr>
          </a:p>
        </p:txBody>
      </p:sp>
      <p:pic>
        <p:nvPicPr>
          <p:cNvPr id="653322" name="Picture 10" descr="W:\Tidal Swamp\Pictures\SET Measurements\Sept 2015 SET Measurements\P10407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4572000"/>
            <a:ext cx="2743200" cy="2057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68341" y="4038600"/>
            <a:ext cx="2875659" cy="523220"/>
          </a:xfrm>
          <a:prstGeom prst="rect">
            <a:avLst/>
          </a:prstGeom>
        </p:spPr>
        <p:txBody>
          <a:bodyPr wrap="none">
            <a:spAutoFit/>
          </a:bodyPr>
          <a:lstStyle/>
          <a:p>
            <a:r>
              <a:rPr lang="en-US" sz="1400" b="1" dirty="0" smtClean="0">
                <a:solidFill>
                  <a:schemeClr val="bg1"/>
                </a:solidFill>
                <a:effectLst>
                  <a:outerShdw blurRad="38100" dist="38100" dir="2700000" algn="tl">
                    <a:srgbClr val="000000">
                      <a:alpha val="43137"/>
                    </a:srgbClr>
                  </a:outerShdw>
                </a:effectLst>
                <a:latin typeface="+mn-lt"/>
              </a:rPr>
              <a:t>Channel-floodplain geomorphology</a:t>
            </a:r>
          </a:p>
          <a:p>
            <a:r>
              <a:rPr lang="en-US" sz="1400" b="1" dirty="0" smtClean="0">
                <a:solidFill>
                  <a:schemeClr val="bg1"/>
                </a:solidFill>
                <a:effectLst>
                  <a:outerShdw blurRad="38100" dist="38100" dir="2700000" algn="tl">
                    <a:srgbClr val="000000">
                      <a:alpha val="43137"/>
                    </a:srgbClr>
                  </a:outerShdw>
                </a:effectLst>
                <a:latin typeface="+mn-lt"/>
              </a:rPr>
              <a:t>and in-channel sediment availability</a:t>
            </a:r>
            <a:endParaRPr lang="en-US" sz="1400" b="1" dirty="0">
              <a:solidFill>
                <a:schemeClr val="bg1"/>
              </a:solidFill>
              <a:effectLst>
                <a:outerShdw blurRad="38100" dist="38100" dir="2700000" algn="tl">
                  <a:srgbClr val="000000">
                    <a:alpha val="43137"/>
                  </a:srgbClr>
                </a:outerShdw>
              </a:effectLst>
              <a:latin typeface="+mn-lt"/>
            </a:endParaRPr>
          </a:p>
        </p:txBody>
      </p:sp>
      <p:pic>
        <p:nvPicPr>
          <p:cNvPr id="653323" name="Picture 11" descr="W:\Tidal Swamp\Pictures\SET Measurements\March 2015 SET Measurements\P10309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1447800"/>
            <a:ext cx="2057400" cy="2743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769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noChangeAspect="1"/>
          </p:cNvGrpSpPr>
          <p:nvPr/>
        </p:nvGrpSpPr>
        <p:grpSpPr bwMode="auto">
          <a:xfrm>
            <a:off x="87086" y="838200"/>
            <a:ext cx="6008914" cy="5029200"/>
            <a:chOff x="1152" y="720"/>
            <a:chExt cx="3312" cy="2772"/>
          </a:xfrm>
        </p:grpSpPr>
        <p:pic>
          <p:nvPicPr>
            <p:cNvPr id="471058" name="Picture 18"/>
            <p:cNvPicPr>
              <a:picLocks noChangeAspect="1" noChangeArrowheads="1"/>
            </p:cNvPicPr>
            <p:nvPr/>
          </p:nvPicPr>
          <p:blipFill>
            <a:blip r:embed="rId3" cstate="print"/>
            <a:srcRect/>
            <a:stretch>
              <a:fillRect/>
            </a:stretch>
          </p:blipFill>
          <p:spPr bwMode="auto">
            <a:xfrm>
              <a:off x="1152" y="720"/>
              <a:ext cx="3312" cy="2772"/>
            </a:xfrm>
            <a:prstGeom prst="rect">
              <a:avLst/>
            </a:prstGeom>
            <a:noFill/>
            <a:ln w="12700">
              <a:solidFill>
                <a:schemeClr val="tx1"/>
              </a:solidFill>
              <a:miter lim="800000"/>
              <a:headEnd/>
              <a:tailEnd/>
            </a:ln>
            <a:effectLst/>
          </p:spPr>
        </p:pic>
        <p:sp>
          <p:nvSpPr>
            <p:cNvPr id="471061" name="Freeform 21"/>
            <p:cNvSpPr>
              <a:spLocks/>
            </p:cNvSpPr>
            <p:nvPr/>
          </p:nvSpPr>
          <p:spPr bwMode="auto">
            <a:xfrm>
              <a:off x="1776" y="2016"/>
              <a:ext cx="576" cy="48"/>
            </a:xfrm>
            <a:custGeom>
              <a:avLst/>
              <a:gdLst/>
              <a:ahLst/>
              <a:cxnLst>
                <a:cxn ang="0">
                  <a:pos x="0" y="48"/>
                </a:cxn>
                <a:cxn ang="0">
                  <a:pos x="192" y="0"/>
                </a:cxn>
                <a:cxn ang="0">
                  <a:pos x="384" y="48"/>
                </a:cxn>
                <a:cxn ang="0">
                  <a:pos x="576" y="0"/>
                </a:cxn>
              </a:cxnLst>
              <a:rect l="0" t="0" r="r" b="b"/>
              <a:pathLst>
                <a:path w="576" h="48">
                  <a:moveTo>
                    <a:pt x="0" y="48"/>
                  </a:moveTo>
                  <a:cubicBezTo>
                    <a:pt x="64" y="24"/>
                    <a:pt x="128" y="0"/>
                    <a:pt x="192" y="0"/>
                  </a:cubicBezTo>
                  <a:cubicBezTo>
                    <a:pt x="256" y="0"/>
                    <a:pt x="320" y="48"/>
                    <a:pt x="384" y="48"/>
                  </a:cubicBezTo>
                  <a:cubicBezTo>
                    <a:pt x="448" y="48"/>
                    <a:pt x="544" y="8"/>
                    <a:pt x="576" y="0"/>
                  </a:cubicBezTo>
                </a:path>
              </a:pathLst>
            </a:custGeom>
            <a:noFill/>
            <a:ln w="38100" cap="flat" cmpd="sng">
              <a:solidFill>
                <a:srgbClr val="CC9900"/>
              </a:solidFill>
              <a:prstDash val="solid"/>
              <a:round/>
              <a:headEnd type="none" w="med" len="med"/>
              <a:tailEnd type="none" w="med" len="med"/>
            </a:ln>
            <a:effectLst/>
          </p:spPr>
          <p:txBody>
            <a:bodyPr/>
            <a:lstStyle/>
            <a:p>
              <a:endParaRPr lang="en-US">
                <a:latin typeface="+mn-lt"/>
              </a:endParaRPr>
            </a:p>
          </p:txBody>
        </p:sp>
        <p:sp>
          <p:nvSpPr>
            <p:cNvPr id="471062" name="Freeform 22"/>
            <p:cNvSpPr>
              <a:spLocks/>
            </p:cNvSpPr>
            <p:nvPr/>
          </p:nvSpPr>
          <p:spPr bwMode="auto">
            <a:xfrm>
              <a:off x="3360" y="2016"/>
              <a:ext cx="480" cy="48"/>
            </a:xfrm>
            <a:custGeom>
              <a:avLst/>
              <a:gdLst/>
              <a:ahLst/>
              <a:cxnLst>
                <a:cxn ang="0">
                  <a:pos x="0" y="48"/>
                </a:cxn>
                <a:cxn ang="0">
                  <a:pos x="48" y="0"/>
                </a:cxn>
                <a:cxn ang="0">
                  <a:pos x="96" y="48"/>
                </a:cxn>
                <a:cxn ang="0">
                  <a:pos x="144" y="0"/>
                </a:cxn>
                <a:cxn ang="0">
                  <a:pos x="192" y="48"/>
                </a:cxn>
                <a:cxn ang="0">
                  <a:pos x="240" y="0"/>
                </a:cxn>
                <a:cxn ang="0">
                  <a:pos x="288" y="48"/>
                </a:cxn>
                <a:cxn ang="0">
                  <a:pos x="336" y="0"/>
                </a:cxn>
                <a:cxn ang="0">
                  <a:pos x="384" y="48"/>
                </a:cxn>
                <a:cxn ang="0">
                  <a:pos x="432" y="0"/>
                </a:cxn>
                <a:cxn ang="0">
                  <a:pos x="480" y="48"/>
                </a:cxn>
              </a:cxnLst>
              <a:rect l="0" t="0" r="r" b="b"/>
              <a:pathLst>
                <a:path w="480"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72" y="40"/>
                    <a:pt x="480" y="48"/>
                  </a:cubicBezTo>
                </a:path>
              </a:pathLst>
            </a:custGeom>
            <a:noFill/>
            <a:ln w="38100" cap="flat" cmpd="sng">
              <a:solidFill>
                <a:srgbClr val="CC9900"/>
              </a:solidFill>
              <a:prstDash val="solid"/>
              <a:round/>
              <a:headEnd type="none" w="med" len="med"/>
              <a:tailEnd type="none" w="med" len="med"/>
            </a:ln>
            <a:effectLst/>
          </p:spPr>
          <p:txBody>
            <a:bodyPr/>
            <a:lstStyle/>
            <a:p>
              <a:endParaRPr lang="en-US">
                <a:latin typeface="+mn-lt"/>
              </a:endParaRPr>
            </a:p>
          </p:txBody>
        </p:sp>
        <p:sp>
          <p:nvSpPr>
            <p:cNvPr id="471063" name="Freeform 23"/>
            <p:cNvSpPr>
              <a:spLocks/>
            </p:cNvSpPr>
            <p:nvPr/>
          </p:nvSpPr>
          <p:spPr bwMode="auto">
            <a:xfrm>
              <a:off x="3744" y="3264"/>
              <a:ext cx="624" cy="200"/>
            </a:xfrm>
            <a:custGeom>
              <a:avLst/>
              <a:gdLst/>
              <a:ahLst/>
              <a:cxnLst>
                <a:cxn ang="0">
                  <a:pos x="0" y="200"/>
                </a:cxn>
                <a:cxn ang="0">
                  <a:pos x="144" y="8"/>
                </a:cxn>
                <a:cxn ang="0">
                  <a:pos x="288" y="200"/>
                </a:cxn>
                <a:cxn ang="0">
                  <a:pos x="480" y="8"/>
                </a:cxn>
                <a:cxn ang="0">
                  <a:pos x="624" y="152"/>
                </a:cxn>
              </a:cxnLst>
              <a:rect l="0" t="0" r="r" b="b"/>
              <a:pathLst>
                <a:path w="624" h="200">
                  <a:moveTo>
                    <a:pt x="0" y="200"/>
                  </a:moveTo>
                  <a:cubicBezTo>
                    <a:pt x="48" y="104"/>
                    <a:pt x="96" y="8"/>
                    <a:pt x="144" y="8"/>
                  </a:cubicBezTo>
                  <a:cubicBezTo>
                    <a:pt x="192" y="8"/>
                    <a:pt x="232" y="200"/>
                    <a:pt x="288" y="200"/>
                  </a:cubicBezTo>
                  <a:cubicBezTo>
                    <a:pt x="344" y="200"/>
                    <a:pt x="424" y="16"/>
                    <a:pt x="480" y="8"/>
                  </a:cubicBezTo>
                  <a:cubicBezTo>
                    <a:pt x="536" y="0"/>
                    <a:pt x="600" y="128"/>
                    <a:pt x="624" y="152"/>
                  </a:cubicBezTo>
                </a:path>
              </a:pathLst>
            </a:custGeom>
            <a:noFill/>
            <a:ln w="38100" cap="flat" cmpd="sng">
              <a:solidFill>
                <a:srgbClr val="CC9900"/>
              </a:solidFill>
              <a:prstDash val="solid"/>
              <a:round/>
              <a:headEnd type="none" w="med" len="med"/>
              <a:tailEnd type="none" w="med" len="med"/>
            </a:ln>
            <a:effectLst/>
          </p:spPr>
          <p:txBody>
            <a:bodyPr/>
            <a:lstStyle/>
            <a:p>
              <a:endParaRPr lang="en-US">
                <a:latin typeface="+mn-lt"/>
              </a:endParaRPr>
            </a:p>
          </p:txBody>
        </p:sp>
        <p:sp>
          <p:nvSpPr>
            <p:cNvPr id="471071" name="Freeform 31"/>
            <p:cNvSpPr>
              <a:spLocks/>
            </p:cNvSpPr>
            <p:nvPr/>
          </p:nvSpPr>
          <p:spPr bwMode="auto">
            <a:xfrm>
              <a:off x="1440" y="3360"/>
              <a:ext cx="576" cy="48"/>
            </a:xfrm>
            <a:custGeom>
              <a:avLst/>
              <a:gdLst/>
              <a:ahLst/>
              <a:cxnLst>
                <a:cxn ang="0">
                  <a:pos x="0" y="48"/>
                </a:cxn>
                <a:cxn ang="0">
                  <a:pos x="192" y="0"/>
                </a:cxn>
                <a:cxn ang="0">
                  <a:pos x="384" y="48"/>
                </a:cxn>
                <a:cxn ang="0">
                  <a:pos x="576" y="0"/>
                </a:cxn>
              </a:cxnLst>
              <a:rect l="0" t="0" r="r" b="b"/>
              <a:pathLst>
                <a:path w="576" h="48">
                  <a:moveTo>
                    <a:pt x="0" y="48"/>
                  </a:moveTo>
                  <a:cubicBezTo>
                    <a:pt x="64" y="24"/>
                    <a:pt x="128" y="0"/>
                    <a:pt x="192" y="0"/>
                  </a:cubicBezTo>
                  <a:cubicBezTo>
                    <a:pt x="256" y="0"/>
                    <a:pt x="320" y="48"/>
                    <a:pt x="384" y="48"/>
                  </a:cubicBezTo>
                  <a:cubicBezTo>
                    <a:pt x="448" y="48"/>
                    <a:pt x="544" y="8"/>
                    <a:pt x="576" y="0"/>
                  </a:cubicBezTo>
                </a:path>
              </a:pathLst>
            </a:custGeom>
            <a:noFill/>
            <a:ln w="38100" cap="flat" cmpd="sng">
              <a:solidFill>
                <a:srgbClr val="CC9900"/>
              </a:solidFill>
              <a:prstDash val="solid"/>
              <a:round/>
              <a:headEnd type="none" w="med" len="med"/>
              <a:tailEnd type="none" w="med" len="med"/>
            </a:ln>
            <a:effectLst/>
          </p:spPr>
          <p:txBody>
            <a:bodyPr/>
            <a:lstStyle/>
            <a:p>
              <a:endParaRPr lang="en-US">
                <a:latin typeface="+mn-lt"/>
              </a:endParaRPr>
            </a:p>
          </p:txBody>
        </p:sp>
      </p:grpSp>
      <p:sp>
        <p:nvSpPr>
          <p:cNvPr id="10" name="Rectangle 9"/>
          <p:cNvSpPr/>
          <p:nvPr/>
        </p:nvSpPr>
        <p:spPr>
          <a:xfrm>
            <a:off x="4191000" y="6396335"/>
            <a:ext cx="4893263" cy="400110"/>
          </a:xfrm>
          <a:prstGeom prst="rect">
            <a:avLst/>
          </a:prstGeom>
        </p:spPr>
        <p:txBody>
          <a:bodyPr wrap="none">
            <a:spAutoFit/>
          </a:bodyPr>
          <a:lstStyle/>
          <a:p>
            <a:r>
              <a:rPr lang="en-US" sz="2000" dirty="0" smtClean="0">
                <a:solidFill>
                  <a:schemeClr val="bg1"/>
                </a:solidFill>
                <a:effectLst>
                  <a:outerShdw blurRad="38100" dist="38100" dir="2700000" algn="tl">
                    <a:srgbClr val="000000"/>
                  </a:outerShdw>
                </a:effectLst>
                <a:latin typeface="+mn-lt"/>
              </a:rPr>
              <a:t>Wolf, Ahn, Noe. 2011.</a:t>
            </a:r>
            <a:r>
              <a:rPr lang="en-US" sz="2000" i="1" dirty="0" smtClean="0">
                <a:solidFill>
                  <a:schemeClr val="bg1"/>
                </a:solidFill>
                <a:effectLst>
                  <a:outerShdw blurRad="38100" dist="38100" dir="2700000" algn="tl">
                    <a:srgbClr val="000000"/>
                  </a:outerShdw>
                </a:effectLst>
                <a:latin typeface="+mn-lt"/>
              </a:rPr>
              <a:t>  Ecological Engineering</a:t>
            </a:r>
            <a:endParaRPr lang="en-US" sz="2000" i="1" dirty="0" smtClean="0">
              <a:solidFill>
                <a:schemeClr val="bg1"/>
              </a:solidFill>
              <a:effectLst>
                <a:outerShdw blurRad="38100" dist="38100" dir="2700000" algn="tl">
                  <a:srgbClr val="000000"/>
                </a:outerShdw>
              </a:effectLst>
              <a:latin typeface="+mn-lt"/>
            </a:endParaRPr>
          </a:p>
        </p:txBody>
      </p:sp>
      <p:sp>
        <p:nvSpPr>
          <p:cNvPr id="12" name="Rectangle 2"/>
          <p:cNvSpPr txBox="1">
            <a:spLocks noChangeArrowheads="1"/>
          </p:cNvSpPr>
          <p:nvPr/>
        </p:nvSpPr>
        <p:spPr bwMode="auto">
          <a:xfrm>
            <a:off x="2286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j-ea"/>
                <a:cs typeface="+mj-cs"/>
              </a:rPr>
              <a:t>Microtopography</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13" name="Text Box 8"/>
          <p:cNvSpPr txBox="1">
            <a:spLocks noChangeArrowheads="1"/>
          </p:cNvSpPr>
          <p:nvPr/>
        </p:nvSpPr>
        <p:spPr bwMode="auto">
          <a:xfrm>
            <a:off x="6172200" y="1008995"/>
            <a:ext cx="3048000" cy="4401205"/>
          </a:xfrm>
          <a:prstGeom prst="rect">
            <a:avLst/>
          </a:prstGeom>
          <a:noFill/>
          <a:ln w="12700">
            <a:noFill/>
            <a:miter lim="800000"/>
            <a:headEnd/>
            <a:tailEnd/>
          </a:ln>
          <a:effectLst/>
        </p:spPr>
        <p:txBody>
          <a:bodyPr>
            <a:spAutoFit/>
          </a:bodyPr>
          <a:lstStyle/>
          <a:p>
            <a:pPr>
              <a:spcBef>
                <a:spcPct val="50000"/>
              </a:spcBef>
            </a:pPr>
            <a:r>
              <a:rPr lang="en-US" sz="2800" dirty="0" err="1" smtClean="0">
                <a:solidFill>
                  <a:schemeClr val="bg1"/>
                </a:solidFill>
                <a:effectLst>
                  <a:outerShdw blurRad="38100" dist="38100" dir="2700000" algn="tl">
                    <a:srgbClr val="000000"/>
                  </a:outerShdw>
                </a:effectLst>
                <a:latin typeface="+mn-lt"/>
              </a:rPr>
              <a:t>Microtopography</a:t>
            </a:r>
            <a:endParaRPr lang="en-US" sz="2800" dirty="0" smtClean="0">
              <a:solidFill>
                <a:schemeClr val="bg1"/>
              </a:solidFill>
              <a:effectLst>
                <a:outerShdw blurRad="38100" dist="38100" dir="2700000" algn="tl">
                  <a:srgbClr val="000000"/>
                </a:outerShdw>
              </a:effectLst>
              <a:latin typeface="+mn-lt"/>
            </a:endParaRPr>
          </a:p>
          <a:p>
            <a:pPr>
              <a:spcBef>
                <a:spcPct val="50000"/>
              </a:spcBef>
            </a:pPr>
            <a:r>
              <a:rPr lang="en-US" sz="2800" dirty="0" smtClean="0">
                <a:solidFill>
                  <a:schemeClr val="bg1"/>
                </a:solidFill>
                <a:effectLst>
                  <a:outerShdw blurRad="38100" dist="38100" dir="2700000" algn="tl">
                    <a:srgbClr val="000000"/>
                  </a:outerShdw>
                </a:effectLst>
                <a:latin typeface="+mn-lt"/>
              </a:rPr>
              <a:t>(autogenic and induced)</a:t>
            </a:r>
          </a:p>
          <a:p>
            <a:pPr>
              <a:spcBef>
                <a:spcPct val="50000"/>
              </a:spcBef>
            </a:pPr>
            <a:r>
              <a:rPr lang="en-US" sz="2800" dirty="0" smtClean="0">
                <a:solidFill>
                  <a:schemeClr val="bg1"/>
                </a:solidFill>
                <a:effectLst>
                  <a:outerShdw blurRad="38100" dist="38100" dir="2700000" algn="tl">
                    <a:srgbClr val="000000"/>
                  </a:outerShdw>
                </a:effectLst>
                <a:latin typeface="+mn-lt"/>
              </a:rPr>
              <a:t>increases </a:t>
            </a:r>
            <a:r>
              <a:rPr lang="en-US" sz="2800" dirty="0" smtClean="0">
                <a:solidFill>
                  <a:schemeClr val="bg1"/>
                </a:solidFill>
                <a:effectLst>
                  <a:outerShdw blurRad="38100" dist="38100" dir="2700000" algn="tl">
                    <a:srgbClr val="000000"/>
                  </a:outerShdw>
                </a:effectLst>
                <a:latin typeface="+mn-lt"/>
              </a:rPr>
              <a:t>coupled nitrification and denitrification</a:t>
            </a:r>
            <a:endParaRPr lang="en-US" sz="2800" dirty="0">
              <a:solidFill>
                <a:schemeClr val="bg1"/>
              </a:solidFill>
              <a:effectLst>
                <a:outerShdw blurRad="38100" dist="38100" dir="2700000" algn="tl">
                  <a:srgbClr val="000000"/>
                </a:outerShdw>
              </a:effectLst>
              <a:latin typeface="+mn-lt"/>
            </a:endParaRPr>
          </a:p>
          <a:p>
            <a:pPr>
              <a:spcBef>
                <a:spcPct val="50000"/>
              </a:spcBef>
            </a:pPr>
            <a:endParaRPr lang="en-US" sz="2800" dirty="0">
              <a:solidFill>
                <a:schemeClr val="bg1"/>
              </a:solidFill>
              <a:effectLst>
                <a:outerShdw blurRad="38100" dist="38100" dir="2700000" algn="tl">
                  <a:srgbClr val="000000"/>
                </a:outerShdw>
              </a:effectLst>
              <a:latin typeface="+mn-lt"/>
            </a:endParaRPr>
          </a:p>
          <a:p>
            <a:pPr>
              <a:spcBef>
                <a:spcPct val="50000"/>
              </a:spcBef>
            </a:pPr>
            <a:endParaRPr lang="en-US" sz="2800" dirty="0">
              <a:solidFill>
                <a:schemeClr val="bg1"/>
              </a:solidFill>
              <a:effectLst>
                <a:outerShdw blurRad="38100" dist="38100" dir="2700000" algn="tl">
                  <a:srgbClr val="000000"/>
                </a:outerShdw>
              </a:effectLst>
              <a:latin typeface="+mn-lt"/>
            </a:endParaRPr>
          </a:p>
        </p:txBody>
      </p:sp>
      <p:pic>
        <p:nvPicPr>
          <p:cNvPr id="17410" name="Picture 2" descr="http://www.abiattachments.com/_assets_web/images/product_main_images/ABI_Disc_Harrow-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9074" y="4419600"/>
            <a:ext cx="2875189" cy="19167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6248400" y="5715000"/>
            <a:ext cx="2759663" cy="1815882"/>
          </a:xfrm>
          <a:prstGeom prst="rect">
            <a:avLst/>
          </a:prstGeom>
          <a:noFill/>
          <a:ln w="12700">
            <a:noFill/>
            <a:miter lim="800000"/>
            <a:headEnd/>
            <a:tailEnd/>
          </a:ln>
          <a:effectLst/>
        </p:spPr>
        <p:txBody>
          <a:bodyPr wrap="square">
            <a:spAutoFit/>
          </a:bodyPr>
          <a:lstStyle/>
          <a:p>
            <a:pPr>
              <a:spcBef>
                <a:spcPct val="50000"/>
              </a:spcBef>
            </a:pPr>
            <a:r>
              <a:rPr lang="en-US" sz="2800" b="1" dirty="0" smtClean="0">
                <a:latin typeface="+mn-lt"/>
              </a:rPr>
              <a:t>LC</a:t>
            </a:r>
            <a:endParaRPr lang="en-US" sz="2800" b="1" dirty="0">
              <a:latin typeface="+mn-lt"/>
            </a:endParaRPr>
          </a:p>
          <a:p>
            <a:pPr>
              <a:spcBef>
                <a:spcPct val="50000"/>
              </a:spcBef>
            </a:pPr>
            <a:endParaRPr lang="en-US" sz="2800" b="1" dirty="0">
              <a:latin typeface="+mn-lt"/>
            </a:endParaRPr>
          </a:p>
          <a:p>
            <a:pPr>
              <a:spcBef>
                <a:spcPct val="50000"/>
              </a:spcBef>
            </a:pPr>
            <a:endParaRPr lang="en-US" sz="2800" b="1" dirty="0">
              <a:latin typeface="+mn-lt"/>
            </a:endParaRPr>
          </a:p>
        </p:txBody>
      </p:sp>
    </p:spTree>
    <p:extLst>
      <p:ext uri="{BB962C8B-B14F-4D97-AF65-F5344CB8AC3E}">
        <p14:creationId xmlns:p14="http://schemas.microsoft.com/office/powerpoint/2010/main" val="4138480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67504" y="6396335"/>
            <a:ext cx="3724096" cy="400110"/>
          </a:xfrm>
          <a:prstGeom prst="rect">
            <a:avLst/>
          </a:prstGeom>
        </p:spPr>
        <p:txBody>
          <a:bodyPr wrap="none">
            <a:spAutoFit/>
          </a:bodyPr>
          <a:lstStyle/>
          <a:p>
            <a:r>
              <a:rPr lang="en-US" sz="2000" dirty="0" smtClean="0">
                <a:solidFill>
                  <a:schemeClr val="bg1"/>
                </a:solidFill>
                <a:effectLst>
                  <a:outerShdw blurRad="38100" dist="38100" dir="2700000" algn="tl">
                    <a:srgbClr val="000000"/>
                  </a:outerShdw>
                </a:effectLst>
                <a:latin typeface="+mn-lt"/>
              </a:rPr>
              <a:t>Moser, Ahn, Noe. 2007.</a:t>
            </a:r>
            <a:r>
              <a:rPr lang="en-US" sz="2000" i="1" dirty="0" smtClean="0">
                <a:solidFill>
                  <a:schemeClr val="bg1"/>
                </a:solidFill>
                <a:effectLst>
                  <a:outerShdw blurRad="38100" dist="38100" dir="2700000" algn="tl">
                    <a:srgbClr val="000000"/>
                  </a:outerShdw>
                </a:effectLst>
                <a:latin typeface="+mn-lt"/>
              </a:rPr>
              <a:t>  Wetlands</a:t>
            </a:r>
            <a:endParaRPr lang="en-US" sz="2000" i="1" dirty="0" smtClean="0">
              <a:solidFill>
                <a:schemeClr val="bg1"/>
              </a:solidFill>
              <a:effectLst>
                <a:outerShdw blurRad="38100" dist="38100" dir="2700000" algn="tl">
                  <a:srgbClr val="000000"/>
                </a:outerShdw>
              </a:effectLst>
              <a:latin typeface="+mn-lt"/>
            </a:endParaRPr>
          </a:p>
        </p:txBody>
      </p:sp>
      <p:sp>
        <p:nvSpPr>
          <p:cNvPr id="12" name="Rectangle 2"/>
          <p:cNvSpPr txBox="1">
            <a:spLocks noChangeArrowheads="1"/>
          </p:cNvSpPr>
          <p:nvPr/>
        </p:nvSpPr>
        <p:spPr bwMode="auto">
          <a:xfrm>
            <a:off x="2286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err="1" smtClean="0">
                <a:ln>
                  <a:noFill/>
                </a:ln>
                <a:solidFill>
                  <a:srgbClr val="FFFF00"/>
                </a:solidFill>
                <a:effectLst>
                  <a:outerShdw blurRad="38100" dist="38100" dir="2700000" algn="tl">
                    <a:srgbClr val="000000"/>
                  </a:outerShdw>
                </a:effectLst>
                <a:uLnTx/>
                <a:uFillTx/>
                <a:latin typeface="+mn-lt"/>
                <a:ea typeface="+mj-ea"/>
                <a:cs typeface="+mj-cs"/>
              </a:rPr>
              <a:t>Microtopography</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13" name="Text Box 8"/>
          <p:cNvSpPr txBox="1">
            <a:spLocks noChangeArrowheads="1"/>
          </p:cNvSpPr>
          <p:nvPr/>
        </p:nvSpPr>
        <p:spPr bwMode="auto">
          <a:xfrm>
            <a:off x="457200" y="983932"/>
            <a:ext cx="6019800" cy="5416868"/>
          </a:xfrm>
          <a:prstGeom prst="rect">
            <a:avLst/>
          </a:prstGeom>
          <a:noFill/>
          <a:ln w="12700">
            <a:noFill/>
            <a:miter lim="800000"/>
            <a:headEnd/>
            <a:tailEnd/>
          </a:ln>
          <a:effectLst/>
        </p:spPr>
        <p:txBody>
          <a:bodyPr wrap="square">
            <a:spAutoFit/>
          </a:bodyPr>
          <a:lstStyle/>
          <a:p>
            <a:pPr>
              <a:spcBef>
                <a:spcPct val="50000"/>
              </a:spcBef>
            </a:pPr>
            <a:r>
              <a:rPr lang="en-US" sz="2800" u="sng" dirty="0" smtClean="0">
                <a:solidFill>
                  <a:schemeClr val="bg1"/>
                </a:solidFill>
                <a:effectLst>
                  <a:outerShdw blurRad="38100" dist="38100" dir="2700000" algn="tl">
                    <a:srgbClr val="000000"/>
                  </a:outerShdw>
                </a:effectLst>
                <a:latin typeface="+mn-lt"/>
              </a:rPr>
              <a:t>Disking increased </a:t>
            </a:r>
          </a:p>
          <a:p>
            <a:pPr>
              <a:spcBef>
                <a:spcPct val="50000"/>
              </a:spcBef>
            </a:pPr>
            <a:r>
              <a:rPr lang="en-US" sz="2800" u="sng" dirty="0" err="1" smtClean="0">
                <a:solidFill>
                  <a:schemeClr val="bg1"/>
                </a:solidFill>
                <a:effectLst>
                  <a:outerShdw blurRad="38100" dist="38100" dir="2700000" algn="tl">
                    <a:srgbClr val="000000"/>
                  </a:outerShdw>
                </a:effectLst>
                <a:latin typeface="+mn-lt"/>
              </a:rPr>
              <a:t>microtopography</a:t>
            </a:r>
            <a:endParaRPr lang="en-US" sz="2800" u="sng" dirty="0" smtClean="0">
              <a:solidFill>
                <a:schemeClr val="bg1"/>
              </a:solidFill>
              <a:effectLst>
                <a:outerShdw blurRad="38100" dist="38100" dir="2700000" algn="tl">
                  <a:srgbClr val="000000"/>
                </a:outerShdw>
              </a:effectLst>
              <a:latin typeface="+mn-lt"/>
            </a:endParaRPr>
          </a:p>
          <a:p>
            <a:pPr>
              <a:spcBef>
                <a:spcPct val="50000"/>
              </a:spcBef>
            </a:pPr>
            <a:endParaRPr lang="en-US" sz="2800" dirty="0">
              <a:solidFill>
                <a:schemeClr val="bg1"/>
              </a:solidFill>
              <a:effectLst>
                <a:outerShdw blurRad="38100" dist="38100" dir="2700000" algn="tl">
                  <a:srgbClr val="000000"/>
                </a:outerShdw>
              </a:effectLst>
              <a:latin typeface="+mn-lt"/>
            </a:endParaRPr>
          </a:p>
          <a:p>
            <a:pPr>
              <a:spcBef>
                <a:spcPct val="50000"/>
              </a:spcBef>
            </a:pPr>
            <a:r>
              <a:rPr lang="en-US" sz="2800" u="sng" dirty="0" smtClean="0">
                <a:solidFill>
                  <a:schemeClr val="bg1"/>
                </a:solidFill>
                <a:effectLst>
                  <a:outerShdw blurRad="38100" dist="38100" dir="2700000" algn="tl">
                    <a:srgbClr val="000000"/>
                  </a:outerShdw>
                </a:effectLst>
                <a:latin typeface="+mn-lt"/>
              </a:rPr>
              <a:t>Greater </a:t>
            </a:r>
            <a:r>
              <a:rPr lang="en-US" sz="2800" u="sng" dirty="0" err="1" smtClean="0">
                <a:solidFill>
                  <a:schemeClr val="bg1"/>
                </a:solidFill>
                <a:effectLst>
                  <a:outerShdw blurRad="38100" dist="38100" dir="2700000" algn="tl">
                    <a:srgbClr val="000000"/>
                  </a:outerShdw>
                </a:effectLst>
                <a:latin typeface="+mn-lt"/>
              </a:rPr>
              <a:t>microtopography</a:t>
            </a:r>
            <a:r>
              <a:rPr lang="en-US" sz="2800" u="sng" dirty="0" smtClean="0">
                <a:solidFill>
                  <a:schemeClr val="bg1"/>
                </a:solidFill>
                <a:effectLst>
                  <a:outerShdw blurRad="38100" dist="38100" dir="2700000" algn="tl">
                    <a:srgbClr val="000000"/>
                  </a:outerShdw>
                </a:effectLst>
                <a:latin typeface="+mn-lt"/>
              </a:rPr>
              <a:t> </a:t>
            </a:r>
          </a:p>
          <a:p>
            <a:pPr>
              <a:spcBef>
                <a:spcPct val="50000"/>
              </a:spcBef>
            </a:pPr>
            <a:r>
              <a:rPr lang="en-US" sz="2800" u="sng" dirty="0" smtClean="0">
                <a:solidFill>
                  <a:schemeClr val="bg1"/>
                </a:solidFill>
                <a:effectLst>
                  <a:outerShdw blurRad="38100" dist="38100" dir="2700000" algn="tl">
                    <a:srgbClr val="000000"/>
                  </a:outerShdw>
                </a:effectLst>
                <a:latin typeface="+mn-lt"/>
              </a:rPr>
              <a:t>resulted in:</a:t>
            </a:r>
          </a:p>
          <a:p>
            <a:pPr>
              <a:spcBef>
                <a:spcPct val="50000"/>
              </a:spcBef>
            </a:pPr>
            <a:r>
              <a:rPr lang="en-US" sz="2400" dirty="0" smtClean="0">
                <a:solidFill>
                  <a:schemeClr val="bg1"/>
                </a:solidFill>
                <a:effectLst>
                  <a:outerShdw blurRad="38100" dist="38100" dir="2700000" algn="tl">
                    <a:srgbClr val="000000"/>
                  </a:outerShdw>
                </a:effectLst>
                <a:latin typeface="+mn-lt"/>
              </a:rPr>
              <a:t>More plant diversity</a:t>
            </a:r>
          </a:p>
          <a:p>
            <a:pPr>
              <a:spcBef>
                <a:spcPct val="50000"/>
              </a:spcBef>
            </a:pPr>
            <a:r>
              <a:rPr lang="en-US" sz="2400" dirty="0" smtClean="0">
                <a:solidFill>
                  <a:schemeClr val="bg1"/>
                </a:solidFill>
                <a:effectLst>
                  <a:outerShdw blurRad="38100" dist="38100" dir="2700000" algn="tl">
                    <a:srgbClr val="000000"/>
                  </a:outerShdw>
                </a:effectLst>
                <a:latin typeface="+mn-lt"/>
              </a:rPr>
              <a:t>More plant richness</a:t>
            </a:r>
          </a:p>
          <a:p>
            <a:pPr>
              <a:spcBef>
                <a:spcPct val="50000"/>
              </a:spcBef>
            </a:pPr>
            <a:r>
              <a:rPr lang="en-US" sz="2400" dirty="0" smtClean="0">
                <a:solidFill>
                  <a:schemeClr val="bg1"/>
                </a:solidFill>
                <a:effectLst>
                  <a:outerShdw blurRad="38100" dist="38100" dir="2700000" algn="tl">
                    <a:srgbClr val="000000"/>
                  </a:outerShdw>
                </a:effectLst>
                <a:latin typeface="+mn-lt"/>
              </a:rPr>
              <a:t>More </a:t>
            </a:r>
            <a:r>
              <a:rPr lang="en-US" sz="2400" dirty="0" err="1" smtClean="0">
                <a:solidFill>
                  <a:schemeClr val="bg1"/>
                </a:solidFill>
                <a:effectLst>
                  <a:outerShdw blurRad="38100" dist="38100" dir="2700000" algn="tl">
                    <a:srgbClr val="000000"/>
                  </a:outerShdw>
                </a:effectLst>
                <a:latin typeface="+mn-lt"/>
              </a:rPr>
              <a:t>hydrophytic</a:t>
            </a:r>
            <a:r>
              <a:rPr lang="en-US" sz="2400" dirty="0" smtClean="0">
                <a:solidFill>
                  <a:schemeClr val="bg1"/>
                </a:solidFill>
                <a:effectLst>
                  <a:outerShdw blurRad="38100" dist="38100" dir="2700000" algn="tl">
                    <a:srgbClr val="000000"/>
                  </a:outerShdw>
                </a:effectLst>
                <a:latin typeface="+mn-lt"/>
              </a:rPr>
              <a:t> vegetation</a:t>
            </a:r>
            <a:endParaRPr lang="en-US" sz="2400" dirty="0">
              <a:solidFill>
                <a:schemeClr val="bg1"/>
              </a:solidFill>
              <a:effectLst>
                <a:outerShdw blurRad="38100" dist="38100" dir="2700000" algn="tl">
                  <a:srgbClr val="000000"/>
                </a:outerShdw>
              </a:effectLst>
              <a:latin typeface="+mn-lt"/>
            </a:endParaRPr>
          </a:p>
          <a:p>
            <a:pPr>
              <a:spcBef>
                <a:spcPct val="50000"/>
              </a:spcBef>
            </a:pPr>
            <a:endParaRPr lang="en-US" sz="2800" dirty="0">
              <a:solidFill>
                <a:schemeClr val="bg1"/>
              </a:solidFill>
              <a:effectLst>
                <a:outerShdw blurRad="38100" dist="38100" dir="2700000" algn="tl">
                  <a:srgbClr val="000000"/>
                </a:outerShdw>
              </a:effectLst>
              <a:latin typeface="+mn-lt"/>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
            <a:ext cx="4382814" cy="549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68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648200"/>
            <a:ext cx="5105400" cy="1446550"/>
          </a:xfrm>
          <a:prstGeom prst="rect">
            <a:avLst/>
          </a:prstGeom>
        </p:spPr>
        <p:txBody>
          <a:bodyPr wrap="square">
            <a:spAutoFit/>
          </a:bodyPr>
          <a:lstStyle/>
          <a:p>
            <a:r>
              <a:rPr lang="en-US" sz="2400" dirty="0" smtClean="0">
                <a:solidFill>
                  <a:schemeClr val="bg1"/>
                </a:solidFill>
                <a:effectLst>
                  <a:outerShdw blurRad="38100" dist="38100" dir="2700000" algn="tl">
                    <a:srgbClr val="000000"/>
                  </a:outerShdw>
                </a:effectLst>
                <a:latin typeface="+mn-lt"/>
              </a:rPr>
              <a:t>Older wetlands develop soils conducive to coupled denitrification</a:t>
            </a:r>
          </a:p>
          <a:p>
            <a:endParaRPr lang="en-US" sz="2000" dirty="0" smtClean="0">
              <a:solidFill>
                <a:schemeClr val="bg1"/>
              </a:solidFill>
              <a:effectLst>
                <a:outerShdw blurRad="38100" dist="38100" dir="2700000" algn="tl">
                  <a:srgbClr val="000000"/>
                </a:outerShdw>
              </a:effectLst>
              <a:latin typeface="+mn-lt"/>
            </a:endParaRPr>
          </a:p>
          <a:p>
            <a:r>
              <a:rPr lang="en-US" sz="2000" dirty="0" smtClean="0">
                <a:solidFill>
                  <a:schemeClr val="bg1"/>
                </a:solidFill>
                <a:effectLst>
                  <a:outerShdw blurRad="38100" dist="38100" dir="2700000" algn="tl">
                    <a:srgbClr val="000000"/>
                  </a:outerShdw>
                </a:effectLst>
                <a:latin typeface="+mn-lt"/>
              </a:rPr>
              <a:t>Wolf, Ahn, Noe. </a:t>
            </a:r>
            <a:r>
              <a:rPr lang="en-US" sz="2000" dirty="0" smtClean="0">
                <a:solidFill>
                  <a:schemeClr val="bg1"/>
                </a:solidFill>
                <a:effectLst>
                  <a:outerShdw blurRad="38100" dist="38100" dir="2700000" algn="tl">
                    <a:srgbClr val="000000"/>
                  </a:outerShdw>
                </a:effectLst>
                <a:latin typeface="+mn-lt"/>
              </a:rPr>
              <a:t>2011.</a:t>
            </a:r>
            <a:r>
              <a:rPr lang="en-US" sz="2000" i="1" dirty="0" smtClean="0">
                <a:solidFill>
                  <a:schemeClr val="bg1"/>
                </a:solidFill>
                <a:effectLst>
                  <a:outerShdw blurRad="38100" dist="38100" dir="2700000" algn="tl">
                    <a:srgbClr val="000000"/>
                  </a:outerShdw>
                </a:effectLst>
                <a:latin typeface="+mn-lt"/>
              </a:rPr>
              <a:t>  Wetlands.</a:t>
            </a:r>
          </a:p>
        </p:txBody>
      </p:sp>
      <p:sp>
        <p:nvSpPr>
          <p:cNvPr id="12" name="Rectangle 2"/>
          <p:cNvSpPr txBox="1">
            <a:spLocks noChangeArrowheads="1"/>
          </p:cNvSpPr>
          <p:nvPr/>
        </p:nvSpPr>
        <p:spPr bwMode="auto">
          <a:xfrm>
            <a:off x="228600" y="-3048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Age</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pic>
        <p:nvPicPr>
          <p:cNvPr id="562177" name="Picture 1" descr="D:\Manuscripts\Published\Wolf soil - Wetlands\Wolf etal. 2011 created wetland N cycle_Page_09.jpg"/>
          <p:cNvPicPr>
            <a:picLocks noChangeAspect="1" noChangeArrowheads="1"/>
          </p:cNvPicPr>
          <p:nvPr/>
        </p:nvPicPr>
        <p:blipFill>
          <a:blip r:embed="rId3" cstate="print"/>
          <a:srcRect l="36569" t="6607" r="7846" b="27323"/>
          <a:stretch>
            <a:fillRect/>
          </a:stretch>
        </p:blipFill>
        <p:spPr bwMode="auto">
          <a:xfrm>
            <a:off x="5181600" y="228600"/>
            <a:ext cx="3962400" cy="6256421"/>
          </a:xfrm>
          <a:prstGeom prst="rect">
            <a:avLst/>
          </a:prstGeom>
          <a:noFill/>
        </p:spPr>
      </p:pic>
      <p:pic>
        <p:nvPicPr>
          <p:cNvPr id="568322" name="Picture 2" descr="D:\Manuscripts\Published\Wolf soil - Wetlands\Wolf etal. 2011 created wetland N cycle_Page_08.jpg"/>
          <p:cNvPicPr>
            <a:picLocks noChangeAspect="1" noChangeArrowheads="1"/>
          </p:cNvPicPr>
          <p:nvPr/>
        </p:nvPicPr>
        <p:blipFill>
          <a:blip r:embed="rId4" cstate="print"/>
          <a:srcRect l="7030" t="33877" r="7209" b="15307"/>
          <a:stretch>
            <a:fillRect/>
          </a:stretch>
        </p:blipFill>
        <p:spPr bwMode="auto">
          <a:xfrm>
            <a:off x="0" y="609600"/>
            <a:ext cx="5105400" cy="4017364"/>
          </a:xfrm>
          <a:prstGeom prst="rect">
            <a:avLst/>
          </a:prstGeom>
          <a:noFill/>
        </p:spPr>
      </p:pic>
      <p:sp>
        <p:nvSpPr>
          <p:cNvPr id="6" name="Rectangle 5"/>
          <p:cNvSpPr/>
          <p:nvPr/>
        </p:nvSpPr>
        <p:spPr>
          <a:xfrm>
            <a:off x="5867400" y="6440261"/>
            <a:ext cx="5105400" cy="461665"/>
          </a:xfrm>
          <a:prstGeom prst="rect">
            <a:avLst/>
          </a:prstGeom>
        </p:spPr>
        <p:txBody>
          <a:bodyPr wrap="square">
            <a:spAutoFit/>
          </a:bodyPr>
          <a:lstStyle/>
          <a:p>
            <a:r>
              <a:rPr lang="en-US" sz="2400" dirty="0" smtClean="0">
                <a:solidFill>
                  <a:schemeClr val="bg1"/>
                </a:solidFill>
                <a:effectLst>
                  <a:outerShdw blurRad="38100" dist="38100" dir="2700000" algn="tl">
                    <a:srgbClr val="000000"/>
                  </a:outerShdw>
                </a:effectLst>
                <a:latin typeface="+mn-lt"/>
              </a:rPr>
              <a:t>Denser  </a:t>
            </a:r>
            <a:r>
              <a:rPr lang="en-US" sz="2400" dirty="0" smtClean="0">
                <a:solidFill>
                  <a:schemeClr val="bg1"/>
                </a:solidFill>
                <a:effectLst>
                  <a:outerShdw blurRad="38100" dist="38100" dir="2700000" algn="tl">
                    <a:srgbClr val="000000"/>
                  </a:outerShdw>
                </a:effectLst>
                <a:latin typeface="+mn-lt"/>
                <a:sym typeface="Wingdings" panose="05000000000000000000" pitchFamily="2" charset="2"/>
              </a:rPr>
              <a:t> </a:t>
            </a:r>
            <a:r>
              <a:rPr lang="en-US" sz="2400" dirty="0" smtClean="0">
                <a:solidFill>
                  <a:schemeClr val="bg1"/>
                </a:solidFill>
                <a:effectLst>
                  <a:outerShdw blurRad="38100" dist="38100" dir="2700000" algn="tl">
                    <a:srgbClr val="000000"/>
                  </a:outerShdw>
                </a:effectLst>
                <a:latin typeface="+mn-lt"/>
              </a:rPr>
              <a:t>  Organic</a:t>
            </a:r>
            <a:endParaRPr lang="en-US" sz="2000" i="1" dirty="0" smtClean="0">
              <a:solidFill>
                <a:schemeClr val="bg1"/>
              </a:solidFill>
              <a:effectLst>
                <a:outerShdw blurRad="38100" dist="38100" dir="2700000" algn="tl">
                  <a:srgbClr val="000000"/>
                </a:outerShdw>
              </a:effectLst>
              <a:latin typeface="+mn-lt"/>
            </a:endParaRPr>
          </a:p>
        </p:txBody>
      </p:sp>
    </p:spTree>
    <p:extLst>
      <p:ext uri="{BB962C8B-B14F-4D97-AF65-F5344CB8AC3E}">
        <p14:creationId xmlns:p14="http://schemas.microsoft.com/office/powerpoint/2010/main" val="1029480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2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5151"/>
          <a:stretch/>
        </p:blipFill>
        <p:spPr bwMode="auto">
          <a:xfrm>
            <a:off x="21383" y="762000"/>
            <a:ext cx="5170363" cy="4656137"/>
          </a:xfrm>
          <a:prstGeom prst="rect">
            <a:avLst/>
          </a:prstGeom>
          <a:solidFill>
            <a:schemeClr val="bg1"/>
          </a:solidFill>
          <a:ln>
            <a:noFill/>
          </a:ln>
          <a:effectLst/>
        </p:spPr>
      </p:pic>
      <p:pic>
        <p:nvPicPr>
          <p:cNvPr id="12292" name="Picture 4" descr="https://static.wixstatic.com/media/a0fee6_4c15757bce25478ea341372788df2bc4~mv2.jpg/v1/fill/w_783,h_1002,al_c,q_90,usm_0.66_1.00_0.01/a0fee6_4c15757bce25478ea341372788df2bc4~m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440" y="762000"/>
            <a:ext cx="3638479" cy="4656138"/>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Planting</a:t>
            </a:r>
            <a:r>
              <a:rPr kumimoji="0" lang="en-US" sz="2800" b="0" i="0" u="none" strike="noStrike" kern="0" cap="none" spc="0" normalizeH="0" noProof="0" dirty="0" smtClean="0">
                <a:ln>
                  <a:noFill/>
                </a:ln>
                <a:solidFill>
                  <a:srgbClr val="FFFF00"/>
                </a:solidFill>
                <a:effectLst>
                  <a:outerShdw blurRad="38100" dist="38100" dir="2700000" algn="tl">
                    <a:srgbClr val="000000"/>
                  </a:outerShdw>
                </a:effectLst>
                <a:uLnTx/>
                <a:uFillTx/>
                <a:latin typeface="+mn-lt"/>
                <a:ea typeface="+mj-ea"/>
                <a:cs typeface="+mj-cs"/>
              </a:rPr>
              <a:t> diversity … 2 </a:t>
            </a:r>
            <a:r>
              <a:rPr kumimoji="0" lang="en-US" sz="2800" b="0" i="0" u="none" strike="noStrike" kern="0" cap="none" spc="0" normalizeH="0" noProof="0" dirty="0" err="1" smtClean="0">
                <a:ln>
                  <a:noFill/>
                </a:ln>
                <a:solidFill>
                  <a:srgbClr val="FFFF00"/>
                </a:solidFill>
                <a:effectLst>
                  <a:outerShdw blurRad="38100" dist="38100" dir="2700000" algn="tl">
                    <a:srgbClr val="000000"/>
                  </a:outerShdw>
                </a:effectLst>
                <a:uLnTx/>
                <a:uFillTx/>
                <a:latin typeface="+mn-lt"/>
                <a:ea typeface="+mj-ea"/>
                <a:cs typeface="+mj-cs"/>
              </a:rPr>
              <a:t>yr</a:t>
            </a:r>
            <a:r>
              <a:rPr kumimoji="0" lang="en-US" sz="2800" b="0" i="0" u="none" strike="noStrike" kern="0" cap="none" spc="0" normalizeH="0" noProof="0" dirty="0" smtClean="0">
                <a:ln>
                  <a:noFill/>
                </a:ln>
                <a:solidFill>
                  <a:srgbClr val="FFFF00"/>
                </a:solidFill>
                <a:effectLst>
                  <a:outerShdw blurRad="38100" dist="38100" dir="2700000" algn="tl">
                    <a:srgbClr val="000000"/>
                  </a:outerShdw>
                </a:effectLst>
                <a:uLnTx/>
                <a:uFillTx/>
                <a:latin typeface="+mn-lt"/>
                <a:ea typeface="+mj-ea"/>
                <a:cs typeface="+mj-cs"/>
              </a:rPr>
              <a:t> old</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5" name="TextBox 54"/>
          <p:cNvSpPr txBox="1"/>
          <p:nvPr/>
        </p:nvSpPr>
        <p:spPr>
          <a:xfrm>
            <a:off x="8359067" y="5079781"/>
            <a:ext cx="861133" cy="400110"/>
          </a:xfrm>
          <a:prstGeom prst="rect">
            <a:avLst/>
          </a:prstGeom>
          <a:noFill/>
        </p:spPr>
        <p:txBody>
          <a:bodyPr wrap="none" rtlCol="0">
            <a:spAutoFit/>
          </a:bodyPr>
          <a:lstStyle/>
          <a:p>
            <a:r>
              <a:rPr lang="en-US" sz="2000" dirty="0" smtClean="0">
                <a:solidFill>
                  <a:schemeClr val="bg1"/>
                </a:solidFill>
                <a:latin typeface="+mj-lt"/>
              </a:rPr>
              <a:t>C. Ahn</a:t>
            </a:r>
            <a:endParaRPr lang="en-US" sz="2000" dirty="0">
              <a:solidFill>
                <a:schemeClr val="bg1"/>
              </a:solidFill>
              <a:latin typeface="+mj-lt"/>
            </a:endParaRPr>
          </a:p>
        </p:txBody>
      </p:sp>
      <p:sp>
        <p:nvSpPr>
          <p:cNvPr id="59" name="Rectangle 58"/>
          <p:cNvSpPr/>
          <p:nvPr/>
        </p:nvSpPr>
        <p:spPr>
          <a:xfrm>
            <a:off x="86346" y="5479891"/>
            <a:ext cx="8905254" cy="1077218"/>
          </a:xfrm>
          <a:prstGeom prst="rect">
            <a:avLst/>
          </a:prstGeom>
        </p:spPr>
        <p:txBody>
          <a:bodyPr wrap="square">
            <a:spAutoFit/>
          </a:bodyPr>
          <a:lstStyle/>
          <a:p>
            <a:r>
              <a:rPr lang="en-US" sz="2000" dirty="0" smtClean="0">
                <a:solidFill>
                  <a:schemeClr val="bg1"/>
                </a:solidFill>
                <a:effectLst>
                  <a:outerShdw blurRad="38100" dist="38100" dir="2700000" algn="tl">
                    <a:srgbClr val="000000"/>
                  </a:outerShdw>
                </a:effectLst>
                <a:latin typeface="+mn-lt"/>
              </a:rPr>
              <a:t>Planting richness decreased denitrification; obligate annual increased denitrification</a:t>
            </a:r>
            <a:endParaRPr lang="en-US" sz="2000" dirty="0" smtClean="0">
              <a:solidFill>
                <a:schemeClr val="bg1"/>
              </a:solidFill>
              <a:effectLst>
                <a:outerShdw blurRad="38100" dist="38100" dir="2700000" algn="tl">
                  <a:srgbClr val="000000"/>
                </a:outerShdw>
              </a:effectLst>
              <a:latin typeface="+mn-lt"/>
            </a:endParaRPr>
          </a:p>
          <a:p>
            <a:endParaRPr lang="en-US" sz="2400" dirty="0" smtClean="0">
              <a:solidFill>
                <a:schemeClr val="bg1"/>
              </a:solidFill>
              <a:effectLst>
                <a:outerShdw blurRad="38100" dist="38100" dir="2700000" algn="tl">
                  <a:srgbClr val="000000"/>
                </a:outerShdw>
              </a:effectLst>
              <a:latin typeface="+mn-lt"/>
            </a:endParaRPr>
          </a:p>
          <a:p>
            <a:pPr algn="r"/>
            <a:r>
              <a:rPr lang="en-US" sz="2000" dirty="0" smtClean="0">
                <a:solidFill>
                  <a:schemeClr val="bg1"/>
                </a:solidFill>
                <a:effectLst>
                  <a:outerShdw blurRad="38100" dist="38100" dir="2700000" algn="tl">
                    <a:srgbClr val="000000"/>
                  </a:outerShdw>
                </a:effectLst>
                <a:latin typeface="+mn-lt"/>
              </a:rPr>
              <a:t>Korol, Ahn, Noe.  2016.</a:t>
            </a:r>
            <a:r>
              <a:rPr lang="en-US" sz="2000" i="1" dirty="0" smtClean="0">
                <a:solidFill>
                  <a:schemeClr val="bg1"/>
                </a:solidFill>
                <a:effectLst>
                  <a:outerShdw blurRad="38100" dist="38100" dir="2700000" algn="tl">
                    <a:srgbClr val="000000"/>
                  </a:outerShdw>
                </a:effectLst>
                <a:latin typeface="+mn-lt"/>
              </a:rPr>
              <a:t>  Ecological Engineering.</a:t>
            </a:r>
            <a:endParaRPr lang="en-US" sz="2000" i="1" dirty="0" smtClean="0">
              <a:solidFill>
                <a:schemeClr val="bg1"/>
              </a:solidFill>
              <a:effectLst>
                <a:outerShdw blurRad="38100" dist="38100" dir="2700000" algn="tl">
                  <a:srgbClr val="000000"/>
                </a:outerShdw>
              </a:effectLst>
              <a:latin typeface="+mn-lt"/>
            </a:endParaRPr>
          </a:p>
        </p:txBody>
      </p:sp>
      <p:sp>
        <p:nvSpPr>
          <p:cNvPr id="60" name="Rectangle 59"/>
          <p:cNvSpPr/>
          <p:nvPr/>
        </p:nvSpPr>
        <p:spPr>
          <a:xfrm>
            <a:off x="1229346" y="499646"/>
            <a:ext cx="8905254" cy="338554"/>
          </a:xfrm>
          <a:prstGeom prst="rect">
            <a:avLst/>
          </a:prstGeom>
        </p:spPr>
        <p:txBody>
          <a:bodyPr wrap="square">
            <a:spAutoFit/>
          </a:bodyPr>
          <a:lstStyle/>
          <a:p>
            <a:r>
              <a:rPr lang="en-US" sz="1600" dirty="0" smtClean="0">
                <a:solidFill>
                  <a:schemeClr val="bg1"/>
                </a:solidFill>
                <a:effectLst>
                  <a:outerShdw blurRad="38100" dist="38100" dir="2700000" algn="tl">
                    <a:srgbClr val="000000"/>
                  </a:outerShdw>
                </a:effectLst>
                <a:latin typeface="+mn-lt"/>
              </a:rPr>
              <a:t>Structural Equation Model</a:t>
            </a:r>
            <a:endParaRPr lang="en-US" sz="1600" i="1" dirty="0" smtClean="0">
              <a:solidFill>
                <a:schemeClr val="bg1"/>
              </a:solidFill>
              <a:effectLst>
                <a:outerShdw blurRad="38100" dist="38100" dir="2700000" algn="tl">
                  <a:srgbClr val="000000"/>
                </a:outerShdw>
              </a:effectLst>
              <a:latin typeface="+mn-lt"/>
            </a:endParaRPr>
          </a:p>
        </p:txBody>
      </p:sp>
    </p:spTree>
    <p:extLst>
      <p:ext uri="{BB962C8B-B14F-4D97-AF65-F5344CB8AC3E}">
        <p14:creationId xmlns:p14="http://schemas.microsoft.com/office/powerpoint/2010/main" val="4101598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static.wixstatic.com/media/a0fee6_4c15757bce25478ea341372788df2bc4~mv2.jpg/v1/fill/w_783,h_1002,al_c,q_90,usm_0.66_1.00_0.01/a0fee6_4c15757bce25478ea341372788df2bc4~m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440" y="762000"/>
            <a:ext cx="3638479" cy="4656138"/>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2"/>
          <p:cNvSpPr txBox="1">
            <a:spLocks noChangeArrowheads="1"/>
          </p:cNvSpPr>
          <p:nvPr/>
        </p:nvSpPr>
        <p:spPr bwMode="auto">
          <a:xfrm>
            <a:off x="152400" y="-2286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mj-ea"/>
                <a:cs typeface="+mj-cs"/>
              </a:rPr>
              <a:t>Planting</a:t>
            </a:r>
            <a:r>
              <a:rPr kumimoji="0" lang="en-US" sz="2800" b="0" i="0" u="none" strike="noStrike" kern="0" cap="none" spc="0" normalizeH="0" noProof="0" dirty="0" smtClean="0">
                <a:ln>
                  <a:noFill/>
                </a:ln>
                <a:solidFill>
                  <a:srgbClr val="FFFF00"/>
                </a:solidFill>
                <a:effectLst>
                  <a:outerShdw blurRad="38100" dist="38100" dir="2700000" algn="tl">
                    <a:srgbClr val="000000"/>
                  </a:outerShdw>
                </a:effectLst>
                <a:uLnTx/>
                <a:uFillTx/>
                <a:latin typeface="+mn-lt"/>
                <a:ea typeface="+mj-ea"/>
                <a:cs typeface="+mj-cs"/>
              </a:rPr>
              <a:t> diversity … 3 </a:t>
            </a:r>
            <a:r>
              <a:rPr kumimoji="0" lang="en-US" sz="2800" b="0" i="0" u="none" strike="noStrike" kern="0" cap="none" spc="0" normalizeH="0" noProof="0" dirty="0" err="1" smtClean="0">
                <a:ln>
                  <a:noFill/>
                </a:ln>
                <a:solidFill>
                  <a:srgbClr val="FFFF00"/>
                </a:solidFill>
                <a:effectLst>
                  <a:outerShdw blurRad="38100" dist="38100" dir="2700000" algn="tl">
                    <a:srgbClr val="000000"/>
                  </a:outerShdw>
                </a:effectLst>
                <a:uLnTx/>
                <a:uFillTx/>
                <a:latin typeface="+mn-lt"/>
                <a:ea typeface="+mj-ea"/>
                <a:cs typeface="+mj-cs"/>
              </a:rPr>
              <a:t>yr</a:t>
            </a:r>
            <a:r>
              <a:rPr kumimoji="0" lang="en-US" sz="2800" b="0" i="0" u="none" strike="noStrike" kern="0" cap="none" spc="0" normalizeH="0" noProof="0" dirty="0" smtClean="0">
                <a:ln>
                  <a:noFill/>
                </a:ln>
                <a:solidFill>
                  <a:srgbClr val="FFFF00"/>
                </a:solidFill>
                <a:effectLst>
                  <a:outerShdw blurRad="38100" dist="38100" dir="2700000" algn="tl">
                    <a:srgbClr val="000000"/>
                  </a:outerShdw>
                </a:effectLst>
                <a:uLnTx/>
                <a:uFillTx/>
                <a:latin typeface="+mn-lt"/>
                <a:ea typeface="+mj-ea"/>
                <a:cs typeface="+mj-cs"/>
              </a:rPr>
              <a:t> old after disturbance</a:t>
            </a:r>
            <a:endPar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j-ea"/>
              <a:cs typeface="+mj-cs"/>
            </a:endParaRPr>
          </a:p>
        </p:txBody>
      </p:sp>
      <p:sp>
        <p:nvSpPr>
          <p:cNvPr id="55" name="TextBox 54"/>
          <p:cNvSpPr txBox="1"/>
          <p:nvPr/>
        </p:nvSpPr>
        <p:spPr>
          <a:xfrm>
            <a:off x="8359067" y="5079781"/>
            <a:ext cx="861133" cy="400110"/>
          </a:xfrm>
          <a:prstGeom prst="rect">
            <a:avLst/>
          </a:prstGeom>
          <a:noFill/>
        </p:spPr>
        <p:txBody>
          <a:bodyPr wrap="none" rtlCol="0">
            <a:spAutoFit/>
          </a:bodyPr>
          <a:lstStyle/>
          <a:p>
            <a:r>
              <a:rPr lang="en-US" sz="2000" dirty="0" smtClean="0">
                <a:solidFill>
                  <a:schemeClr val="bg1"/>
                </a:solidFill>
                <a:latin typeface="+mj-lt"/>
              </a:rPr>
              <a:t>C. Ahn</a:t>
            </a:r>
            <a:endParaRPr lang="en-US" sz="2000" dirty="0">
              <a:solidFill>
                <a:schemeClr val="bg1"/>
              </a:solidFill>
              <a:latin typeface="+mj-lt"/>
            </a:endParaRPr>
          </a:p>
        </p:txBody>
      </p:sp>
      <p:sp>
        <p:nvSpPr>
          <p:cNvPr id="59" name="Rectangle 58"/>
          <p:cNvSpPr/>
          <p:nvPr/>
        </p:nvSpPr>
        <p:spPr>
          <a:xfrm>
            <a:off x="86346" y="5479891"/>
            <a:ext cx="8905254" cy="1077218"/>
          </a:xfrm>
          <a:prstGeom prst="rect">
            <a:avLst/>
          </a:prstGeom>
        </p:spPr>
        <p:txBody>
          <a:bodyPr wrap="square">
            <a:spAutoFit/>
          </a:bodyPr>
          <a:lstStyle/>
          <a:p>
            <a:r>
              <a:rPr lang="en-US" sz="2000" dirty="0" smtClean="0">
                <a:solidFill>
                  <a:schemeClr val="bg1"/>
                </a:solidFill>
                <a:effectLst>
                  <a:outerShdw blurRad="38100" dist="38100" dir="2700000" algn="tl">
                    <a:srgbClr val="000000"/>
                  </a:outerShdw>
                </a:effectLst>
                <a:latin typeface="+mn-lt"/>
              </a:rPr>
              <a:t>Planting richness increased resilience of denitrification following disturbance</a:t>
            </a:r>
            <a:endParaRPr lang="en-US" sz="2000" dirty="0" smtClean="0">
              <a:solidFill>
                <a:schemeClr val="bg1"/>
              </a:solidFill>
              <a:effectLst>
                <a:outerShdw blurRad="38100" dist="38100" dir="2700000" algn="tl">
                  <a:srgbClr val="000000"/>
                </a:outerShdw>
              </a:effectLst>
              <a:latin typeface="+mn-lt"/>
            </a:endParaRPr>
          </a:p>
          <a:p>
            <a:endParaRPr lang="en-US" sz="2400" dirty="0" smtClean="0">
              <a:solidFill>
                <a:schemeClr val="bg1"/>
              </a:solidFill>
              <a:effectLst>
                <a:outerShdw blurRad="38100" dist="38100" dir="2700000" algn="tl">
                  <a:srgbClr val="000000"/>
                </a:outerShdw>
              </a:effectLst>
              <a:latin typeface="+mn-lt"/>
            </a:endParaRPr>
          </a:p>
          <a:p>
            <a:pPr algn="r"/>
            <a:r>
              <a:rPr lang="en-US" sz="2000" dirty="0" smtClean="0">
                <a:solidFill>
                  <a:schemeClr val="bg1"/>
                </a:solidFill>
                <a:effectLst>
                  <a:outerShdw blurRad="38100" dist="38100" dir="2700000" algn="tl">
                    <a:srgbClr val="000000"/>
                  </a:outerShdw>
                </a:effectLst>
                <a:latin typeface="+mn-lt"/>
              </a:rPr>
              <a:t>Means, Ahn, Noe.  2016.</a:t>
            </a:r>
            <a:r>
              <a:rPr lang="en-US" sz="2000" i="1" dirty="0" smtClean="0">
                <a:solidFill>
                  <a:schemeClr val="bg1"/>
                </a:solidFill>
                <a:effectLst>
                  <a:outerShdw blurRad="38100" dist="38100" dir="2700000" algn="tl">
                    <a:srgbClr val="000000"/>
                  </a:outerShdw>
                </a:effectLst>
                <a:latin typeface="+mn-lt"/>
              </a:rPr>
              <a:t>  In prep.</a:t>
            </a:r>
            <a:endParaRPr lang="en-US" sz="2000" i="1" dirty="0" smtClean="0">
              <a:solidFill>
                <a:schemeClr val="bg1"/>
              </a:solidFill>
              <a:effectLst>
                <a:outerShdw blurRad="38100" dist="38100" dir="2700000" algn="tl">
                  <a:srgbClr val="000000"/>
                </a:outerShdw>
              </a:effectLst>
              <a:latin typeface="+mn-lt"/>
            </a:endParaRPr>
          </a:p>
        </p:txBody>
      </p:sp>
      <p:pic>
        <p:nvPicPr>
          <p:cNvPr id="7" name="Picture 6" descr="::::Desktop:Screen Shot 2016-04-15 at 1.36.51 PM.png"/>
          <p:cNvPicPr/>
          <p:nvPr/>
        </p:nvPicPr>
        <p:blipFill>
          <a:blip r:embed="rId3"/>
          <a:srcRect/>
          <a:stretch>
            <a:fillRect/>
          </a:stretch>
        </p:blipFill>
        <p:spPr bwMode="auto">
          <a:xfrm>
            <a:off x="0" y="914400"/>
            <a:ext cx="5647055" cy="4462145"/>
          </a:xfrm>
          <a:prstGeom prst="rect">
            <a:avLst/>
          </a:prstGeom>
          <a:noFill/>
          <a:ln w="9525">
            <a:solidFill>
              <a:schemeClr val="tx1">
                <a:lumMod val="75000"/>
                <a:lumOff val="25000"/>
              </a:schemeClr>
            </a:solidFill>
            <a:miter lim="800000"/>
            <a:headEnd/>
            <a:tailEnd/>
          </a:ln>
        </p:spPr>
      </p:pic>
    </p:spTree>
    <p:extLst>
      <p:ext uri="{BB962C8B-B14F-4D97-AF65-F5344CB8AC3E}">
        <p14:creationId xmlns:p14="http://schemas.microsoft.com/office/powerpoint/2010/main" val="428947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1|45.8|2|16.4|25|13.2|1.2|13.6|35.4|12.9|0.6|1.4|0.4|9|48.3|17.1|0.6|25.2"/>
</p:tagLst>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dobe Garamond Pro"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dobe Garamond Pro" pitchFamily="18"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dobe Garamond Pro"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dobe Garamond Pro" pitchFamily="18"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arity">
  <a:themeElements>
    <a:clrScheme name="Clarity">
      <a:dk1>
        <a:srgbClr val="292934"/>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larity">
      <a:majorFont>
        <a:latin typeface="Helvetica"/>
        <a:ea typeface="Helvetica"/>
        <a:cs typeface="Helvetica"/>
      </a:majorFont>
      <a:minorFont>
        <a:latin typeface="Calibri"/>
        <a:ea typeface="Calibri"/>
        <a:cs typeface="Calibri"/>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92934"/>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31191</TotalTime>
  <Pages>4</Pages>
  <Words>2295</Words>
  <Application>Microsoft Office PowerPoint</Application>
  <PresentationFormat>On-screen Show (4:3)</PresentationFormat>
  <Paragraphs>590</Paragraphs>
  <Slides>41</Slides>
  <Notes>17</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45" baseType="lpstr">
      <vt:lpstr>Desktop</vt:lpstr>
      <vt:lpstr>1_Desktop</vt:lpstr>
      <vt:lpstr>Clarity</vt:lpstr>
      <vt:lpstr>SPW 11.0 Graph</vt:lpstr>
      <vt:lpstr>Optimizing design of non-tidal wetland restoration/creation to improve water quality function  Greg Noe*  Cliff Hupp, Changwoo Ahn, Kristin Wolf, Kurt Moser, Ed Schenk, Ken Krauss, Sara McMillan, Scott Ensign, Dan Kroes, Jaimie Gillespie, Amy Jacobs, Kathy Boomer, Steve Strano   *USGS National Research Program, Reston VA Others: USGS, GMU, Champlain College, NPS, Purdue, Aquatic Consultants, TNC, USDA   Funding from USGS Chesapeake Science Program,  USGS National Research Program, USGS Hydrologic Networks &amp; Analysis Program, USGS Climate and Land Use Change R&amp;D Program, USDA, TNC</vt:lpstr>
      <vt:lpstr>Chesapeake wetlands and water quality</vt:lpstr>
      <vt:lpstr>How to optimize retention in created mitigation wetlands  </vt:lpstr>
      <vt:lpstr>Hydrologic connectivity</vt:lpstr>
      <vt:lpstr>PowerPoint Presentation</vt:lpstr>
      <vt:lpstr>PowerPoint Presentation</vt:lpstr>
      <vt:lpstr>PowerPoint Presentation</vt:lpstr>
      <vt:lpstr>PowerPoint Presentation</vt:lpstr>
      <vt:lpstr>PowerPoint Presentation</vt:lpstr>
      <vt:lpstr>PowerPoint Presentation</vt:lpstr>
      <vt:lpstr>What is WQ function of restored streams? Is nutrient biogeochemistry in restored urban streams driven by floodplain connectivity?</vt:lpstr>
      <vt:lpstr>Charlotte NC urban restored stream-floodplains</vt:lpstr>
      <vt:lpstr>Enhanced sedimentation with greater connectivity</vt:lpstr>
      <vt:lpstr>Nutrient cycling in restored urban floodplains</vt:lpstr>
      <vt:lpstr>Predictors of biogeochemistry in urban stream-floodplain restoration</vt:lpstr>
      <vt:lpstr>PowerPoint Presentation</vt:lpstr>
      <vt:lpstr>PowerPoint Presentation</vt:lpstr>
      <vt:lpstr>Existing Condition  Storm Flow in Channel</vt:lpstr>
      <vt:lpstr>Restored Condition  Storm Flow in Channel</vt:lpstr>
      <vt:lpstr>PowerPoint Presentation</vt:lpstr>
      <vt:lpstr>PowerPoint Presentation</vt:lpstr>
      <vt:lpstr>PowerPoint Presentation</vt:lpstr>
      <vt:lpstr>Potential nutrient sedimentation inputs</vt:lpstr>
      <vt:lpstr>PowerPoint Presentation</vt:lpstr>
      <vt:lpstr>Floodplain diversion</vt:lpstr>
      <vt:lpstr>PowerPoint Presentation</vt:lpstr>
      <vt:lpstr>PowerPoint Presentation</vt:lpstr>
      <vt:lpstr>PowerPoint Presentation</vt:lpstr>
      <vt:lpstr>The USGS Chesapeake Floodplain Network: 43 sites</vt:lpstr>
      <vt:lpstr>PowerPoint Presentation</vt:lpstr>
      <vt:lpstr>PowerPoint Presentation</vt:lpstr>
      <vt:lpstr>PowerPoint Presentation</vt:lpstr>
      <vt:lpstr>PowerPoint Presentation</vt:lpstr>
      <vt:lpstr>PowerPoint Presentation</vt:lpstr>
      <vt:lpstr>How do watersheds and estuaries control eco-geomorphic responses to sea-level rise?</vt:lpstr>
      <vt:lpstr>PowerPoint Presentation</vt:lpstr>
      <vt:lpstr>PowerPoint Presentation</vt:lpstr>
      <vt:lpstr>PowerPoint Presentation</vt:lpstr>
      <vt:lpstr>PowerPoint Presentation</vt:lpstr>
      <vt:lpstr>PowerPoint Presentation</vt:lpstr>
      <vt:lpstr>PowerPoint Presentation</vt:lpstr>
    </vt:vector>
  </TitlesOfParts>
  <Company>USGS</Company>
  <LinksUpToDate>false</LinksUpToDate>
  <SharedDoc>false</SharedDoc>
  <HyperlinkBase>http://www.usgs.gov/visual-id/specs/slides/slide.html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Noe, Gregory</cp:lastModifiedBy>
  <cp:revision>1020</cp:revision>
  <cp:lastPrinted>1998-03-23T17:09:44Z</cp:lastPrinted>
  <dcterms:created xsi:type="dcterms:W3CDTF">1998-01-16T15:44:57Z</dcterms:created>
  <dcterms:modified xsi:type="dcterms:W3CDTF">2016-07-27T17:50:55Z</dcterms:modified>
</cp:coreProperties>
</file>