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8" r:id="rId7"/>
    <p:sldId id="260" r:id="rId8"/>
    <p:sldId id="262" r:id="rId9"/>
    <p:sldId id="263" r:id="rId10"/>
    <p:sldId id="261" r:id="rId11"/>
    <p:sldId id="266" r:id="rId12"/>
    <p:sldId id="267" r:id="rId13"/>
    <p:sldId id="270" r:id="rId14"/>
    <p:sldId id="259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1A8F-C96A-4C5F-BFD8-1F4BE4F7F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C1F9D-9363-4216-B2E9-524DF503E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2C19-CFC0-4D14-8F46-428F7AD3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AC6C8-E7A2-4535-80C3-DF0196DB7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1FD4A-F145-485F-8F6A-B816B472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87613-BE2A-4AAD-982A-7EC1DF97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2AA46-B44F-4AF7-9C9F-7089FC8AA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4018-1F6F-4B44-9361-B6E9203A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91A10-8089-4E56-8767-FBFB9839A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37DF2-0B47-441E-929E-D1856658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D9023-B8D5-4DC3-9FC5-D04DB4AA1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7D44B-9D78-4EAA-9D07-B62939714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DA10E-D612-49E0-A5D2-D12B1017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85D70-E5F0-41BB-B2E6-0FA0B0BD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6D06D-1212-463D-ADD7-94D97448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C897-6202-4BF5-ACCA-DD09D218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7C56-B728-474C-80BE-45365D90C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9067-B4B6-4B10-9F23-13D3FC39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155A3-4A3D-436E-874D-CB7C074F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C9283-4ECF-408D-88F1-DFB2D771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A647-D848-4EDA-9023-C3CECED1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96D0B-7E0E-4EE9-AD44-679B951A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DD3CD-04DB-4576-8CA8-59AB1FCA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DCD4C-1581-4100-969C-A1B73A0E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AC55-51AB-4330-BD0E-FF79ECD5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84DB-0829-4FA0-A4F1-1D4286DA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86EB-F465-44C3-9F57-0244A5CFA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064B6-1FCA-4350-B96F-2B2381D07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6E689-7B1D-453A-972A-9520489F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4E631-59DD-4250-A124-165A15E9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9CA71-7F84-4DB8-95C1-C016C3F4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F2F4-BE79-4DB6-8919-C3C892C7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B43DB-C0BA-4A32-93F0-9A24DEFE3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07EA6-59D6-4F0F-8A34-934EDA4A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AD2A6-EC84-41EB-9F4F-3E1A4486E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42A66-D4FB-4DEF-A4F5-0C0B6DA71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F67EC-AA85-4F0F-8FC9-81BDB214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684E9-4842-48E2-B072-90520F73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FBABE-0E4A-4F4F-8D11-06FF858E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02AD6-9B3D-489C-A1A0-7EF10BB2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046FA-0FD5-42BA-ACB0-2450D5C0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0D1DA-82AA-4519-BA09-AC60B29B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387D4-E71A-4BC3-B134-79FDFEAC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3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EFE7D-FA8D-4D4B-A43E-D587A8B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723E3-FF73-4960-AF55-FB5A59B2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A8385-E19F-48A7-85EE-B5E6D160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9349-F4CC-4A17-8AF1-887BCA17A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FC099-7EE8-431D-948C-0E55B1B01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A27A5-6F3F-4C24-BC45-512E96C21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1F6E-687E-478E-ADA4-D2210FB7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6A9F0-7414-4E2B-9C8A-40CB2D2E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79DB0-13AA-4470-8DC2-A3F0BE98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B9C2-F91D-4921-B2D8-F28DDC3E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D4518-C5E2-4C69-BBF2-981457C52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C5E7-F684-4154-AEEF-6F7A04DAE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08190-9C72-4890-9F54-9A58F3D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D4C8-B62A-4156-B694-5EF426BC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D0DE2-7679-462E-8C54-82B53389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0589A-F01E-445A-8DE4-80F387F5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52724-67E0-4185-90F4-F7D023729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343C9-AF52-42C9-90DD-A83EB4449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E5E9-AF13-436A-9A8B-6642C6AC3973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76EF4-02D9-4B66-86A5-AE9A99C56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2A1E-0DD2-45F2-8D3D-DCAA60E33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A52B-40A0-47C3-9FEA-0628C744F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Management Approaches in 2016-2017</a:t>
            </a:r>
            <a:br>
              <a:rPr lang="en-US" b="1" dirty="0">
                <a:solidFill>
                  <a:srgbClr val="0099FF"/>
                </a:solidFill>
              </a:rPr>
            </a:br>
            <a:r>
              <a:rPr lang="en-US" b="1" dirty="0">
                <a:solidFill>
                  <a:srgbClr val="0099FF"/>
                </a:solidFill>
              </a:rPr>
              <a:t>CBP Diversity Workplan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243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Communications and Outreach </a:t>
            </a:r>
          </a:p>
          <a:p>
            <a:pPr marL="45243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Employment and Professional Engagement</a:t>
            </a:r>
          </a:p>
          <a:p>
            <a:pPr marL="45243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Promoting Environmental Justice </a:t>
            </a:r>
          </a:p>
          <a:p>
            <a:pPr marL="452438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Tracking and Assessment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080AF-C325-454E-ADB2-5AA2862DD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4" y="4024372"/>
            <a:ext cx="2920789" cy="228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350CBB-E800-43AE-A7BE-A866B3737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9" t="16792" r="70153" b="41174"/>
          <a:stretch/>
        </p:blipFill>
        <p:spPr>
          <a:xfrm>
            <a:off x="3140765" y="1073666"/>
            <a:ext cx="6149009" cy="5036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404E1-F18F-465D-B7C1-F1EEE176010A}"/>
              </a:ext>
            </a:extLst>
          </p:cNvPr>
          <p:cNvSpPr txBox="1"/>
          <p:nvPr/>
        </p:nvSpPr>
        <p:spPr>
          <a:xfrm>
            <a:off x="2782957" y="6242663"/>
            <a:ext cx="9197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*12. Please list all CBP workgroups that you are a member of.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38A8D08-9313-4941-8B54-D597ECE4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Demographic Profile</a:t>
            </a:r>
          </a:p>
        </p:txBody>
      </p:sp>
    </p:spTree>
    <p:extLst>
      <p:ext uri="{BB962C8B-B14F-4D97-AF65-F5344CB8AC3E}">
        <p14:creationId xmlns:p14="http://schemas.microsoft.com/office/powerpoint/2010/main" val="17836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059F6-CCCC-4D8B-91A9-5032DC297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1-2 year </a:t>
            </a:r>
            <a:r>
              <a:rPr lang="en-US" dirty="0" err="1"/>
              <a:t>committment</a:t>
            </a:r>
            <a:endParaRPr lang="en-US" dirty="0"/>
          </a:p>
          <a:p>
            <a:r>
              <a:rPr lang="en-US" dirty="0"/>
              <a:t>Lead monthly steering committee calls</a:t>
            </a:r>
          </a:p>
          <a:p>
            <a:r>
              <a:rPr lang="en-US" dirty="0"/>
              <a:t>Lead quarterly workgroup meetings + 2 in-person meetings</a:t>
            </a:r>
          </a:p>
          <a:p>
            <a:r>
              <a:rPr lang="en-US" dirty="0"/>
              <a:t>Assisted by full-time CBP diversity staffer</a:t>
            </a:r>
          </a:p>
          <a:p>
            <a:r>
              <a:rPr lang="en-US" dirty="0"/>
              <a:t>Work on special projects with workgroup (e.g. demographic profile, EJ Screen, DEI Assessments)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C49B97-288E-47C8-B44B-4272F273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Chair/Vice Chair Search</a:t>
            </a:r>
          </a:p>
        </p:txBody>
      </p:sp>
    </p:spTree>
    <p:extLst>
      <p:ext uri="{BB962C8B-B14F-4D97-AF65-F5344CB8AC3E}">
        <p14:creationId xmlns:p14="http://schemas.microsoft.com/office/powerpoint/2010/main" val="272897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Highlights of FY 16-17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2675"/>
          </a:xfrm>
        </p:spPr>
        <p:txBody>
          <a:bodyPr/>
          <a:lstStyle/>
          <a:p>
            <a:r>
              <a:rPr lang="en-US" dirty="0"/>
              <a:t>Identified key trusted leaders of underrepresented communities </a:t>
            </a:r>
          </a:p>
          <a:p>
            <a:r>
              <a:rPr lang="en-US" dirty="0"/>
              <a:t>Assisted in development of Tree Canopy communication and outreach targeted to diverse audiences </a:t>
            </a:r>
          </a:p>
          <a:p>
            <a:r>
              <a:rPr lang="en-US" dirty="0"/>
              <a:t>Monthly Diversity Workgroup Updates </a:t>
            </a:r>
          </a:p>
          <a:p>
            <a:r>
              <a:rPr lang="en-US" dirty="0"/>
              <a:t>Have reached many professionals of color through workgroup meetings</a:t>
            </a:r>
          </a:p>
          <a:p>
            <a:r>
              <a:rPr lang="en-US" dirty="0"/>
              <a:t>Initiated Fish Consumption Advisory Project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098B0-8AD0-4A40-BDCF-3BEC0172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495" y="5129272"/>
            <a:ext cx="1720822" cy="13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727" y="248204"/>
            <a:ext cx="6438074" cy="1116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Highlights of FY 16-17 Progress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781315"/>
            <a:ext cx="7810499" cy="4049641"/>
          </a:xfrm>
        </p:spPr>
        <p:txBody>
          <a:bodyPr>
            <a:normAutofit/>
          </a:bodyPr>
          <a:lstStyle/>
          <a:p>
            <a:r>
              <a:rPr lang="en-US" dirty="0"/>
              <a:t>Have reached many students at outreach events (sign-in count) </a:t>
            </a:r>
          </a:p>
          <a:p>
            <a:r>
              <a:rPr lang="en-US" dirty="0"/>
              <a:t>Co-hosted multiple environmental career events (e.g., Audubon Naturalist Society, Baltimore Wilderness Coalition, Southeast CARE Coalition) and participated in university career fairs (e.g., Morgan and Coppin State)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Increase outreach to diverse groups for hiring full time employees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509" y="1781317"/>
            <a:ext cx="2559302" cy="1659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510" y="3914916"/>
            <a:ext cx="2559302" cy="16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3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Highlights of FY 16-17 Progress 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209262"/>
            <a:ext cx="10515600" cy="3438938"/>
          </a:xfrm>
        </p:spPr>
        <p:txBody>
          <a:bodyPr>
            <a:normAutofit/>
          </a:bodyPr>
          <a:lstStyle/>
          <a:p>
            <a:r>
              <a:rPr lang="en-US" sz="3000" dirty="0"/>
              <a:t>EPA and states incorporating diversity + EJ into their grant guidance, policies and programs</a:t>
            </a:r>
          </a:p>
          <a:p>
            <a:r>
              <a:rPr lang="en-US" sz="3000" dirty="0"/>
              <a:t>In the process of completing CBP’s: EJ SCREEN - Chesapeake </a:t>
            </a:r>
          </a:p>
          <a:p>
            <a:r>
              <a:rPr lang="en-US" sz="3000" dirty="0"/>
              <a:t>Conducted a demographic profile of the CBP Partnership in 2016</a:t>
            </a:r>
          </a:p>
          <a:p>
            <a:r>
              <a:rPr lang="en-US" sz="3000" dirty="0"/>
              <a:t>Established the baseline for diversity at the Chesapeake Bay Program – 13% diversity overall; 3% leadership position</a:t>
            </a:r>
          </a:p>
          <a:p>
            <a:endParaRPr lang="en-US" dirty="0"/>
          </a:p>
        </p:txBody>
      </p:sp>
      <p:pic>
        <p:nvPicPr>
          <p:cNvPr id="6" name="41653745-A52F-4BE3-B2EA-12422C7001CD" descr="90CA4D23-AA15-4F09-9103-A8D1BE0BA279@chesapeakebay">
            <a:extLst>
              <a:ext uri="{FF2B5EF4-FFF2-40B4-BE49-F238E27FC236}">
                <a16:creationId xmlns:a16="http://schemas.microsoft.com/office/drawing/2014/main" id="{BEBCEC40-6938-4A69-8073-657287DFE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08" y="4648200"/>
            <a:ext cx="2819402" cy="19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82307-74BB-4852-B5D1-61D3BB84C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509" y="4648199"/>
            <a:ext cx="3200400" cy="1930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1BA953-3D26-4DCD-954F-430D19233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908" y="4648199"/>
            <a:ext cx="3505200" cy="193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Fish Consumption Advisory Project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38" y="2286000"/>
            <a:ext cx="3132550" cy="3657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167" y="2286000"/>
            <a:ext cx="3135719" cy="3657600"/>
          </a:xfrm>
        </p:spPr>
      </p:pic>
    </p:spTree>
    <p:extLst>
      <p:ext uri="{BB962C8B-B14F-4D97-AF65-F5344CB8AC3E}">
        <p14:creationId xmlns:p14="http://schemas.microsoft.com/office/powerpoint/2010/main" val="37361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21C4-1A7E-472C-AC11-116A8146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99FF"/>
                </a:solidFill>
              </a:rPr>
              <a:t>2018-2019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73D2-986D-469C-92BD-0C112C45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Establish new </a:t>
            </a:r>
            <a:r>
              <a:rPr lang="en-US" sz="2000" b="1" dirty="0"/>
              <a:t>Chesapeake Stream Diversity Intern Program </a:t>
            </a:r>
            <a:r>
              <a:rPr lang="en-US" sz="2000" b="1" dirty="0">
                <a:solidFill>
                  <a:srgbClr val="00B050"/>
                </a:solidFill>
              </a:rPr>
              <a:t>(completed)</a:t>
            </a:r>
          </a:p>
          <a:p>
            <a:r>
              <a:rPr lang="en-US" sz="2000" dirty="0"/>
              <a:t>Complete </a:t>
            </a:r>
            <a:r>
              <a:rPr lang="en-US" sz="2000" b="1" dirty="0"/>
              <a:t>MOU process with HBCUs </a:t>
            </a:r>
            <a:r>
              <a:rPr lang="en-US" sz="2000" dirty="0"/>
              <a:t>within the watershed to strengthen relationships and facilitate more knowledge and talent sharing</a:t>
            </a:r>
          </a:p>
          <a:p>
            <a:r>
              <a:rPr lang="en-US" sz="2000" dirty="0"/>
              <a:t>Complete the </a:t>
            </a:r>
            <a:r>
              <a:rPr lang="en-US" sz="2000" b="1" dirty="0"/>
              <a:t>CBP Cultural Competency Training and development </a:t>
            </a:r>
            <a:r>
              <a:rPr lang="en-US" sz="2000" dirty="0"/>
              <a:t>tools for Diversity, Equity and Inclusion</a:t>
            </a:r>
          </a:p>
          <a:p>
            <a:r>
              <a:rPr lang="en-US" sz="2000" b="1" dirty="0"/>
              <a:t>Conduct EJ SCREEN training and webinar series </a:t>
            </a:r>
            <a:r>
              <a:rPr lang="en-US" sz="2000" dirty="0"/>
              <a:t>for Chesapeake Bay Program and extended partners</a:t>
            </a:r>
          </a:p>
          <a:p>
            <a:r>
              <a:rPr lang="en-US" sz="2000" dirty="0"/>
              <a:t>Develop communications strategy for the release of the Fish Consumption Advisory infographic</a:t>
            </a:r>
          </a:p>
          <a:p>
            <a:r>
              <a:rPr lang="en-US" sz="2000" dirty="0"/>
              <a:t>Trees For All Workshop Follow-Up: </a:t>
            </a:r>
            <a:r>
              <a:rPr lang="en-US" sz="2000" b="1" dirty="0"/>
              <a:t>Identify EJ Tree Canopy Liaisons</a:t>
            </a:r>
            <a:r>
              <a:rPr lang="en-US" sz="2000" dirty="0"/>
              <a:t> in desired communities</a:t>
            </a:r>
          </a:p>
          <a:p>
            <a:r>
              <a:rPr lang="en-US" sz="2000" dirty="0"/>
              <a:t>Continue to identify and </a:t>
            </a:r>
            <a:r>
              <a:rPr lang="en-US" sz="2000" b="1" dirty="0"/>
              <a:t>engage emerging/existing professionals of color </a:t>
            </a:r>
          </a:p>
          <a:p>
            <a:r>
              <a:rPr lang="en-US" sz="2000" dirty="0"/>
              <a:t>Set </a:t>
            </a:r>
            <a:r>
              <a:rPr lang="en-US" sz="2000" b="1" dirty="0">
                <a:solidFill>
                  <a:srgbClr val="FF0000"/>
                </a:solidFill>
              </a:rPr>
              <a:t>new CBP Diversity targets of 25% (overall) + 15% (leadership) </a:t>
            </a:r>
            <a:r>
              <a:rPr lang="en-US" sz="2000" dirty="0"/>
              <a:t>by 2025 </a:t>
            </a:r>
            <a:r>
              <a:rPr lang="en-US" sz="2000" b="1" dirty="0">
                <a:solidFill>
                  <a:srgbClr val="00B050"/>
                </a:solidFill>
              </a:rPr>
              <a:t>(completed)</a:t>
            </a:r>
          </a:p>
          <a:p>
            <a:r>
              <a:rPr lang="en-US" sz="2000" dirty="0"/>
              <a:t>Will be </a:t>
            </a:r>
            <a:r>
              <a:rPr lang="en-US" sz="2000" b="1" dirty="0"/>
              <a:t>repeating the profile in 2019</a:t>
            </a:r>
            <a:r>
              <a:rPr lang="en-US" sz="2000" dirty="0"/>
              <a:t> to measure CBP Diversity progress</a:t>
            </a:r>
          </a:p>
        </p:txBody>
      </p:sp>
    </p:spTree>
    <p:extLst>
      <p:ext uri="{BB962C8B-B14F-4D97-AF65-F5344CB8AC3E}">
        <p14:creationId xmlns:p14="http://schemas.microsoft.com/office/powerpoint/2010/main" val="249806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F9C1DC5-F299-4D8B-A6A2-9E698EC689B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854" r="1" b="19431"/>
          <a:stretch/>
        </p:blipFill>
        <p:spPr>
          <a:xfrm>
            <a:off x="431800" y="449263"/>
            <a:ext cx="5929313" cy="344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FC7B49-3AB2-4C93-B5FE-B730900CFD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900" y="4144963"/>
            <a:ext cx="5397500" cy="1625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5400" b="1" dirty="0">
                <a:solidFill>
                  <a:srgbClr val="C00000"/>
                </a:solidFill>
                <a:latin typeface="+mn-lt"/>
              </a:rPr>
              <a:t>New CBP-Approved Diversity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8103C-748C-419C-B0CE-6AEFA088B9D2}"/>
              </a:ext>
            </a:extLst>
          </p:cNvPr>
          <p:cNvSpPr txBox="1"/>
          <p:nvPr/>
        </p:nvSpPr>
        <p:spPr>
          <a:xfrm>
            <a:off x="7048500" y="1284816"/>
            <a:ext cx="421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99FF"/>
                </a:solidFill>
              </a:rPr>
              <a:t>By 2025, 25% of the total CBP partnership will be people of color.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99FF"/>
                </a:solidFill>
              </a:rPr>
              <a:t>By 2025, 15% of leadership will be people of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99FF"/>
                </a:solidFill>
              </a:rPr>
              <a:t>15% / 25% by 2025!</a:t>
            </a:r>
          </a:p>
        </p:txBody>
      </p:sp>
    </p:spTree>
    <p:extLst>
      <p:ext uri="{BB962C8B-B14F-4D97-AF65-F5344CB8AC3E}">
        <p14:creationId xmlns:p14="http://schemas.microsoft.com/office/powerpoint/2010/main" val="61100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2D0E5-54EF-44CB-92D6-82F8F4601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023937"/>
            <a:ext cx="92583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7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99FF"/>
                </a:solidFill>
              </a:rPr>
              <a:t>New Partner organizations…and growing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94" y="4671052"/>
            <a:ext cx="2493859" cy="548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01" y="2635857"/>
            <a:ext cx="1757364" cy="742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99" y="2552701"/>
            <a:ext cx="1911469" cy="3657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63" y="5227158"/>
            <a:ext cx="2302920" cy="1059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11" y="3652974"/>
            <a:ext cx="2690539" cy="880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1" y="3558325"/>
            <a:ext cx="2386105" cy="1399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995931"/>
            <a:ext cx="2207020" cy="1214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4" y="2080465"/>
            <a:ext cx="1517075" cy="1528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1" y="5033249"/>
            <a:ext cx="1181100" cy="11770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1" y="2034537"/>
            <a:ext cx="1479729" cy="1461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02" y="1819232"/>
            <a:ext cx="1757364" cy="7414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24" y="2034537"/>
            <a:ext cx="1464552" cy="14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F5A36CE-6B6A-49BF-91C4-58F86F0F3B5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8EFC945-9C8D-4A33-9905-A7E4330C2A4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A195B2E-57A6-459B-A442-E85CAA08A03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0F5C4B0-6A76-444A-BCD9-2A2C7E85E6D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5ADB3AD-6D24-44A6-BF09-258A38D091E3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432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Management Approaches in 2016-2017 CBP Diversity Workplan</vt:lpstr>
      <vt:lpstr>Highlights of FY 16-17 Progress</vt:lpstr>
      <vt:lpstr>Highlights of FY 16-17 Progress</vt:lpstr>
      <vt:lpstr>Highlights of FY 16-17 Progress (cont.)</vt:lpstr>
      <vt:lpstr>Fish Consumption Advisory Project </vt:lpstr>
      <vt:lpstr>2018-2019 Diversity</vt:lpstr>
      <vt:lpstr>New CBP-Approved Diversity Targets</vt:lpstr>
      <vt:lpstr>PowerPoint Presentation</vt:lpstr>
      <vt:lpstr>New Partner organizations…and growing </vt:lpstr>
      <vt:lpstr>Demographic Profile</vt:lpstr>
      <vt:lpstr>Chair/Vice Chair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of CBP 2016-2017 Diversity Progress</dc:title>
  <dc:creator>Clark, Diamonique</dc:creator>
  <cp:lastModifiedBy>Clark, Diamonique</cp:lastModifiedBy>
  <cp:revision>10</cp:revision>
  <dcterms:created xsi:type="dcterms:W3CDTF">2018-11-09T17:09:28Z</dcterms:created>
  <dcterms:modified xsi:type="dcterms:W3CDTF">2018-11-13T15:50:17Z</dcterms:modified>
</cp:coreProperties>
</file>