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49"/>
    <p:sldMasterId id="2147483660" r:id="rId150"/>
  </p:sldMasterIdLst>
  <p:notesMasterIdLst>
    <p:notesMasterId r:id="rId177"/>
  </p:notesMasterIdLst>
  <p:sldIdLst>
    <p:sldId id="952" r:id="rId151"/>
    <p:sldId id="923" r:id="rId152"/>
    <p:sldId id="966" r:id="rId153"/>
    <p:sldId id="745" r:id="rId154"/>
    <p:sldId id="783" r:id="rId155"/>
    <p:sldId id="967" r:id="rId156"/>
    <p:sldId id="746" r:id="rId157"/>
    <p:sldId id="784" r:id="rId158"/>
    <p:sldId id="985" r:id="rId159"/>
    <p:sldId id="986" r:id="rId160"/>
    <p:sldId id="789" r:id="rId161"/>
    <p:sldId id="861" r:id="rId162"/>
    <p:sldId id="834" r:id="rId163"/>
    <p:sldId id="835" r:id="rId164"/>
    <p:sldId id="791" r:id="rId165"/>
    <p:sldId id="792" r:id="rId166"/>
    <p:sldId id="924" r:id="rId167"/>
    <p:sldId id="925" r:id="rId168"/>
    <p:sldId id="926" r:id="rId169"/>
    <p:sldId id="927" r:id="rId170"/>
    <p:sldId id="928" r:id="rId171"/>
    <p:sldId id="929" r:id="rId172"/>
    <p:sldId id="930" r:id="rId173"/>
    <p:sldId id="931" r:id="rId174"/>
    <p:sldId id="932" r:id="rId175"/>
    <p:sldId id="933" r:id="rId17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8516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4.xml"/><Relationship Id="rId159" Type="http://schemas.openxmlformats.org/officeDocument/2006/relationships/slide" Target="slides/slide9.xml"/><Relationship Id="rId175" Type="http://schemas.openxmlformats.org/officeDocument/2006/relationships/slide" Target="slides/slide25.xml"/><Relationship Id="rId170" Type="http://schemas.openxmlformats.org/officeDocument/2006/relationships/slide" Target="slides/slide20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0.xml"/><Relationship Id="rId165" Type="http://schemas.openxmlformats.org/officeDocument/2006/relationships/slide" Target="slides/slide15.xml"/><Relationship Id="rId181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55" Type="http://schemas.openxmlformats.org/officeDocument/2006/relationships/slide" Target="slides/slide5.xml"/><Relationship Id="rId171" Type="http://schemas.openxmlformats.org/officeDocument/2006/relationships/slide" Target="slides/slide21.xml"/><Relationship Id="rId176" Type="http://schemas.openxmlformats.org/officeDocument/2006/relationships/slide" Target="slides/slide2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1.xml"/><Relationship Id="rId166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77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22.xml"/><Relationship Id="rId180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1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178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73" Type="http://schemas.openxmlformats.org/officeDocument/2006/relationships/slide" Target="slides/slide2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1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74" Type="http://schemas.openxmlformats.org/officeDocument/2006/relationships/slide" Target="slides/slide24.xml"/><Relationship Id="rId179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14.xml"/><Relationship Id="rId16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18B815-328D-4492-8378-E18E4E035D7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4E89F5-7B9F-4942-9194-BDAE7D2F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0018-4D4A-4EDD-8121-A6C5EAE248D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98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97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8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2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5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9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9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50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8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1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7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3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5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7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E89F5-7B9F-4942-9194-BDAE7D2F55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4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570A-756D-4C1D-8F02-9364F95ABB3E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1D0-AB04-4A9C-8133-0F8E217012B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D0F-58E0-45F4-9BB3-D5A1E5045F52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7F08-7209-4FB5-A116-1A09199F5F00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B406-FAB4-481F-992D-F1D44896F60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1A4-2957-48BA-94E1-90FF7D990177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DB6E-FF33-4A86-9AB3-FB46A7B5C569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F832-10C9-4794-9518-6FBC3EABCBC9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727C-7053-40DF-A089-C420D604B856}" type="datetime1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D86-1DD6-40D5-8A25-51E2848B14F4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9DDE-3874-4C0E-A784-32E60EC341F5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FD4-8313-4571-86D6-469DBEA3073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28EF-C2C8-4861-B0DA-8100FEBA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9844" y="2773417"/>
            <a:ext cx="7852156" cy="1143000"/>
          </a:xfrm>
        </p:spPr>
        <p:txBody>
          <a:bodyPr/>
          <a:lstStyle/>
          <a:p>
            <a:pPr algn="ctr" eaLnBrk="1" hangingPunct="1"/>
            <a:r>
              <a:rPr lang="it-IT" sz="5400" dirty="0">
                <a:solidFill>
                  <a:schemeClr val="tx1"/>
                </a:solidFill>
                <a:latin typeface="Calibri" panose="020F0502020204030204" pitchFamily="34" charset="0"/>
              </a:rPr>
              <a:t>State Profile 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it-IT" sz="5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York</a:t>
            </a:r>
            <a:r>
              <a:rPr lang="it-IT" sz="5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3908" name="Picture 4" descr="MIDAT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8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newcbplogo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37"/>
          <a:stretch>
            <a:fillRect/>
          </a:stretch>
        </p:blipFill>
        <p:spPr bwMode="auto">
          <a:xfrm>
            <a:off x="6934200" y="609601"/>
            <a:ext cx="1663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2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Phosphorus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87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016"/>
            <a:ext cx="5634170" cy="4080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231"/>
          <a:stretch/>
        </p:blipFill>
        <p:spPr>
          <a:xfrm>
            <a:off x="4783015" y="1961606"/>
            <a:ext cx="4482665" cy="338985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</a:t>
            </a:r>
            <a:r>
              <a:rPr lang="en-US" sz="3600" b="1" dirty="0"/>
              <a:t>Nitrogen 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5"/>
          <a:srcRect l="316" t="90139" r="586" b="631"/>
          <a:stretch/>
        </p:blipFill>
        <p:spPr>
          <a:xfrm>
            <a:off x="1879121" y="723027"/>
            <a:ext cx="8598878" cy="580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332" y="3028814"/>
            <a:ext cx="3207143" cy="2322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</a:t>
            </a:r>
            <a:r>
              <a:rPr lang="en-US" sz="3600" b="1" dirty="0"/>
              <a:t>Phosphorus</a:t>
            </a:r>
            <a:r>
              <a:rPr lang="en-US" sz="3600" b="1" dirty="0" smtClean="0"/>
              <a:t> </a:t>
            </a:r>
            <a:r>
              <a:rPr lang="en-US" sz="3600" b="1" dirty="0"/>
              <a:t>– </a:t>
            </a:r>
            <a:r>
              <a:rPr lang="en-US" sz="3600" b="1" dirty="0" smtClean="0"/>
              <a:t>Phase </a:t>
            </a:r>
            <a:r>
              <a:rPr lang="en-US" sz="3600" b="1" dirty="0"/>
              <a:t>6 Loads </a:t>
            </a:r>
            <a:r>
              <a:rPr lang="en-US" sz="3600" b="1" dirty="0" smtClean="0"/>
              <a:t>and Target</a:t>
            </a:r>
            <a:endParaRPr lang="en-US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7971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1985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16220" y="535152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2013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561591" y="5317342"/>
            <a:ext cx="3366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Draft Phase III WIP</a:t>
            </a:r>
          </a:p>
          <a:p>
            <a:pPr algn="ctr"/>
            <a:r>
              <a:rPr lang="en-US" sz="3200" b="1" dirty="0" smtClean="0"/>
              <a:t>Planning Target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30" y="3656467"/>
            <a:ext cx="2340348" cy="1694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17" t="90419" r="484" b="490"/>
          <a:stretch/>
        </p:blipFill>
        <p:spPr>
          <a:xfrm>
            <a:off x="1721360" y="731504"/>
            <a:ext cx="8607671" cy="5715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1016"/>
            <a:ext cx="5634170" cy="4080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082" y="2903167"/>
            <a:ext cx="3380502" cy="2448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65978" y="4759563"/>
            <a:ext cx="26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Where did the </a:t>
            </a:r>
          </a:p>
          <a:p>
            <a:pPr algn="ctr"/>
            <a:r>
              <a:rPr lang="en-US" sz="2000" b="1" dirty="0" smtClean="0"/>
              <a:t>reductions come from?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44" y="5468112"/>
            <a:ext cx="1733591" cy="12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Nitrogen </a:t>
            </a:r>
            <a:r>
              <a:rPr lang="en-US" sz="3600" b="1" dirty="0"/>
              <a:t>– Phase 6 Scenario Loads and Draft Target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4"/>
            <a:ext cx="8677102" cy="58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</a:t>
            </a:r>
            <a:r>
              <a:rPr lang="en-US" sz="3600" b="1" dirty="0"/>
              <a:t>Phosphorus – Phase 6 Scenario Loads and Draft Target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735724"/>
            <a:ext cx="8677102" cy="58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56138"/>
            <a:ext cx="8678627" cy="541693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Nitrogen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1166649"/>
            <a:ext cx="8678627" cy="540642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– Phase 6 Relative </a:t>
            </a:r>
            <a:r>
              <a:rPr lang="en-US" sz="3600" b="1" u="sng" dirty="0" smtClean="0"/>
              <a:t>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Effect of Phosphorus Load Reduction on WQ Standard Attainment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35" y="1507134"/>
            <a:ext cx="8669478" cy="48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767" y="1864025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Above Fall Line  B = Below Fall 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31841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42870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80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Draft Phase III WIP Planning Targets</a:t>
            </a:r>
            <a:r>
              <a:rPr lang="en-US" sz="3600" b="1" dirty="0"/>
              <a:t> </a:t>
            </a:r>
            <a:r>
              <a:rPr lang="en-US" sz="3600" b="1" dirty="0" smtClean="0"/>
              <a:t>+ Reference Loads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74125"/>
              </p:ext>
            </p:extLst>
          </p:nvPr>
        </p:nvGraphicFramePr>
        <p:xfrm>
          <a:off x="567559" y="971914"/>
          <a:ext cx="11151474" cy="484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579"/>
                <a:gridCol w="1858579"/>
                <a:gridCol w="1858579"/>
                <a:gridCol w="1858579"/>
                <a:gridCol w="1858579"/>
                <a:gridCol w="1858579"/>
              </a:tblGrid>
              <a:tr h="3708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Nitrogen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NY Susquehanna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Phosphorus Load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No-Action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E3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2013 Progress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Phase II WIP (reference)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Draft Phase III WIP Planning Target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2000" b="1" i="0" u="none" strike="noStrike" dirty="0" err="1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NY Susquehanna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6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15701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Nitrogen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3845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</a:t>
            </a:r>
            <a:r>
              <a:rPr lang="en-US" sz="3600" b="1" u="sng" dirty="0"/>
              <a:t>Relative Effectiveness</a:t>
            </a:r>
          </a:p>
          <a:p>
            <a:pPr algn="ctr"/>
            <a:r>
              <a:rPr lang="en-US" sz="2800" b="1" dirty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42160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Mid-90s</a:t>
            </a:r>
          </a:p>
        </p:txBody>
      </p:sp>
    </p:spTree>
    <p:extLst>
      <p:ext uri="{BB962C8B-B14F-4D97-AF65-F5344CB8AC3E}">
        <p14:creationId xmlns:p14="http://schemas.microsoft.com/office/powerpoint/2010/main" val="42360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WWTP, </a:t>
            </a:r>
            <a:r>
              <a:rPr lang="en-US" sz="2800" b="1" dirty="0"/>
              <a:t>Conowingo Dynamic Equilibrium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656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Mid-90s</a:t>
            </a:r>
          </a:p>
        </p:txBody>
      </p:sp>
    </p:spTree>
    <p:extLst>
      <p:ext uri="{BB962C8B-B14F-4D97-AF65-F5344CB8AC3E}">
        <p14:creationId xmlns:p14="http://schemas.microsoft.com/office/powerpoint/2010/main" val="11784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9116" y="167158"/>
            <a:ext cx="9218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Phosphorus Relative Effectiveness</a:t>
            </a:r>
            <a:endParaRPr lang="en-US" sz="3600" b="1" u="sng" dirty="0"/>
          </a:p>
          <a:p>
            <a:pPr algn="ctr"/>
            <a:r>
              <a:rPr lang="en-US" sz="2800" b="1" dirty="0" smtClean="0"/>
              <a:t>Phase 6, All Else, </a:t>
            </a:r>
            <a:r>
              <a:rPr lang="en-US" sz="2800" b="1" dirty="0"/>
              <a:t>Conowingo 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36858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</a:t>
            </a:r>
            <a:r>
              <a:rPr lang="en-US" sz="3600" b="1" dirty="0"/>
              <a:t>Nitrogen </a:t>
            </a:r>
            <a:r>
              <a:rPr lang="en-US" sz="3600" b="1" dirty="0" smtClean="0"/>
              <a:t>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12" y="735724"/>
            <a:ext cx="8687775" cy="58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Nitrogen Loads-Goals, Phase 6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5"/>
            <a:ext cx="8675577" cy="58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Nitrogen </a:t>
            </a:r>
            <a:r>
              <a:rPr lang="en-US" sz="3600" b="1" dirty="0"/>
              <a:t>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8554"/>
            <a:ext cx="8674053" cy="5832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81" t="18720" r="90072" b="4340"/>
          <a:stretch/>
        </p:blipFill>
        <p:spPr>
          <a:xfrm>
            <a:off x="10685929" y="726141"/>
            <a:ext cx="541849" cy="44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</a:t>
            </a:r>
            <a:r>
              <a:rPr lang="en-US" sz="3600" b="1" dirty="0"/>
              <a:t>Phosphorus </a:t>
            </a:r>
            <a:r>
              <a:rPr lang="en-US" sz="3600" b="1" dirty="0" smtClean="0"/>
              <a:t>Loads-Goals, Phase 5.3.2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5"/>
            <a:ext cx="8675577" cy="58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</a:t>
            </a:r>
            <a:r>
              <a:rPr lang="en-US" sz="3600" b="1" dirty="0"/>
              <a:t>Phosphorus </a:t>
            </a:r>
            <a:r>
              <a:rPr lang="en-US" sz="3600" b="1" dirty="0" smtClean="0"/>
              <a:t>Loads-Goals, Phase 6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11" y="735724"/>
            <a:ext cx="8675577" cy="5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79574" y="167158"/>
            <a:ext cx="113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</a:t>
            </a:r>
            <a:r>
              <a:rPr lang="en-US" sz="3600" b="1" dirty="0"/>
              <a:t>Phosphorus Change in Level of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3" y="738554"/>
            <a:ext cx="8674053" cy="583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39" t="241" r="89160" b="23136"/>
          <a:stretch/>
        </p:blipFill>
        <p:spPr>
          <a:xfrm>
            <a:off x="10748682" y="1705708"/>
            <a:ext cx="624609" cy="4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86" y="861848"/>
            <a:ext cx="8678627" cy="57112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9574" y="167158"/>
            <a:ext cx="113979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NY Nitrogen – Phase 6 Level Of Effort </a:t>
            </a:r>
          </a:p>
          <a:p>
            <a:pPr algn="ctr"/>
            <a:r>
              <a:rPr lang="en-US" sz="3200" b="1" dirty="0" smtClean="0"/>
              <a:t>(NoAction:E3 Reference)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11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0670F3B-8ED8-4980-925B-306BD9179FC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1EAEECF-23D0-4EE8-A615-A2B1E93A6E1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60A070A-7D35-4EEA-BF66-ADF0A4785F1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E6C334B-73DD-48BD-BFD6-0ED93A3A927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5A1A9BE-1343-400B-AD22-93783E5F6BC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D07E0550-204F-4368-8385-E0CBF496F08A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7CE47CE-AA66-4C34-BC9A-98EE5BDDAD1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55B702D-BB10-4C72-AB27-58AF1BAC42A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346EDB7-56F0-461A-AFB6-2259A787793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D01597C-F0D1-4A8B-936D-ED72F25214A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F5A7637-4C47-42A0-A6AF-9DC40907926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5F393816-2166-4D2B-83C3-763B73C8C45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4F6729B-1624-4FDE-BCE6-94DE44B49528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1FE9CE0-0EC8-4669-85A9-9A587C00C265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3599976-91F9-498A-BA86-DDF51897944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01A151A-EF59-4206-B9E0-A901E6669581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E4A80B55-2E24-43A8-BC7C-88CC7C31AE50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2F4B5EE-D359-47D1-B490-F3603EB5CD2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2AE8FF8-2C16-4851-8AB5-00B9D9705C6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2E1C04E6-BC19-4B22-A004-60C3DFE5D1D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E85FC6F-2F54-4FD7-AD98-5814774477E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79FA9D0F-68C8-49ED-B7EC-332D6F988D74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E93BB1F-5158-4E9E-B9B5-704AED8D0F8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FB1A887-10C3-4EAB-B0E3-97AAB864975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660A22D-75F0-4700-802E-7373CD4B5CB9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A661BA2A-0D39-43C2-9929-6D45C7FE540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687313C-E261-4A0F-9B37-643C2C3CD7E0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5DEBE250-002E-407A-8BA7-85C2CFAD27D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C1166F3-8FFD-409C-A4C1-B2D680E69B4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E9341EC8-9C6D-4EBC-B6BC-81EF1A5EEB1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A1340B2-D0DE-4CE7-91B4-D159FE58F93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54098AA-8FE2-4DF2-B050-FB648E2CE74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AAD99975-46E8-4B48-91B3-C0F2EACC424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209B742-A826-4665-A420-BAF92223038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AC8CB18-28AD-48E0-9C82-5EE5E9DA3CDF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369B116-44E6-448F-AE61-0FD76372255D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A5EFD39-EB6A-43B6-9FC6-4C7737BD348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3999DCF7-6B93-4F31-88A1-8EF0438EA4CB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777F23C-951E-4CFE-A09C-5E243E5FD96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F18CC4D1-802C-4ABF-B273-93E224B56CA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F20D6920-8F07-404E-A781-17BB3D93C71C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CC7804E-750F-45B9-A521-4BF8B0BCA5CF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A1B0B3B0-B177-4532-9387-4E4DAFB52B7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3725BF95-692A-4AB6-BF6E-70E435AC9B8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023CEE55-FE42-4AC1-B42D-064AC588198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AA7DBB-D1A8-4128-B5BC-D53E5A0D3A4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62086E13-5D96-49DE-AA8E-35E15AF6600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67B6B93-8848-4CA8-9C8D-BDB0C5CD5956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CCAD31-249B-4501-9A96-15917E45A3C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7087DBCC-3F4F-402E-B8A2-D210D21673E5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91DB570-24AF-4E01-88A1-D456D4D3858D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ED335D56-4B78-4CEC-B3ED-0EC263D1B3D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F424EC2-B149-4529-B2CB-84EB5447CB29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1CAE1A1B-220A-4CCD-9451-92DBDD87456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D30F73F6-FE21-42CE-BDBF-A0E8FEA3A4C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922EE05-28CF-4CB9-9F14-204263E4B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B70650F-C0BC-44EB-8278-B4DFF9E16B8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FC4DD06-06C0-46B7-BA63-260262D9EB9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1AD6ACA-DC4D-40C6-8993-5B90ED74D75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B053650-DD2F-4854-97C4-42A476CF503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853B3B-6A85-4D0E-88F2-55C2842493A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4E23428-47F3-4C0D-89AB-5688161FF5D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D2708A8-6DAE-44A6-8FF3-9D9D4D596E3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EC37346-D08A-464C-B014-474B04E63B5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3EF7FD9-9042-4230-93D2-4054815AAFB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72DA1B8-BCDE-4AE7-83F4-FC17AE5B7BA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5EEF721-9946-4F64-9ACA-547E44DE936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7312262-21F6-4ABD-AD38-C0D0A3E4223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7A82F1A-E456-4649-97D5-FAEE466BAFF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A5B2781-82BD-499C-92C5-D0C5C1938F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93A5E0F-C728-469C-A261-F7F20F1A9AA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A8E4AEE-192B-45F3-9780-900A560B061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6F664CF-74FD-4212-850F-28EABA62304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D21099B-FF64-473B-85D1-0CAC4D3A50D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4C4AD2B-F2B7-4988-AB5B-27256CA72C3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D29CB94-FD9C-4D77-9AB3-88056DC7F36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20122FA-7618-46B3-A29A-B93994E35EE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C100213-8DE5-4D73-AC83-B4E3E0CB211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9F040C4-9AF9-4B46-AEF6-97EED071426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A591F2B-5E8B-4A68-B197-EE4237662B2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E873BD5-3A12-40E0-97E6-1D7082C2B77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66D0CE7-0611-479C-ABED-53295D7725F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219CEAC-2D95-4A41-ADD6-A1A3AE096D2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237A89-436B-4859-BC2D-24FDF99BB5F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D6D7FFD-421E-49AC-AEB6-E6257791515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219EF88-9966-4A0F-B43B-A3F410C3D47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81CFD1F-A5B7-4F98-856C-81DB9223837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2FC519B-2D6B-432A-93EE-6567DBB4FC4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98963F1-941F-4527-BEEE-1ADF63AAAB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626EFBA-D7B9-4679-AB05-24A8C3CA32D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E9F254F-7640-4F91-8CDA-215FD32F6B4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054E1B0-E595-43BB-BCC2-A5974ACEFA3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70A9738-8EF4-4670-BAA9-0BF7620A3E3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FAE0FC-9D62-46EA-8436-9BE133A8114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AF2ADC3-1ECA-4428-A72E-763F504173C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66E8F7C-F072-4CF4-9449-5E10AA086CF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82FFA0F-69ED-441D-B3F8-60AE57B8ED0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2044C1B2-2BF5-4E4C-A1F6-4E17C03A793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E8E2E0B-82F9-4F4F-B2B0-D20F765C765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2D4EC78-780D-44CB-999B-510F331E603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6FC5C86-2744-4F2A-A9AF-9537E7A0CFB1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2B34203-7573-49BB-A2A1-B2347E92798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D338CA1-D634-47B1-97D8-E85F6534895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E1C730A-6421-4BC2-B434-2EF6FD5862B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8EFAF50-B37C-4647-8974-9CA7097130A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E1B54F5-C3C0-4EEB-9E49-28191CEBEB6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B619390-F613-42AC-91AA-56C548C542A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C06A2B5-ED24-4D96-807D-244D6B6852C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4219CAB-C852-41CF-BBF5-1F606CEF974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AA92164-1B9E-43A2-9BF7-83D8B65C83E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37DA944-749A-40DD-BD04-1D9E89087AF7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30DAD9B-904C-4FB0-958C-DF77D220E5D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6614035-5CA7-45BD-9D04-2AA1A981F59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1AC6FC2-E59E-41B2-91A1-2B3BD78A510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25C9C264-6524-4FAA-BE5D-625A3A2CBF1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702CA4A-07C2-4F6A-9A55-E7B67858C7C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8FAABB2-4992-46BD-9802-8863C903EE8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21C135C-ECBD-48D9-A279-8B65FC2456A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C202F3F-91F1-413B-80A2-C4042203199B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F41CC9F-4C91-4319-94B7-D8575A1CA9B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CA5E109-9AC8-4A82-9166-208812B0BBF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A9D3B01-D01B-4F2F-B29A-0FC6049E7A7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A13DAEC-67FB-4F2C-9CEE-C98652536BF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881E1A5-2E5C-4B10-B60A-0824200E3D0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3B6461E-9855-4EBE-B51D-030BD546A85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653EBF2-1402-4954-93B7-62A8FAF3AD1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D2B480B-3C35-4BE4-80DC-5C2A7F09293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4389838-4EAA-428B-BA20-8A2ABB5AD9D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191A8D5-EEE9-4D42-8CCC-409B1B419F2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289D0AE-930B-4DB7-B85F-8DBD07D43B85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2AD8E3C-554C-48DB-9284-0D0C63C7C83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D492521-18C5-4AB3-B32D-7B7B7A75D2B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DE11674-D015-4971-B706-6BA21786E41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99C091D-DFEA-43B3-BA5C-68DBDCF6407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EB049DE-E169-4A20-9362-0A9DF0AA88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CA3F1F1-A2F8-4361-8F87-3AD952DFB84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C50CA00-9B23-4944-9C90-D89CA329B38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6950BD9-13FC-4A09-9679-8FAB114C450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FA509D8-99A1-4AB5-ACE8-CD3197090FF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8EA3E98-FB1D-4E3C-9E9B-B42183B9C15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650FF02-9B65-4C0E-B650-922BA1D1D57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E3BDD38-1BC8-4F6E-B6B2-A89458783DB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C049058-0A23-4739-9E69-E8ACFE7006E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0BE33B8-7E14-47E7-99C5-0905D444E87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2E19621-F0C2-49A6-B66E-A7FA61687A92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913438FD-2A62-46D6-A5AD-FA3099FB887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A2B4BF2B-3E86-43C5-BDB7-EBC3B617806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6EA3E293-1AD8-4BF2-ADA6-2165BE8431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400</Words>
  <Application>Microsoft Office PowerPoint</Application>
  <PresentationFormat>Widescreen</PresentationFormat>
  <Paragraphs>114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Wingdings</vt:lpstr>
      <vt:lpstr>Office Theme</vt:lpstr>
      <vt:lpstr>1_Blends</vt:lpstr>
      <vt:lpstr>State Profile  New York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TMDL 2017 Midpoint Assessment—Background on Policy Issues for Partnership Decisions  Chesapeake Bay Program Principals’ Staff Committee  December 19, 2017</dc:title>
  <dc:creator>Batiuk, Rich</dc:creator>
  <cp:lastModifiedBy>Jeff Sweeney</cp:lastModifiedBy>
  <cp:revision>456</cp:revision>
  <cp:lastPrinted>2017-12-11T17:22:59Z</cp:lastPrinted>
  <dcterms:created xsi:type="dcterms:W3CDTF">2017-10-25T11:42:21Z</dcterms:created>
  <dcterms:modified xsi:type="dcterms:W3CDTF">2017-12-13T18:07:37Z</dcterms:modified>
</cp:coreProperties>
</file>