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9" r:id="rId3"/>
    <p:sldId id="260" r:id="rId4"/>
    <p:sldId id="256" r:id="rId5"/>
    <p:sldId id="257" r:id="rId6"/>
    <p:sldId id="258" r:id="rId7"/>
    <p:sldId id="263" r:id="rId8"/>
    <p:sldId id="262" r:id="rId9"/>
    <p:sldId id="264" r:id="rId10"/>
    <p:sldId id="266" r:id="rId11"/>
    <p:sldId id="267" r:id="rId12"/>
    <p:sldId id="268" r:id="rId13"/>
    <p:sldId id="269" r:id="rId14"/>
    <p:sldId id="270" r:id="rId15"/>
    <p:sldId id="271" r:id="rId16"/>
    <p:sldId id="277" r:id="rId17"/>
    <p:sldId id="272" r:id="rId18"/>
    <p:sldId id="273" r:id="rId19"/>
    <p:sldId id="274" r:id="rId20"/>
    <p:sldId id="275" r:id="rId21"/>
    <p:sldId id="276" r:id="rId22"/>
    <p:sldId id="26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84"/>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CDB7DC-5DBD-4494-97B6-DD9108CEE736}"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DCFD2-0C9F-4CE0-A301-89BA97211CC2}" type="slidenum">
              <a:rPr lang="en-US" smtClean="0"/>
              <a:t>‹#›</a:t>
            </a:fld>
            <a:endParaRPr lang="en-US"/>
          </a:p>
        </p:txBody>
      </p:sp>
    </p:spTree>
    <p:extLst>
      <p:ext uri="{BB962C8B-B14F-4D97-AF65-F5344CB8AC3E}">
        <p14:creationId xmlns:p14="http://schemas.microsoft.com/office/powerpoint/2010/main" val="1329001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CDB7DC-5DBD-4494-97B6-DD9108CEE736}"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DCFD2-0C9F-4CE0-A301-89BA97211CC2}" type="slidenum">
              <a:rPr lang="en-US" smtClean="0"/>
              <a:t>‹#›</a:t>
            </a:fld>
            <a:endParaRPr lang="en-US"/>
          </a:p>
        </p:txBody>
      </p:sp>
    </p:spTree>
    <p:extLst>
      <p:ext uri="{BB962C8B-B14F-4D97-AF65-F5344CB8AC3E}">
        <p14:creationId xmlns:p14="http://schemas.microsoft.com/office/powerpoint/2010/main" val="3316137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CDB7DC-5DBD-4494-97B6-DD9108CEE736}"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DCFD2-0C9F-4CE0-A301-89BA97211CC2}" type="slidenum">
              <a:rPr lang="en-US" smtClean="0"/>
              <a:t>‹#›</a:t>
            </a:fld>
            <a:endParaRPr lang="en-US"/>
          </a:p>
        </p:txBody>
      </p:sp>
    </p:spTree>
    <p:extLst>
      <p:ext uri="{BB962C8B-B14F-4D97-AF65-F5344CB8AC3E}">
        <p14:creationId xmlns:p14="http://schemas.microsoft.com/office/powerpoint/2010/main" val="3795138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CDB7DC-5DBD-4494-97B6-DD9108CEE736}"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DCFD2-0C9F-4CE0-A301-89BA97211CC2}" type="slidenum">
              <a:rPr lang="en-US" smtClean="0"/>
              <a:t>‹#›</a:t>
            </a:fld>
            <a:endParaRPr lang="en-US"/>
          </a:p>
        </p:txBody>
      </p:sp>
    </p:spTree>
    <p:extLst>
      <p:ext uri="{BB962C8B-B14F-4D97-AF65-F5344CB8AC3E}">
        <p14:creationId xmlns:p14="http://schemas.microsoft.com/office/powerpoint/2010/main" val="700206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CDB7DC-5DBD-4494-97B6-DD9108CEE736}" type="datetimeFigureOut">
              <a:rPr lang="en-US" smtClean="0"/>
              <a:t>10/4/2016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ADCFD2-0C9F-4CE0-A301-89BA97211CC2}" type="slidenum">
              <a:rPr lang="en-US" smtClean="0"/>
              <a:t>‹#›</a:t>
            </a:fld>
            <a:endParaRPr lang="en-US"/>
          </a:p>
        </p:txBody>
      </p:sp>
    </p:spTree>
    <p:extLst>
      <p:ext uri="{BB962C8B-B14F-4D97-AF65-F5344CB8AC3E}">
        <p14:creationId xmlns:p14="http://schemas.microsoft.com/office/powerpoint/2010/main" val="2195135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CDB7DC-5DBD-4494-97B6-DD9108CEE736}"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DCFD2-0C9F-4CE0-A301-89BA97211CC2}" type="slidenum">
              <a:rPr lang="en-US" smtClean="0"/>
              <a:t>‹#›</a:t>
            </a:fld>
            <a:endParaRPr lang="en-US"/>
          </a:p>
        </p:txBody>
      </p:sp>
    </p:spTree>
    <p:extLst>
      <p:ext uri="{BB962C8B-B14F-4D97-AF65-F5344CB8AC3E}">
        <p14:creationId xmlns:p14="http://schemas.microsoft.com/office/powerpoint/2010/main" val="1815895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CDB7DC-5DBD-4494-97B6-DD9108CEE736}" type="datetimeFigureOut">
              <a:rPr lang="en-US" smtClean="0"/>
              <a:t>10/4/2016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ADCFD2-0C9F-4CE0-A301-89BA97211CC2}" type="slidenum">
              <a:rPr lang="en-US" smtClean="0"/>
              <a:t>‹#›</a:t>
            </a:fld>
            <a:endParaRPr lang="en-US"/>
          </a:p>
        </p:txBody>
      </p:sp>
    </p:spTree>
    <p:extLst>
      <p:ext uri="{BB962C8B-B14F-4D97-AF65-F5344CB8AC3E}">
        <p14:creationId xmlns:p14="http://schemas.microsoft.com/office/powerpoint/2010/main" val="2623563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CDB7DC-5DBD-4494-97B6-DD9108CEE736}" type="datetimeFigureOut">
              <a:rPr lang="en-US" smtClean="0"/>
              <a:t>10/4/2016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ADCFD2-0C9F-4CE0-A301-89BA97211CC2}" type="slidenum">
              <a:rPr lang="en-US" smtClean="0"/>
              <a:t>‹#›</a:t>
            </a:fld>
            <a:endParaRPr lang="en-US"/>
          </a:p>
        </p:txBody>
      </p:sp>
    </p:spTree>
    <p:extLst>
      <p:ext uri="{BB962C8B-B14F-4D97-AF65-F5344CB8AC3E}">
        <p14:creationId xmlns:p14="http://schemas.microsoft.com/office/powerpoint/2010/main" val="3356282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CDB7DC-5DBD-4494-97B6-DD9108CEE736}" type="datetimeFigureOut">
              <a:rPr lang="en-US" smtClean="0"/>
              <a:t>10/4/2016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ADCFD2-0C9F-4CE0-A301-89BA97211CC2}" type="slidenum">
              <a:rPr lang="en-US" smtClean="0"/>
              <a:t>‹#›</a:t>
            </a:fld>
            <a:endParaRPr lang="en-US"/>
          </a:p>
        </p:txBody>
      </p:sp>
    </p:spTree>
    <p:extLst>
      <p:ext uri="{BB962C8B-B14F-4D97-AF65-F5344CB8AC3E}">
        <p14:creationId xmlns:p14="http://schemas.microsoft.com/office/powerpoint/2010/main" val="2860765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CDB7DC-5DBD-4494-97B6-DD9108CEE736}"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DCFD2-0C9F-4CE0-A301-89BA97211CC2}" type="slidenum">
              <a:rPr lang="en-US" smtClean="0"/>
              <a:t>‹#›</a:t>
            </a:fld>
            <a:endParaRPr lang="en-US"/>
          </a:p>
        </p:txBody>
      </p:sp>
    </p:spTree>
    <p:extLst>
      <p:ext uri="{BB962C8B-B14F-4D97-AF65-F5344CB8AC3E}">
        <p14:creationId xmlns:p14="http://schemas.microsoft.com/office/powerpoint/2010/main" val="4230234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CDB7DC-5DBD-4494-97B6-DD9108CEE736}" type="datetimeFigureOut">
              <a:rPr lang="en-US" smtClean="0"/>
              <a:t>10/4/2016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ADCFD2-0C9F-4CE0-A301-89BA97211CC2}" type="slidenum">
              <a:rPr lang="en-US" smtClean="0"/>
              <a:t>‹#›</a:t>
            </a:fld>
            <a:endParaRPr lang="en-US"/>
          </a:p>
        </p:txBody>
      </p:sp>
    </p:spTree>
    <p:extLst>
      <p:ext uri="{BB962C8B-B14F-4D97-AF65-F5344CB8AC3E}">
        <p14:creationId xmlns:p14="http://schemas.microsoft.com/office/powerpoint/2010/main" val="3003635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CDB7DC-5DBD-4494-97B6-DD9108CEE736}" type="datetimeFigureOut">
              <a:rPr lang="en-US" smtClean="0"/>
              <a:t>10/4/2016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ADCFD2-0C9F-4CE0-A301-89BA97211CC2}" type="slidenum">
              <a:rPr lang="en-US" smtClean="0"/>
              <a:t>‹#›</a:t>
            </a:fld>
            <a:endParaRPr lang="en-US"/>
          </a:p>
        </p:txBody>
      </p:sp>
    </p:spTree>
    <p:extLst>
      <p:ext uri="{BB962C8B-B14F-4D97-AF65-F5344CB8AC3E}">
        <p14:creationId xmlns:p14="http://schemas.microsoft.com/office/powerpoint/2010/main" val="39005028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gfoa.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81466" y="1626712"/>
            <a:ext cx="6029069" cy="4035989"/>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6" name="Title 5"/>
          <p:cNvSpPr>
            <a:spLocks noGrp="1"/>
          </p:cNvSpPr>
          <p:nvPr>
            <p:ph type="title"/>
          </p:nvPr>
        </p:nvSpPr>
        <p:spPr>
          <a:xfrm>
            <a:off x="1" y="-100072"/>
            <a:ext cx="12192000" cy="1713720"/>
          </a:xfrm>
        </p:spPr>
        <p:txBody>
          <a:bodyPr>
            <a:normAutofit/>
          </a:bodyPr>
          <a:lstStyle/>
          <a:p>
            <a:pPr algn="ctr">
              <a:lnSpc>
                <a:spcPct val="100000"/>
              </a:lnSpc>
            </a:pPr>
            <a:r>
              <a:rPr lang="en-US" sz="3600" dirty="0" smtClean="0">
                <a:solidFill>
                  <a:schemeClr val="accent1">
                    <a:lumMod val="50000"/>
                  </a:schemeClr>
                </a:solidFill>
                <a:effectLst>
                  <a:outerShdw blurRad="38100" dist="38100" dir="2700000" algn="tl">
                    <a:srgbClr val="000000">
                      <a:alpha val="43137"/>
                    </a:srgbClr>
                  </a:outerShdw>
                </a:effectLst>
              </a:rPr>
              <a:t>Streamlining Integrated Infrastructure Implementation: Workshop Report</a:t>
            </a:r>
            <a:endParaRPr lang="en-US" sz="3600" dirty="0">
              <a:solidFill>
                <a:schemeClr val="accent1">
                  <a:lumMod val="50000"/>
                </a:schemeClr>
              </a:solidFill>
              <a:effectLst>
                <a:outerShdw blurRad="38100" dist="38100" dir="2700000" algn="tl">
                  <a:srgbClr val="000000">
                    <a:alpha val="43137"/>
                  </a:srgbClr>
                </a:outerShdw>
              </a:effectLst>
            </a:endParaRPr>
          </a:p>
        </p:txBody>
      </p:sp>
      <p:sp>
        <p:nvSpPr>
          <p:cNvPr id="4" name="Title 5"/>
          <p:cNvSpPr txBox="1">
            <a:spLocks/>
          </p:cNvSpPr>
          <p:nvPr/>
        </p:nvSpPr>
        <p:spPr>
          <a:xfrm>
            <a:off x="0" y="5080006"/>
            <a:ext cx="12192000" cy="13895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endParaRPr lang="en-US" sz="2000" dirty="0" smtClean="0">
              <a:solidFill>
                <a:schemeClr val="accent1">
                  <a:lumMod val="50000"/>
                </a:schemeClr>
              </a:solidFill>
              <a:effectLst>
                <a:outerShdw blurRad="38100" dist="38100" dir="2700000" algn="tl">
                  <a:srgbClr val="000000">
                    <a:alpha val="43137"/>
                  </a:srgbClr>
                </a:outerShdw>
              </a:effectLst>
            </a:endParaRPr>
          </a:p>
          <a:p>
            <a:pPr algn="ctr">
              <a:lnSpc>
                <a:spcPct val="100000"/>
              </a:lnSpc>
            </a:pPr>
            <a:endParaRPr lang="en-US" sz="2000" dirty="0">
              <a:solidFill>
                <a:schemeClr val="accent1">
                  <a:lumMod val="50000"/>
                </a:schemeClr>
              </a:solidFill>
              <a:effectLst>
                <a:outerShdw blurRad="38100" dist="38100" dir="2700000" algn="tl">
                  <a:srgbClr val="000000">
                    <a:alpha val="43137"/>
                  </a:srgbClr>
                </a:outerShdw>
              </a:effectLst>
            </a:endParaRPr>
          </a:p>
          <a:p>
            <a:pPr algn="ctr">
              <a:lnSpc>
                <a:spcPct val="100000"/>
              </a:lnSpc>
            </a:pPr>
            <a:endParaRPr lang="en-US" sz="2000" dirty="0" smtClean="0">
              <a:solidFill>
                <a:schemeClr val="accent1">
                  <a:lumMod val="50000"/>
                </a:schemeClr>
              </a:solidFill>
              <a:effectLst>
                <a:outerShdw blurRad="38100" dist="38100" dir="2700000" algn="tl">
                  <a:srgbClr val="000000">
                    <a:alpha val="43137"/>
                  </a:srgbClr>
                </a:outerShdw>
              </a:effectLst>
            </a:endParaRPr>
          </a:p>
          <a:p>
            <a:pPr algn="ctr">
              <a:lnSpc>
                <a:spcPct val="100000"/>
              </a:lnSpc>
            </a:pPr>
            <a:r>
              <a:rPr lang="en-US" sz="2000" dirty="0" smtClean="0">
                <a:solidFill>
                  <a:schemeClr val="accent1">
                    <a:lumMod val="50000"/>
                  </a:schemeClr>
                </a:solidFill>
                <a:effectLst>
                  <a:outerShdw blurRad="38100" dist="38100" dir="2700000" algn="tl">
                    <a:srgbClr val="000000">
                      <a:alpha val="43137"/>
                    </a:srgbClr>
                  </a:outerShdw>
                </a:effectLst>
              </a:rPr>
              <a:t>Report Prepared by </a:t>
            </a:r>
          </a:p>
          <a:p>
            <a:pPr algn="ctr">
              <a:lnSpc>
                <a:spcPct val="100000"/>
              </a:lnSpc>
            </a:pPr>
            <a:r>
              <a:rPr lang="en-US" sz="2000" dirty="0" smtClean="0">
                <a:solidFill>
                  <a:schemeClr val="accent1">
                    <a:lumMod val="50000"/>
                  </a:schemeClr>
                </a:solidFill>
                <a:effectLst>
                  <a:outerShdw blurRad="38100" dist="38100" dir="2700000" algn="tl">
                    <a:srgbClr val="000000">
                      <a:alpha val="43137"/>
                    </a:srgbClr>
                  </a:outerShdw>
                </a:effectLst>
              </a:rPr>
              <a:t>Alliance for the Chesapeake Bay</a:t>
            </a:r>
          </a:p>
          <a:p>
            <a:pPr algn="ctr">
              <a:lnSpc>
                <a:spcPct val="100000"/>
              </a:lnSpc>
            </a:pPr>
            <a:r>
              <a:rPr lang="en-US" sz="2000" dirty="0" smtClean="0">
                <a:solidFill>
                  <a:schemeClr val="accent1">
                    <a:lumMod val="50000"/>
                  </a:schemeClr>
                </a:solidFill>
                <a:effectLst>
                  <a:outerShdw blurRad="38100" dist="38100" dir="2700000" algn="tl">
                    <a:srgbClr val="000000">
                      <a:alpha val="43137"/>
                    </a:srgbClr>
                  </a:outerShdw>
                </a:effectLst>
              </a:rPr>
              <a:t>Hirschman Water &amp; Environment, LLC </a:t>
            </a:r>
            <a:endParaRPr lang="en-US" sz="2000" dirty="0">
              <a:solidFill>
                <a:schemeClr val="accent1">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35930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Recommendations: Critical Mass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Collaboration among localities: </a:t>
            </a:r>
          </a:p>
          <a:p>
            <a:pPr lvl="1"/>
            <a:r>
              <a:rPr lang="en-US" dirty="0" smtClean="0"/>
              <a:t>Authority to collaborate from state; cooperative purchasing; allow economies of scale.  Partners: CB Commission, WASHCOG, U.S. Communities (cooperative purchasing), Chesapeake Legal Alliance</a:t>
            </a:r>
          </a:p>
          <a:p>
            <a:pPr lvl="1"/>
            <a:r>
              <a:rPr lang="en-US" dirty="0" smtClean="0"/>
              <a:t>Existing success stories; developing models; what was spark behind collaboration.  Partners: Upper Susquehanna Coalition, IMLA (model codes), NARC</a:t>
            </a:r>
          </a:p>
          <a:p>
            <a:pPr lvl="1"/>
            <a:r>
              <a:rPr lang="en-US" dirty="0" smtClean="0"/>
              <a:t>Resources for cost/benefit analysis (acting alone vs. collaborative).  Partners: Inspector General’s Office (VA), EFC, </a:t>
            </a:r>
            <a:r>
              <a:rPr lang="en-US" dirty="0" err="1" smtClean="0"/>
              <a:t>Assoc</a:t>
            </a:r>
            <a:r>
              <a:rPr lang="en-US" dirty="0" smtClean="0"/>
              <a:t> of PDCs (VA)</a:t>
            </a:r>
          </a:p>
          <a:p>
            <a:pPr lvl="1"/>
            <a:r>
              <a:rPr lang="en-US" dirty="0" smtClean="0"/>
              <a:t>Coordinator as single point of contact within region; regional capital improvement planning.   GFOA, APA</a:t>
            </a:r>
          </a:p>
          <a:p>
            <a:r>
              <a:rPr lang="en-US" dirty="0" smtClean="0"/>
              <a:t>Political momentum</a:t>
            </a:r>
          </a:p>
          <a:p>
            <a:pPr lvl="1"/>
            <a:r>
              <a:rPr lang="en-US" dirty="0" smtClean="0"/>
              <a:t>Political expectations, similar to flooding, water supply (need to do regionally)</a:t>
            </a:r>
          </a:p>
          <a:p>
            <a:pPr lvl="1"/>
            <a:r>
              <a:rPr lang="en-US" dirty="0" smtClean="0"/>
              <a:t>Educating constituents; taxpayer/ratepayer buy-in</a:t>
            </a:r>
            <a:endParaRPr lang="en-US" dirty="0"/>
          </a:p>
        </p:txBody>
      </p:sp>
    </p:spTree>
    <p:extLst>
      <p:ext uri="{BB962C8B-B14F-4D97-AF65-F5344CB8AC3E}">
        <p14:creationId xmlns:p14="http://schemas.microsoft.com/office/powerpoint/2010/main" val="33345444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Recommendations: Obstacles</a:t>
            </a:r>
            <a:endParaRPr lang="en-US" dirty="0"/>
          </a:p>
        </p:txBody>
      </p:sp>
      <p:sp>
        <p:nvSpPr>
          <p:cNvPr id="3" name="Content Placeholder 2"/>
          <p:cNvSpPr>
            <a:spLocks noGrp="1"/>
          </p:cNvSpPr>
          <p:nvPr>
            <p:ph idx="1"/>
          </p:nvPr>
        </p:nvSpPr>
        <p:spPr/>
        <p:txBody>
          <a:bodyPr/>
          <a:lstStyle/>
          <a:p>
            <a:r>
              <a:rPr lang="en-US" dirty="0" smtClean="0"/>
              <a:t>Pilot on public property, share experiences &amp; case studies (including problems/failures) through checklist – program to pilot a program.   Then scale up.  Chesapeake Water Environment Assoc., APWA state chapters,  </a:t>
            </a:r>
          </a:p>
          <a:p>
            <a:r>
              <a:rPr lang="en-US" dirty="0" smtClean="0"/>
              <a:t>Standardize data (GIS and other) &amp; make accessible. ESRI, DC open data platform</a:t>
            </a:r>
            <a:endParaRPr lang="en-US" dirty="0"/>
          </a:p>
        </p:txBody>
      </p:sp>
    </p:spTree>
    <p:extLst>
      <p:ext uri="{BB962C8B-B14F-4D97-AF65-F5344CB8AC3E}">
        <p14:creationId xmlns:p14="http://schemas.microsoft.com/office/powerpoint/2010/main" val="28763305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Recommendations: Commitment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What needs to change: Buy in at state, federal, local levels &amp; partnership vs. top-down mandate</a:t>
            </a:r>
          </a:p>
          <a:p>
            <a:pPr marL="0" indent="0">
              <a:buNone/>
            </a:pPr>
            <a:r>
              <a:rPr lang="en-US" dirty="0" smtClean="0"/>
              <a:t>Facilitating change:</a:t>
            </a:r>
          </a:p>
          <a:p>
            <a:r>
              <a:rPr lang="en-US" dirty="0" smtClean="0"/>
              <a:t>Messaging from states to localities that explain benefits: health, daily lives, jobs – buy-in &amp; relevance (engage health community).  Bay Program, CBFN, Bay Commission</a:t>
            </a:r>
          </a:p>
          <a:p>
            <a:r>
              <a:rPr lang="en-US" dirty="0" smtClean="0"/>
              <a:t>Providing training from state to locals &amp; educating state staff about how to interact with locals.  Municipal associations, state chapters, MPOs, training modules for locals, certified public manager programs</a:t>
            </a:r>
          </a:p>
          <a:p>
            <a:r>
              <a:rPr lang="en-US" dirty="0" smtClean="0"/>
              <a:t>States leading by example: tours, etc.</a:t>
            </a:r>
          </a:p>
          <a:p>
            <a:r>
              <a:rPr lang="en-US" dirty="0" smtClean="0"/>
              <a:t>Guidance on codifying changes to strengthen GI</a:t>
            </a:r>
          </a:p>
          <a:p>
            <a:r>
              <a:rPr lang="en-US" dirty="0" smtClean="0"/>
              <a:t>Adding GI to locality infrastructure maps</a:t>
            </a:r>
          </a:p>
          <a:p>
            <a:r>
              <a:rPr lang="en-US" dirty="0" smtClean="0"/>
              <a:t>Ongoing training: GI, stormwater – deal with turnover of staff, elected officials.  KEY PEOPLE: City manager, PW Director (get to ICMA, APWA, etc.)</a:t>
            </a:r>
            <a:endParaRPr lang="en-US" dirty="0"/>
          </a:p>
        </p:txBody>
      </p:sp>
    </p:spTree>
    <p:extLst>
      <p:ext uri="{BB962C8B-B14F-4D97-AF65-F5344CB8AC3E}">
        <p14:creationId xmlns:p14="http://schemas.microsoft.com/office/powerpoint/2010/main" val="1687324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Recommendations: Dig</a:t>
            </a:r>
            <a:endParaRPr lang="en-US" dirty="0"/>
          </a:p>
        </p:txBody>
      </p:sp>
      <p:sp>
        <p:nvSpPr>
          <p:cNvPr id="3" name="Content Placeholder 2"/>
          <p:cNvSpPr>
            <a:spLocks noGrp="1"/>
          </p:cNvSpPr>
          <p:nvPr>
            <p:ph idx="1"/>
          </p:nvPr>
        </p:nvSpPr>
        <p:spPr/>
        <p:txBody>
          <a:bodyPr>
            <a:normAutofit fontScale="92500"/>
          </a:bodyPr>
          <a:lstStyle/>
          <a:p>
            <a:r>
              <a:rPr lang="en-US" dirty="0" smtClean="0"/>
              <a:t>What needs to change: Integrate proper GI practices into every organization concept planning (programmatic) so GI becomes new standard.  Not mandate GI with EVERY project, but make sure program allows consideration of GI.  </a:t>
            </a:r>
            <a:r>
              <a:rPr lang="en-US" i="1" dirty="0" smtClean="0"/>
              <a:t>Lump with other group on CIP planning</a:t>
            </a:r>
          </a:p>
          <a:p>
            <a:pPr marL="0" indent="0">
              <a:buNone/>
            </a:pPr>
            <a:r>
              <a:rPr lang="en-US" dirty="0" smtClean="0"/>
              <a:t>Facilitating change:</a:t>
            </a:r>
          </a:p>
          <a:p>
            <a:r>
              <a:rPr lang="en-US" dirty="0" smtClean="0"/>
              <a:t>Improved communications EARLY in process to integrate stormwater piece, e.g., roadway, new library, etc.  Engage public utility commissions.  Need to have someone advocating for this (champion). </a:t>
            </a:r>
          </a:p>
          <a:p>
            <a:r>
              <a:rPr lang="en-US" dirty="0" smtClean="0"/>
              <a:t>Where, what, when, why,</a:t>
            </a:r>
          </a:p>
          <a:p>
            <a:r>
              <a:rPr lang="en-US" dirty="0" smtClean="0"/>
              <a:t>Clearinghouse of projects, deadline for getting projects into hopper </a:t>
            </a:r>
          </a:p>
        </p:txBody>
      </p:sp>
    </p:spTree>
    <p:extLst>
      <p:ext uri="{BB962C8B-B14F-4D97-AF65-F5344CB8AC3E}">
        <p14:creationId xmlns:p14="http://schemas.microsoft.com/office/powerpoint/2010/main" val="3349762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Recommendations: Funding</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Incentivize integrated CIPs that include GI (pre-requisite for funding, or ID funding sources to do the planning).  This is intended to address the issues with timing of grants and other issues that are due to lack of long-term planning.</a:t>
            </a:r>
          </a:p>
          <a:p>
            <a:r>
              <a:rPr lang="en-US" dirty="0" smtClean="0"/>
              <a:t>ID funding strategy for implementation – DOT, revolving loans, local utility fees.  Can’t rely on grants alone</a:t>
            </a:r>
          </a:p>
          <a:p>
            <a:r>
              <a:rPr lang="en-US" dirty="0" smtClean="0"/>
              <a:t>Toolkits, case studies of financing (already out there)</a:t>
            </a:r>
          </a:p>
          <a:p>
            <a:r>
              <a:rPr lang="en-US" dirty="0" smtClean="0"/>
              <a:t>Coordination between funding agencies (Bay Funders Network)</a:t>
            </a:r>
          </a:p>
          <a:p>
            <a:r>
              <a:rPr lang="en-US" dirty="0" smtClean="0"/>
              <a:t>Business investment open door to federal $, such as HUD</a:t>
            </a:r>
          </a:p>
          <a:p>
            <a:r>
              <a:rPr lang="en-US" dirty="0" smtClean="0">
                <a:hlinkClick r:id="rId2"/>
              </a:rPr>
              <a:t>www.gfoa.org</a:t>
            </a:r>
            <a:r>
              <a:rPr lang="en-US" dirty="0" smtClean="0"/>
              <a:t> ; they also provide some technical assistance</a:t>
            </a:r>
          </a:p>
          <a:p>
            <a:r>
              <a:rPr lang="en-US" dirty="0" smtClean="0"/>
              <a:t>Weight grants to award higher points for projects that have GI (DOT Tiger, PA Parks)</a:t>
            </a:r>
          </a:p>
          <a:p>
            <a:r>
              <a:rPr lang="en-US" dirty="0" smtClean="0"/>
              <a:t>Award or recognition for communities that have taken risk of integrating GI, maybe taken loan</a:t>
            </a:r>
          </a:p>
          <a:p>
            <a:endParaRPr lang="en-US" dirty="0" smtClean="0"/>
          </a:p>
        </p:txBody>
      </p:sp>
    </p:spTree>
    <p:extLst>
      <p:ext uri="{BB962C8B-B14F-4D97-AF65-F5344CB8AC3E}">
        <p14:creationId xmlns:p14="http://schemas.microsoft.com/office/powerpoint/2010/main" val="3829783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5951"/>
            <a:ext cx="10515600" cy="1325563"/>
          </a:xfrm>
        </p:spPr>
        <p:txBody>
          <a:bodyPr/>
          <a:lstStyle/>
          <a:p>
            <a:pPr algn="ctr"/>
            <a:r>
              <a:rPr lang="en-US" dirty="0" smtClean="0"/>
              <a:t>Problem Statement </a:t>
            </a:r>
            <a:endParaRPr lang="en-US" dirty="0"/>
          </a:p>
        </p:txBody>
      </p:sp>
      <p:sp>
        <p:nvSpPr>
          <p:cNvPr id="3" name="Content Placeholder 2"/>
          <p:cNvSpPr>
            <a:spLocks noGrp="1"/>
          </p:cNvSpPr>
          <p:nvPr>
            <p:ph idx="1"/>
          </p:nvPr>
        </p:nvSpPr>
        <p:spPr>
          <a:xfrm>
            <a:off x="330199" y="1407272"/>
            <a:ext cx="11622741" cy="5196728"/>
          </a:xfrm>
        </p:spPr>
        <p:txBody>
          <a:bodyPr>
            <a:normAutofit fontScale="77500" lnSpcReduction="20000"/>
          </a:bodyPr>
          <a:lstStyle/>
          <a:p>
            <a:pPr marL="0" indent="0">
              <a:lnSpc>
                <a:spcPct val="110000"/>
              </a:lnSpc>
              <a:buNone/>
            </a:pPr>
            <a:r>
              <a:rPr lang="en-US" sz="3500" dirty="0" smtClean="0"/>
              <a:t>Only </a:t>
            </a:r>
            <a:r>
              <a:rPr lang="en-US" sz="3500" dirty="0"/>
              <a:t>recently has </a:t>
            </a:r>
            <a:r>
              <a:rPr lang="en-US" sz="3500" dirty="0" err="1"/>
              <a:t>stormwater</a:t>
            </a:r>
            <a:r>
              <a:rPr lang="en-US" sz="3500" dirty="0"/>
              <a:t> infrastructure (e.g., pipes, inlets, quality and quantity treatment practices) begun to </a:t>
            </a:r>
            <a:r>
              <a:rPr lang="en-US" sz="3500" dirty="0" smtClean="0"/>
              <a:t>be </a:t>
            </a:r>
            <a:r>
              <a:rPr lang="en-US" sz="3500" dirty="0"/>
              <a:t>considered a full part of municipal infrastructure, alongside roads, water lines, sewer, utilities (gas, electric), etc.  This recognition of </a:t>
            </a:r>
            <a:r>
              <a:rPr lang="en-US" sz="3500" dirty="0" err="1"/>
              <a:t>stormwater</a:t>
            </a:r>
            <a:r>
              <a:rPr lang="en-US" sz="3500" dirty="0"/>
              <a:t> infrastructure is quite variable among Chesapeake Bay localities.  However, as communities across the watershed face the challenge of complying with MS4 permits and TMDL plans, </a:t>
            </a:r>
            <a:r>
              <a:rPr lang="en-US" sz="3500" b="1" dirty="0"/>
              <a:t>significant capital investments in </a:t>
            </a:r>
            <a:r>
              <a:rPr lang="en-US" sz="3500" b="1" dirty="0" err="1"/>
              <a:t>stormwater</a:t>
            </a:r>
            <a:r>
              <a:rPr lang="en-US" sz="3500" b="1" dirty="0"/>
              <a:t> infrastructure will be required.  </a:t>
            </a:r>
            <a:r>
              <a:rPr lang="en-US" sz="3500" dirty="0"/>
              <a:t>One option to address these challenges is to </a:t>
            </a:r>
            <a:r>
              <a:rPr lang="en-US" sz="3500" b="1" dirty="0"/>
              <a:t>integrate </a:t>
            </a:r>
            <a:r>
              <a:rPr lang="en-US" sz="3500" b="1" dirty="0" err="1"/>
              <a:t>stormwater</a:t>
            </a:r>
            <a:r>
              <a:rPr lang="en-US" sz="3500" b="1" dirty="0"/>
              <a:t> infrastructure (especially green infrastructure) with other capital projects for roads, utilities, parks, schools, and other projects in order to streamline the process and achieve more cost-effective solutions. </a:t>
            </a:r>
            <a:r>
              <a:rPr lang="en-US" sz="3500" dirty="0"/>
              <a:t> However, before this approach can be successful, administrative, procurement, funding and financing, staffing, and operational systems need to be adapted to optimize the process.</a:t>
            </a:r>
          </a:p>
          <a:p>
            <a:pPr>
              <a:lnSpc>
                <a:spcPct val="110000"/>
              </a:lnSpc>
            </a:pPr>
            <a:endParaRPr lang="en-US" dirty="0"/>
          </a:p>
        </p:txBody>
      </p:sp>
    </p:spTree>
    <p:extLst>
      <p:ext uri="{BB962C8B-B14F-4D97-AF65-F5344CB8AC3E}">
        <p14:creationId xmlns:p14="http://schemas.microsoft.com/office/powerpoint/2010/main" val="31217061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876417"/>
            <a:ext cx="10515600" cy="1325563"/>
          </a:xfrm>
        </p:spPr>
        <p:txBody>
          <a:bodyPr>
            <a:normAutofit/>
          </a:bodyPr>
          <a:lstStyle/>
          <a:p>
            <a:pPr algn="ctr"/>
            <a:r>
              <a:rPr lang="en-US" sz="3200" i="1" dirty="0" smtClean="0"/>
              <a:t>Representation of 52 Workshop Attendees</a:t>
            </a:r>
            <a:endParaRPr lang="en-US" sz="3200" i="1" dirty="0"/>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43119" y="186480"/>
            <a:ext cx="7705763" cy="5899230"/>
          </a:xfrm>
          <a:prstGeom prst="rect">
            <a:avLst/>
          </a:prstGeom>
          <a:noFill/>
        </p:spPr>
      </p:pic>
    </p:spTree>
    <p:extLst>
      <p:ext uri="{BB962C8B-B14F-4D97-AF65-F5344CB8AC3E}">
        <p14:creationId xmlns:p14="http://schemas.microsoft.com/office/powerpoint/2010/main" val="20746477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Issues Identified by Participants </a:t>
            </a:r>
            <a:endParaRPr lang="en-US" dirty="0"/>
          </a:p>
        </p:txBody>
      </p:sp>
      <p:sp>
        <p:nvSpPr>
          <p:cNvPr id="3" name="Content Placeholder 2"/>
          <p:cNvSpPr>
            <a:spLocks noGrp="1"/>
          </p:cNvSpPr>
          <p:nvPr>
            <p:ph idx="1"/>
          </p:nvPr>
        </p:nvSpPr>
        <p:spPr/>
        <p:txBody>
          <a:bodyPr>
            <a:normAutofit/>
          </a:bodyPr>
          <a:lstStyle/>
          <a:p>
            <a:r>
              <a:rPr lang="en-US" sz="3600" dirty="0" smtClean="0"/>
              <a:t>Funding &amp; Financing </a:t>
            </a:r>
          </a:p>
          <a:p>
            <a:r>
              <a:rPr lang="en-US" sz="3600" dirty="0" smtClean="0"/>
              <a:t>Qualified Personnel &amp; Available Guidance </a:t>
            </a:r>
          </a:p>
          <a:p>
            <a:r>
              <a:rPr lang="en-US" sz="3600" dirty="0" smtClean="0"/>
              <a:t>Municipal Processes &amp; Commitment </a:t>
            </a:r>
          </a:p>
          <a:p>
            <a:r>
              <a:rPr lang="en-US" sz="3600" dirty="0" smtClean="0"/>
              <a:t>Planning, Prioritizing &amp; Feasibility </a:t>
            </a:r>
          </a:p>
          <a:p>
            <a:r>
              <a:rPr lang="en-US" sz="3600" dirty="0" smtClean="0"/>
              <a:t>Regional Collaboration &amp; Peer-to-Peer Networking </a:t>
            </a:r>
            <a:endParaRPr lang="en-US" sz="3600" dirty="0"/>
          </a:p>
        </p:txBody>
      </p:sp>
    </p:spTree>
    <p:extLst>
      <p:ext uri="{BB962C8B-B14F-4D97-AF65-F5344CB8AC3E}">
        <p14:creationId xmlns:p14="http://schemas.microsoft.com/office/powerpoint/2010/main" val="782702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1155"/>
            <a:ext cx="10515600" cy="1325563"/>
          </a:xfrm>
        </p:spPr>
        <p:txBody>
          <a:bodyPr/>
          <a:lstStyle/>
          <a:p>
            <a:pPr algn="ctr"/>
            <a:r>
              <a:rPr lang="en-US" dirty="0" smtClean="0"/>
              <a:t>Strategies and Recommendations</a:t>
            </a:r>
            <a:endParaRPr lang="en-US" dirty="0"/>
          </a:p>
        </p:txBody>
      </p:sp>
      <p:sp>
        <p:nvSpPr>
          <p:cNvPr id="3" name="Content Placeholder 2"/>
          <p:cNvSpPr>
            <a:spLocks noGrp="1"/>
          </p:cNvSpPr>
          <p:nvPr>
            <p:ph idx="1"/>
          </p:nvPr>
        </p:nvSpPr>
        <p:spPr>
          <a:xfrm>
            <a:off x="838200" y="979006"/>
            <a:ext cx="10515600" cy="5754965"/>
          </a:xfrm>
        </p:spPr>
        <p:txBody>
          <a:bodyPr>
            <a:normAutofit fontScale="70000" lnSpcReduction="20000"/>
          </a:bodyPr>
          <a:lstStyle/>
          <a:p>
            <a:pPr marL="514350" indent="-514350">
              <a:lnSpc>
                <a:spcPct val="120000"/>
              </a:lnSpc>
              <a:buFont typeface="+mj-lt"/>
              <a:buAutoNum type="arabicPeriod"/>
            </a:pPr>
            <a:r>
              <a:rPr lang="en-US" sz="3600" dirty="0" smtClean="0"/>
              <a:t>Municipal process, planning, feasibility, and prioritization</a:t>
            </a:r>
          </a:p>
          <a:p>
            <a:pPr lvl="1">
              <a:lnSpc>
                <a:spcPct val="120000"/>
              </a:lnSpc>
            </a:pPr>
            <a:r>
              <a:rPr lang="en-US" sz="3200" dirty="0" smtClean="0"/>
              <a:t>Tools and increased communication and coordination</a:t>
            </a:r>
          </a:p>
          <a:p>
            <a:pPr lvl="1">
              <a:lnSpc>
                <a:spcPct val="120000"/>
              </a:lnSpc>
            </a:pPr>
            <a:r>
              <a:rPr lang="en-US" sz="3200" dirty="0" smtClean="0"/>
              <a:t>Changing or enhancing municipal codes, policies and processes</a:t>
            </a:r>
          </a:p>
          <a:p>
            <a:pPr lvl="1">
              <a:lnSpc>
                <a:spcPct val="120000"/>
              </a:lnSpc>
            </a:pPr>
            <a:r>
              <a:rPr lang="en-US" sz="3200" dirty="0" smtClean="0"/>
              <a:t>Staffing</a:t>
            </a:r>
          </a:p>
          <a:p>
            <a:pPr lvl="1">
              <a:lnSpc>
                <a:spcPct val="120000"/>
              </a:lnSpc>
            </a:pPr>
            <a:r>
              <a:rPr lang="en-US" sz="3200" dirty="0" smtClean="0"/>
              <a:t>Policies at higher levels</a:t>
            </a:r>
          </a:p>
          <a:p>
            <a:pPr marL="457200" lvl="1" indent="0">
              <a:lnSpc>
                <a:spcPct val="70000"/>
              </a:lnSpc>
              <a:buNone/>
            </a:pPr>
            <a:endParaRPr lang="en-US" sz="3200" dirty="0" smtClean="0"/>
          </a:p>
          <a:p>
            <a:pPr marL="514350" indent="-514350">
              <a:lnSpc>
                <a:spcPct val="120000"/>
              </a:lnSpc>
              <a:buFont typeface="+mj-lt"/>
              <a:buAutoNum type="arabicPeriod"/>
            </a:pPr>
            <a:r>
              <a:rPr lang="en-US" sz="3600" dirty="0" smtClean="0"/>
              <a:t>Pooling resources and regional collaboration</a:t>
            </a:r>
          </a:p>
          <a:p>
            <a:pPr lvl="1">
              <a:lnSpc>
                <a:spcPct val="120000"/>
              </a:lnSpc>
            </a:pPr>
            <a:r>
              <a:rPr lang="en-US" sz="3200" dirty="0" smtClean="0"/>
              <a:t>Platform for peer-to-peer learning</a:t>
            </a:r>
          </a:p>
          <a:p>
            <a:pPr lvl="1">
              <a:lnSpc>
                <a:spcPct val="120000"/>
              </a:lnSpc>
            </a:pPr>
            <a:r>
              <a:rPr lang="en-US" sz="3200" dirty="0" smtClean="0"/>
              <a:t>GI regional expert</a:t>
            </a:r>
          </a:p>
          <a:p>
            <a:pPr lvl="1">
              <a:lnSpc>
                <a:spcPct val="120000"/>
              </a:lnSpc>
            </a:pPr>
            <a:r>
              <a:rPr lang="en-US" sz="3200" dirty="0" smtClean="0"/>
              <a:t>Cooperative/regional programming </a:t>
            </a:r>
          </a:p>
          <a:p>
            <a:pPr marL="457200" lvl="1" indent="0">
              <a:lnSpc>
                <a:spcPct val="70000"/>
              </a:lnSpc>
              <a:buNone/>
            </a:pPr>
            <a:endParaRPr lang="en-US" sz="3200" dirty="0" smtClean="0"/>
          </a:p>
          <a:p>
            <a:pPr marL="514350" indent="-514350">
              <a:lnSpc>
                <a:spcPct val="120000"/>
              </a:lnSpc>
              <a:buFont typeface="+mj-lt"/>
              <a:buAutoNum type="arabicPeriod"/>
            </a:pPr>
            <a:r>
              <a:rPr lang="en-US" sz="3600" dirty="0" smtClean="0"/>
              <a:t>Funding and financing </a:t>
            </a:r>
          </a:p>
          <a:p>
            <a:pPr lvl="1">
              <a:lnSpc>
                <a:spcPct val="120000"/>
              </a:lnSpc>
            </a:pPr>
            <a:r>
              <a:rPr lang="en-US" sz="3200" dirty="0" smtClean="0"/>
              <a:t>Local options</a:t>
            </a:r>
          </a:p>
          <a:p>
            <a:pPr lvl="1">
              <a:lnSpc>
                <a:spcPct val="120000"/>
              </a:lnSpc>
            </a:pPr>
            <a:r>
              <a:rPr lang="en-US" sz="3200" dirty="0" smtClean="0"/>
              <a:t>Funding agencies</a:t>
            </a:r>
            <a:endParaRPr lang="en-US" sz="3200" dirty="0"/>
          </a:p>
        </p:txBody>
      </p:sp>
    </p:spTree>
    <p:extLst>
      <p:ext uri="{BB962C8B-B14F-4D97-AF65-F5344CB8AC3E}">
        <p14:creationId xmlns:p14="http://schemas.microsoft.com/office/powerpoint/2010/main" val="33493820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2053493508"/>
              </p:ext>
            </p:extLst>
          </p:nvPr>
        </p:nvGraphicFramePr>
        <p:xfrm>
          <a:off x="328706" y="150161"/>
          <a:ext cx="11549529" cy="6582928"/>
        </p:xfrm>
        <a:graphic>
          <a:graphicData uri="http://schemas.openxmlformats.org/drawingml/2006/table">
            <a:tbl>
              <a:tblPr firstRow="1" bandRow="1">
                <a:tableStyleId>{5C22544A-7EE6-4342-B048-85BDC9FD1C3A}</a:tableStyleId>
              </a:tblPr>
              <a:tblGrid>
                <a:gridCol w="2046941"/>
                <a:gridCol w="9502588"/>
              </a:tblGrid>
              <a:tr h="730769">
                <a:tc gridSpan="2">
                  <a:txBody>
                    <a:bodyPr/>
                    <a:lstStyle/>
                    <a:p>
                      <a:r>
                        <a:rPr lang="en-US" sz="2000" dirty="0" smtClean="0"/>
                        <a:t>Table 3.1 Recommendations</a:t>
                      </a:r>
                      <a:r>
                        <a:rPr lang="en-US" sz="2000" baseline="0" dirty="0" smtClean="0"/>
                        <a:t> for Municipal Processes, Planning &amp; Prioritization</a:t>
                      </a:r>
                    </a:p>
                    <a:p>
                      <a:r>
                        <a:rPr lang="en-US" sz="2000" i="1" baseline="0" dirty="0" smtClean="0"/>
                        <a:t>Organized as increasing levels of sophistication </a:t>
                      </a:r>
                      <a:endParaRPr lang="en-US" sz="2000" i="1" dirty="0"/>
                    </a:p>
                  </a:txBody>
                  <a:tcPr/>
                </a:tc>
                <a:tc hMerge="1">
                  <a:txBody>
                    <a:bodyPr/>
                    <a:lstStyle/>
                    <a:p>
                      <a:endParaRPr lang="en-US" dirty="0"/>
                    </a:p>
                  </a:txBody>
                  <a:tcPr/>
                </a:tc>
              </a:tr>
              <a:tr h="1766759">
                <a:tc>
                  <a:txBody>
                    <a:bodyPr/>
                    <a:lstStyle/>
                    <a:p>
                      <a:pPr marL="0" indent="0">
                        <a:buNone/>
                      </a:pPr>
                      <a:r>
                        <a:rPr lang="en-US" sz="1800" kern="1200" dirty="0" smtClean="0">
                          <a:solidFill>
                            <a:schemeClr val="dk1"/>
                          </a:solidFill>
                          <a:effectLst/>
                          <a:latin typeface="+mn-lt"/>
                          <a:ea typeface="+mn-ea"/>
                          <a:cs typeface="+mn-cs"/>
                        </a:rPr>
                        <a:t>1. Tools &amp; Increased Communication &amp; Coordination</a:t>
                      </a:r>
                    </a:p>
                  </a:txBody>
                  <a:tcPr/>
                </a:tc>
                <a:tc>
                  <a:txBody>
                    <a:bodyPr/>
                    <a:lstStyle/>
                    <a:p>
                      <a:pPr marL="285750" lvl="0" indent="-285750">
                        <a:buFont typeface="Arial"/>
                        <a:buChar char="•"/>
                      </a:pPr>
                      <a:r>
                        <a:rPr lang="en-US" sz="1800" kern="1200" dirty="0" smtClean="0">
                          <a:solidFill>
                            <a:schemeClr val="dk1"/>
                          </a:solidFill>
                          <a:effectLst/>
                          <a:latin typeface="+mn-lt"/>
                          <a:ea typeface="+mn-ea"/>
                          <a:cs typeface="+mn-cs"/>
                        </a:rPr>
                        <a:t>Identify and engage partners</a:t>
                      </a:r>
                    </a:p>
                    <a:p>
                      <a:pPr marL="285750" lvl="0" indent="-285750">
                        <a:buFont typeface="Arial"/>
                        <a:buChar char="•"/>
                      </a:pPr>
                      <a:r>
                        <a:rPr lang="en-US" sz="1800" kern="1200" dirty="0" smtClean="0">
                          <a:solidFill>
                            <a:schemeClr val="dk1"/>
                          </a:solidFill>
                          <a:effectLst/>
                          <a:latin typeface="+mn-lt"/>
                          <a:ea typeface="+mn-ea"/>
                          <a:cs typeface="+mn-cs"/>
                        </a:rPr>
                        <a:t>When communicating, clearly establish purpose, need, and context for GI</a:t>
                      </a:r>
                      <a:r>
                        <a:rPr lang="en-US" sz="1800" kern="1200" baseline="0" dirty="0" smtClean="0">
                          <a:solidFill>
                            <a:schemeClr val="dk1"/>
                          </a:solidFill>
                          <a:effectLst/>
                          <a:latin typeface="+mn-lt"/>
                          <a:ea typeface="+mn-ea"/>
                          <a:cs typeface="+mn-cs"/>
                        </a:rPr>
                        <a:t>; </a:t>
                      </a:r>
                      <a:r>
                        <a:rPr lang="en-US" sz="1800" kern="1200" dirty="0" smtClean="0">
                          <a:solidFill>
                            <a:schemeClr val="dk1"/>
                          </a:solidFill>
                          <a:effectLst/>
                          <a:latin typeface="+mn-lt"/>
                          <a:ea typeface="+mn-ea"/>
                          <a:cs typeface="+mn-cs"/>
                        </a:rPr>
                        <a:t>Identify &amp; quantify co-benefits</a:t>
                      </a:r>
                      <a:endParaRPr lang="en-US" sz="1800" kern="1200" baseline="0" dirty="0" smtClean="0">
                        <a:solidFill>
                          <a:schemeClr val="dk1"/>
                        </a:solidFill>
                        <a:effectLst/>
                        <a:latin typeface="+mn-lt"/>
                        <a:ea typeface="+mn-ea"/>
                        <a:cs typeface="+mn-cs"/>
                      </a:endParaRPr>
                    </a:p>
                    <a:p>
                      <a:pPr marL="285750" lvl="0" indent="-285750">
                        <a:buFont typeface="Arial"/>
                        <a:buChar char="•"/>
                      </a:pPr>
                      <a:r>
                        <a:rPr lang="en-US" sz="1800" kern="1200" dirty="0" smtClean="0">
                          <a:solidFill>
                            <a:schemeClr val="dk1"/>
                          </a:solidFill>
                          <a:effectLst/>
                          <a:latin typeface="+mn-lt"/>
                          <a:ea typeface="+mn-ea"/>
                          <a:cs typeface="+mn-cs"/>
                        </a:rPr>
                        <a:t>Be sure to educate elected officials, keeping the message simple and compelling</a:t>
                      </a:r>
                    </a:p>
                    <a:p>
                      <a:pPr marL="285750" lvl="0" indent="-285750">
                        <a:buFont typeface="Arial"/>
                        <a:buChar char="•"/>
                      </a:pPr>
                      <a:r>
                        <a:rPr lang="en-US" sz="1800" kern="1200" dirty="0" smtClean="0">
                          <a:solidFill>
                            <a:schemeClr val="dk1"/>
                          </a:solidFill>
                          <a:effectLst/>
                          <a:latin typeface="+mn-lt"/>
                          <a:ea typeface="+mn-ea"/>
                          <a:cs typeface="+mn-cs"/>
                        </a:rPr>
                        <a:t>Develop some type of “plug and play” tool that makes it simple to understand and communicate to public works or CIP staff how GI can be integrated when infrastructure is built or repaired</a:t>
                      </a:r>
                    </a:p>
                    <a:p>
                      <a:pPr marL="285750" indent="-285750">
                        <a:buFont typeface="Arial"/>
                        <a:buChar char="•"/>
                      </a:pPr>
                      <a:r>
                        <a:rPr lang="en-US" sz="1800" kern="1200" dirty="0" smtClean="0">
                          <a:solidFill>
                            <a:schemeClr val="dk1"/>
                          </a:solidFill>
                          <a:effectLst/>
                          <a:latin typeface="+mn-lt"/>
                          <a:ea typeface="+mn-ea"/>
                          <a:cs typeface="+mn-cs"/>
                        </a:rPr>
                        <a:t>Add GI sites to GIS and infrastructure maps available to the public</a:t>
                      </a:r>
                      <a:r>
                        <a:rPr lang="en-US" sz="1800" kern="1200" baseline="0" dirty="0" smtClean="0">
                          <a:solidFill>
                            <a:schemeClr val="dk1"/>
                          </a:solidFill>
                          <a:effectLst/>
                          <a:latin typeface="+mn-lt"/>
                          <a:ea typeface="+mn-ea"/>
                          <a:cs typeface="+mn-cs"/>
                        </a:rPr>
                        <a:t> (regionally?) </a:t>
                      </a:r>
                      <a:endParaRPr lang="en-US" dirty="0"/>
                    </a:p>
                  </a:txBody>
                  <a:tcPr/>
                </a:tc>
              </a:tr>
              <a:tr h="15258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2. Changing or Enhancing Municipal Codes, Policies &amp; Processes</a:t>
                      </a:r>
                    </a:p>
                  </a:txBody>
                  <a:tcPr/>
                </a:tc>
                <a:tc>
                  <a:txBody>
                    <a:bodyPr/>
                    <a:lstStyle/>
                    <a:p>
                      <a:pPr marL="285750" lvl="0" indent="-285750">
                        <a:buFont typeface="Arial"/>
                        <a:buChar char="•"/>
                      </a:pPr>
                      <a:r>
                        <a:rPr lang="en-US" sz="1800" kern="1200" dirty="0" smtClean="0">
                          <a:solidFill>
                            <a:schemeClr val="dk1"/>
                          </a:solidFill>
                          <a:effectLst/>
                          <a:latin typeface="+mn-lt"/>
                          <a:ea typeface="+mn-ea"/>
                          <a:cs typeface="+mn-cs"/>
                        </a:rPr>
                        <a:t>Identify and change local codes and policies that present impediments for GI</a:t>
                      </a:r>
                    </a:p>
                    <a:p>
                      <a:pPr marL="285750" lvl="0" indent="-285750">
                        <a:buFont typeface="Arial"/>
                        <a:buChar char="•"/>
                      </a:pPr>
                      <a:r>
                        <a:rPr lang="en-US" sz="1800" kern="1200" dirty="0" smtClean="0">
                          <a:solidFill>
                            <a:schemeClr val="dk1"/>
                          </a:solidFill>
                          <a:effectLst/>
                          <a:latin typeface="+mn-lt"/>
                          <a:ea typeface="+mn-ea"/>
                          <a:cs typeface="+mn-cs"/>
                        </a:rPr>
                        <a:t>Adopt policies to at least consider GI with all departmental concept and CIP planning</a:t>
                      </a:r>
                    </a:p>
                    <a:p>
                      <a:pPr marL="285750" lvl="0" indent="-285750">
                        <a:buFont typeface="Arial"/>
                        <a:buChar char="•"/>
                      </a:pPr>
                      <a:r>
                        <a:rPr lang="en-US" sz="1800" kern="1200" dirty="0" smtClean="0">
                          <a:solidFill>
                            <a:schemeClr val="dk1"/>
                          </a:solidFill>
                          <a:effectLst/>
                          <a:latin typeface="+mn-lt"/>
                          <a:ea typeface="+mn-ea"/>
                          <a:cs typeface="+mn-cs"/>
                        </a:rPr>
                        <a:t>Develop a watershed plan that identifies and prioritizes specific GI projects</a:t>
                      </a:r>
                    </a:p>
                    <a:p>
                      <a:pPr marL="285750" lvl="0" indent="-285750">
                        <a:buFont typeface="Arial"/>
                        <a:buChar char="•"/>
                      </a:pPr>
                      <a:r>
                        <a:rPr lang="en-US" sz="1800" kern="1200" dirty="0" smtClean="0">
                          <a:solidFill>
                            <a:schemeClr val="dk1"/>
                          </a:solidFill>
                          <a:effectLst/>
                          <a:latin typeface="+mn-lt"/>
                          <a:ea typeface="+mn-ea"/>
                          <a:cs typeface="+mn-cs"/>
                        </a:rPr>
                        <a:t>Develop procedures to identify and prioritize candidate GI projects</a:t>
                      </a:r>
                    </a:p>
                    <a:p>
                      <a:pPr marL="285750" lvl="0" indent="-285750">
                        <a:buFont typeface="Arial"/>
                        <a:buChar char="•"/>
                      </a:pPr>
                      <a:r>
                        <a:rPr lang="en-US" sz="1800" kern="1200" dirty="0" smtClean="0">
                          <a:solidFill>
                            <a:schemeClr val="dk1"/>
                          </a:solidFill>
                          <a:effectLst/>
                          <a:latin typeface="+mn-lt"/>
                          <a:ea typeface="+mn-ea"/>
                          <a:cs typeface="+mn-cs"/>
                        </a:rPr>
                        <a:t>Build a feasibility step into project planning</a:t>
                      </a:r>
                    </a:p>
                    <a:p>
                      <a:pPr marL="285750" lvl="0" indent="-285750">
                        <a:buFont typeface="Arial"/>
                        <a:buChar char="•"/>
                      </a:pPr>
                      <a:r>
                        <a:rPr lang="en-US" sz="1800" kern="1200" dirty="0" smtClean="0">
                          <a:solidFill>
                            <a:schemeClr val="dk1"/>
                          </a:solidFill>
                          <a:effectLst/>
                          <a:latin typeface="+mn-lt"/>
                          <a:ea typeface="+mn-ea"/>
                          <a:cs typeface="+mn-cs"/>
                        </a:rPr>
                        <a:t>Ensure</a:t>
                      </a:r>
                      <a:r>
                        <a:rPr lang="en-US" sz="1800" kern="1200" baseline="0" dirty="0" smtClean="0">
                          <a:solidFill>
                            <a:schemeClr val="dk1"/>
                          </a:solidFill>
                          <a:effectLst/>
                          <a:latin typeface="+mn-lt"/>
                          <a:ea typeface="+mn-ea"/>
                          <a:cs typeface="+mn-cs"/>
                        </a:rPr>
                        <a:t> </a:t>
                      </a:r>
                      <a:r>
                        <a:rPr lang="en-US" sz="1800" kern="1200" dirty="0" smtClean="0">
                          <a:solidFill>
                            <a:schemeClr val="dk1"/>
                          </a:solidFill>
                          <a:effectLst/>
                          <a:latin typeface="+mn-lt"/>
                          <a:ea typeface="+mn-ea"/>
                          <a:cs typeface="+mn-cs"/>
                        </a:rPr>
                        <a:t>all projects have maintenance agreements with a duration of at least 10 years</a:t>
                      </a:r>
                      <a:endParaRPr lang="en-US" dirty="0"/>
                    </a:p>
                  </a:txBody>
                  <a:tcPr/>
                </a:tc>
              </a:tr>
              <a:tr h="12849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3. Staffing</a:t>
                      </a:r>
                    </a:p>
                    <a:p>
                      <a:endParaRPr lang="en-US" dirty="0"/>
                    </a:p>
                  </a:txBody>
                  <a:tcPr/>
                </a:tc>
                <a:tc>
                  <a:txBody>
                    <a:bodyPr/>
                    <a:lstStyle/>
                    <a:p>
                      <a:pPr marL="285750" lvl="0" indent="-285750">
                        <a:buFont typeface="Arial"/>
                        <a:buChar char="•"/>
                      </a:pPr>
                      <a:r>
                        <a:rPr lang="en-US" sz="1800" kern="1200" dirty="0" smtClean="0">
                          <a:solidFill>
                            <a:schemeClr val="dk1"/>
                          </a:solidFill>
                          <a:effectLst/>
                          <a:latin typeface="+mn-lt"/>
                          <a:ea typeface="+mn-ea"/>
                          <a:cs typeface="+mn-cs"/>
                        </a:rPr>
                        <a:t>Have a “GI champion” </a:t>
                      </a:r>
                    </a:p>
                    <a:p>
                      <a:pPr marL="285750" lvl="0" indent="-285750">
                        <a:buFont typeface="Arial"/>
                        <a:buChar char="•"/>
                      </a:pPr>
                      <a:r>
                        <a:rPr lang="en-US" sz="1800" kern="1200" dirty="0" smtClean="0">
                          <a:solidFill>
                            <a:schemeClr val="dk1"/>
                          </a:solidFill>
                          <a:effectLst/>
                          <a:latin typeface="+mn-lt"/>
                          <a:ea typeface="+mn-ea"/>
                          <a:cs typeface="+mn-cs"/>
                        </a:rPr>
                        <a:t>Provide ongoing training to deal with staff turnover</a:t>
                      </a:r>
                    </a:p>
                    <a:p>
                      <a:pPr marL="285750" lvl="0" indent="-285750">
                        <a:buFont typeface="Arial"/>
                        <a:buChar char="•"/>
                      </a:pPr>
                      <a:r>
                        <a:rPr lang="en-US" sz="1800" kern="1200" dirty="0" smtClean="0">
                          <a:solidFill>
                            <a:schemeClr val="dk1"/>
                          </a:solidFill>
                          <a:effectLst/>
                          <a:latin typeface="+mn-lt"/>
                          <a:ea typeface="+mn-ea"/>
                          <a:cs typeface="+mn-cs"/>
                        </a:rPr>
                        <a:t>Provide in-house training, career advancement, and other incentives to build capacity for long-term GI maintenance</a:t>
                      </a:r>
                    </a:p>
                    <a:p>
                      <a:pPr marL="285750" lvl="0" indent="-285750">
                        <a:buFont typeface="Arial"/>
                        <a:buChar char="•"/>
                      </a:pPr>
                      <a:r>
                        <a:rPr lang="en-US" sz="1800" i="1" kern="1200" dirty="0" smtClean="0">
                          <a:solidFill>
                            <a:schemeClr val="dk1"/>
                          </a:solidFill>
                          <a:effectLst/>
                          <a:latin typeface="+mn-lt"/>
                          <a:ea typeface="+mn-ea"/>
                          <a:cs typeface="+mn-cs"/>
                        </a:rPr>
                        <a:t>Potential opportunity for shared regional positions</a:t>
                      </a:r>
                      <a:endParaRPr lang="en-US" i="1" dirty="0"/>
                    </a:p>
                  </a:txBody>
                  <a:tcPr/>
                </a:tc>
              </a:tr>
              <a:tr h="6163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effectLst/>
                          <a:latin typeface="+mn-lt"/>
                          <a:ea typeface="+mn-ea"/>
                          <a:cs typeface="+mn-cs"/>
                        </a:rPr>
                        <a:t>4. Policies at Higher Levels </a:t>
                      </a:r>
                    </a:p>
                  </a:txBody>
                  <a:tcPr/>
                </a:tc>
                <a:tc>
                  <a:txBody>
                    <a:bodyPr/>
                    <a:lstStyle/>
                    <a:p>
                      <a:pPr marL="285750" indent="-285750">
                        <a:buFont typeface="Arial"/>
                        <a:buChar char="•"/>
                      </a:pPr>
                      <a:r>
                        <a:rPr lang="en-US" sz="1800" kern="1200" dirty="0" smtClean="0">
                          <a:solidFill>
                            <a:schemeClr val="dk1"/>
                          </a:solidFill>
                          <a:effectLst/>
                          <a:latin typeface="+mn-lt"/>
                          <a:ea typeface="+mn-ea"/>
                          <a:cs typeface="+mn-cs"/>
                        </a:rPr>
                        <a:t>Work with the CBP and states to send stronger signals and rewards for local GI implementation</a:t>
                      </a:r>
                      <a:endParaRPr lang="en-US" dirty="0"/>
                    </a:p>
                  </a:txBody>
                  <a:tcPr/>
                </a:tc>
              </a:tr>
            </a:tbl>
          </a:graphicData>
        </a:graphic>
      </p:graphicFrame>
    </p:spTree>
    <p:extLst>
      <p:ext uri="{BB962C8B-B14F-4D97-AF65-F5344CB8AC3E}">
        <p14:creationId xmlns:p14="http://schemas.microsoft.com/office/powerpoint/2010/main" val="1264186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Planning Team’s Observations:</a:t>
            </a:r>
            <a:endParaRPr lang="en-US" dirty="0"/>
          </a:p>
        </p:txBody>
      </p:sp>
      <p:sp>
        <p:nvSpPr>
          <p:cNvPr id="3" name="Content Placeholder 2"/>
          <p:cNvSpPr>
            <a:spLocks noGrp="1"/>
          </p:cNvSpPr>
          <p:nvPr>
            <p:ph idx="1"/>
          </p:nvPr>
        </p:nvSpPr>
        <p:spPr/>
        <p:txBody>
          <a:bodyPr>
            <a:normAutofit fontScale="92500" lnSpcReduction="10000"/>
          </a:bodyPr>
          <a:lstStyle/>
          <a:p>
            <a:pPr>
              <a:lnSpc>
                <a:spcPct val="110000"/>
              </a:lnSpc>
            </a:pPr>
            <a:r>
              <a:rPr lang="en-US" dirty="0" smtClean="0"/>
              <a:t>Capital </a:t>
            </a:r>
            <a:r>
              <a:rPr lang="en-US" dirty="0"/>
              <a:t>projects rarely address (or even consider opportunities to address) water quality goals. </a:t>
            </a:r>
          </a:p>
          <a:p>
            <a:pPr>
              <a:lnSpc>
                <a:spcPct val="110000"/>
              </a:lnSpc>
            </a:pPr>
            <a:r>
              <a:rPr lang="en-US" dirty="0"/>
              <a:t>The stars need to align for administration, procurement, funding, plan review, permitting, staffing, and </a:t>
            </a:r>
            <a:r>
              <a:rPr lang="en-US" dirty="0" smtClean="0"/>
              <a:t>schedules – even </a:t>
            </a:r>
            <a:r>
              <a:rPr lang="en-US" dirty="0"/>
              <a:t>for a single project </a:t>
            </a:r>
            <a:r>
              <a:rPr lang="en-US" dirty="0" smtClean="0"/>
              <a:t>– and we </a:t>
            </a:r>
            <a:r>
              <a:rPr lang="en-US" dirty="0"/>
              <a:t>need to implement many of them!</a:t>
            </a:r>
          </a:p>
          <a:p>
            <a:pPr>
              <a:lnSpc>
                <a:spcPct val="110000"/>
              </a:lnSpc>
            </a:pPr>
            <a:r>
              <a:rPr lang="en-US" dirty="0"/>
              <a:t>Capital project and stormwater staffs (often in different departments) need to seek mutual opportunities, with guidance from the elected officials.</a:t>
            </a:r>
          </a:p>
          <a:p>
            <a:pPr marL="0" indent="0">
              <a:buNone/>
            </a:pPr>
            <a:endParaRPr lang="en-US" b="1" i="1" dirty="0" smtClean="0"/>
          </a:p>
          <a:p>
            <a:pPr marL="0" indent="0">
              <a:buNone/>
            </a:pPr>
            <a:r>
              <a:rPr lang="en-US" b="1" i="1" dirty="0" smtClean="0"/>
              <a:t>Additional </a:t>
            </a:r>
            <a:r>
              <a:rPr lang="en-US" b="1" i="1" dirty="0"/>
              <a:t>observations … </a:t>
            </a:r>
            <a:endParaRPr lang="en-US" dirty="0"/>
          </a:p>
        </p:txBody>
      </p:sp>
    </p:spTree>
    <p:extLst>
      <p:ext uri="{BB962C8B-B14F-4D97-AF65-F5344CB8AC3E}">
        <p14:creationId xmlns:p14="http://schemas.microsoft.com/office/powerpoint/2010/main" val="9693709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525492090"/>
              </p:ext>
            </p:extLst>
          </p:nvPr>
        </p:nvGraphicFramePr>
        <p:xfrm>
          <a:off x="328706" y="219487"/>
          <a:ext cx="11549529" cy="6369569"/>
        </p:xfrm>
        <a:graphic>
          <a:graphicData uri="http://schemas.openxmlformats.org/drawingml/2006/table">
            <a:tbl>
              <a:tblPr firstRow="1" bandRow="1">
                <a:tableStyleId>{5C22544A-7EE6-4342-B048-85BDC9FD1C3A}</a:tableStyleId>
              </a:tblPr>
              <a:tblGrid>
                <a:gridCol w="2046941"/>
                <a:gridCol w="9502588"/>
              </a:tblGrid>
              <a:tr h="730769">
                <a:tc gridSpan="2">
                  <a:txBody>
                    <a:bodyPr/>
                    <a:lstStyle/>
                    <a:p>
                      <a:r>
                        <a:rPr lang="en-US" sz="2000" dirty="0" smtClean="0"/>
                        <a:t>Table 3.2 Recommendations for</a:t>
                      </a:r>
                      <a:r>
                        <a:rPr lang="en-US" sz="2000" baseline="0" dirty="0" smtClean="0"/>
                        <a:t> Pooling Resources &amp; Regional Collaboration </a:t>
                      </a:r>
                    </a:p>
                    <a:p>
                      <a:r>
                        <a:rPr lang="en-US" sz="2000" i="1" baseline="0" dirty="0" smtClean="0"/>
                        <a:t>Organized as increasing levels of regional collaboration </a:t>
                      </a:r>
                      <a:endParaRPr lang="en-US" sz="2000" i="1" dirty="0"/>
                    </a:p>
                  </a:txBody>
                  <a:tcPr/>
                </a:tc>
                <a:tc hMerge="1">
                  <a:txBody>
                    <a:bodyPr/>
                    <a:lstStyle/>
                    <a:p>
                      <a:endParaRPr lang="en-US" dirty="0"/>
                    </a:p>
                  </a:txBody>
                  <a:tcPr/>
                </a:tc>
              </a:tr>
              <a:tr h="1463040">
                <a:tc>
                  <a:txBody>
                    <a:bodyPr/>
                    <a:lstStyle/>
                    <a:p>
                      <a:pPr marL="0" indent="0">
                        <a:buNone/>
                      </a:pPr>
                      <a:r>
                        <a:rPr lang="en-US" sz="2200" kern="1200" dirty="0" smtClean="0">
                          <a:solidFill>
                            <a:schemeClr val="dk1"/>
                          </a:solidFill>
                          <a:effectLst/>
                          <a:latin typeface="+mn-lt"/>
                          <a:ea typeface="+mn-ea"/>
                          <a:cs typeface="+mn-cs"/>
                        </a:rPr>
                        <a:t>1. Platform for Peer-to-Peer</a:t>
                      </a:r>
                      <a:r>
                        <a:rPr lang="en-US" sz="2200" kern="1200" baseline="0" dirty="0" smtClean="0">
                          <a:solidFill>
                            <a:schemeClr val="dk1"/>
                          </a:solidFill>
                          <a:effectLst/>
                          <a:latin typeface="+mn-lt"/>
                          <a:ea typeface="+mn-ea"/>
                          <a:cs typeface="+mn-cs"/>
                        </a:rPr>
                        <a:t> Learning</a:t>
                      </a:r>
                      <a:endParaRPr lang="en-US" sz="2200" kern="1200" dirty="0" smtClean="0">
                        <a:solidFill>
                          <a:schemeClr val="dk1"/>
                        </a:solidFill>
                        <a:effectLst/>
                        <a:latin typeface="+mn-lt"/>
                        <a:ea typeface="+mn-ea"/>
                        <a:cs typeface="+mn-cs"/>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2200" kern="1200" dirty="0" smtClean="0">
                          <a:solidFill>
                            <a:schemeClr val="dk1"/>
                          </a:solidFill>
                          <a:effectLst/>
                          <a:latin typeface="+mn-lt"/>
                          <a:ea typeface="+mn-ea"/>
                          <a:cs typeface="+mn-cs"/>
                        </a:rPr>
                        <a:t>A platform for practitioners to share case studies, lessons learned, credible guidance, and other resources</a:t>
                      </a:r>
                    </a:p>
                    <a:p>
                      <a:pPr marL="285750" lvl="0" indent="-285750">
                        <a:buFont typeface="Arial"/>
                        <a:buChar char="•"/>
                      </a:pPr>
                      <a:r>
                        <a:rPr lang="en-US" sz="2200" kern="1200" dirty="0" smtClean="0">
                          <a:solidFill>
                            <a:schemeClr val="dk1"/>
                          </a:solidFill>
                          <a:effectLst/>
                          <a:latin typeface="+mn-lt"/>
                          <a:ea typeface="+mn-ea"/>
                          <a:cs typeface="+mn-cs"/>
                        </a:rPr>
                        <a:t>Regional tours, awards, recognitions</a:t>
                      </a:r>
                    </a:p>
                    <a:p>
                      <a:pPr marL="285750" lvl="0" indent="-285750">
                        <a:buFont typeface="Arial"/>
                        <a:buChar char="•"/>
                      </a:pPr>
                      <a:r>
                        <a:rPr lang="en-US" sz="2200" kern="1200" dirty="0" smtClean="0">
                          <a:solidFill>
                            <a:schemeClr val="dk1"/>
                          </a:solidFill>
                          <a:effectLst/>
                          <a:latin typeface="+mn-lt"/>
                          <a:ea typeface="+mn-ea"/>
                          <a:cs typeface="+mn-cs"/>
                        </a:rPr>
                        <a:t>Some prefer that this NOT be another website</a:t>
                      </a:r>
                    </a:p>
                    <a:p>
                      <a:pPr marL="285750" indent="-285750">
                        <a:buFont typeface="Arial"/>
                        <a:buChar char="•"/>
                      </a:pPr>
                      <a:r>
                        <a:rPr lang="en-US" sz="2200" kern="1200" dirty="0" smtClean="0">
                          <a:solidFill>
                            <a:schemeClr val="dk1"/>
                          </a:solidFill>
                          <a:effectLst/>
                          <a:latin typeface="+mn-lt"/>
                          <a:ea typeface="+mn-ea"/>
                          <a:cs typeface="+mn-cs"/>
                        </a:rPr>
                        <a:t>Shared GIS and data were also noted, with the example of DC’s open data platform</a:t>
                      </a:r>
                      <a:endParaRPr lang="en-US" sz="2200" dirty="0"/>
                    </a:p>
                  </a:txBody>
                  <a:tcPr/>
                </a:tc>
              </a:tr>
              <a:tr h="1463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solidFill>
                            <a:schemeClr val="dk1"/>
                          </a:solidFill>
                          <a:effectLst/>
                          <a:latin typeface="+mn-lt"/>
                          <a:ea typeface="+mn-ea"/>
                          <a:cs typeface="+mn-cs"/>
                        </a:rPr>
                        <a:t>2.</a:t>
                      </a:r>
                      <a:r>
                        <a:rPr lang="en-US" sz="2200" kern="1200" baseline="0" dirty="0" smtClean="0">
                          <a:solidFill>
                            <a:schemeClr val="dk1"/>
                          </a:solidFill>
                          <a:effectLst/>
                          <a:latin typeface="+mn-lt"/>
                          <a:ea typeface="+mn-ea"/>
                          <a:cs typeface="+mn-cs"/>
                        </a:rPr>
                        <a:t> GI Regional Expert </a:t>
                      </a:r>
                      <a:endParaRPr lang="en-US" sz="2200" kern="1200" dirty="0" smtClean="0">
                        <a:solidFill>
                          <a:schemeClr val="dk1"/>
                        </a:solidFill>
                        <a:effectLst/>
                        <a:latin typeface="+mn-lt"/>
                        <a:ea typeface="+mn-ea"/>
                        <a:cs typeface="+mn-cs"/>
                      </a:endParaRPr>
                    </a:p>
                  </a:txBody>
                  <a:tcPr/>
                </a:tc>
                <a:tc>
                  <a:txBody>
                    <a:bodyPr/>
                    <a:lstStyle/>
                    <a:p>
                      <a:pPr marL="285750" lvl="0" indent="-285750">
                        <a:buFont typeface="Arial"/>
                        <a:buChar char="•"/>
                      </a:pPr>
                      <a:r>
                        <a:rPr lang="en-US" sz="2200" kern="1200" dirty="0" smtClean="0">
                          <a:solidFill>
                            <a:schemeClr val="dk1"/>
                          </a:solidFill>
                          <a:effectLst/>
                          <a:latin typeface="+mn-lt"/>
                          <a:ea typeface="+mn-ea"/>
                          <a:cs typeface="+mn-cs"/>
                        </a:rPr>
                        <a:t>Local entities within a region could pool resources, supplemented by grants, to retain the services of a regional expert</a:t>
                      </a:r>
                    </a:p>
                    <a:p>
                      <a:pPr marL="285750" lvl="0" indent="-285750">
                        <a:buFont typeface="Arial"/>
                        <a:buChar char="•"/>
                      </a:pPr>
                      <a:r>
                        <a:rPr lang="en-US" sz="2200" kern="1200" dirty="0" smtClean="0">
                          <a:solidFill>
                            <a:schemeClr val="dk1"/>
                          </a:solidFill>
                          <a:effectLst/>
                          <a:latin typeface="+mn-lt"/>
                          <a:ea typeface="+mn-ea"/>
                          <a:cs typeface="+mn-cs"/>
                        </a:rPr>
                        <a:t>This could also be operated through an existing regional entity, such as a soil &amp; water district, regional planning agency, or similar consortium</a:t>
                      </a:r>
                    </a:p>
                    <a:p>
                      <a:pPr marL="285750" indent="-285750">
                        <a:buFont typeface="Arial"/>
                        <a:buChar char="•"/>
                      </a:pPr>
                      <a:r>
                        <a:rPr lang="en-US" sz="2200" kern="1200" dirty="0" smtClean="0">
                          <a:solidFill>
                            <a:schemeClr val="dk1"/>
                          </a:solidFill>
                          <a:effectLst/>
                          <a:latin typeface="+mn-lt"/>
                          <a:ea typeface="+mn-ea"/>
                          <a:cs typeface="+mn-cs"/>
                        </a:rPr>
                        <a:t>It was pointed out that this model already exists for other governmental functions</a:t>
                      </a:r>
                      <a:endParaRPr lang="en-US" sz="2200" dirty="0"/>
                    </a:p>
                  </a:txBody>
                  <a:tcPr/>
                </a:tc>
              </a:tr>
              <a:tr h="12030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solidFill>
                            <a:schemeClr val="dk1"/>
                          </a:solidFill>
                          <a:effectLst/>
                          <a:latin typeface="+mn-lt"/>
                          <a:ea typeface="+mn-ea"/>
                          <a:cs typeface="+mn-cs"/>
                        </a:rPr>
                        <a:t>3. Cooperative/regional</a:t>
                      </a:r>
                      <a:r>
                        <a:rPr lang="en-US" sz="2200" kern="1200" baseline="0" dirty="0" smtClean="0">
                          <a:solidFill>
                            <a:schemeClr val="dk1"/>
                          </a:solidFill>
                          <a:effectLst/>
                          <a:latin typeface="+mn-lt"/>
                          <a:ea typeface="+mn-ea"/>
                          <a:cs typeface="+mn-cs"/>
                        </a:rPr>
                        <a:t> programming</a:t>
                      </a:r>
                      <a:endParaRPr lang="en-US" sz="2200" kern="1200" dirty="0" smtClean="0">
                        <a:solidFill>
                          <a:schemeClr val="dk1"/>
                        </a:solidFill>
                        <a:effectLst/>
                        <a:latin typeface="+mn-lt"/>
                        <a:ea typeface="+mn-ea"/>
                        <a:cs typeface="+mn-cs"/>
                      </a:endParaRPr>
                    </a:p>
                    <a:p>
                      <a:endParaRPr lang="en-US" sz="22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US" sz="2200" kern="1200" dirty="0" smtClean="0">
                          <a:solidFill>
                            <a:schemeClr val="dk1"/>
                          </a:solidFill>
                          <a:effectLst/>
                          <a:latin typeface="+mn-lt"/>
                          <a:ea typeface="+mn-ea"/>
                          <a:cs typeface="+mn-cs"/>
                        </a:rPr>
                        <a:t>Cooperative programming for funding, GIS, project identification and prioritization, CIP planning, procurement and purchasing, project management, and other functions directly related </a:t>
                      </a:r>
                      <a:r>
                        <a:rPr lang="en-US" sz="2200" kern="1200" smtClean="0">
                          <a:solidFill>
                            <a:schemeClr val="dk1"/>
                          </a:solidFill>
                          <a:effectLst/>
                          <a:latin typeface="+mn-lt"/>
                          <a:ea typeface="+mn-ea"/>
                          <a:cs typeface="+mn-cs"/>
                        </a:rPr>
                        <a:t>to implementation</a:t>
                      </a:r>
                      <a:endParaRPr lang="en-US" sz="22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24649492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4091999383"/>
              </p:ext>
            </p:extLst>
          </p:nvPr>
        </p:nvGraphicFramePr>
        <p:xfrm>
          <a:off x="328706" y="219487"/>
          <a:ext cx="11549529" cy="6170508"/>
        </p:xfrm>
        <a:graphic>
          <a:graphicData uri="http://schemas.openxmlformats.org/drawingml/2006/table">
            <a:tbl>
              <a:tblPr firstRow="1" bandRow="1">
                <a:tableStyleId>{5C22544A-7EE6-4342-B048-85BDC9FD1C3A}</a:tableStyleId>
              </a:tblPr>
              <a:tblGrid>
                <a:gridCol w="2046941"/>
                <a:gridCol w="9502588"/>
              </a:tblGrid>
              <a:tr h="482748">
                <a:tc gridSpan="2">
                  <a:txBody>
                    <a:bodyPr/>
                    <a:lstStyle/>
                    <a:p>
                      <a:r>
                        <a:rPr lang="en-US" sz="2000" dirty="0" smtClean="0"/>
                        <a:t>Table 3.3</a:t>
                      </a:r>
                      <a:r>
                        <a:rPr lang="en-US" sz="2000" baseline="0" dirty="0" smtClean="0"/>
                        <a:t> Recommendations for Funding &amp; Financing: Local to Higher Levels</a:t>
                      </a:r>
                    </a:p>
                  </a:txBody>
                  <a:tcPr/>
                </a:tc>
                <a:tc hMerge="1">
                  <a:txBody>
                    <a:bodyPr/>
                    <a:lstStyle/>
                    <a:p>
                      <a:endParaRPr lang="en-US" dirty="0"/>
                    </a:p>
                  </a:txBody>
                  <a:tcPr/>
                </a:tc>
              </a:tr>
              <a:tr h="2560320">
                <a:tc>
                  <a:txBody>
                    <a:bodyPr/>
                    <a:lstStyle/>
                    <a:p>
                      <a:pPr marL="0" indent="0">
                        <a:buNone/>
                      </a:pPr>
                      <a:r>
                        <a:rPr lang="en-US" sz="2200" kern="1200" dirty="0" smtClean="0">
                          <a:solidFill>
                            <a:schemeClr val="dk1"/>
                          </a:solidFill>
                          <a:effectLst/>
                          <a:latin typeface="+mn-lt"/>
                          <a:ea typeface="+mn-ea"/>
                          <a:cs typeface="+mn-cs"/>
                        </a:rPr>
                        <a:t>1. Local Options</a:t>
                      </a:r>
                    </a:p>
                  </a:txBody>
                  <a:tcPr/>
                </a:tc>
                <a:tc>
                  <a:txBody>
                    <a:bodyPr/>
                    <a:lstStyle/>
                    <a:p>
                      <a:pPr marL="285750" lvl="0" indent="-285750">
                        <a:buFont typeface="Arial"/>
                        <a:buChar char="•"/>
                      </a:pPr>
                      <a:r>
                        <a:rPr lang="en-US" sz="2200" kern="1200" dirty="0" smtClean="0">
                          <a:solidFill>
                            <a:schemeClr val="dk1"/>
                          </a:solidFill>
                          <a:effectLst/>
                          <a:latin typeface="+mn-lt"/>
                          <a:ea typeface="+mn-ea"/>
                          <a:cs typeface="+mn-cs"/>
                        </a:rPr>
                        <a:t>Existing</a:t>
                      </a:r>
                      <a:r>
                        <a:rPr lang="en-US" sz="2200" kern="1200" baseline="0" dirty="0" smtClean="0">
                          <a:solidFill>
                            <a:schemeClr val="dk1"/>
                          </a:solidFill>
                          <a:effectLst/>
                          <a:latin typeface="+mn-lt"/>
                          <a:ea typeface="+mn-ea"/>
                          <a:cs typeface="+mn-cs"/>
                        </a:rPr>
                        <a:t> d</a:t>
                      </a:r>
                      <a:r>
                        <a:rPr lang="en-US" sz="2200" kern="1200" dirty="0" smtClean="0">
                          <a:solidFill>
                            <a:schemeClr val="dk1"/>
                          </a:solidFill>
                          <a:effectLst/>
                          <a:latin typeface="+mn-lt"/>
                          <a:ea typeface="+mn-ea"/>
                          <a:cs typeface="+mn-cs"/>
                        </a:rPr>
                        <a:t>edicated funding through </a:t>
                      </a:r>
                      <a:r>
                        <a:rPr lang="en-US" sz="2200" kern="1200" dirty="0" err="1" smtClean="0">
                          <a:solidFill>
                            <a:schemeClr val="dk1"/>
                          </a:solidFill>
                          <a:effectLst/>
                          <a:latin typeface="+mn-lt"/>
                          <a:ea typeface="+mn-ea"/>
                          <a:cs typeface="+mn-cs"/>
                        </a:rPr>
                        <a:t>stormwater</a:t>
                      </a:r>
                      <a:r>
                        <a:rPr lang="en-US" sz="2200" kern="1200" dirty="0" smtClean="0">
                          <a:solidFill>
                            <a:schemeClr val="dk1"/>
                          </a:solidFill>
                          <a:effectLst/>
                          <a:latin typeface="+mn-lt"/>
                          <a:ea typeface="+mn-ea"/>
                          <a:cs typeface="+mn-cs"/>
                        </a:rPr>
                        <a:t> utilities, but many do not.  Some communities have opted to dedicate a certain percent of general fund revenues to a </a:t>
                      </a:r>
                      <a:r>
                        <a:rPr lang="en-US" sz="2200" kern="1200" dirty="0" err="1" smtClean="0">
                          <a:solidFill>
                            <a:schemeClr val="dk1"/>
                          </a:solidFill>
                          <a:effectLst/>
                          <a:latin typeface="+mn-lt"/>
                          <a:ea typeface="+mn-ea"/>
                          <a:cs typeface="+mn-cs"/>
                        </a:rPr>
                        <a:t>stormwater</a:t>
                      </a:r>
                      <a:r>
                        <a:rPr lang="en-US" sz="2200" kern="1200" dirty="0" smtClean="0">
                          <a:solidFill>
                            <a:schemeClr val="dk1"/>
                          </a:solidFill>
                          <a:effectLst/>
                          <a:latin typeface="+mn-lt"/>
                          <a:ea typeface="+mn-ea"/>
                          <a:cs typeface="+mn-cs"/>
                        </a:rPr>
                        <a:t> fund (e.g., Fairfax County, VA).  More widespread use of these tools will be important in the future.</a:t>
                      </a:r>
                    </a:p>
                    <a:p>
                      <a:pPr marL="285750" lvl="0" indent="-285750">
                        <a:buFont typeface="Arial"/>
                        <a:buChar char="•"/>
                      </a:pPr>
                      <a:r>
                        <a:rPr lang="en-US" sz="2200" kern="1200" dirty="0" smtClean="0">
                          <a:solidFill>
                            <a:schemeClr val="dk1"/>
                          </a:solidFill>
                          <a:effectLst/>
                          <a:latin typeface="+mn-lt"/>
                          <a:ea typeface="+mn-ea"/>
                          <a:cs typeface="+mn-cs"/>
                        </a:rPr>
                        <a:t>Communities should consider state revolving funds (e.g., PENNVEST) to supplement grants</a:t>
                      </a:r>
                    </a:p>
                    <a:p>
                      <a:pPr marL="285750" lvl="0" indent="-285750">
                        <a:buFont typeface="Arial"/>
                        <a:buChar char="•"/>
                      </a:pPr>
                      <a:r>
                        <a:rPr lang="en-US" sz="2200" kern="1200" dirty="0" smtClean="0">
                          <a:solidFill>
                            <a:schemeClr val="dk1"/>
                          </a:solidFill>
                          <a:effectLst/>
                          <a:latin typeface="+mn-lt"/>
                          <a:ea typeface="+mn-ea"/>
                          <a:cs typeface="+mn-cs"/>
                        </a:rPr>
                        <a:t>Consider partnering with state DOTs to jointly fund projects of mutual benefit</a:t>
                      </a:r>
                    </a:p>
                    <a:p>
                      <a:pPr marL="285750" lvl="0" indent="-285750">
                        <a:buFont typeface="Arial"/>
                        <a:buChar char="•"/>
                      </a:pPr>
                      <a:r>
                        <a:rPr lang="en-US" sz="2200" kern="1200" dirty="0" smtClean="0">
                          <a:solidFill>
                            <a:schemeClr val="dk1"/>
                          </a:solidFill>
                          <a:effectLst/>
                          <a:latin typeface="+mn-lt"/>
                          <a:ea typeface="+mn-ea"/>
                          <a:cs typeface="+mn-cs"/>
                        </a:rPr>
                        <a:t>Consider Community Based Public Private Partnerships (CBP3) and other strategies to leverage business investment. </a:t>
                      </a:r>
                    </a:p>
                    <a:p>
                      <a:pPr marL="285750" lvl="0" indent="-285750">
                        <a:buFont typeface="Arial"/>
                        <a:buChar char="•"/>
                      </a:pPr>
                      <a:r>
                        <a:rPr lang="en-US" sz="2200" kern="1200" dirty="0" smtClean="0">
                          <a:solidFill>
                            <a:schemeClr val="dk1"/>
                          </a:solidFill>
                          <a:effectLst/>
                          <a:latin typeface="+mn-lt"/>
                          <a:ea typeface="+mn-ea"/>
                          <a:cs typeface="+mn-cs"/>
                        </a:rPr>
                        <a:t>Make use of resources through the Government Finance Officers Association (GFOA), Environmental Finance Center (EFC), and others</a:t>
                      </a:r>
                      <a:endParaRPr lang="en-US" sz="2200" dirty="0"/>
                    </a:p>
                  </a:txBody>
                  <a:tcPr/>
                </a:tc>
              </a:tr>
              <a:tr h="19082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dirty="0" smtClean="0">
                          <a:solidFill>
                            <a:schemeClr val="dk1"/>
                          </a:solidFill>
                          <a:effectLst/>
                          <a:latin typeface="+mn-lt"/>
                          <a:ea typeface="+mn-ea"/>
                          <a:cs typeface="+mn-cs"/>
                        </a:rPr>
                        <a:t>2.</a:t>
                      </a:r>
                      <a:r>
                        <a:rPr lang="en-US" sz="2200" kern="1200" baseline="0" dirty="0" smtClean="0">
                          <a:solidFill>
                            <a:schemeClr val="dk1"/>
                          </a:solidFill>
                          <a:effectLst/>
                          <a:latin typeface="+mn-lt"/>
                          <a:ea typeface="+mn-ea"/>
                          <a:cs typeface="+mn-cs"/>
                        </a:rPr>
                        <a:t> Funding Agencies</a:t>
                      </a:r>
                      <a:endParaRPr lang="en-US" sz="2200" kern="1200" dirty="0" smtClean="0">
                        <a:solidFill>
                          <a:schemeClr val="dk1"/>
                        </a:solidFill>
                        <a:effectLst/>
                        <a:latin typeface="+mn-lt"/>
                        <a:ea typeface="+mn-ea"/>
                        <a:cs typeface="+mn-cs"/>
                      </a:endParaRPr>
                    </a:p>
                  </a:txBody>
                  <a:tcPr/>
                </a:tc>
                <a:tc>
                  <a:txBody>
                    <a:bodyPr/>
                    <a:lstStyle/>
                    <a:p>
                      <a:pPr marL="285750" lvl="0" indent="-285750">
                        <a:buFont typeface="Arial"/>
                        <a:buChar char="•"/>
                      </a:pPr>
                      <a:r>
                        <a:rPr lang="en-US" sz="2200" kern="1200" dirty="0" smtClean="0">
                          <a:solidFill>
                            <a:schemeClr val="dk1"/>
                          </a:solidFill>
                          <a:effectLst/>
                          <a:latin typeface="+mn-lt"/>
                          <a:ea typeface="+mn-ea"/>
                          <a:cs typeface="+mn-cs"/>
                        </a:rPr>
                        <a:t>Examine current funding strategies to achieve better alignment with local CIP cycles.  Ensure proper use of </a:t>
                      </a:r>
                      <a:r>
                        <a:rPr lang="en-US" sz="2200" i="1" kern="1200" dirty="0" smtClean="0">
                          <a:solidFill>
                            <a:schemeClr val="dk1"/>
                          </a:solidFill>
                          <a:effectLst/>
                          <a:latin typeface="+mn-lt"/>
                          <a:ea typeface="+mn-ea"/>
                          <a:cs typeface="+mn-cs"/>
                        </a:rPr>
                        <a:t>some </a:t>
                      </a:r>
                      <a:r>
                        <a:rPr lang="en-US" sz="2200" kern="1200" dirty="0" smtClean="0">
                          <a:solidFill>
                            <a:schemeClr val="dk1"/>
                          </a:solidFill>
                          <a:effectLst/>
                          <a:latin typeface="+mn-lt"/>
                          <a:ea typeface="+mn-ea"/>
                          <a:cs typeface="+mn-cs"/>
                        </a:rPr>
                        <a:t>funds for feasibility and watershed planning.</a:t>
                      </a:r>
                    </a:p>
                    <a:p>
                      <a:pPr marL="285750" lvl="0" indent="-285750">
                        <a:buFont typeface="Arial"/>
                        <a:buChar char="•"/>
                      </a:pPr>
                      <a:r>
                        <a:rPr lang="en-US" sz="2200" kern="1200" dirty="0" smtClean="0">
                          <a:solidFill>
                            <a:schemeClr val="dk1"/>
                          </a:solidFill>
                          <a:effectLst/>
                          <a:latin typeface="+mn-lt"/>
                          <a:ea typeface="+mn-ea"/>
                          <a:cs typeface="+mn-cs"/>
                        </a:rPr>
                        <a:t>Many infrastructure grant programs exist at the state and federal levels (e.g., DOT Tiger, PA Parks), but could be better “weighted” to provide extra incentives to</a:t>
                      </a:r>
                      <a:r>
                        <a:rPr lang="en-US" sz="2200" kern="1200" baseline="0" dirty="0" smtClean="0">
                          <a:solidFill>
                            <a:schemeClr val="dk1"/>
                          </a:solidFill>
                          <a:effectLst/>
                          <a:latin typeface="+mn-lt"/>
                          <a:ea typeface="+mn-ea"/>
                          <a:cs typeface="+mn-cs"/>
                        </a:rPr>
                        <a:t> </a:t>
                      </a:r>
                      <a:r>
                        <a:rPr lang="en-US" sz="2200" kern="1200" dirty="0" smtClean="0">
                          <a:solidFill>
                            <a:schemeClr val="dk1"/>
                          </a:solidFill>
                          <a:effectLst/>
                          <a:latin typeface="+mn-lt"/>
                          <a:ea typeface="+mn-ea"/>
                          <a:cs typeface="+mn-cs"/>
                        </a:rPr>
                        <a:t>incorporate GI into capital</a:t>
                      </a:r>
                      <a:r>
                        <a:rPr lang="en-US" sz="2200" kern="1200" baseline="0" dirty="0" smtClean="0">
                          <a:solidFill>
                            <a:schemeClr val="dk1"/>
                          </a:solidFill>
                          <a:effectLst/>
                          <a:latin typeface="+mn-lt"/>
                          <a:ea typeface="+mn-ea"/>
                          <a:cs typeface="+mn-cs"/>
                        </a:rPr>
                        <a:t> projects</a:t>
                      </a:r>
                      <a:endParaRPr lang="en-US" sz="2200" dirty="0"/>
                    </a:p>
                  </a:txBody>
                  <a:tcPr/>
                </a:tc>
              </a:tr>
            </a:tbl>
          </a:graphicData>
        </a:graphic>
      </p:graphicFrame>
    </p:spTree>
    <p:extLst>
      <p:ext uri="{BB962C8B-B14F-4D97-AF65-F5344CB8AC3E}">
        <p14:creationId xmlns:p14="http://schemas.microsoft.com/office/powerpoint/2010/main" val="6385609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Recommendations</a:t>
            </a:r>
            <a:endParaRPr lang="en-US" dirty="0"/>
          </a:p>
        </p:txBody>
      </p:sp>
      <p:sp>
        <p:nvSpPr>
          <p:cNvPr id="3" name="Content Placeholder 2"/>
          <p:cNvSpPr>
            <a:spLocks noGrp="1"/>
          </p:cNvSpPr>
          <p:nvPr>
            <p:ph idx="1"/>
          </p:nvPr>
        </p:nvSpPr>
        <p:spPr/>
        <p:txBody>
          <a:bodyPr/>
          <a:lstStyle/>
          <a:p>
            <a:r>
              <a:rPr lang="en-US" dirty="0" smtClean="0"/>
              <a:t>Do preliminary recommendations seem reasonable/doable?</a:t>
            </a:r>
          </a:p>
          <a:p>
            <a:r>
              <a:rPr lang="en-US" dirty="0" smtClean="0"/>
              <a:t>Is further work needed to develop recommendations?</a:t>
            </a:r>
          </a:p>
          <a:p>
            <a:r>
              <a:rPr lang="en-US" dirty="0" smtClean="0"/>
              <a:t>Who is best suited to carry out each recommendation?</a:t>
            </a:r>
          </a:p>
          <a:p>
            <a:r>
              <a:rPr lang="en-US" dirty="0" smtClean="0"/>
              <a:t>What are the Next Steps?</a:t>
            </a:r>
            <a:endParaRPr lang="en-US" dirty="0"/>
          </a:p>
        </p:txBody>
      </p:sp>
    </p:spTree>
    <p:extLst>
      <p:ext uri="{BB962C8B-B14F-4D97-AF65-F5344CB8AC3E}">
        <p14:creationId xmlns:p14="http://schemas.microsoft.com/office/powerpoint/2010/main" val="1785872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Defining the Issues</a:t>
            </a:r>
            <a:endParaRPr lang="en-US" dirty="0"/>
          </a:p>
        </p:txBody>
      </p:sp>
      <p:sp>
        <p:nvSpPr>
          <p:cNvPr id="3" name="Content Placeholder 2"/>
          <p:cNvSpPr>
            <a:spLocks noGrp="1"/>
          </p:cNvSpPr>
          <p:nvPr>
            <p:ph idx="1"/>
          </p:nvPr>
        </p:nvSpPr>
        <p:spPr/>
        <p:txBody>
          <a:bodyPr>
            <a:normAutofit/>
          </a:bodyPr>
          <a:lstStyle/>
          <a:p>
            <a:pPr marL="514350" lvl="0" indent="-514350" algn="just">
              <a:buFont typeface="+mj-lt"/>
              <a:buAutoNum type="arabicPeriod"/>
            </a:pPr>
            <a:r>
              <a:rPr lang="en-US" dirty="0" smtClean="0"/>
              <a:t>Local </a:t>
            </a:r>
            <a:r>
              <a:rPr lang="en-US" dirty="0"/>
              <a:t>Administration and Management Processes aren’t aligned in a way that facilitates efficient implementation of capital and maintenance projects that incorporate green stormwater infrastructure, e.g. streetscape enhancements. </a:t>
            </a:r>
            <a:r>
              <a:rPr lang="en-US" dirty="0" smtClean="0"/>
              <a:t> </a:t>
            </a:r>
            <a:endParaRPr lang="en-US" dirty="0"/>
          </a:p>
          <a:p>
            <a:pPr marL="514350" lvl="0" indent="-514350" algn="just">
              <a:buFont typeface="+mj-lt"/>
              <a:buAutoNum type="arabicPeriod"/>
            </a:pPr>
            <a:r>
              <a:rPr lang="en-US" dirty="0" smtClean="0"/>
              <a:t>Funding </a:t>
            </a:r>
            <a:r>
              <a:rPr lang="en-US" dirty="0"/>
              <a:t>for capital or maintenance projects that incorporate green infrastructure generally comes from multiple sources, driving up administrative costs and resulting in scheduling conflicts that can jeopardize project implementation</a:t>
            </a:r>
            <a:r>
              <a:rPr lang="en-US" dirty="0" smtClean="0"/>
              <a:t>.</a:t>
            </a:r>
          </a:p>
          <a:p>
            <a:pPr marL="514350" lvl="0" indent="-514350" algn="just">
              <a:buFont typeface="+mj-lt"/>
              <a:buAutoNum type="arabicPeriod"/>
            </a:pPr>
            <a:r>
              <a:rPr lang="en-US" dirty="0" smtClean="0"/>
              <a:t>Additional issues … </a:t>
            </a:r>
          </a:p>
        </p:txBody>
      </p:sp>
    </p:spTree>
    <p:extLst>
      <p:ext uri="{BB962C8B-B14F-4D97-AF65-F5344CB8AC3E}">
        <p14:creationId xmlns:p14="http://schemas.microsoft.com/office/powerpoint/2010/main" val="5226829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Preliminary Recommendation Example</a:t>
            </a:r>
            <a:endParaRPr lang="en-US" dirty="0"/>
          </a:p>
        </p:txBody>
      </p:sp>
      <p:sp>
        <p:nvSpPr>
          <p:cNvPr id="5" name="Content Placeholder 4"/>
          <p:cNvSpPr>
            <a:spLocks noGrp="1"/>
          </p:cNvSpPr>
          <p:nvPr>
            <p:ph idx="1"/>
          </p:nvPr>
        </p:nvSpPr>
        <p:spPr>
          <a:xfrm>
            <a:off x="838200" y="1622740"/>
            <a:ext cx="10515600" cy="4786045"/>
          </a:xfrm>
        </p:spPr>
        <p:txBody>
          <a:bodyPr>
            <a:normAutofit fontScale="92500"/>
          </a:bodyPr>
          <a:lstStyle/>
          <a:p>
            <a:pPr marL="0" lvl="0" indent="0">
              <a:spcAft>
                <a:spcPts val="600"/>
              </a:spcAft>
              <a:buNone/>
            </a:pPr>
            <a:r>
              <a:rPr lang="en-US" dirty="0" smtClean="0"/>
              <a:t>Issue</a:t>
            </a:r>
            <a:r>
              <a:rPr lang="en-US" dirty="0"/>
              <a:t>:  Administrative/management processes aren’t </a:t>
            </a:r>
            <a:r>
              <a:rPr lang="en-US" dirty="0" smtClean="0"/>
              <a:t>aligned  </a:t>
            </a:r>
            <a:endParaRPr lang="en-US" dirty="0"/>
          </a:p>
          <a:p>
            <a:pPr>
              <a:lnSpc>
                <a:spcPct val="120000"/>
              </a:lnSpc>
            </a:pPr>
            <a:r>
              <a:rPr lang="en-US" dirty="0" smtClean="0"/>
              <a:t>Recommendation – </a:t>
            </a:r>
            <a:r>
              <a:rPr lang="en-US" u="sng" dirty="0" smtClean="0"/>
              <a:t>Local </a:t>
            </a:r>
            <a:r>
              <a:rPr lang="en-US" u="sng" dirty="0"/>
              <a:t>goals and policies can be set </a:t>
            </a:r>
            <a:r>
              <a:rPr lang="en-US" u="sng" dirty="0" smtClean="0"/>
              <a:t>by </a:t>
            </a:r>
            <a:r>
              <a:rPr lang="en-US" u="sng" dirty="0"/>
              <a:t>elected officials to promote alignment and streamlining</a:t>
            </a:r>
            <a:r>
              <a:rPr lang="en-US" dirty="0"/>
              <a:t>.  Tools to help local governments align processes would be helpful, including examples from other communities, checklists, etc.   </a:t>
            </a:r>
            <a:endParaRPr lang="en-US" dirty="0" smtClean="0"/>
          </a:p>
          <a:p>
            <a:pPr>
              <a:lnSpc>
                <a:spcPct val="120000"/>
              </a:lnSpc>
            </a:pPr>
            <a:r>
              <a:rPr lang="en-US" dirty="0" smtClean="0"/>
              <a:t>Recommendation – </a:t>
            </a:r>
            <a:r>
              <a:rPr lang="en-US" u="sng" dirty="0" smtClean="0"/>
              <a:t>Opportunities </a:t>
            </a:r>
            <a:r>
              <a:rPr lang="en-US" u="sng" dirty="0"/>
              <a:t>for achieving pollutant reduction should be considered at the front end when developing capital project plans</a:t>
            </a:r>
            <a:r>
              <a:rPr lang="en-US" dirty="0"/>
              <a:t> (as an automatic step).  Systems to prioritize the best projects can be developed.  Provide training on capital improvement </a:t>
            </a:r>
            <a:r>
              <a:rPr lang="en-US" dirty="0" smtClean="0"/>
              <a:t>planning.</a:t>
            </a:r>
          </a:p>
        </p:txBody>
      </p:sp>
    </p:spTree>
    <p:extLst>
      <p:ext uri="{BB962C8B-B14F-4D97-AF65-F5344CB8AC3E}">
        <p14:creationId xmlns:p14="http://schemas.microsoft.com/office/powerpoint/2010/main" val="25992152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Preliminary Recommendation Example</a:t>
            </a:r>
            <a:endParaRPr lang="en-US" dirty="0"/>
          </a:p>
        </p:txBody>
      </p:sp>
      <p:sp>
        <p:nvSpPr>
          <p:cNvPr id="3" name="Content Placeholder 2"/>
          <p:cNvSpPr>
            <a:spLocks noGrp="1"/>
          </p:cNvSpPr>
          <p:nvPr>
            <p:ph idx="1"/>
          </p:nvPr>
        </p:nvSpPr>
        <p:spPr/>
        <p:txBody>
          <a:bodyPr/>
          <a:lstStyle/>
          <a:p>
            <a:pPr marL="0" indent="0">
              <a:lnSpc>
                <a:spcPct val="100000"/>
              </a:lnSpc>
              <a:spcAft>
                <a:spcPts val="600"/>
              </a:spcAft>
              <a:buNone/>
            </a:pPr>
            <a:r>
              <a:rPr lang="en-US" dirty="0" smtClean="0"/>
              <a:t>Issue:  Inability to secure funding for green infrastructure results in elimination of GI from capital project.</a:t>
            </a:r>
          </a:p>
          <a:p>
            <a:pPr>
              <a:lnSpc>
                <a:spcPct val="120000"/>
              </a:lnSpc>
            </a:pPr>
            <a:r>
              <a:rPr lang="en-US" dirty="0" smtClean="0"/>
              <a:t>Recommendation – </a:t>
            </a:r>
            <a:r>
              <a:rPr lang="en-US" u="sng" dirty="0" smtClean="0"/>
              <a:t>Secure dedicated funding to cover cost of GI in capital projects</a:t>
            </a:r>
            <a:r>
              <a:rPr lang="en-US" dirty="0" smtClean="0"/>
              <a:t>.  Additional discussion is needed to determine if change is feasible.   Options for securing dedicated funding include: 1) Work with funders to develop preferential funding criteria; 2) establish stormwater fees that could be dedicated to implementing the highest priority GI projects.   </a:t>
            </a:r>
            <a:endParaRPr lang="en-US" dirty="0"/>
          </a:p>
        </p:txBody>
      </p:sp>
    </p:spTree>
    <p:extLst>
      <p:ext uri="{BB962C8B-B14F-4D97-AF65-F5344CB8AC3E}">
        <p14:creationId xmlns:p14="http://schemas.microsoft.com/office/powerpoint/2010/main" val="30758663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Final Recommendation Example</a:t>
            </a:r>
            <a:endParaRPr lang="en-US" dirty="0"/>
          </a:p>
        </p:txBody>
      </p:sp>
      <p:sp>
        <p:nvSpPr>
          <p:cNvPr id="3" name="Content Placeholder 2"/>
          <p:cNvSpPr>
            <a:spLocks noGrp="1"/>
          </p:cNvSpPr>
          <p:nvPr>
            <p:ph idx="1"/>
          </p:nvPr>
        </p:nvSpPr>
        <p:spPr>
          <a:xfrm>
            <a:off x="838200" y="1481070"/>
            <a:ext cx="10515600" cy="4695893"/>
          </a:xfrm>
        </p:spPr>
        <p:txBody>
          <a:bodyPr>
            <a:normAutofit fontScale="70000" lnSpcReduction="20000"/>
          </a:bodyPr>
          <a:lstStyle/>
          <a:p>
            <a:pPr marL="0" lvl="0" indent="0">
              <a:buNone/>
            </a:pPr>
            <a:r>
              <a:rPr lang="en-US" dirty="0" smtClean="0"/>
              <a:t>Issue</a:t>
            </a:r>
            <a:r>
              <a:rPr lang="en-US" dirty="0"/>
              <a:t>:  Administrative/management processes aren’t </a:t>
            </a:r>
            <a:r>
              <a:rPr lang="en-US" dirty="0" smtClean="0"/>
              <a:t>aligned</a:t>
            </a:r>
            <a:endParaRPr lang="en-US" dirty="0"/>
          </a:p>
          <a:p>
            <a:pPr>
              <a:lnSpc>
                <a:spcPct val="120000"/>
              </a:lnSpc>
            </a:pPr>
            <a:r>
              <a:rPr lang="en-US" dirty="0" smtClean="0"/>
              <a:t>Recommendation – </a:t>
            </a:r>
            <a:r>
              <a:rPr lang="en-US" strike="sngStrike" dirty="0" smtClean="0"/>
              <a:t>Opportunities </a:t>
            </a:r>
            <a:r>
              <a:rPr lang="en-US" strike="sngStrike" dirty="0"/>
              <a:t>for achieving pollutant reduction should be considered when developing capital project plans.</a:t>
            </a:r>
            <a:r>
              <a:rPr lang="en-US" dirty="0"/>
              <a:t>  Revised as follows:  Capital Improvement Plans should be used to maximize benefits achieved from allocation of resources.  Capital project planning guidance and tools should include an evaluation of opportunities for achieving pollutant reduction.   Change is possible at the local government and state level.  Training on Capital Improvement Planning should be provided to local governments. Goal is to increase the number of communities that develop and adopt CIPs that include an evaluation of opportunities to incorporate green infrastructure</a:t>
            </a:r>
            <a:r>
              <a:rPr lang="en-US" dirty="0" smtClean="0"/>
              <a:t>.</a:t>
            </a:r>
          </a:p>
          <a:p>
            <a:pPr>
              <a:lnSpc>
                <a:spcPct val="120000"/>
              </a:lnSpc>
            </a:pPr>
            <a:r>
              <a:rPr lang="en-US" dirty="0" smtClean="0"/>
              <a:t>The American Planning Association is best suited to carry out this recommendation. Other potential partners include the Government Finance Officers Association.   </a:t>
            </a:r>
          </a:p>
          <a:p>
            <a:pPr>
              <a:lnSpc>
                <a:spcPct val="120000"/>
              </a:lnSpc>
            </a:pPr>
            <a:r>
              <a:rPr lang="en-US" i="1" dirty="0" smtClean="0"/>
              <a:t>Next </a:t>
            </a:r>
            <a:r>
              <a:rPr lang="en-US" i="1" dirty="0"/>
              <a:t>steps:</a:t>
            </a:r>
            <a:r>
              <a:rPr lang="en-US" dirty="0"/>
              <a:t>  Contact American Planning Association to explore current CIP Training Materials and Programs.  </a:t>
            </a:r>
          </a:p>
        </p:txBody>
      </p:sp>
    </p:spTree>
    <p:extLst>
      <p:ext uri="{BB962C8B-B14F-4D97-AF65-F5344CB8AC3E}">
        <p14:creationId xmlns:p14="http://schemas.microsoft.com/office/powerpoint/2010/main" val="2756735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That Apply to the Entire Stormwater Universe</a:t>
            </a:r>
            <a:endParaRPr lang="en-US" dirty="0"/>
          </a:p>
        </p:txBody>
      </p:sp>
      <p:sp>
        <p:nvSpPr>
          <p:cNvPr id="3" name="Content Placeholder 2"/>
          <p:cNvSpPr>
            <a:spLocks noGrp="1"/>
          </p:cNvSpPr>
          <p:nvPr>
            <p:ph idx="1"/>
          </p:nvPr>
        </p:nvSpPr>
        <p:spPr/>
        <p:txBody>
          <a:bodyPr>
            <a:normAutofit lnSpcReduction="10000"/>
          </a:bodyPr>
          <a:lstStyle/>
          <a:p>
            <a:r>
              <a:rPr lang="en-US" dirty="0" smtClean="0"/>
              <a:t>Maintenance</a:t>
            </a:r>
          </a:p>
          <a:p>
            <a:r>
              <a:rPr lang="en-US" dirty="0" smtClean="0"/>
              <a:t>Standards for Design, Plants, etc.</a:t>
            </a:r>
          </a:p>
          <a:p>
            <a:r>
              <a:rPr lang="en-US" dirty="0" smtClean="0"/>
              <a:t>Technical expertise in design, construction, maintenance</a:t>
            </a:r>
          </a:p>
          <a:p>
            <a:r>
              <a:rPr lang="en-US" dirty="0" smtClean="0"/>
              <a:t>Politics, resources at larger scales</a:t>
            </a:r>
          </a:p>
          <a:p>
            <a:r>
              <a:rPr lang="en-US" dirty="0" smtClean="0"/>
              <a:t>Regulatory Drivers, BMP crediting, TMDL</a:t>
            </a:r>
          </a:p>
          <a:p>
            <a:endParaRPr lang="en-US" dirty="0"/>
          </a:p>
          <a:p>
            <a:pPr marL="0" indent="0">
              <a:buNone/>
            </a:pPr>
            <a:r>
              <a:rPr lang="en-US" dirty="0" smtClean="0"/>
              <a:t>OUR ASSUMPTION OF THE STARTING POINTFOR THE AFTERNOON:</a:t>
            </a:r>
          </a:p>
          <a:p>
            <a:r>
              <a:rPr lang="en-US" dirty="0" smtClean="0"/>
              <a:t>Want GI (whatever it is); want better integration/streamlining</a:t>
            </a:r>
          </a:p>
          <a:p>
            <a:r>
              <a:rPr lang="en-US" dirty="0" smtClean="0"/>
              <a:t>Looking for specific process and integration solutions</a:t>
            </a:r>
          </a:p>
          <a:p>
            <a:endParaRPr lang="en-US" dirty="0"/>
          </a:p>
        </p:txBody>
      </p:sp>
    </p:spTree>
    <p:extLst>
      <p:ext uri="{BB962C8B-B14F-4D97-AF65-F5344CB8AC3E}">
        <p14:creationId xmlns:p14="http://schemas.microsoft.com/office/powerpoint/2010/main" val="25307528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Sheridan Room – Lots of Burning Issues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Dig Once, Dig Again &amp; Again, OR Don’t Dig at All, DIG?:  Integration = more partners &amp; processes = complexity, uncertain timelines; WHAT’S THE SWEET SPOT?</a:t>
            </a:r>
          </a:p>
          <a:p>
            <a:pPr marL="0" indent="0">
              <a:buNone/>
            </a:pPr>
            <a:r>
              <a:rPr lang="en-US" dirty="0" smtClean="0"/>
              <a:t>Leveraging Multiple Financing/Funding Strategies:  What is proper role for grants &amp; loans, bonds, financing, etc.: timing, pay for feasibility? NOT ongoing maintenance, wean localities off of grants to loans &amp; other sources</a:t>
            </a:r>
          </a:p>
          <a:p>
            <a:pPr marL="0" indent="0">
              <a:buNone/>
            </a:pPr>
            <a:r>
              <a:rPr lang="en-US" dirty="0" smtClean="0"/>
              <a:t>Overcoming Obstacles With GI; Is There A Better Way to Make Best Use of Funds?: Planning &amp; prioritization, co-benefits; what are good tools (GIS, policies, checklists, etc.) and is there good access to the tools, breaking down silos; strive for BEST USE OF FUNDS</a:t>
            </a:r>
          </a:p>
          <a:p>
            <a:pPr marL="0" indent="0">
              <a:buNone/>
            </a:pPr>
            <a:r>
              <a:rPr lang="en-US" dirty="0" smtClean="0"/>
              <a:t>Commitment:  Institutionalizing COMMITMENT: state down to local </a:t>
            </a:r>
          </a:p>
          <a:p>
            <a:pPr marL="0" indent="0">
              <a:buNone/>
            </a:pPr>
            <a:r>
              <a:rPr lang="en-US" dirty="0" smtClean="0"/>
              <a:t>Critical Mass:  Beyond Town-By-Town approach, regional programs, peer-to-peer learning, dealing with turnover to staff &amp; elected officials</a:t>
            </a:r>
            <a:endParaRPr lang="en-US" dirty="0"/>
          </a:p>
        </p:txBody>
      </p:sp>
    </p:spTree>
    <p:extLst>
      <p:ext uri="{BB962C8B-B14F-4D97-AF65-F5344CB8AC3E}">
        <p14:creationId xmlns:p14="http://schemas.microsoft.com/office/powerpoint/2010/main" val="41437373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Recommendations</a:t>
            </a:r>
            <a:endParaRPr lang="en-US" dirty="0"/>
          </a:p>
        </p:txBody>
      </p:sp>
      <p:sp>
        <p:nvSpPr>
          <p:cNvPr id="3" name="Content Placeholder 2"/>
          <p:cNvSpPr>
            <a:spLocks noGrp="1"/>
          </p:cNvSpPr>
          <p:nvPr>
            <p:ph idx="1"/>
          </p:nvPr>
        </p:nvSpPr>
        <p:spPr/>
        <p:txBody>
          <a:bodyPr>
            <a:normAutofit/>
          </a:bodyPr>
          <a:lstStyle/>
          <a:p>
            <a:r>
              <a:rPr lang="en-US" sz="4000" dirty="0" smtClean="0"/>
              <a:t>What Needs to be Changed?</a:t>
            </a:r>
          </a:p>
          <a:p>
            <a:r>
              <a:rPr lang="en-US" sz="4000" dirty="0" smtClean="0"/>
              <a:t>Is Change Feasible?</a:t>
            </a:r>
          </a:p>
          <a:p>
            <a:r>
              <a:rPr lang="en-US" sz="4000" dirty="0" smtClean="0"/>
              <a:t>What is Needed to Facilitate Change?</a:t>
            </a:r>
            <a:endParaRPr lang="en-US" sz="4000" dirty="0"/>
          </a:p>
        </p:txBody>
      </p:sp>
    </p:spTree>
    <p:extLst>
      <p:ext uri="{BB962C8B-B14F-4D97-AF65-F5344CB8AC3E}">
        <p14:creationId xmlns:p14="http://schemas.microsoft.com/office/powerpoint/2010/main" val="15863596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3059</TotalTime>
  <Words>2210</Words>
  <Application>Microsoft Office PowerPoint</Application>
  <PresentationFormat>Widescreen</PresentationFormat>
  <Paragraphs>159</Paragraphs>
  <Slides>22</Slides>
  <Notes>0</Notes>
  <HiddenSlides>13</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Streamlining Integrated Infrastructure Implementation: Workshop Report</vt:lpstr>
      <vt:lpstr>Planning Team’s Observations:</vt:lpstr>
      <vt:lpstr>Defining the Issues</vt:lpstr>
      <vt:lpstr>Preliminary Recommendation Example</vt:lpstr>
      <vt:lpstr>Preliminary Recommendation Example</vt:lpstr>
      <vt:lpstr>Final Recommendation Example</vt:lpstr>
      <vt:lpstr>Issues That Apply to the Entire Stormwater Universe</vt:lpstr>
      <vt:lpstr>Sheridan Room – Lots of Burning Issues</vt:lpstr>
      <vt:lpstr>Preliminary Recommendations</vt:lpstr>
      <vt:lpstr>Preliminary Recommendations: Critical Mass</vt:lpstr>
      <vt:lpstr>Preliminary Recommendations: Obstacles</vt:lpstr>
      <vt:lpstr>Preliminary Recommendations: Commitment</vt:lpstr>
      <vt:lpstr>Preliminary Recommendations: Dig</vt:lpstr>
      <vt:lpstr>Preliminary Recommendations: Funding</vt:lpstr>
      <vt:lpstr>Problem Statement </vt:lpstr>
      <vt:lpstr>Representation of 52 Workshop Attendees</vt:lpstr>
      <vt:lpstr>Issues Identified by Participants </vt:lpstr>
      <vt:lpstr>Strategies and Recommendations</vt:lpstr>
      <vt:lpstr>PowerPoint Presentation</vt:lpstr>
      <vt:lpstr>PowerPoint Presentation</vt:lpstr>
      <vt:lpstr>PowerPoint Presentation</vt:lpstr>
      <vt:lpstr>Final Recommendations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Potential Recommendations</dc:title>
  <dc:creator>mgattis</dc:creator>
  <cp:lastModifiedBy>jstarr</cp:lastModifiedBy>
  <cp:revision>63</cp:revision>
  <dcterms:created xsi:type="dcterms:W3CDTF">2016-06-07T12:12:45Z</dcterms:created>
  <dcterms:modified xsi:type="dcterms:W3CDTF">2016-10-04T14:07:05Z</dcterms:modified>
</cp:coreProperties>
</file>