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handoutMasterIdLst>
    <p:handoutMasterId r:id="rId12"/>
  </p:handoutMasterIdLst>
  <p:sldIdLst>
    <p:sldId id="257" r:id="rId2"/>
    <p:sldId id="265" r:id="rId3"/>
    <p:sldId id="259" r:id="rId4"/>
    <p:sldId id="260" r:id="rId5"/>
    <p:sldId id="261" r:id="rId6"/>
    <p:sldId id="262" r:id="rId7"/>
    <p:sldId id="263" r:id="rId8"/>
    <p:sldId id="264" r:id="rId9"/>
    <p:sldId id="266" r:id="rId10"/>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A7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6966" autoAdjust="0"/>
  </p:normalViewPr>
  <p:slideViewPr>
    <p:cSldViewPr snapToGrid="0" snapToObjects="1">
      <p:cViewPr varScale="1">
        <p:scale>
          <a:sx n="50" d="100"/>
          <a:sy n="50" d="100"/>
        </p:scale>
        <p:origin x="1956" y="4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4B390AEF-1405-4F64-A153-29117E886977}"/>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xmlns="" id="{44B8DFDB-413A-4B30-84B0-BA7CD42F313C}"/>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DDA5CA5E-CD57-4465-8A26-1FEB8280F186}" type="datetimeFigureOut">
              <a:rPr lang="en-US" smtClean="0"/>
              <a:t>10/5/2017</a:t>
            </a:fld>
            <a:endParaRPr lang="en-US"/>
          </a:p>
        </p:txBody>
      </p:sp>
      <p:sp>
        <p:nvSpPr>
          <p:cNvPr id="4" name="Footer Placeholder 3">
            <a:extLst>
              <a:ext uri="{FF2B5EF4-FFF2-40B4-BE49-F238E27FC236}">
                <a16:creationId xmlns:a16="http://schemas.microsoft.com/office/drawing/2014/main" xmlns="" id="{FCE06484-D954-4250-8764-C11297ABDDD8}"/>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xmlns="" id="{CAB3A0F8-BFF4-4393-AC8B-907E6B14DD38}"/>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73C21C84-3089-4186-9B3A-3C33D84172D3}" type="slidenum">
              <a:rPr lang="en-US" smtClean="0"/>
              <a:t>‹#›</a:t>
            </a:fld>
            <a:endParaRPr lang="en-US"/>
          </a:p>
        </p:txBody>
      </p:sp>
    </p:spTree>
    <p:extLst>
      <p:ext uri="{BB962C8B-B14F-4D97-AF65-F5344CB8AC3E}">
        <p14:creationId xmlns:p14="http://schemas.microsoft.com/office/powerpoint/2010/main" val="26811197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910C3D8D-0CC3-FC4E-92EE-6A984D11B206}" type="datetimeFigureOut">
              <a:rPr lang="en-US" smtClean="0"/>
              <a:t>10/5/2017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75A6B30-868C-194A-A4DF-573A507CE1B5}" type="slidenum">
              <a:rPr lang="en-US" smtClean="0"/>
              <a:t>‹#›</a:t>
            </a:fld>
            <a:endParaRPr lang="en-US"/>
          </a:p>
        </p:txBody>
      </p:sp>
    </p:spTree>
    <p:extLst>
      <p:ext uri="{BB962C8B-B14F-4D97-AF65-F5344CB8AC3E}">
        <p14:creationId xmlns:p14="http://schemas.microsoft.com/office/powerpoint/2010/main" val="133271611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enter</a:t>
            </a:r>
            <a:r>
              <a:rPr lang="en-US" baseline="0" dirty="0"/>
              <a:t> jurisdiction name (and agency logo/s) </a:t>
            </a:r>
            <a:endParaRPr lang="en-US" dirty="0"/>
          </a:p>
        </p:txBody>
      </p:sp>
      <p:sp>
        <p:nvSpPr>
          <p:cNvPr id="4" name="Slide Number Placeholder 3"/>
          <p:cNvSpPr>
            <a:spLocks noGrp="1"/>
          </p:cNvSpPr>
          <p:nvPr>
            <p:ph type="sldNum" sz="quarter" idx="10"/>
          </p:nvPr>
        </p:nvSpPr>
        <p:spPr/>
        <p:txBody>
          <a:bodyPr/>
          <a:lstStyle/>
          <a:p>
            <a:fld id="{375A6B30-868C-194A-A4DF-573A507CE1B5}" type="slidenum">
              <a:rPr lang="en-US" smtClean="0"/>
              <a:t>1</a:t>
            </a:fld>
            <a:endParaRPr lang="en-US"/>
          </a:p>
        </p:txBody>
      </p:sp>
    </p:spTree>
    <p:extLst>
      <p:ext uri="{BB962C8B-B14F-4D97-AF65-F5344CB8AC3E}">
        <p14:creationId xmlns:p14="http://schemas.microsoft.com/office/powerpoint/2010/main" val="3740970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are the unique characteristics of your jurisdiction as it relates to the challenge of effectively engaging local governments in your Phase III WIP development?  For example, </a:t>
            </a:r>
          </a:p>
          <a:p>
            <a:endParaRPr lang="en-US" dirty="0"/>
          </a:p>
          <a:p>
            <a:pPr marL="174708" indent="-174708">
              <a:buFont typeface="Arial"/>
              <a:buChar char="•"/>
            </a:pPr>
            <a:r>
              <a:rPr lang="en-US" dirty="0"/>
              <a:t>What is the relative importance of local government in achieving pollutant reduction targets in your jurisdiction?  </a:t>
            </a:r>
          </a:p>
          <a:p>
            <a:pPr marL="174708" indent="-174708">
              <a:buFont typeface="Arial"/>
              <a:buChar char="•"/>
            </a:pPr>
            <a:r>
              <a:rPr lang="en-US" dirty="0"/>
              <a:t>What do you need from local governments during WIP development and implementation?</a:t>
            </a:r>
          </a:p>
          <a:p>
            <a:pPr marL="174708" indent="-174708">
              <a:buFont typeface="Arial"/>
              <a:buChar char="•"/>
            </a:pPr>
            <a:r>
              <a:rPr lang="en-US" dirty="0"/>
              <a:t>What information do local government officials and staff need to be effective partners in WIP development? Implementation? </a:t>
            </a:r>
          </a:p>
          <a:p>
            <a:pPr marL="174708" indent="-174708">
              <a:buFont typeface="Arial"/>
              <a:buChar char="•"/>
            </a:pPr>
            <a:r>
              <a:rPr lang="en-US" dirty="0"/>
              <a:t>What is your timeline for communication and engagement?</a:t>
            </a:r>
          </a:p>
          <a:p>
            <a:pPr marL="174708" indent="-174708">
              <a:buFont typeface="Arial"/>
              <a:buChar char="•"/>
            </a:pPr>
            <a:endParaRPr lang="en-US" dirty="0"/>
          </a:p>
          <a:p>
            <a:pPr marL="174708" indent="-174708">
              <a:buFont typeface="Arial"/>
              <a:buChar char="•"/>
            </a:pPr>
            <a:r>
              <a:rPr lang="en-US" i="1" dirty="0"/>
              <a:t>Enter jurisdiction name </a:t>
            </a:r>
          </a:p>
        </p:txBody>
      </p:sp>
      <p:sp>
        <p:nvSpPr>
          <p:cNvPr id="4" name="Slide Number Placeholder 3"/>
          <p:cNvSpPr>
            <a:spLocks noGrp="1"/>
          </p:cNvSpPr>
          <p:nvPr>
            <p:ph type="sldNum" sz="quarter" idx="10"/>
          </p:nvPr>
        </p:nvSpPr>
        <p:spPr/>
        <p:txBody>
          <a:bodyPr/>
          <a:lstStyle/>
          <a:p>
            <a:fld id="{375A6B30-868C-194A-A4DF-573A507CE1B5}" type="slidenum">
              <a:rPr lang="en-US" smtClean="0"/>
              <a:t>2</a:t>
            </a:fld>
            <a:endParaRPr lang="en-US"/>
          </a:p>
        </p:txBody>
      </p:sp>
    </p:spTree>
    <p:extLst>
      <p:ext uri="{BB962C8B-B14F-4D97-AF65-F5344CB8AC3E}">
        <p14:creationId xmlns:p14="http://schemas.microsoft.com/office/powerpoint/2010/main" val="39555964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are the unique characteristics of your jurisdiction as it relates to the challenge of effectively engaging local governments in your Phase III WIP development?  For example, </a:t>
            </a:r>
          </a:p>
          <a:p>
            <a:endParaRPr lang="en-US" dirty="0"/>
          </a:p>
          <a:p>
            <a:pPr marL="174708" indent="-174708">
              <a:buFont typeface="Arial"/>
              <a:buChar char="•"/>
            </a:pPr>
            <a:r>
              <a:rPr lang="en-US" dirty="0"/>
              <a:t>What is the relative importance of local government in achieving pollutant reduction targets in your jurisdiction?  </a:t>
            </a:r>
          </a:p>
          <a:p>
            <a:pPr marL="174708" indent="-174708">
              <a:buFont typeface="Arial"/>
              <a:buChar char="•"/>
            </a:pPr>
            <a:r>
              <a:rPr lang="en-US" dirty="0"/>
              <a:t>What do you need from local governments during WIP development and implementation?</a:t>
            </a:r>
          </a:p>
          <a:p>
            <a:pPr marL="174708" indent="-174708">
              <a:buFont typeface="Arial"/>
              <a:buChar char="•"/>
            </a:pPr>
            <a:r>
              <a:rPr lang="en-US" dirty="0"/>
              <a:t>What information do local government officials and staff need to be effective partners in WIP development? Implementation? </a:t>
            </a:r>
          </a:p>
          <a:p>
            <a:pPr marL="174708" indent="-174708">
              <a:buFont typeface="Arial"/>
              <a:buChar char="•"/>
            </a:pPr>
            <a:r>
              <a:rPr lang="en-US" dirty="0"/>
              <a:t>What is your timeline for communication and engagement?</a:t>
            </a:r>
          </a:p>
          <a:p>
            <a:pPr marL="174708" indent="-174708">
              <a:buFont typeface="Arial"/>
              <a:buChar char="•"/>
            </a:pPr>
            <a:endParaRPr lang="en-US" dirty="0"/>
          </a:p>
          <a:p>
            <a:pPr marL="174708" indent="-174708">
              <a:buFont typeface="Arial"/>
              <a:buChar char="•"/>
            </a:pPr>
            <a:r>
              <a:rPr lang="en-US" i="1" dirty="0"/>
              <a:t>Enter jurisdiction name </a:t>
            </a:r>
          </a:p>
        </p:txBody>
      </p:sp>
      <p:sp>
        <p:nvSpPr>
          <p:cNvPr id="4" name="Slide Number Placeholder 3"/>
          <p:cNvSpPr>
            <a:spLocks noGrp="1"/>
          </p:cNvSpPr>
          <p:nvPr>
            <p:ph type="sldNum" sz="quarter" idx="10"/>
          </p:nvPr>
        </p:nvSpPr>
        <p:spPr/>
        <p:txBody>
          <a:bodyPr/>
          <a:lstStyle/>
          <a:p>
            <a:fld id="{375A6B30-868C-194A-A4DF-573A507CE1B5}" type="slidenum">
              <a:rPr lang="en-US" smtClean="0"/>
              <a:t>3</a:t>
            </a:fld>
            <a:endParaRPr lang="en-US"/>
          </a:p>
        </p:txBody>
      </p:sp>
    </p:spTree>
    <p:extLst>
      <p:ext uri="{BB962C8B-B14F-4D97-AF65-F5344CB8AC3E}">
        <p14:creationId xmlns:p14="http://schemas.microsoft.com/office/powerpoint/2010/main" val="7495739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Engagement = 2-way exchange; Communication = 1-way</a:t>
            </a:r>
          </a:p>
          <a:p>
            <a:endParaRPr lang="en-US" dirty="0"/>
          </a:p>
          <a:p>
            <a:r>
              <a:rPr lang="en-US" dirty="0"/>
              <a:t>What does your jurisdiction hope to achieve by implementing this local engagement strategy? </a:t>
            </a:r>
          </a:p>
          <a:p>
            <a:endParaRPr lang="en-US" dirty="0"/>
          </a:p>
          <a:p>
            <a:r>
              <a:rPr lang="en-US" dirty="0"/>
              <a:t>Examples may include:</a:t>
            </a:r>
          </a:p>
          <a:p>
            <a:pPr marL="174708" indent="-174708">
              <a:buFont typeface="Arial"/>
              <a:buChar char="•"/>
            </a:pPr>
            <a:r>
              <a:rPr lang="en-US" dirty="0"/>
              <a:t>Satisfy EPA Expectations regarding local engagement. </a:t>
            </a:r>
          </a:p>
          <a:p>
            <a:pPr marL="174708" indent="-174708">
              <a:buFont typeface="Arial"/>
              <a:buChar char="•"/>
            </a:pPr>
            <a:r>
              <a:rPr lang="en-US" dirty="0"/>
              <a:t>Increase public conversation about the need for reduced pollution.</a:t>
            </a:r>
          </a:p>
          <a:p>
            <a:pPr marL="174708" indent="-174708">
              <a:buFont typeface="Arial"/>
              <a:buChar char="•"/>
            </a:pPr>
            <a:r>
              <a:rPr lang="en-US" dirty="0"/>
              <a:t>Communicate key policy and technical decisions related to the WIPs, including timing and impact of model</a:t>
            </a:r>
          </a:p>
          <a:p>
            <a:pPr marL="174708" indent="-174708">
              <a:buFont typeface="Arial"/>
              <a:buChar char="•"/>
            </a:pPr>
            <a:r>
              <a:rPr lang="en-US" dirty="0"/>
              <a:t>Raise public awareness of WIP development and Bay restoration efforts</a:t>
            </a:r>
          </a:p>
          <a:p>
            <a:pPr marL="174708" indent="-174708">
              <a:buFont typeface="Arial"/>
              <a:buChar char="•"/>
            </a:pPr>
            <a:r>
              <a:rPr lang="en-US" dirty="0"/>
              <a:t>Identify what pollution reduction is already being done</a:t>
            </a:r>
          </a:p>
          <a:p>
            <a:pPr marL="174708" indent="-174708">
              <a:buFont typeface="Arial"/>
              <a:buChar char="•"/>
            </a:pPr>
            <a:r>
              <a:rPr lang="en-US" dirty="0"/>
              <a:t>Identify gaps and strategies to fill gaps that might yield multiple benefits</a:t>
            </a:r>
          </a:p>
          <a:p>
            <a:pPr marL="174708" indent="-174708">
              <a:buFont typeface="Arial"/>
              <a:buChar char="•"/>
            </a:pPr>
            <a:endParaRPr lang="en-US" dirty="0"/>
          </a:p>
          <a:p>
            <a:pPr marL="174708" indent="-174708" defTabSz="465887">
              <a:buFont typeface="Arial"/>
              <a:buChar char="•"/>
              <a:defRPr/>
            </a:pPr>
            <a:r>
              <a:rPr lang="en-US" i="1" dirty="0"/>
              <a:t>Enter jurisdiction name </a:t>
            </a:r>
            <a:endParaRPr lang="en-US" dirty="0"/>
          </a:p>
          <a:p>
            <a:endParaRPr lang="en-US" dirty="0"/>
          </a:p>
        </p:txBody>
      </p:sp>
      <p:sp>
        <p:nvSpPr>
          <p:cNvPr id="4" name="Slide Number Placeholder 3"/>
          <p:cNvSpPr>
            <a:spLocks noGrp="1"/>
          </p:cNvSpPr>
          <p:nvPr>
            <p:ph type="sldNum" sz="quarter" idx="10"/>
          </p:nvPr>
        </p:nvSpPr>
        <p:spPr/>
        <p:txBody>
          <a:bodyPr/>
          <a:lstStyle/>
          <a:p>
            <a:fld id="{375A6B30-868C-194A-A4DF-573A507CE1B5}" type="slidenum">
              <a:rPr lang="en-US" smtClean="0"/>
              <a:t>4</a:t>
            </a:fld>
            <a:endParaRPr lang="en-US"/>
          </a:p>
        </p:txBody>
      </p:sp>
    </p:spTree>
    <p:extLst>
      <p:ext uri="{BB962C8B-B14F-4D97-AF65-F5344CB8AC3E}">
        <p14:creationId xmlns:p14="http://schemas.microsoft.com/office/powerpoint/2010/main" val="3890504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5887">
              <a:defRPr/>
            </a:pPr>
            <a:r>
              <a:rPr lang="en-US" dirty="0"/>
              <a:t>Describe the specific audiences you need to target, e.g. local leaders (officials and other leaders), local government staff (practitioners), associations of municipalities and counties, technical service providers, soil and water conservation districts)</a:t>
            </a:r>
          </a:p>
          <a:p>
            <a:pPr defTabSz="465887">
              <a:defRPr/>
            </a:pPr>
            <a:endParaRPr lang="en-US" dirty="0"/>
          </a:p>
          <a:p>
            <a:pPr defTabSz="465887">
              <a:defRPr/>
            </a:pPr>
            <a:r>
              <a:rPr lang="en-US" dirty="0"/>
              <a:t>Briefly explain the role of each target audience in your process.</a:t>
            </a:r>
          </a:p>
          <a:p>
            <a:pPr defTabSz="465887">
              <a:defRPr/>
            </a:pPr>
            <a:endParaRPr lang="en-US" i="1" dirty="0"/>
          </a:p>
          <a:p>
            <a:pPr marL="174708" indent="-174708" defTabSz="465887">
              <a:buFont typeface="Arial"/>
              <a:buChar char="•"/>
              <a:defRPr/>
            </a:pPr>
            <a:r>
              <a:rPr lang="en-US" i="1" dirty="0"/>
              <a:t>Enter jurisdiction name </a:t>
            </a:r>
          </a:p>
          <a:p>
            <a:endParaRPr lang="en-US" dirty="0"/>
          </a:p>
        </p:txBody>
      </p:sp>
      <p:sp>
        <p:nvSpPr>
          <p:cNvPr id="4" name="Slide Number Placeholder 3"/>
          <p:cNvSpPr>
            <a:spLocks noGrp="1"/>
          </p:cNvSpPr>
          <p:nvPr>
            <p:ph type="sldNum" sz="quarter" idx="10"/>
          </p:nvPr>
        </p:nvSpPr>
        <p:spPr/>
        <p:txBody>
          <a:bodyPr/>
          <a:lstStyle/>
          <a:p>
            <a:fld id="{375A6B30-868C-194A-A4DF-573A507CE1B5}" type="slidenum">
              <a:rPr lang="en-US" smtClean="0"/>
              <a:t>5</a:t>
            </a:fld>
            <a:endParaRPr lang="en-US"/>
          </a:p>
        </p:txBody>
      </p:sp>
    </p:spTree>
    <p:extLst>
      <p:ext uri="{BB962C8B-B14F-4D97-AF65-F5344CB8AC3E}">
        <p14:creationId xmlns:p14="http://schemas.microsoft.com/office/powerpoint/2010/main" val="16345208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are the topics that are most important to communicate in your jurisdiction?  </a:t>
            </a:r>
          </a:p>
          <a:p>
            <a:endParaRPr lang="en-US" dirty="0"/>
          </a:p>
          <a:p>
            <a:r>
              <a:rPr lang="en-US" dirty="0"/>
              <a:t>Examples may include: </a:t>
            </a:r>
          </a:p>
          <a:p>
            <a:pPr marL="174708" indent="-174708">
              <a:buFont typeface="Arial"/>
              <a:buChar char="•"/>
            </a:pPr>
            <a:r>
              <a:rPr lang="en-US" dirty="0"/>
              <a:t>Communities benefit economically and environmentally when local waterways are clean</a:t>
            </a:r>
          </a:p>
          <a:p>
            <a:pPr marL="174708" indent="-174708">
              <a:buFont typeface="Arial"/>
              <a:buChar char="•"/>
            </a:pPr>
            <a:r>
              <a:rPr lang="en-US" dirty="0"/>
              <a:t>Local governments should be actively involved in Phase III WIPs so they can tie-in their own local priorities and constraints</a:t>
            </a:r>
          </a:p>
          <a:p>
            <a:pPr marL="174708" indent="-174708">
              <a:buFont typeface="Arial"/>
              <a:buChar char="•"/>
            </a:pPr>
            <a:r>
              <a:rPr lang="en-US" dirty="0"/>
              <a:t>Local governments need to identify what resources they need so the Bay Program partnership can help</a:t>
            </a:r>
          </a:p>
          <a:p>
            <a:pPr marL="174708" indent="-174708">
              <a:buFont typeface="Arial"/>
              <a:buChar char="•"/>
            </a:pPr>
            <a:r>
              <a:rPr lang="en-US" dirty="0"/>
              <a:t>Local governments can take credit for practices and programs they are already doing</a:t>
            </a:r>
          </a:p>
          <a:p>
            <a:pPr marL="174708" indent="-174708">
              <a:buFont typeface="Arial"/>
              <a:buChar char="•"/>
            </a:pPr>
            <a:r>
              <a:rPr lang="en-US" dirty="0"/>
              <a:t>The Bay Model has improved, reflecting more refined local land use data</a:t>
            </a:r>
          </a:p>
          <a:p>
            <a:pPr marL="174708" indent="-174708">
              <a:buFont typeface="Arial"/>
              <a:buChar char="•"/>
            </a:pPr>
            <a:r>
              <a:rPr lang="en-US" dirty="0"/>
              <a:t>Tools are available to help implementation planning and decision-making processes for BMP funding, targeting, and implementation</a:t>
            </a:r>
          </a:p>
          <a:p>
            <a:pPr defTabSz="465887">
              <a:defRPr/>
            </a:pPr>
            <a:endParaRPr lang="en-US" i="1" dirty="0"/>
          </a:p>
          <a:p>
            <a:pPr marL="174708" indent="-174708" defTabSz="465887">
              <a:buFont typeface="Arial"/>
              <a:buChar char="•"/>
              <a:defRPr/>
            </a:pPr>
            <a:r>
              <a:rPr lang="en-US" i="1" dirty="0"/>
              <a:t>Enter jurisdiction name </a:t>
            </a:r>
          </a:p>
          <a:p>
            <a:endParaRPr lang="en-US" dirty="0"/>
          </a:p>
        </p:txBody>
      </p:sp>
      <p:sp>
        <p:nvSpPr>
          <p:cNvPr id="4" name="Slide Number Placeholder 3"/>
          <p:cNvSpPr>
            <a:spLocks noGrp="1"/>
          </p:cNvSpPr>
          <p:nvPr>
            <p:ph type="sldNum" sz="quarter" idx="10"/>
          </p:nvPr>
        </p:nvSpPr>
        <p:spPr/>
        <p:txBody>
          <a:bodyPr/>
          <a:lstStyle/>
          <a:p>
            <a:fld id="{375A6B30-868C-194A-A4DF-573A507CE1B5}" type="slidenum">
              <a:rPr lang="en-US" smtClean="0"/>
              <a:t>6</a:t>
            </a:fld>
            <a:endParaRPr lang="en-US"/>
          </a:p>
        </p:txBody>
      </p:sp>
    </p:spTree>
    <p:extLst>
      <p:ext uri="{BB962C8B-B14F-4D97-AF65-F5344CB8AC3E}">
        <p14:creationId xmlns:p14="http://schemas.microsoft.com/office/powerpoint/2010/main" val="34664573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5887">
              <a:defRPr/>
            </a:pPr>
            <a:r>
              <a:rPr lang="en-US" dirty="0"/>
              <a:t>List the entities that you will enlist to help you implement this strategy and note whether they’ve committed to assisting with communication and engagement or not.  </a:t>
            </a:r>
          </a:p>
          <a:p>
            <a:pPr defTabSz="465887">
              <a:defRPr/>
            </a:pPr>
            <a:endParaRPr lang="en-US" i="1" dirty="0"/>
          </a:p>
          <a:p>
            <a:pPr marL="174708" indent="-174708" defTabSz="465887">
              <a:buFont typeface="Arial"/>
              <a:buChar char="•"/>
              <a:defRPr/>
            </a:pPr>
            <a:r>
              <a:rPr lang="en-US" i="1" dirty="0"/>
              <a:t>Enter jurisdiction name </a:t>
            </a:r>
          </a:p>
          <a:p>
            <a:endParaRPr lang="en-US" dirty="0"/>
          </a:p>
        </p:txBody>
      </p:sp>
      <p:sp>
        <p:nvSpPr>
          <p:cNvPr id="4" name="Slide Number Placeholder 3"/>
          <p:cNvSpPr>
            <a:spLocks noGrp="1"/>
          </p:cNvSpPr>
          <p:nvPr>
            <p:ph type="sldNum" sz="quarter" idx="10"/>
          </p:nvPr>
        </p:nvSpPr>
        <p:spPr/>
        <p:txBody>
          <a:bodyPr/>
          <a:lstStyle/>
          <a:p>
            <a:fld id="{375A6B30-868C-194A-A4DF-573A507CE1B5}" type="slidenum">
              <a:rPr lang="en-US" smtClean="0"/>
              <a:t>7</a:t>
            </a:fld>
            <a:endParaRPr lang="en-US"/>
          </a:p>
        </p:txBody>
      </p:sp>
    </p:spTree>
    <p:extLst>
      <p:ext uri="{BB962C8B-B14F-4D97-AF65-F5344CB8AC3E}">
        <p14:creationId xmlns:p14="http://schemas.microsoft.com/office/powerpoint/2010/main" val="1255975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a:buChar char="•"/>
            </a:pPr>
            <a:r>
              <a:rPr lang="en-US" dirty="0"/>
              <a:t>Briefly describe the role of federal, state, regional and local partners in the development and implementation of your WIP</a:t>
            </a:r>
          </a:p>
          <a:p>
            <a:pPr marL="174708" indent="-174708">
              <a:buFont typeface="Arial"/>
              <a:buChar char="•"/>
            </a:pPr>
            <a:r>
              <a:rPr lang="en-US" dirty="0"/>
              <a:t>Identify any gaps in resources available to you to implement your local engagement strategy</a:t>
            </a:r>
          </a:p>
          <a:p>
            <a:pPr defTabSz="465887">
              <a:defRPr/>
            </a:pPr>
            <a:endParaRPr lang="en-US" i="1" dirty="0"/>
          </a:p>
          <a:p>
            <a:pPr marL="174708" indent="-174708" defTabSz="465887">
              <a:buFont typeface="Arial"/>
              <a:buChar char="•"/>
              <a:defRPr/>
            </a:pPr>
            <a:r>
              <a:rPr lang="en-US" i="1" dirty="0"/>
              <a:t>Enter jurisdiction name </a:t>
            </a:r>
          </a:p>
          <a:p>
            <a:endParaRPr lang="en-US" dirty="0"/>
          </a:p>
        </p:txBody>
      </p:sp>
      <p:sp>
        <p:nvSpPr>
          <p:cNvPr id="4" name="Slide Number Placeholder 3"/>
          <p:cNvSpPr>
            <a:spLocks noGrp="1"/>
          </p:cNvSpPr>
          <p:nvPr>
            <p:ph type="sldNum" sz="quarter" idx="10"/>
          </p:nvPr>
        </p:nvSpPr>
        <p:spPr/>
        <p:txBody>
          <a:bodyPr/>
          <a:lstStyle/>
          <a:p>
            <a:fld id="{375A6B30-868C-194A-A4DF-573A507CE1B5}" type="slidenum">
              <a:rPr lang="en-US" smtClean="0"/>
              <a:t>8</a:t>
            </a:fld>
            <a:endParaRPr lang="en-US"/>
          </a:p>
        </p:txBody>
      </p:sp>
    </p:spTree>
    <p:extLst>
      <p:ext uri="{BB962C8B-B14F-4D97-AF65-F5344CB8AC3E}">
        <p14:creationId xmlns:p14="http://schemas.microsoft.com/office/powerpoint/2010/main" val="3141937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a:buChar char="•"/>
            </a:pPr>
            <a:r>
              <a:rPr lang="en-US" dirty="0"/>
              <a:t>Briefly describe the role of federal, state, regional and local partners in the development and implementation of your WIP</a:t>
            </a:r>
          </a:p>
          <a:p>
            <a:pPr marL="174708" indent="-174708">
              <a:buFont typeface="Arial"/>
              <a:buChar char="•"/>
            </a:pPr>
            <a:r>
              <a:rPr lang="en-US" dirty="0"/>
              <a:t>Identify any gaps in resources available to you to implement your local engagement strategy</a:t>
            </a:r>
          </a:p>
          <a:p>
            <a:pPr defTabSz="465887">
              <a:defRPr/>
            </a:pPr>
            <a:endParaRPr lang="en-US" i="1" dirty="0"/>
          </a:p>
          <a:p>
            <a:pPr marL="174708" indent="-174708" defTabSz="465887">
              <a:buFont typeface="Arial"/>
              <a:buChar char="•"/>
              <a:defRPr/>
            </a:pPr>
            <a:r>
              <a:rPr lang="en-US" i="1" dirty="0"/>
              <a:t>Enter jurisdiction name </a:t>
            </a:r>
          </a:p>
          <a:p>
            <a:endParaRPr lang="en-US" dirty="0"/>
          </a:p>
        </p:txBody>
      </p:sp>
      <p:sp>
        <p:nvSpPr>
          <p:cNvPr id="4" name="Slide Number Placeholder 3"/>
          <p:cNvSpPr>
            <a:spLocks noGrp="1"/>
          </p:cNvSpPr>
          <p:nvPr>
            <p:ph type="sldNum" sz="quarter" idx="10"/>
          </p:nvPr>
        </p:nvSpPr>
        <p:spPr/>
        <p:txBody>
          <a:bodyPr/>
          <a:lstStyle/>
          <a:p>
            <a:fld id="{375A6B30-868C-194A-A4DF-573A507CE1B5}" type="slidenum">
              <a:rPr lang="en-US" smtClean="0"/>
              <a:t>9</a:t>
            </a:fld>
            <a:endParaRPr lang="en-US"/>
          </a:p>
        </p:txBody>
      </p:sp>
    </p:spTree>
    <p:extLst>
      <p:ext uri="{BB962C8B-B14F-4D97-AF65-F5344CB8AC3E}">
        <p14:creationId xmlns:p14="http://schemas.microsoft.com/office/powerpoint/2010/main" val="3091356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C005D6F-B4FB-1E40-B53B-3A738D712B2A}" type="datetimeFigureOut">
              <a:rPr lang="en-US" smtClean="0"/>
              <a:t>10/5/2017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89834C0F-8F92-8145-B8D5-F4DA2371960B}" type="slidenum">
              <a:rPr lang="en-US" smtClean="0"/>
              <a:t>‹#›</a:t>
            </a:fld>
            <a:endParaRPr lang="en-US"/>
          </a:p>
        </p:txBody>
      </p:sp>
    </p:spTree>
    <p:extLst>
      <p:ext uri="{BB962C8B-B14F-4D97-AF65-F5344CB8AC3E}">
        <p14:creationId xmlns:p14="http://schemas.microsoft.com/office/powerpoint/2010/main" val="1308809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C005D6F-B4FB-1E40-B53B-3A738D712B2A}" type="datetimeFigureOut">
              <a:rPr lang="en-US" smtClean="0"/>
              <a:t>10/5/2017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89834C0F-8F92-8145-B8D5-F4DA2371960B}" type="slidenum">
              <a:rPr lang="en-US" smtClean="0"/>
              <a:t>‹#›</a:t>
            </a:fld>
            <a:endParaRPr lang="en-US"/>
          </a:p>
        </p:txBody>
      </p:sp>
    </p:spTree>
    <p:extLst>
      <p:ext uri="{BB962C8B-B14F-4D97-AF65-F5344CB8AC3E}">
        <p14:creationId xmlns:p14="http://schemas.microsoft.com/office/powerpoint/2010/main" val="2470584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C005D6F-B4FB-1E40-B53B-3A738D712B2A}" type="datetimeFigureOut">
              <a:rPr lang="en-US" smtClean="0"/>
              <a:t>10/5/2017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89834C0F-8F92-8145-B8D5-F4DA2371960B}" type="slidenum">
              <a:rPr lang="en-US" smtClean="0"/>
              <a:t>‹#›</a:t>
            </a:fld>
            <a:endParaRPr lang="en-US"/>
          </a:p>
        </p:txBody>
      </p:sp>
    </p:spTree>
    <p:extLst>
      <p:ext uri="{BB962C8B-B14F-4D97-AF65-F5344CB8AC3E}">
        <p14:creationId xmlns:p14="http://schemas.microsoft.com/office/powerpoint/2010/main" val="1381355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3987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descr="C:\Users\mgattis\Pictures\LGAC Logo.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392332" y="5771445"/>
            <a:ext cx="2413405" cy="882582"/>
          </a:xfrm>
          <a:prstGeom prst="rect">
            <a:avLst/>
          </a:prstGeom>
          <a:noFill/>
          <a:ln>
            <a:noFill/>
          </a:ln>
        </p:spPr>
      </p:pic>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065035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C005D6F-B4FB-1E40-B53B-3A738D712B2A}" type="datetimeFigureOut">
              <a:rPr lang="en-US" smtClean="0"/>
              <a:t>10/5/2017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89834C0F-8F92-8145-B8D5-F4DA2371960B}" type="slidenum">
              <a:rPr lang="en-US" smtClean="0"/>
              <a:t>‹#›</a:t>
            </a:fld>
            <a:endParaRPr lang="en-US"/>
          </a:p>
        </p:txBody>
      </p:sp>
    </p:spTree>
    <p:extLst>
      <p:ext uri="{BB962C8B-B14F-4D97-AF65-F5344CB8AC3E}">
        <p14:creationId xmlns:p14="http://schemas.microsoft.com/office/powerpoint/2010/main" val="1564379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C005D6F-B4FB-1E40-B53B-3A738D712B2A}" type="datetimeFigureOut">
              <a:rPr lang="en-US" smtClean="0"/>
              <a:t>10/5/2017</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89834C0F-8F92-8145-B8D5-F4DA2371960B}" type="slidenum">
              <a:rPr lang="en-US" smtClean="0"/>
              <a:t>‹#›</a:t>
            </a:fld>
            <a:endParaRPr lang="en-US"/>
          </a:p>
        </p:txBody>
      </p:sp>
    </p:spTree>
    <p:extLst>
      <p:ext uri="{BB962C8B-B14F-4D97-AF65-F5344CB8AC3E}">
        <p14:creationId xmlns:p14="http://schemas.microsoft.com/office/powerpoint/2010/main" val="4120420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AC005D6F-B4FB-1E40-B53B-3A738D712B2A}" type="datetimeFigureOut">
              <a:rPr lang="en-US" smtClean="0"/>
              <a:t>10/5/2017</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89834C0F-8F92-8145-B8D5-F4DA2371960B}" type="slidenum">
              <a:rPr lang="en-US" smtClean="0"/>
              <a:t>‹#›</a:t>
            </a:fld>
            <a:endParaRPr lang="en-US"/>
          </a:p>
        </p:txBody>
      </p:sp>
    </p:spTree>
    <p:extLst>
      <p:ext uri="{BB962C8B-B14F-4D97-AF65-F5344CB8AC3E}">
        <p14:creationId xmlns:p14="http://schemas.microsoft.com/office/powerpoint/2010/main" val="3495449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AC005D6F-B4FB-1E40-B53B-3A738D712B2A}" type="datetimeFigureOut">
              <a:rPr lang="en-US" smtClean="0"/>
              <a:t>10/5/2017</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89834C0F-8F92-8145-B8D5-F4DA2371960B}" type="slidenum">
              <a:rPr lang="en-US" smtClean="0"/>
              <a:t>‹#›</a:t>
            </a:fld>
            <a:endParaRPr lang="en-US"/>
          </a:p>
        </p:txBody>
      </p:sp>
    </p:spTree>
    <p:extLst>
      <p:ext uri="{BB962C8B-B14F-4D97-AF65-F5344CB8AC3E}">
        <p14:creationId xmlns:p14="http://schemas.microsoft.com/office/powerpoint/2010/main" val="710082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AC005D6F-B4FB-1E40-B53B-3A738D712B2A}" type="datetimeFigureOut">
              <a:rPr lang="en-US" smtClean="0"/>
              <a:t>10/5/2017</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89834C0F-8F92-8145-B8D5-F4DA2371960B}" type="slidenum">
              <a:rPr lang="en-US" smtClean="0"/>
              <a:t>‹#›</a:t>
            </a:fld>
            <a:endParaRPr lang="en-US"/>
          </a:p>
        </p:txBody>
      </p:sp>
    </p:spTree>
    <p:extLst>
      <p:ext uri="{BB962C8B-B14F-4D97-AF65-F5344CB8AC3E}">
        <p14:creationId xmlns:p14="http://schemas.microsoft.com/office/powerpoint/2010/main" val="1332842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C005D6F-B4FB-1E40-B53B-3A738D712B2A}" type="datetimeFigureOut">
              <a:rPr lang="en-US" smtClean="0"/>
              <a:t>10/5/2017</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89834C0F-8F92-8145-B8D5-F4DA2371960B}" type="slidenum">
              <a:rPr lang="en-US" smtClean="0"/>
              <a:t>‹#›</a:t>
            </a:fld>
            <a:endParaRPr lang="en-US"/>
          </a:p>
        </p:txBody>
      </p:sp>
    </p:spTree>
    <p:extLst>
      <p:ext uri="{BB962C8B-B14F-4D97-AF65-F5344CB8AC3E}">
        <p14:creationId xmlns:p14="http://schemas.microsoft.com/office/powerpoint/2010/main" val="874118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C005D6F-B4FB-1E40-B53B-3A738D712B2A}" type="datetimeFigureOut">
              <a:rPr lang="en-US" smtClean="0"/>
              <a:t>10/5/2017</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89834C0F-8F92-8145-B8D5-F4DA2371960B}" type="slidenum">
              <a:rPr lang="en-US" smtClean="0"/>
              <a:t>‹#›</a:t>
            </a:fld>
            <a:endParaRPr lang="en-US"/>
          </a:p>
        </p:txBody>
      </p:sp>
    </p:spTree>
    <p:extLst>
      <p:ext uri="{BB962C8B-B14F-4D97-AF65-F5344CB8AC3E}">
        <p14:creationId xmlns:p14="http://schemas.microsoft.com/office/powerpoint/2010/main" val="2064587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52534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C:\Users\mgattis\Pictures\LGAC Logo.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50707" y="4652727"/>
            <a:ext cx="3842587" cy="1405234"/>
          </a:xfrm>
          <a:prstGeom prst="rect">
            <a:avLst/>
          </a:prstGeom>
          <a:noFill/>
          <a:ln>
            <a:noFill/>
          </a:ln>
        </p:spPr>
      </p:pic>
      <p:sp>
        <p:nvSpPr>
          <p:cNvPr id="10" name="Rounded Rectangle 9"/>
          <p:cNvSpPr/>
          <p:nvPr/>
        </p:nvSpPr>
        <p:spPr>
          <a:xfrm>
            <a:off x="652538" y="1020472"/>
            <a:ext cx="7838924" cy="2145268"/>
          </a:xfrm>
          <a:prstGeom prst="roundRect">
            <a:avLst/>
          </a:prstGeom>
          <a:solidFill>
            <a:schemeClr val="bg1">
              <a:lumMod val="85000"/>
            </a:schemeClr>
          </a:solidFill>
          <a:ln>
            <a:noFill/>
          </a:ln>
        </p:spPr>
        <p:txBody>
          <a:bodyPr wrap="square" rtlCol="0" anchor="ctr">
            <a:spAutoFit/>
          </a:bodyPr>
          <a:lstStyle/>
          <a:p>
            <a:pPr algn="ctr"/>
            <a:r>
              <a:rPr lang="en-US" sz="4000" b="1" i="1" dirty="0">
                <a:solidFill>
                  <a:srgbClr val="000000"/>
                </a:solidFill>
              </a:rPr>
              <a:t>Pennsylvania</a:t>
            </a:r>
          </a:p>
          <a:p>
            <a:pPr algn="ctr"/>
            <a:r>
              <a:rPr lang="en-US" sz="4000" b="1" dirty="0">
                <a:solidFill>
                  <a:srgbClr val="000000"/>
                </a:solidFill>
              </a:rPr>
              <a:t>Local Government Engagement and Communication Strategy </a:t>
            </a:r>
          </a:p>
        </p:txBody>
      </p:sp>
      <p:sp>
        <p:nvSpPr>
          <p:cNvPr id="2" name="TextBox 1"/>
          <p:cNvSpPr txBox="1"/>
          <p:nvPr/>
        </p:nvSpPr>
        <p:spPr>
          <a:xfrm>
            <a:off x="1356360" y="3351897"/>
            <a:ext cx="6705600" cy="1938992"/>
          </a:xfrm>
          <a:prstGeom prst="rect">
            <a:avLst/>
          </a:prstGeom>
          <a:noFill/>
        </p:spPr>
        <p:txBody>
          <a:bodyPr wrap="square" rtlCol="0">
            <a:spAutoFit/>
          </a:bodyPr>
          <a:lstStyle/>
          <a:p>
            <a:pPr algn="ctr"/>
            <a:r>
              <a:rPr lang="en-US" sz="2400" b="1" dirty="0"/>
              <a:t>Presented by: </a:t>
            </a:r>
          </a:p>
          <a:p>
            <a:pPr algn="ctr"/>
            <a:r>
              <a:rPr lang="en-US" sz="2400" b="1" i="1" dirty="0"/>
              <a:t>Veronica Kasi, Manager</a:t>
            </a:r>
          </a:p>
          <a:p>
            <a:pPr algn="ctr"/>
            <a:r>
              <a:rPr lang="en-US" sz="2400" b="1" i="1" dirty="0"/>
              <a:t>Chesapeake Bay Office</a:t>
            </a:r>
            <a:endParaRPr lang="en-US" sz="2400" b="1" dirty="0"/>
          </a:p>
          <a:p>
            <a:pPr algn="ctr"/>
            <a:r>
              <a:rPr lang="en-US" sz="2400" b="1" dirty="0"/>
              <a:t>October 5, 2017</a:t>
            </a:r>
          </a:p>
          <a:p>
            <a:pPr algn="ctr"/>
            <a:endParaRPr lang="en-US" sz="2400" b="1" dirty="0"/>
          </a:p>
        </p:txBody>
      </p:sp>
    </p:spTree>
    <p:extLst>
      <p:ext uri="{BB962C8B-B14F-4D97-AF65-F5344CB8AC3E}">
        <p14:creationId xmlns:p14="http://schemas.microsoft.com/office/powerpoint/2010/main" val="810249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12"/>
          <p:cNvSpPr>
            <a:spLocks noGrp="1"/>
          </p:cNvSpPr>
          <p:nvPr>
            <p:ph idx="1"/>
          </p:nvPr>
        </p:nvSpPr>
        <p:spPr>
          <a:xfrm>
            <a:off x="457200" y="1012685"/>
            <a:ext cx="8229600" cy="4575315"/>
          </a:xfrm>
        </p:spPr>
        <p:txBody>
          <a:bodyPr>
            <a:normAutofit fontScale="92500" lnSpcReduction="10000"/>
          </a:bodyPr>
          <a:lstStyle/>
          <a:p>
            <a:r>
              <a:rPr lang="en-US" dirty="0"/>
              <a:t>Unique Characteristic</a:t>
            </a:r>
          </a:p>
          <a:p>
            <a:pPr lvl="1"/>
            <a:r>
              <a:rPr lang="en-US" dirty="0"/>
              <a:t>Number of different types of local governments:</a:t>
            </a:r>
          </a:p>
          <a:p>
            <a:pPr lvl="2"/>
            <a:r>
              <a:rPr lang="en-US" dirty="0"/>
              <a:t>Counties, Townships, Cities, </a:t>
            </a:r>
            <a:r>
              <a:rPr lang="en-US" dirty="0" err="1"/>
              <a:t>Boros</a:t>
            </a:r>
            <a:r>
              <a:rPr lang="en-US" dirty="0"/>
              <a:t>, Other</a:t>
            </a:r>
          </a:p>
          <a:p>
            <a:r>
              <a:rPr lang="en-US" dirty="0"/>
              <a:t>Local Government Engagement</a:t>
            </a:r>
          </a:p>
          <a:p>
            <a:pPr lvl="1"/>
            <a:r>
              <a:rPr lang="en-US" dirty="0"/>
              <a:t>Urban Sector Loads</a:t>
            </a:r>
          </a:p>
          <a:p>
            <a:pPr lvl="1"/>
            <a:r>
              <a:rPr lang="en-US" b="1" dirty="0"/>
              <a:t>Local Planning Goals</a:t>
            </a:r>
          </a:p>
          <a:p>
            <a:pPr lvl="1"/>
            <a:r>
              <a:rPr lang="en-US" b="1" dirty="0"/>
              <a:t>Sector Growth</a:t>
            </a:r>
          </a:p>
          <a:p>
            <a:r>
              <a:rPr lang="en-US" dirty="0"/>
              <a:t>Commit to a Plan that has:</a:t>
            </a:r>
          </a:p>
          <a:p>
            <a:pPr lvl="1"/>
            <a:r>
              <a:rPr lang="en-US" dirty="0"/>
              <a:t>Definable Action Items, Responsible Parties</a:t>
            </a:r>
          </a:p>
          <a:p>
            <a:pPr lvl="1"/>
            <a:r>
              <a:rPr lang="en-US" dirty="0"/>
              <a:t>Measurable Outputs, Progress</a:t>
            </a:r>
          </a:p>
          <a:p>
            <a:endParaRPr lang="en-US" b="1" dirty="0"/>
          </a:p>
        </p:txBody>
      </p:sp>
      <p:sp>
        <p:nvSpPr>
          <p:cNvPr id="12" name="Title 11"/>
          <p:cNvSpPr>
            <a:spLocks noGrp="1"/>
          </p:cNvSpPr>
          <p:nvPr>
            <p:ph type="title"/>
          </p:nvPr>
        </p:nvSpPr>
        <p:spPr>
          <a:xfrm>
            <a:off x="457200" y="169814"/>
            <a:ext cx="8229600" cy="842871"/>
          </a:xfrm>
        </p:spPr>
        <p:txBody>
          <a:bodyPr>
            <a:normAutofit fontScale="90000"/>
          </a:bodyPr>
          <a:lstStyle/>
          <a:p>
            <a:pPr marL="0" marR="0">
              <a:spcBef>
                <a:spcPts val="400"/>
              </a:spcBef>
              <a:spcAft>
                <a:spcPts val="0"/>
              </a:spcAft>
            </a:pPr>
            <a:r>
              <a:rPr lang="en-US" b="1" dirty="0">
                <a:solidFill>
                  <a:srgbClr val="C55911"/>
                </a:solidFill>
              </a:rPr>
              <a:t>Jurisdiction-specific Considerations</a:t>
            </a:r>
            <a:endParaRPr lang="en-US" dirty="0"/>
          </a:p>
        </p:txBody>
      </p:sp>
      <p:sp>
        <p:nvSpPr>
          <p:cNvPr id="15" name="Rectangle 14"/>
          <p:cNvSpPr/>
          <p:nvPr/>
        </p:nvSpPr>
        <p:spPr>
          <a:xfrm>
            <a:off x="1075761" y="5943651"/>
            <a:ext cx="5139765" cy="646331"/>
          </a:xfrm>
          <a:prstGeom prst="rect">
            <a:avLst/>
          </a:prstGeom>
        </p:spPr>
        <p:txBody>
          <a:bodyPr wrap="square">
            <a:spAutoFit/>
          </a:bodyPr>
          <a:lstStyle/>
          <a:p>
            <a:pPr algn="r"/>
            <a:r>
              <a:rPr lang="en-US" i="1" dirty="0">
                <a:solidFill>
                  <a:srgbClr val="000000"/>
                </a:solidFill>
              </a:rPr>
              <a:t>Pennsylvania Local Government </a:t>
            </a:r>
          </a:p>
          <a:p>
            <a:pPr algn="r"/>
            <a:r>
              <a:rPr lang="en-US" i="1" dirty="0">
                <a:solidFill>
                  <a:srgbClr val="000000"/>
                </a:solidFill>
              </a:rPr>
              <a:t>Engagement and Communication Strategy </a:t>
            </a:r>
          </a:p>
        </p:txBody>
      </p:sp>
    </p:spTree>
    <p:extLst>
      <p:ext uri="{BB962C8B-B14F-4D97-AF65-F5344CB8AC3E}">
        <p14:creationId xmlns:p14="http://schemas.microsoft.com/office/powerpoint/2010/main" val="732617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12"/>
          <p:cNvSpPr>
            <a:spLocks noGrp="1"/>
          </p:cNvSpPr>
          <p:nvPr>
            <p:ph idx="1"/>
          </p:nvPr>
        </p:nvSpPr>
        <p:spPr>
          <a:xfrm>
            <a:off x="457200" y="1012685"/>
            <a:ext cx="8229600" cy="4575315"/>
          </a:xfrm>
        </p:spPr>
        <p:txBody>
          <a:bodyPr>
            <a:normAutofit fontScale="92500" lnSpcReduction="20000"/>
          </a:bodyPr>
          <a:lstStyle/>
          <a:p>
            <a:r>
              <a:rPr lang="en-US" dirty="0"/>
              <a:t>What Information Needs Exist?</a:t>
            </a:r>
          </a:p>
          <a:p>
            <a:pPr lvl="1"/>
            <a:r>
              <a:rPr lang="en-US" dirty="0"/>
              <a:t> You tell me</a:t>
            </a:r>
          </a:p>
          <a:p>
            <a:r>
              <a:rPr lang="en-US" dirty="0"/>
              <a:t>Timeline</a:t>
            </a:r>
          </a:p>
          <a:p>
            <a:pPr lvl="1"/>
            <a:r>
              <a:rPr lang="en-US" dirty="0"/>
              <a:t>Facilitators Under Contract Starting to Work with Co-Chairs of our 6 Workgroups (October)</a:t>
            </a:r>
          </a:p>
          <a:p>
            <a:pPr lvl="1"/>
            <a:r>
              <a:rPr lang="en-US" dirty="0"/>
              <a:t>Developing Matrix for Defining Local Planning Goals (October/November)</a:t>
            </a:r>
          </a:p>
          <a:p>
            <a:pPr lvl="1"/>
            <a:r>
              <a:rPr lang="en-US" dirty="0"/>
              <a:t>Revise Communication Strategy to Include Additional Engagement (November/December)</a:t>
            </a:r>
          </a:p>
          <a:p>
            <a:pPr lvl="1"/>
            <a:r>
              <a:rPr lang="en-US" dirty="0"/>
              <a:t>Draft PA Planning Goals (December/January)</a:t>
            </a:r>
          </a:p>
          <a:p>
            <a:pPr lvl="1"/>
            <a:r>
              <a:rPr lang="en-US" dirty="0"/>
              <a:t>Implementation of Engagement Strategy (Start in January)</a:t>
            </a:r>
          </a:p>
          <a:p>
            <a:pPr lvl="1"/>
            <a:endParaRPr lang="en-US" dirty="0"/>
          </a:p>
          <a:p>
            <a:endParaRPr lang="en-US" b="1" dirty="0"/>
          </a:p>
        </p:txBody>
      </p:sp>
      <p:sp>
        <p:nvSpPr>
          <p:cNvPr id="12" name="Title 11"/>
          <p:cNvSpPr>
            <a:spLocks noGrp="1"/>
          </p:cNvSpPr>
          <p:nvPr>
            <p:ph type="title"/>
          </p:nvPr>
        </p:nvSpPr>
        <p:spPr>
          <a:xfrm>
            <a:off x="457200" y="169814"/>
            <a:ext cx="8229600" cy="842871"/>
          </a:xfrm>
        </p:spPr>
        <p:txBody>
          <a:bodyPr>
            <a:normAutofit fontScale="90000"/>
          </a:bodyPr>
          <a:lstStyle/>
          <a:p>
            <a:pPr marL="0" marR="0">
              <a:spcBef>
                <a:spcPts val="400"/>
              </a:spcBef>
              <a:spcAft>
                <a:spcPts val="0"/>
              </a:spcAft>
            </a:pPr>
            <a:r>
              <a:rPr lang="en-US" b="1" dirty="0">
                <a:solidFill>
                  <a:srgbClr val="C55911"/>
                </a:solidFill>
              </a:rPr>
              <a:t>Jurisdiction-specific Considerations</a:t>
            </a:r>
            <a:endParaRPr lang="en-US" dirty="0"/>
          </a:p>
        </p:txBody>
      </p:sp>
      <p:sp>
        <p:nvSpPr>
          <p:cNvPr id="15" name="Rectangle 14"/>
          <p:cNvSpPr/>
          <p:nvPr/>
        </p:nvSpPr>
        <p:spPr>
          <a:xfrm>
            <a:off x="1075761" y="5943651"/>
            <a:ext cx="5139765" cy="646331"/>
          </a:xfrm>
          <a:prstGeom prst="rect">
            <a:avLst/>
          </a:prstGeom>
        </p:spPr>
        <p:txBody>
          <a:bodyPr wrap="square">
            <a:spAutoFit/>
          </a:bodyPr>
          <a:lstStyle/>
          <a:p>
            <a:pPr algn="r"/>
            <a:r>
              <a:rPr lang="en-US" i="1" dirty="0">
                <a:solidFill>
                  <a:srgbClr val="000000"/>
                </a:solidFill>
              </a:rPr>
              <a:t>Pennsylvania Local Government </a:t>
            </a:r>
          </a:p>
          <a:p>
            <a:pPr algn="r"/>
            <a:r>
              <a:rPr lang="en-US" i="1" dirty="0">
                <a:solidFill>
                  <a:srgbClr val="000000"/>
                </a:solidFill>
              </a:rPr>
              <a:t>Engagement and Communication Strategy </a:t>
            </a:r>
          </a:p>
        </p:txBody>
      </p:sp>
    </p:spTree>
    <p:extLst>
      <p:ext uri="{BB962C8B-B14F-4D97-AF65-F5344CB8AC3E}">
        <p14:creationId xmlns:p14="http://schemas.microsoft.com/office/powerpoint/2010/main" val="2035097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3223"/>
            <a:ext cx="8229600" cy="4294777"/>
          </a:xfrm>
        </p:spPr>
        <p:txBody>
          <a:bodyPr>
            <a:normAutofit fontScale="92500" lnSpcReduction="20000"/>
          </a:bodyPr>
          <a:lstStyle/>
          <a:p>
            <a:r>
              <a:rPr lang="en-US" dirty="0"/>
              <a:t>Achieve local buy-in and commitment for the implementation of the Phase 3 WIP.</a:t>
            </a:r>
          </a:p>
          <a:p>
            <a:r>
              <a:rPr lang="en-US" dirty="0"/>
              <a:t>Increase awareness of the impact each individual can have on the water quality of their local stream and the actions they can take to improve and protect this resource.</a:t>
            </a:r>
          </a:p>
          <a:p>
            <a:r>
              <a:rPr lang="en-US" dirty="0"/>
              <a:t>Highlight the progress already made; but, more importantly, the work that still needs to be done to protect and restore local streams and habitat, and, subsequently the Chesapeake Bay.</a:t>
            </a:r>
          </a:p>
        </p:txBody>
      </p:sp>
      <p:sp>
        <p:nvSpPr>
          <p:cNvPr id="3" name="Title 2"/>
          <p:cNvSpPr>
            <a:spLocks noGrp="1"/>
          </p:cNvSpPr>
          <p:nvPr>
            <p:ph type="title"/>
          </p:nvPr>
        </p:nvSpPr>
        <p:spPr>
          <a:xfrm>
            <a:off x="197931" y="274638"/>
            <a:ext cx="8748139" cy="1143000"/>
          </a:xfrm>
        </p:spPr>
        <p:txBody>
          <a:bodyPr>
            <a:normAutofit fontScale="90000"/>
          </a:bodyPr>
          <a:lstStyle/>
          <a:p>
            <a:pPr marL="0" marR="0">
              <a:spcBef>
                <a:spcPts val="400"/>
              </a:spcBef>
              <a:spcAft>
                <a:spcPts val="0"/>
              </a:spcAft>
            </a:pPr>
            <a:r>
              <a:rPr lang="en-US" b="1" dirty="0">
                <a:solidFill>
                  <a:srgbClr val="C55911"/>
                </a:solidFill>
              </a:rPr>
              <a:t>Engagement and Communication Goals</a:t>
            </a:r>
            <a:endParaRPr lang="en-US" dirty="0"/>
          </a:p>
        </p:txBody>
      </p:sp>
      <p:sp>
        <p:nvSpPr>
          <p:cNvPr id="4" name="Rectangle 3"/>
          <p:cNvSpPr/>
          <p:nvPr/>
        </p:nvSpPr>
        <p:spPr>
          <a:xfrm>
            <a:off x="1075761" y="5943651"/>
            <a:ext cx="5139765" cy="646331"/>
          </a:xfrm>
          <a:prstGeom prst="rect">
            <a:avLst/>
          </a:prstGeom>
        </p:spPr>
        <p:txBody>
          <a:bodyPr wrap="square">
            <a:spAutoFit/>
          </a:bodyPr>
          <a:lstStyle/>
          <a:p>
            <a:pPr algn="r"/>
            <a:r>
              <a:rPr lang="en-US" i="1" dirty="0">
                <a:solidFill>
                  <a:srgbClr val="000000"/>
                </a:solidFill>
              </a:rPr>
              <a:t>Pennsylvania Local Government </a:t>
            </a:r>
          </a:p>
          <a:p>
            <a:pPr algn="r"/>
            <a:r>
              <a:rPr lang="en-US" i="1" dirty="0">
                <a:solidFill>
                  <a:srgbClr val="000000"/>
                </a:solidFill>
              </a:rPr>
              <a:t>Engagement and Communication Strategy </a:t>
            </a:r>
          </a:p>
        </p:txBody>
      </p:sp>
    </p:spTree>
    <p:extLst>
      <p:ext uri="{BB962C8B-B14F-4D97-AF65-F5344CB8AC3E}">
        <p14:creationId xmlns:p14="http://schemas.microsoft.com/office/powerpoint/2010/main" val="1186239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Pennsylvania farmers</a:t>
            </a:r>
          </a:p>
          <a:p>
            <a:r>
              <a:rPr lang="en-US" dirty="0"/>
              <a:t>Local Government officials</a:t>
            </a:r>
          </a:p>
          <a:p>
            <a:r>
              <a:rPr lang="en-US" dirty="0"/>
              <a:t>County Conservation Districts</a:t>
            </a:r>
          </a:p>
          <a:p>
            <a:r>
              <a:rPr lang="en-US" dirty="0"/>
              <a:t>Leaders of Local Business </a:t>
            </a:r>
          </a:p>
          <a:p>
            <a:pPr lvl="1"/>
            <a:r>
              <a:rPr lang="en-US" dirty="0"/>
              <a:t>Business depends on the health of the Bay</a:t>
            </a:r>
          </a:p>
          <a:p>
            <a:pPr lvl="1"/>
            <a:r>
              <a:rPr lang="en-US" dirty="0"/>
              <a:t>Others</a:t>
            </a:r>
          </a:p>
          <a:p>
            <a:r>
              <a:rPr lang="en-US" dirty="0"/>
              <a:t>General Public</a:t>
            </a:r>
          </a:p>
        </p:txBody>
      </p:sp>
      <p:sp>
        <p:nvSpPr>
          <p:cNvPr id="3" name="Title 2"/>
          <p:cNvSpPr>
            <a:spLocks noGrp="1"/>
          </p:cNvSpPr>
          <p:nvPr>
            <p:ph type="title"/>
          </p:nvPr>
        </p:nvSpPr>
        <p:spPr/>
        <p:txBody>
          <a:bodyPr>
            <a:normAutofit/>
          </a:bodyPr>
          <a:lstStyle/>
          <a:p>
            <a:pPr marL="0" marR="0">
              <a:spcBef>
                <a:spcPts val="400"/>
              </a:spcBef>
              <a:spcAft>
                <a:spcPts val="0"/>
              </a:spcAft>
            </a:pPr>
            <a:r>
              <a:rPr lang="en-US" b="1" dirty="0">
                <a:solidFill>
                  <a:srgbClr val="C55911"/>
                </a:solidFill>
              </a:rPr>
              <a:t>Target Audiences </a:t>
            </a:r>
            <a:endParaRPr lang="en-US" dirty="0"/>
          </a:p>
        </p:txBody>
      </p:sp>
      <p:sp>
        <p:nvSpPr>
          <p:cNvPr id="4" name="Rectangle 3"/>
          <p:cNvSpPr/>
          <p:nvPr/>
        </p:nvSpPr>
        <p:spPr>
          <a:xfrm>
            <a:off x="1075761" y="5943651"/>
            <a:ext cx="5139765" cy="646331"/>
          </a:xfrm>
          <a:prstGeom prst="rect">
            <a:avLst/>
          </a:prstGeom>
        </p:spPr>
        <p:txBody>
          <a:bodyPr wrap="square">
            <a:spAutoFit/>
          </a:bodyPr>
          <a:lstStyle/>
          <a:p>
            <a:pPr algn="r"/>
            <a:r>
              <a:rPr lang="en-US" i="1" dirty="0">
                <a:solidFill>
                  <a:srgbClr val="000000"/>
                </a:solidFill>
              </a:rPr>
              <a:t>Pennsylvania Local Government </a:t>
            </a:r>
          </a:p>
          <a:p>
            <a:pPr algn="r"/>
            <a:r>
              <a:rPr lang="en-US" i="1" dirty="0">
                <a:solidFill>
                  <a:srgbClr val="000000"/>
                </a:solidFill>
              </a:rPr>
              <a:t>Engagement and Communication Strategy </a:t>
            </a:r>
          </a:p>
        </p:txBody>
      </p:sp>
    </p:spTree>
    <p:extLst>
      <p:ext uri="{BB962C8B-B14F-4D97-AF65-F5344CB8AC3E}">
        <p14:creationId xmlns:p14="http://schemas.microsoft.com/office/powerpoint/2010/main" val="2787265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Communities in Pennsylvania benefit economically and environmentally when their local rivers, streams and lakes are clean and healthy.</a:t>
            </a:r>
          </a:p>
          <a:p>
            <a:r>
              <a:rPr lang="en-US" dirty="0"/>
              <a:t>We are looking for local leaders to step up and take action to help us raise awareness and, ultimately, funding for cleaning up the waters in their communities in Pennsylvania’s Bay Watershed.</a:t>
            </a:r>
          </a:p>
        </p:txBody>
      </p:sp>
      <p:sp>
        <p:nvSpPr>
          <p:cNvPr id="3" name="Title 2"/>
          <p:cNvSpPr>
            <a:spLocks noGrp="1"/>
          </p:cNvSpPr>
          <p:nvPr>
            <p:ph type="title"/>
          </p:nvPr>
        </p:nvSpPr>
        <p:spPr/>
        <p:txBody>
          <a:bodyPr>
            <a:normAutofit/>
          </a:bodyPr>
          <a:lstStyle/>
          <a:p>
            <a:pPr marL="0" marR="0">
              <a:spcBef>
                <a:spcPts val="400"/>
              </a:spcBef>
              <a:spcAft>
                <a:spcPts val="0"/>
              </a:spcAft>
            </a:pPr>
            <a:r>
              <a:rPr lang="en-US" b="1" dirty="0">
                <a:solidFill>
                  <a:srgbClr val="C55911"/>
                </a:solidFill>
              </a:rPr>
              <a:t>Key Messages </a:t>
            </a:r>
            <a:endParaRPr lang="en-US" dirty="0"/>
          </a:p>
        </p:txBody>
      </p:sp>
      <p:sp>
        <p:nvSpPr>
          <p:cNvPr id="4" name="Rectangle 3"/>
          <p:cNvSpPr/>
          <p:nvPr/>
        </p:nvSpPr>
        <p:spPr>
          <a:xfrm>
            <a:off x="1075761" y="5943651"/>
            <a:ext cx="5139765" cy="646331"/>
          </a:xfrm>
          <a:prstGeom prst="rect">
            <a:avLst/>
          </a:prstGeom>
        </p:spPr>
        <p:txBody>
          <a:bodyPr wrap="square">
            <a:spAutoFit/>
          </a:bodyPr>
          <a:lstStyle/>
          <a:p>
            <a:pPr algn="r"/>
            <a:r>
              <a:rPr lang="en-US" i="1" dirty="0">
                <a:solidFill>
                  <a:srgbClr val="000000"/>
                </a:solidFill>
              </a:rPr>
              <a:t>Pennsylvania Local Government </a:t>
            </a:r>
          </a:p>
          <a:p>
            <a:pPr algn="r"/>
            <a:r>
              <a:rPr lang="en-US" i="1" dirty="0">
                <a:solidFill>
                  <a:srgbClr val="000000"/>
                </a:solidFill>
              </a:rPr>
              <a:t>Engagement and Communication Strategy </a:t>
            </a:r>
          </a:p>
        </p:txBody>
      </p:sp>
    </p:spTree>
    <p:extLst>
      <p:ext uri="{BB962C8B-B14F-4D97-AF65-F5344CB8AC3E}">
        <p14:creationId xmlns:p14="http://schemas.microsoft.com/office/powerpoint/2010/main" val="888645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3223"/>
            <a:ext cx="8229600" cy="4767943"/>
          </a:xfrm>
        </p:spPr>
        <p:txBody>
          <a:bodyPr>
            <a:normAutofit fontScale="77500" lnSpcReduction="20000"/>
          </a:bodyPr>
          <a:lstStyle/>
          <a:p>
            <a:r>
              <a:rPr lang="en-US" dirty="0"/>
              <a:t>Phase 3 WIP Steering Committee</a:t>
            </a:r>
          </a:p>
          <a:p>
            <a:pPr lvl="1"/>
            <a:r>
              <a:rPr lang="en-US" dirty="0"/>
              <a:t>Lead State Agencies</a:t>
            </a:r>
          </a:p>
          <a:p>
            <a:pPr lvl="1"/>
            <a:r>
              <a:rPr lang="en-US" dirty="0"/>
              <a:t>River Basin Commissions</a:t>
            </a:r>
          </a:p>
          <a:p>
            <a:pPr lvl="1"/>
            <a:r>
              <a:rPr lang="en-US" dirty="0"/>
              <a:t>Chesapeake Bay Commission</a:t>
            </a:r>
          </a:p>
          <a:p>
            <a:pPr lvl="1"/>
            <a:r>
              <a:rPr lang="en-US" dirty="0" err="1"/>
              <a:t>Pennvest</a:t>
            </a:r>
            <a:endParaRPr lang="en-US" dirty="0"/>
          </a:p>
          <a:p>
            <a:r>
              <a:rPr lang="en-US" dirty="0"/>
              <a:t>Six Workgroups Membership</a:t>
            </a:r>
          </a:p>
          <a:p>
            <a:pPr lvl="1"/>
            <a:r>
              <a:rPr lang="en-US" dirty="0"/>
              <a:t>Each Sector = Agriculture, Urban, Wastewater, Forestry</a:t>
            </a:r>
          </a:p>
          <a:p>
            <a:pPr lvl="1"/>
            <a:r>
              <a:rPr lang="en-US" dirty="0"/>
              <a:t>Local Planning Goals, Priority Practices</a:t>
            </a:r>
          </a:p>
          <a:p>
            <a:pPr lvl="1"/>
            <a:r>
              <a:rPr lang="en-US" dirty="0"/>
              <a:t>Funding</a:t>
            </a:r>
          </a:p>
          <a:p>
            <a:r>
              <a:rPr lang="en-US" dirty="0"/>
              <a:t>Committed Partners -- </a:t>
            </a:r>
            <a:r>
              <a:rPr lang="en-US" i="1" dirty="0"/>
              <a:t>TBD</a:t>
            </a:r>
            <a:endParaRPr lang="en-US" dirty="0"/>
          </a:p>
          <a:p>
            <a:pPr lvl="1"/>
            <a:r>
              <a:rPr lang="en-US" dirty="0"/>
              <a:t>Peers</a:t>
            </a:r>
          </a:p>
          <a:p>
            <a:pPr lvl="1"/>
            <a:r>
              <a:rPr lang="en-US" dirty="0"/>
              <a:t>Additional people willing to take action in partnership with the workgroups</a:t>
            </a:r>
          </a:p>
        </p:txBody>
      </p:sp>
      <p:sp>
        <p:nvSpPr>
          <p:cNvPr id="3" name="Title 2"/>
          <p:cNvSpPr>
            <a:spLocks noGrp="1"/>
          </p:cNvSpPr>
          <p:nvPr>
            <p:ph type="title"/>
          </p:nvPr>
        </p:nvSpPr>
        <p:spPr>
          <a:xfrm>
            <a:off x="457200" y="170134"/>
            <a:ext cx="8229600" cy="1143000"/>
          </a:xfrm>
        </p:spPr>
        <p:txBody>
          <a:bodyPr>
            <a:normAutofit/>
          </a:bodyPr>
          <a:lstStyle/>
          <a:p>
            <a:pPr marL="0" marR="0">
              <a:spcBef>
                <a:spcPts val="400"/>
              </a:spcBef>
              <a:spcAft>
                <a:spcPts val="0"/>
              </a:spcAft>
            </a:pPr>
            <a:r>
              <a:rPr lang="en-US" b="1" dirty="0">
                <a:solidFill>
                  <a:srgbClr val="C55911"/>
                </a:solidFill>
              </a:rPr>
              <a:t>Key Messengers/Trusted Sources </a:t>
            </a:r>
            <a:endParaRPr lang="en-US" dirty="0"/>
          </a:p>
        </p:txBody>
      </p:sp>
      <p:sp>
        <p:nvSpPr>
          <p:cNvPr id="4" name="Rectangle 3"/>
          <p:cNvSpPr/>
          <p:nvPr/>
        </p:nvSpPr>
        <p:spPr>
          <a:xfrm>
            <a:off x="1075761" y="5943651"/>
            <a:ext cx="5139765" cy="646331"/>
          </a:xfrm>
          <a:prstGeom prst="rect">
            <a:avLst/>
          </a:prstGeom>
        </p:spPr>
        <p:txBody>
          <a:bodyPr wrap="square">
            <a:spAutoFit/>
          </a:bodyPr>
          <a:lstStyle/>
          <a:p>
            <a:pPr algn="r"/>
            <a:r>
              <a:rPr lang="en-US" i="1" dirty="0">
                <a:solidFill>
                  <a:srgbClr val="000000"/>
                </a:solidFill>
              </a:rPr>
              <a:t>Pennsylvania Local Government </a:t>
            </a:r>
          </a:p>
          <a:p>
            <a:pPr algn="r"/>
            <a:r>
              <a:rPr lang="en-US" i="1" dirty="0">
                <a:solidFill>
                  <a:srgbClr val="000000"/>
                </a:solidFill>
              </a:rPr>
              <a:t>Engagement and Communication Strategy </a:t>
            </a:r>
          </a:p>
        </p:txBody>
      </p:sp>
    </p:spTree>
    <p:extLst>
      <p:ext uri="{BB962C8B-B14F-4D97-AF65-F5344CB8AC3E}">
        <p14:creationId xmlns:p14="http://schemas.microsoft.com/office/powerpoint/2010/main" val="31387625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4885508"/>
          </a:xfrm>
        </p:spPr>
        <p:txBody>
          <a:bodyPr>
            <a:normAutofit fontScale="77500" lnSpcReduction="20000"/>
          </a:bodyPr>
          <a:lstStyle/>
          <a:p>
            <a:r>
              <a:rPr lang="en-US" dirty="0"/>
              <a:t>Workgroups and Workgroup Co-chairs</a:t>
            </a:r>
          </a:p>
          <a:p>
            <a:pPr lvl="1"/>
            <a:r>
              <a:rPr lang="en-US" dirty="0"/>
              <a:t>Writing Specific Sections of the Phase 3 WIP</a:t>
            </a:r>
          </a:p>
          <a:p>
            <a:r>
              <a:rPr lang="en-US" dirty="0"/>
              <a:t>Contracted Facilitators</a:t>
            </a:r>
          </a:p>
          <a:p>
            <a:pPr lvl="1"/>
            <a:r>
              <a:rPr lang="en-US" dirty="0"/>
              <a:t>Help with additional outreach, messaging</a:t>
            </a:r>
          </a:p>
          <a:p>
            <a:r>
              <a:rPr lang="en-US" dirty="0"/>
              <a:t>SRBC, USGS</a:t>
            </a:r>
          </a:p>
          <a:p>
            <a:r>
              <a:rPr lang="en-US" dirty="0"/>
              <a:t>Chesapeake Bay Program Office</a:t>
            </a:r>
          </a:p>
          <a:p>
            <a:pPr lvl="1"/>
            <a:r>
              <a:rPr lang="en-US" dirty="0"/>
              <a:t>Technical, modeling analyses</a:t>
            </a:r>
          </a:p>
          <a:p>
            <a:pPr lvl="1"/>
            <a:r>
              <a:rPr lang="en-US" dirty="0"/>
              <a:t>Communications, messaging</a:t>
            </a:r>
          </a:p>
          <a:p>
            <a:r>
              <a:rPr lang="en-US" dirty="0"/>
              <a:t>LGAC/LGEI</a:t>
            </a:r>
          </a:p>
          <a:p>
            <a:pPr lvl="1"/>
            <a:r>
              <a:rPr lang="en-US" dirty="0"/>
              <a:t>Forums, Meetings, Other</a:t>
            </a:r>
          </a:p>
          <a:p>
            <a:r>
              <a:rPr lang="en-US" dirty="0"/>
              <a:t>GAPS:</a:t>
            </a:r>
          </a:p>
          <a:p>
            <a:pPr lvl="1"/>
            <a:r>
              <a:rPr lang="en-US" dirty="0"/>
              <a:t>Local Planning Goal Plan Development</a:t>
            </a:r>
          </a:p>
          <a:p>
            <a:pPr lvl="1"/>
            <a:r>
              <a:rPr lang="en-US" dirty="0"/>
              <a:t>Sector Growth</a:t>
            </a:r>
          </a:p>
        </p:txBody>
      </p:sp>
      <p:sp>
        <p:nvSpPr>
          <p:cNvPr id="3" name="Title 2"/>
          <p:cNvSpPr>
            <a:spLocks noGrp="1"/>
          </p:cNvSpPr>
          <p:nvPr>
            <p:ph type="title"/>
          </p:nvPr>
        </p:nvSpPr>
        <p:spPr>
          <a:xfrm>
            <a:off x="457200" y="0"/>
            <a:ext cx="8229600" cy="1143000"/>
          </a:xfrm>
        </p:spPr>
        <p:txBody>
          <a:bodyPr>
            <a:normAutofit/>
          </a:bodyPr>
          <a:lstStyle/>
          <a:p>
            <a:pPr marL="0" marR="0">
              <a:spcBef>
                <a:spcPts val="400"/>
              </a:spcBef>
              <a:spcAft>
                <a:spcPts val="0"/>
              </a:spcAft>
            </a:pPr>
            <a:r>
              <a:rPr lang="en-US" b="1" dirty="0">
                <a:solidFill>
                  <a:srgbClr val="C55911"/>
                </a:solidFill>
              </a:rPr>
              <a:t>Roles, Resources, and Capacity</a:t>
            </a:r>
            <a:endParaRPr lang="en-US" dirty="0"/>
          </a:p>
        </p:txBody>
      </p:sp>
      <p:sp>
        <p:nvSpPr>
          <p:cNvPr id="4" name="Rectangle 3"/>
          <p:cNvSpPr/>
          <p:nvPr/>
        </p:nvSpPr>
        <p:spPr>
          <a:xfrm>
            <a:off x="1075761" y="5943651"/>
            <a:ext cx="5139765" cy="646331"/>
          </a:xfrm>
          <a:prstGeom prst="rect">
            <a:avLst/>
          </a:prstGeom>
        </p:spPr>
        <p:txBody>
          <a:bodyPr wrap="square">
            <a:spAutoFit/>
          </a:bodyPr>
          <a:lstStyle/>
          <a:p>
            <a:pPr algn="r"/>
            <a:r>
              <a:rPr lang="en-US" i="1" dirty="0">
                <a:solidFill>
                  <a:srgbClr val="000000"/>
                </a:solidFill>
              </a:rPr>
              <a:t>Pennsylvania Local Government </a:t>
            </a:r>
          </a:p>
          <a:p>
            <a:pPr algn="r"/>
            <a:r>
              <a:rPr lang="en-US" i="1" dirty="0">
                <a:solidFill>
                  <a:srgbClr val="000000"/>
                </a:solidFill>
              </a:rPr>
              <a:t>Engagement and Communication Strategy </a:t>
            </a:r>
          </a:p>
        </p:txBody>
      </p:sp>
    </p:spTree>
    <p:extLst>
      <p:ext uri="{BB962C8B-B14F-4D97-AF65-F5344CB8AC3E}">
        <p14:creationId xmlns:p14="http://schemas.microsoft.com/office/powerpoint/2010/main" val="1445339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09206"/>
            <a:ext cx="8229600" cy="2566851"/>
          </a:xfrm>
        </p:spPr>
        <p:txBody>
          <a:bodyPr>
            <a:normAutofit/>
          </a:bodyPr>
          <a:lstStyle/>
          <a:p>
            <a:pPr marL="0" indent="0" algn="ctr">
              <a:buNone/>
            </a:pPr>
            <a:r>
              <a:rPr lang="en-US" dirty="0"/>
              <a:t> Veronica Kasi</a:t>
            </a:r>
          </a:p>
          <a:p>
            <a:pPr marL="0" indent="0" algn="ctr">
              <a:buNone/>
            </a:pPr>
            <a:r>
              <a:rPr lang="en-US" dirty="0"/>
              <a:t>Chesapeake Bay Office</a:t>
            </a:r>
          </a:p>
          <a:p>
            <a:pPr marL="0" indent="0" algn="ctr">
              <a:buNone/>
            </a:pPr>
            <a:r>
              <a:rPr lang="en-US" dirty="0"/>
              <a:t>717-772-4053</a:t>
            </a:r>
          </a:p>
          <a:p>
            <a:pPr marL="0" indent="0" algn="ctr">
              <a:buNone/>
            </a:pPr>
            <a:r>
              <a:rPr lang="en-US" dirty="0"/>
              <a:t>vbkasi@pa.gov</a:t>
            </a:r>
          </a:p>
        </p:txBody>
      </p:sp>
      <p:sp>
        <p:nvSpPr>
          <p:cNvPr id="3" name="Title 2"/>
          <p:cNvSpPr>
            <a:spLocks noGrp="1"/>
          </p:cNvSpPr>
          <p:nvPr>
            <p:ph type="title"/>
          </p:nvPr>
        </p:nvSpPr>
        <p:spPr>
          <a:xfrm>
            <a:off x="457200" y="0"/>
            <a:ext cx="8229600" cy="1143000"/>
          </a:xfrm>
        </p:spPr>
        <p:txBody>
          <a:bodyPr>
            <a:normAutofit/>
          </a:bodyPr>
          <a:lstStyle/>
          <a:p>
            <a:pPr marL="0" marR="0">
              <a:spcBef>
                <a:spcPts val="400"/>
              </a:spcBef>
              <a:spcAft>
                <a:spcPts val="0"/>
              </a:spcAft>
            </a:pPr>
            <a:r>
              <a:rPr lang="en-US" b="1" dirty="0">
                <a:solidFill>
                  <a:srgbClr val="C55911"/>
                </a:solidFill>
              </a:rPr>
              <a:t>Contact Info</a:t>
            </a:r>
            <a:endParaRPr lang="en-US" dirty="0"/>
          </a:p>
        </p:txBody>
      </p:sp>
      <p:sp>
        <p:nvSpPr>
          <p:cNvPr id="4" name="Rectangle 3"/>
          <p:cNvSpPr/>
          <p:nvPr/>
        </p:nvSpPr>
        <p:spPr>
          <a:xfrm>
            <a:off x="1075761" y="5943651"/>
            <a:ext cx="5139765" cy="646331"/>
          </a:xfrm>
          <a:prstGeom prst="rect">
            <a:avLst/>
          </a:prstGeom>
        </p:spPr>
        <p:txBody>
          <a:bodyPr wrap="square">
            <a:spAutoFit/>
          </a:bodyPr>
          <a:lstStyle/>
          <a:p>
            <a:pPr algn="r"/>
            <a:r>
              <a:rPr lang="en-US" i="1" dirty="0">
                <a:solidFill>
                  <a:srgbClr val="000000"/>
                </a:solidFill>
              </a:rPr>
              <a:t>Pennsylvania Local Government </a:t>
            </a:r>
          </a:p>
          <a:p>
            <a:pPr algn="r"/>
            <a:r>
              <a:rPr lang="en-US" i="1" dirty="0">
                <a:solidFill>
                  <a:srgbClr val="000000"/>
                </a:solidFill>
              </a:rPr>
              <a:t>Engagement and Communication Strategy </a:t>
            </a:r>
          </a:p>
        </p:txBody>
      </p:sp>
    </p:spTree>
    <p:extLst>
      <p:ext uri="{BB962C8B-B14F-4D97-AF65-F5344CB8AC3E}">
        <p14:creationId xmlns:p14="http://schemas.microsoft.com/office/powerpoint/2010/main" val="3712294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85000"/>
          </a:schemeClr>
        </a:solidFill>
        <a:ln>
          <a:noFill/>
        </a:ln>
      </a:spPr>
      <a:bodyPr wrap="square" anchor="ctr">
        <a:spAutoFit/>
      </a:bodyPr>
      <a:lstStyle>
        <a:defPPr algn="ctr">
          <a:defRPr sz="4000" b="1" dirty="0" smtClean="0">
            <a:solidFill>
              <a:srgbClr val="C55911"/>
            </a:solidFill>
          </a:defRPr>
        </a:defPPr>
      </a:lst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2315</TotalTime>
  <Words>1037</Words>
  <Application>Microsoft Office PowerPoint</Application>
  <PresentationFormat>On-screen Show (4:3)</PresentationFormat>
  <Paragraphs>155</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PowerPoint Presentation</vt:lpstr>
      <vt:lpstr>Jurisdiction-specific Considerations</vt:lpstr>
      <vt:lpstr>Jurisdiction-specific Considerations</vt:lpstr>
      <vt:lpstr>Engagement and Communication Goals</vt:lpstr>
      <vt:lpstr>Target Audiences </vt:lpstr>
      <vt:lpstr>Key Messages </vt:lpstr>
      <vt:lpstr>Key Messengers/Trusted Sources </vt:lpstr>
      <vt:lpstr>Roles, Resources, and Capacity</vt:lpstr>
      <vt:lpstr>Contact Info</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Successful Green Infrastructure Implementation</dc:title>
  <dc:creator>Monica Billig</dc:creator>
  <cp:lastModifiedBy>Jennifer Starr</cp:lastModifiedBy>
  <cp:revision>49</cp:revision>
  <cp:lastPrinted>2017-10-04T19:25:14Z</cp:lastPrinted>
  <dcterms:created xsi:type="dcterms:W3CDTF">2017-05-31T18:02:07Z</dcterms:created>
  <dcterms:modified xsi:type="dcterms:W3CDTF">2017-10-05T15:06:23Z</dcterms:modified>
</cp:coreProperties>
</file>