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8" r:id="rId2"/>
  </p:sldMasterIdLst>
  <p:notesMasterIdLst>
    <p:notesMasterId r:id="rId8"/>
  </p:notesMasterIdLst>
  <p:sldIdLst>
    <p:sldId id="261" r:id="rId3"/>
    <p:sldId id="262" r:id="rId4"/>
    <p:sldId id="278" r:id="rId5"/>
    <p:sldId id="282" r:id="rId6"/>
    <p:sldId id="28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2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0C1B7-E5C1-486B-B4FF-1E214217A8DA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F6112-8FC9-4E2E-A60C-0D31FAE8D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17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3494-9593-41B1-9FE4-D6D3E33AB98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2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4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854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28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914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74650" y="6080125"/>
            <a:ext cx="2016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8900" tIns="44450" rIns="88900" bIns="44450">
            <a:spAutoFit/>
          </a:bodyPr>
          <a:lstStyle/>
          <a:p>
            <a:pPr defTabSz="88582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</a:rPr>
              <a:t>U.S. Department of the Interior</a:t>
            </a:r>
          </a:p>
          <a:p>
            <a:pPr defTabSz="88582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</a:rPr>
              <a:t>U.S. Geological Survey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66713" y="2286000"/>
            <a:ext cx="83058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66713" y="3886200"/>
            <a:ext cx="8305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8474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61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630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76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597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280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69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45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533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4309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9040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764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769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66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371600"/>
            <a:ext cx="40767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23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241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1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71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11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27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95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64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69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DE8E-98A9-4BCA-A450-3FD6BEC8B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5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60429"/>
            </a:gs>
            <a:gs pos="50000">
              <a:srgbClr val="180F9B"/>
            </a:gs>
            <a:gs pos="100000">
              <a:srgbClr val="06042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8305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05800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5" descr="ident-small_4_onscreen_png"/>
          <p:cNvPicPr>
            <a:picLocks noChangeAspect="1" noChangeArrowheads="1"/>
          </p:cNvPicPr>
          <p:nvPr/>
        </p:nvPicPr>
        <p:blipFill>
          <a:blip r:embed="rId15" cstate="print">
            <a:lum bright="100000"/>
          </a:blip>
          <a:srcRect/>
          <a:stretch>
            <a:fillRect/>
          </a:stretch>
        </p:blipFill>
        <p:spPr bwMode="black">
          <a:xfrm>
            <a:off x="381000" y="6500813"/>
            <a:ext cx="7620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533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400" b="1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000" b="1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000" b="1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000" b="1">
          <a:solidFill>
            <a:schemeClr val="bg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748742" y="2590800"/>
            <a:ext cx="639525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400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Land Use Metrics &amp; Methods Outcome</a:t>
            </a:r>
          </a:p>
          <a:p>
            <a:pPr algn="ctr">
              <a:spcBef>
                <a:spcPct val="0"/>
              </a:spcBef>
              <a:defRPr/>
            </a:pPr>
            <a:endParaRPr lang="en-US" sz="2400" b="1" dirty="0">
              <a:solidFill>
                <a:sysClr val="windowText" lastClr="000000"/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2400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Management Strategy</a:t>
            </a:r>
            <a:endParaRPr lang="en-US" sz="2400" b="1" dirty="0">
              <a:solidFill>
                <a:sysClr val="windowText" lastClr="000000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820897" y="4798142"/>
            <a:ext cx="6382096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Peter Claggett</a:t>
            </a:r>
          </a:p>
          <a:p>
            <a:pPr algn="ctr">
              <a:spcBef>
                <a:spcPct val="0"/>
              </a:spcBef>
              <a:defRPr/>
            </a:pPr>
            <a:r>
              <a:rPr lang="en-US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U.S</a:t>
            </a:r>
            <a:r>
              <a:rPr lang="en-US" b="1" dirty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. Geological </a:t>
            </a:r>
            <a:r>
              <a:rPr lang="en-US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Survey</a:t>
            </a:r>
          </a:p>
          <a:p>
            <a:pPr algn="ctr">
              <a:spcBef>
                <a:spcPct val="0"/>
              </a:spcBef>
              <a:defRPr/>
            </a:pPr>
            <a:endParaRPr lang="en-US" b="1" dirty="0">
              <a:solidFill>
                <a:sysClr val="windowText" lastClr="000000"/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December 4, </a:t>
            </a:r>
            <a:r>
              <a:rPr lang="en-US" b="1" dirty="0" smtClean="0">
                <a:solidFill>
                  <a:sysClr val="windowText" lastClr="000000"/>
                </a:solidFill>
                <a:latin typeface="Century Gothic" pitchFamily="34" charset="0"/>
                <a:cs typeface="Arial" pitchFamily="34" charset="0"/>
              </a:rPr>
              <a:t>2014</a:t>
            </a:r>
            <a:endParaRPr lang="en-US" b="1" dirty="0">
              <a:solidFill>
                <a:sysClr val="windowText" lastClr="000000"/>
              </a:solidFill>
              <a:latin typeface="Century Gothic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7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46285" y="467921"/>
            <a:ext cx="7834933" cy="163372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b="1" dirty="0" smtClean="0"/>
              <a:t>2014 Bay Agreement’s Land Conservation Goal: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Conserve </a:t>
            </a:r>
            <a:r>
              <a:rPr lang="en-US" sz="1800" dirty="0" smtClean="0">
                <a:solidFill>
                  <a:prstClr val="black"/>
                </a:solidFill>
              </a:rPr>
              <a:t>landscapes </a:t>
            </a:r>
            <a:r>
              <a:rPr lang="en-US" sz="1800" dirty="0">
                <a:solidFill>
                  <a:prstClr val="black"/>
                </a:solidFill>
              </a:rPr>
              <a:t>treasured by citizens in </a:t>
            </a:r>
            <a:r>
              <a:rPr lang="en-US" sz="1800" dirty="0" smtClean="0">
                <a:solidFill>
                  <a:prstClr val="black"/>
                </a:solidFill>
              </a:rPr>
              <a:t>order to </a:t>
            </a:r>
            <a:r>
              <a:rPr lang="en-US" sz="1800" dirty="0">
                <a:solidFill>
                  <a:prstClr val="black"/>
                </a:solidFill>
              </a:rPr>
              <a:t>maintain </a:t>
            </a:r>
            <a:r>
              <a:rPr lang="en-US" sz="1800" dirty="0" smtClean="0">
                <a:solidFill>
                  <a:prstClr val="black"/>
                </a:solidFill>
              </a:rPr>
              <a:t>water quality </a:t>
            </a:r>
            <a:r>
              <a:rPr lang="en-US" sz="1800" dirty="0">
                <a:solidFill>
                  <a:prstClr val="black"/>
                </a:solidFill>
              </a:rPr>
              <a:t>and habitat; sustain working </a:t>
            </a:r>
            <a:r>
              <a:rPr lang="en-US" sz="1800" dirty="0" smtClean="0">
                <a:solidFill>
                  <a:prstClr val="black"/>
                </a:solidFill>
              </a:rPr>
              <a:t>forests, farms </a:t>
            </a:r>
            <a:r>
              <a:rPr lang="en-US" sz="1800" dirty="0">
                <a:solidFill>
                  <a:prstClr val="black"/>
                </a:solidFill>
              </a:rPr>
              <a:t>and </a:t>
            </a:r>
            <a:r>
              <a:rPr lang="en-US" sz="1800" dirty="0" smtClean="0">
                <a:solidFill>
                  <a:prstClr val="black"/>
                </a:solidFill>
              </a:rPr>
              <a:t>maritime communities</a:t>
            </a:r>
            <a:r>
              <a:rPr lang="en-US" sz="1800" dirty="0">
                <a:solidFill>
                  <a:prstClr val="black"/>
                </a:solidFill>
              </a:rPr>
              <a:t>; and conserve lands </a:t>
            </a:r>
            <a:r>
              <a:rPr lang="en-US" sz="1800" dirty="0" smtClean="0">
                <a:solidFill>
                  <a:prstClr val="black"/>
                </a:solidFill>
              </a:rPr>
              <a:t>of cultural</a:t>
            </a:r>
            <a:r>
              <a:rPr lang="en-US" sz="1800" dirty="0">
                <a:solidFill>
                  <a:prstClr val="black"/>
                </a:solidFill>
              </a:rPr>
              <a:t>, indigenous </a:t>
            </a:r>
            <a:r>
              <a:rPr lang="en-US" sz="1800" dirty="0" smtClean="0">
                <a:solidFill>
                  <a:prstClr val="black"/>
                </a:solidFill>
              </a:rPr>
              <a:t>and community </a:t>
            </a:r>
            <a:r>
              <a:rPr lang="en-US" sz="1800" dirty="0">
                <a:solidFill>
                  <a:prstClr val="black"/>
                </a:solidFill>
              </a:rPr>
              <a:t>value.</a:t>
            </a:r>
          </a:p>
          <a:p>
            <a:pPr marL="0" lvl="0" indent="0">
              <a:buNone/>
            </a:pPr>
            <a:endParaRPr lang="en-US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46286" y="2503095"/>
            <a:ext cx="807415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Land Use Methods &amp; Metrics Development </a:t>
            </a:r>
            <a:r>
              <a:rPr lang="en-US" sz="2400" b="1" dirty="0" smtClean="0"/>
              <a:t>Outcome:</a:t>
            </a:r>
            <a:endParaRPr lang="en-US" sz="2400" b="1" dirty="0"/>
          </a:p>
          <a:p>
            <a:r>
              <a:rPr lang="en-US" dirty="0" smtClean="0"/>
              <a:t>Continually </a:t>
            </a:r>
            <a:r>
              <a:rPr lang="en-US" dirty="0"/>
              <a:t>improve the knowledge of land conversion and </a:t>
            </a:r>
            <a:r>
              <a:rPr lang="en-US" dirty="0" smtClean="0"/>
              <a:t>the associated </a:t>
            </a:r>
            <a:r>
              <a:rPr lang="en-US" dirty="0"/>
              <a:t>impacts throughout the watershed.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By </a:t>
            </a:r>
            <a:r>
              <a:rPr lang="en-US" dirty="0"/>
              <a:t>2016, </a:t>
            </a:r>
            <a:r>
              <a:rPr lang="en-US" dirty="0" smtClean="0"/>
              <a:t>develop a </a:t>
            </a:r>
            <a:r>
              <a:rPr lang="en-US" dirty="0"/>
              <a:t>Chesapeake Bay watershed-wide methodology and local </a:t>
            </a:r>
            <a:r>
              <a:rPr lang="en-US" dirty="0" smtClean="0"/>
              <a:t>level metrics </a:t>
            </a:r>
            <a:r>
              <a:rPr lang="en-US" dirty="0"/>
              <a:t>for characterizing the rate of farmland, forest and </a:t>
            </a:r>
            <a:r>
              <a:rPr lang="en-US" dirty="0" smtClean="0"/>
              <a:t>wetland conversion, measuring </a:t>
            </a:r>
            <a:r>
              <a:rPr lang="en-US" dirty="0"/>
              <a:t>the extent and rate of change in </a:t>
            </a:r>
            <a:r>
              <a:rPr lang="en-US" dirty="0" smtClean="0"/>
              <a:t>impervious surface coverage and… </a:t>
            </a:r>
          </a:p>
          <a:p>
            <a:r>
              <a:rPr lang="en-US" dirty="0" smtClean="0"/>
              <a:t>quantifying </a:t>
            </a:r>
            <a:r>
              <a:rPr lang="en-US" dirty="0"/>
              <a:t>the potential impacts of </a:t>
            </a:r>
            <a:r>
              <a:rPr lang="en-US" dirty="0" smtClean="0"/>
              <a:t>land conversion </a:t>
            </a:r>
            <a:r>
              <a:rPr lang="en-US" dirty="0"/>
              <a:t>to water quality, healthy watersheds and communities.</a:t>
            </a:r>
          </a:p>
          <a:p>
            <a:endParaRPr lang="en-US" dirty="0" smtClean="0"/>
          </a:p>
          <a:p>
            <a:r>
              <a:rPr lang="en-US" dirty="0" smtClean="0"/>
              <a:t>Launch </a:t>
            </a:r>
            <a:r>
              <a:rPr lang="en-US" dirty="0"/>
              <a:t>a public awareness campaign to share this information </a:t>
            </a:r>
            <a:r>
              <a:rPr lang="en-US" dirty="0" smtClean="0"/>
              <a:t>with citizens</a:t>
            </a:r>
            <a:r>
              <a:rPr lang="en-US" dirty="0"/>
              <a:t>, local governments, elected officials and stakeholders.</a:t>
            </a:r>
          </a:p>
        </p:txBody>
      </p:sp>
    </p:spTree>
    <p:extLst>
      <p:ext uri="{BB962C8B-B14F-4D97-AF65-F5344CB8AC3E}">
        <p14:creationId xmlns:p14="http://schemas.microsoft.com/office/powerpoint/2010/main" val="69329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961" y="703202"/>
            <a:ext cx="783139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Elements:</a:t>
            </a:r>
          </a:p>
          <a:p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Assess </a:t>
            </a:r>
            <a:r>
              <a:rPr lang="en-US" sz="2000" dirty="0"/>
              <a:t>rate of conversion of </a:t>
            </a:r>
            <a:r>
              <a:rPr lang="en-US" sz="2000" dirty="0" smtClean="0"/>
              <a:t>forests, wetlands, and farmland.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Monitor </a:t>
            </a:r>
            <a:r>
              <a:rPr lang="en-US" sz="2000" dirty="0"/>
              <a:t>changes in impervious </a:t>
            </a:r>
            <a:r>
              <a:rPr lang="en-US" sz="2000" dirty="0" smtClean="0"/>
              <a:t>surfaces.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Quantify impacts </a:t>
            </a:r>
            <a:r>
              <a:rPr lang="en-US" sz="2000" dirty="0" smtClean="0"/>
              <a:t>of </a:t>
            </a:r>
            <a:r>
              <a:rPr lang="en-US" sz="2000" dirty="0"/>
              <a:t>land conversion </a:t>
            </a:r>
            <a:r>
              <a:rPr lang="en-US" sz="2000" dirty="0" smtClean="0"/>
              <a:t>on:</a:t>
            </a:r>
            <a:endParaRPr lang="en-US" sz="2000" dirty="0"/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/>
              <a:t>Water quality </a:t>
            </a:r>
            <a:endParaRPr lang="en-US" sz="20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/>
              <a:t>Healthy </a:t>
            </a:r>
            <a:r>
              <a:rPr lang="en-US" sz="2000" dirty="0"/>
              <a:t>watersheds </a:t>
            </a:r>
            <a:endParaRPr lang="en-US" sz="20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en-US" sz="2000" dirty="0" smtClean="0"/>
              <a:t>Communities</a:t>
            </a:r>
          </a:p>
          <a:p>
            <a:pPr marL="800100" lvl="1" indent="-342900">
              <a:buFont typeface="+mj-lt"/>
              <a:buAutoNum type="alphaLcPeriod"/>
            </a:pP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Communicate results to the </a:t>
            </a:r>
            <a:r>
              <a:rPr lang="en-US" sz="2000" dirty="0" smtClean="0"/>
              <a:t>public, elected officials, and CBP partners.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880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7813" y="673705"/>
            <a:ext cx="78313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Technical Issues:</a:t>
            </a:r>
            <a:endParaRPr lang="en-US" sz="2400" b="1" dirty="0"/>
          </a:p>
          <a:p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exactly are we monitoring?  Loss?  Loss &amp; Gain?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</a:t>
            </a:r>
            <a:r>
              <a:rPr lang="en-US" sz="2400" dirty="0" smtClean="0"/>
              <a:t>patial scale? (e.g., small watersheds,  counties, municipalities)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</a:t>
            </a:r>
            <a:r>
              <a:rPr lang="en-US" sz="2400" dirty="0" smtClean="0"/>
              <a:t>requency? (e.g., annual, 2-3 years, 5-7 years)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</a:t>
            </a:r>
            <a:r>
              <a:rPr lang="en-US" sz="2400" dirty="0" smtClean="0"/>
              <a:t>ccuracy? 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Baseline? (fixed or variable?)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646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9322" y="673705"/>
            <a:ext cx="834758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Questions?</a:t>
            </a:r>
            <a:endParaRPr lang="en-US" sz="2400" b="1" dirty="0" smtClean="0"/>
          </a:p>
          <a:p>
            <a:endParaRPr lang="en-US" sz="24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Which </a:t>
            </a:r>
            <a:r>
              <a:rPr lang="en-US" sz="2400" dirty="0" smtClean="0"/>
              <a:t>elements are most relevant to </a:t>
            </a:r>
            <a:r>
              <a:rPr lang="en-US" sz="2400" dirty="0" smtClean="0"/>
              <a:t>local governments?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How accurate do the data need to be?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Are local governments already tracking land conversions?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How should this information be communicated to local governments?  In what format?</a:t>
            </a:r>
            <a:endParaRPr lang="en-US" sz="24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What support is needed to ensure the data are relevant to local government decisions?</a:t>
            </a:r>
          </a:p>
        </p:txBody>
      </p:sp>
    </p:spTree>
    <p:extLst>
      <p:ext uri="{BB962C8B-B14F-4D97-AF65-F5344CB8AC3E}">
        <p14:creationId xmlns:p14="http://schemas.microsoft.com/office/powerpoint/2010/main" val="31269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geography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geography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eography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phy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5644</TotalTime>
  <Words>309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1_Office Theme</vt:lpstr>
      <vt:lpstr>1_geography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Claggett</dc:creator>
  <cp:lastModifiedBy>Peter Claggett</cp:lastModifiedBy>
  <cp:revision>53</cp:revision>
  <dcterms:created xsi:type="dcterms:W3CDTF">2014-10-10T18:35:56Z</dcterms:created>
  <dcterms:modified xsi:type="dcterms:W3CDTF">2014-12-03T20:41:26Z</dcterms:modified>
</cp:coreProperties>
</file>