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Lst>
  <p:notesMasterIdLst>
    <p:notesMasterId r:id="rId36"/>
  </p:notesMasterIdLst>
  <p:sldIdLst>
    <p:sldId id="268" r:id="rId3"/>
    <p:sldId id="481" r:id="rId4"/>
    <p:sldId id="496" r:id="rId5"/>
    <p:sldId id="537" r:id="rId6"/>
    <p:sldId id="536" r:id="rId7"/>
    <p:sldId id="497" r:id="rId8"/>
    <p:sldId id="257" r:id="rId9"/>
    <p:sldId id="531" r:id="rId10"/>
    <p:sldId id="502" r:id="rId11"/>
    <p:sldId id="503" r:id="rId12"/>
    <p:sldId id="505" r:id="rId13"/>
    <p:sldId id="506" r:id="rId14"/>
    <p:sldId id="507" r:id="rId15"/>
    <p:sldId id="508" r:id="rId16"/>
    <p:sldId id="509" r:id="rId17"/>
    <p:sldId id="510" r:id="rId18"/>
    <p:sldId id="512" r:id="rId19"/>
    <p:sldId id="513" r:id="rId20"/>
    <p:sldId id="514" r:id="rId21"/>
    <p:sldId id="515" r:id="rId22"/>
    <p:sldId id="518" r:id="rId23"/>
    <p:sldId id="519" r:id="rId24"/>
    <p:sldId id="521" r:id="rId25"/>
    <p:sldId id="522" r:id="rId26"/>
    <p:sldId id="523" r:id="rId27"/>
    <p:sldId id="524" r:id="rId28"/>
    <p:sldId id="540" r:id="rId29"/>
    <p:sldId id="538" r:id="rId30"/>
    <p:sldId id="539" r:id="rId31"/>
    <p:sldId id="528" r:id="rId32"/>
    <p:sldId id="534" r:id="rId33"/>
    <p:sldId id="535" r:id="rId34"/>
    <p:sldId id="53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486"/>
    <a:srgbClr val="32236B"/>
    <a:srgbClr val="4C216D"/>
    <a:srgbClr val="FF00FF"/>
    <a:srgbClr val="FFCC00"/>
    <a:srgbClr val="FF2121"/>
    <a:srgbClr val="AC341C"/>
    <a:srgbClr val="E05B40"/>
    <a:srgbClr val="FCEDD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4742" autoAdjust="0"/>
  </p:normalViewPr>
  <p:slideViewPr>
    <p:cSldViewPr>
      <p:cViewPr varScale="1">
        <p:scale>
          <a:sx n="107" d="100"/>
          <a:sy n="107" d="100"/>
        </p:scale>
        <p:origin x="78" y="384"/>
      </p:cViewPr>
      <p:guideLst>
        <p:guide orient="horz" pos="2160"/>
        <p:guide pos="2880"/>
      </p:guideLst>
    </p:cSldViewPr>
  </p:slideViewPr>
  <p:notesTextViewPr>
    <p:cViewPr>
      <p:scale>
        <a:sx n="3" d="2"/>
        <a:sy n="3" d="2"/>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2" Type="http://schemas.openxmlformats.org/officeDocument/2006/relationships/oleObject" Target="file:///\\10.0.1.48\WrkGrp\ImageryServer\CBLCM_v3\Demand\ICLUS_Adjusted_scenarios_2005-2100_Chesapeake_V3.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0.1.48\WrkGrp\ImageryServer\CBLCM_v3\Demand\Bldg_permitsUSA_1990_2014.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10.0.1.48\WrkGrp\ImageryServer\CBLCM_v3\Demand\Bldg_permitsUSA_1990_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Wtrshd_Census_Data!$DP$2</c:f>
              <c:strCache>
                <c:ptCount val="1"/>
                <c:pt idx="0">
                  <c:v>Trend</c:v>
                </c:pt>
              </c:strCache>
            </c:strRef>
          </c:tx>
          <c:spPr>
            <a:ln>
              <a:solidFill>
                <a:srgbClr val="FF0000"/>
              </a:solidFill>
            </a:ln>
          </c:spPr>
          <c:marker>
            <c:symbol val="none"/>
          </c:marker>
          <c:cat>
            <c:numRef>
              <c:f>FULL_County_Census_Data!$DV$1:$EK$1</c:f>
              <c:numCache>
                <c:formatCode>General</c:formatCode>
                <c:ptCount val="16"/>
                <c:pt idx="0">
                  <c:v>1950</c:v>
                </c:pt>
                <c:pt idx="1">
                  <c:v>1960</c:v>
                </c:pt>
                <c:pt idx="2">
                  <c:v>1970</c:v>
                </c:pt>
                <c:pt idx="3">
                  <c:v>1980</c:v>
                </c:pt>
                <c:pt idx="4">
                  <c:v>1990</c:v>
                </c:pt>
                <c:pt idx="5">
                  <c:v>2000</c:v>
                </c:pt>
                <c:pt idx="6">
                  <c:v>2010</c:v>
                </c:pt>
                <c:pt idx="7">
                  <c:v>2020</c:v>
                </c:pt>
                <c:pt idx="8">
                  <c:v>2030</c:v>
                </c:pt>
                <c:pt idx="9">
                  <c:v>2040</c:v>
                </c:pt>
                <c:pt idx="10">
                  <c:v>2050</c:v>
                </c:pt>
                <c:pt idx="11">
                  <c:v>2060</c:v>
                </c:pt>
                <c:pt idx="12">
                  <c:v>2070</c:v>
                </c:pt>
                <c:pt idx="13">
                  <c:v>2080</c:v>
                </c:pt>
                <c:pt idx="14">
                  <c:v>2090</c:v>
                </c:pt>
                <c:pt idx="15">
                  <c:v>2100</c:v>
                </c:pt>
              </c:numCache>
            </c:numRef>
          </c:cat>
          <c:val>
            <c:numRef>
              <c:f>Wtrshd_Census_Data!$DQ$2:$EF$2</c:f>
              <c:numCache>
                <c:formatCode>#,##0.00</c:formatCode>
                <c:ptCount val="16"/>
                <c:pt idx="0">
                  <c:v>8382879.9124339316</c:v>
                </c:pt>
                <c:pt idx="1">
                  <c:v>10009965.960416099</c:v>
                </c:pt>
                <c:pt idx="2">
                  <c:v>11764513.719772303</c:v>
                </c:pt>
                <c:pt idx="3">
                  <c:v>12750476.877712401</c:v>
                </c:pt>
                <c:pt idx="4">
                  <c:v>14233360.407593496</c:v>
                </c:pt>
                <c:pt idx="5">
                  <c:v>15698602.959622197</c:v>
                </c:pt>
                <c:pt idx="6">
                  <c:v>17360472.082996402</c:v>
                </c:pt>
                <c:pt idx="7">
                  <c:v>18837600.938729096</c:v>
                </c:pt>
                <c:pt idx="8">
                  <c:v>20248404.961598296</c:v>
                </c:pt>
                <c:pt idx="9">
                  <c:v>21817903.951151703</c:v>
                </c:pt>
                <c:pt idx="10">
                  <c:v>23330557.437317796</c:v>
                </c:pt>
                <c:pt idx="11">
                  <c:v>24843210.923484005</c:v>
                </c:pt>
                <c:pt idx="12">
                  <c:v>26355864.409650002</c:v>
                </c:pt>
                <c:pt idx="13">
                  <c:v>27868517.895816103</c:v>
                </c:pt>
                <c:pt idx="14">
                  <c:v>29381171.381982196</c:v>
                </c:pt>
                <c:pt idx="15">
                  <c:v>30893824.868148297</c:v>
                </c:pt>
              </c:numCache>
            </c:numRef>
          </c:val>
          <c:smooth val="0"/>
        </c:ser>
        <c:dLbls>
          <c:showLegendKey val="0"/>
          <c:showVal val="0"/>
          <c:showCatName val="0"/>
          <c:showSerName val="0"/>
          <c:showPercent val="0"/>
          <c:showBubbleSize val="0"/>
        </c:dLbls>
        <c:smooth val="0"/>
        <c:axId val="318816968"/>
        <c:axId val="316904120"/>
      </c:lineChart>
      <c:catAx>
        <c:axId val="318816968"/>
        <c:scaling>
          <c:orientation val="minMax"/>
        </c:scaling>
        <c:delete val="0"/>
        <c:axPos val="b"/>
        <c:title>
          <c:tx>
            <c:rich>
              <a:bodyPr/>
              <a:lstStyle/>
              <a:p>
                <a:pPr>
                  <a:defRPr sz="1400">
                    <a:solidFill>
                      <a:schemeClr val="bg1"/>
                    </a:solidFill>
                  </a:defRPr>
                </a:pPr>
                <a:r>
                  <a:rPr lang="en-US" sz="1400" dirty="0">
                    <a:solidFill>
                      <a:schemeClr val="bg1"/>
                    </a:solidFill>
                  </a:rPr>
                  <a:t>Year</a:t>
                </a:r>
              </a:p>
            </c:rich>
          </c:tx>
          <c:layout/>
          <c:overlay val="0"/>
        </c:title>
        <c:numFmt formatCode="General" sourceLinked="1"/>
        <c:majorTickMark val="out"/>
        <c:minorTickMark val="none"/>
        <c:tickLblPos val="nextTo"/>
        <c:txPr>
          <a:bodyPr/>
          <a:lstStyle/>
          <a:p>
            <a:pPr>
              <a:defRPr sz="1400" b="1">
                <a:solidFill>
                  <a:schemeClr val="bg1"/>
                </a:solidFill>
              </a:defRPr>
            </a:pPr>
            <a:endParaRPr lang="en-US"/>
          </a:p>
        </c:txPr>
        <c:crossAx val="316904120"/>
        <c:crosses val="autoZero"/>
        <c:auto val="1"/>
        <c:lblAlgn val="ctr"/>
        <c:lblOffset val="100"/>
        <c:noMultiLvlLbl val="0"/>
      </c:catAx>
      <c:valAx>
        <c:axId val="316904120"/>
        <c:scaling>
          <c:orientation val="minMax"/>
        </c:scaling>
        <c:delete val="0"/>
        <c:axPos val="l"/>
        <c:majorGridlines/>
        <c:title>
          <c:tx>
            <c:rich>
              <a:bodyPr rot="-5400000" vert="horz"/>
              <a:lstStyle/>
              <a:p>
                <a:pPr>
                  <a:defRPr sz="1600">
                    <a:solidFill>
                      <a:schemeClr val="bg1"/>
                    </a:solidFill>
                  </a:defRPr>
                </a:pPr>
                <a:r>
                  <a:rPr lang="en-US" sz="1600" dirty="0">
                    <a:solidFill>
                      <a:schemeClr val="bg1"/>
                    </a:solidFill>
                  </a:rPr>
                  <a:t>Population (millions)</a:t>
                </a:r>
              </a:p>
            </c:rich>
          </c:tx>
          <c:layout/>
          <c:overlay val="0"/>
        </c:title>
        <c:numFmt formatCode="#,##0" sourceLinked="0"/>
        <c:majorTickMark val="out"/>
        <c:minorTickMark val="none"/>
        <c:tickLblPos val="nextTo"/>
        <c:txPr>
          <a:bodyPr/>
          <a:lstStyle/>
          <a:p>
            <a:pPr>
              <a:defRPr sz="1600" b="1" baseline="0">
                <a:solidFill>
                  <a:schemeClr val="bg1"/>
                </a:solidFill>
              </a:defRPr>
            </a:pPr>
            <a:endParaRPr lang="en-US"/>
          </a:p>
        </c:txPr>
        <c:crossAx val="318816968"/>
        <c:crosses val="autoZero"/>
        <c:crossBetween val="between"/>
        <c:dispUnits>
          <c:builtInUnit val="millions"/>
        </c:dispUnits>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339622641509524E-2"/>
          <c:y val="3.4257748776509014E-2"/>
          <c:w val="0.72031076581575926"/>
          <c:h val="0.85970636215334462"/>
        </c:manualLayout>
      </c:layout>
      <c:lineChart>
        <c:grouping val="standard"/>
        <c:varyColors val="0"/>
        <c:ser>
          <c:idx val="0"/>
          <c:order val="0"/>
          <c:tx>
            <c:strRef>
              <c:f>BaySingle_bldg_unit_trends!$BZ$2</c:f>
              <c:strCache>
                <c:ptCount val="1"/>
                <c:pt idx="0">
                  <c:v>Delaware</c:v>
                </c:pt>
              </c:strCache>
            </c:strRef>
          </c:tx>
          <c:spPr>
            <a:ln w="12700">
              <a:solidFill>
                <a:schemeClr val="tx1">
                  <a:lumMod val="50000"/>
                  <a:lumOff val="50000"/>
                </a:schemeClr>
              </a:solidFill>
              <a:prstDash val="solid"/>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BaySingle_bldg_unit_trends!$CA$2:$CY$2</c15:sqref>
                  </c15:fullRef>
                </c:ext>
              </c:extLst>
              <c:f>BaySingle_bldg_unit_trends!$CB$2:$CY$2</c:f>
              <c:numCache>
                <c:formatCode>#,##0</c:formatCode>
                <c:ptCount val="24"/>
                <c:pt idx="0">
                  <c:v>521.24889514500001</c:v>
                </c:pt>
                <c:pt idx="1">
                  <c:v>587.95040601400001</c:v>
                </c:pt>
                <c:pt idx="2">
                  <c:v>613.387322122</c:v>
                </c:pt>
                <c:pt idx="3">
                  <c:v>659.04202445800001</c:v>
                </c:pt>
                <c:pt idx="4">
                  <c:v>619.95824490000007</c:v>
                </c:pt>
                <c:pt idx="5">
                  <c:v>661.50788362200001</c:v>
                </c:pt>
                <c:pt idx="6">
                  <c:v>641.29692994600009</c:v>
                </c:pt>
                <c:pt idx="7">
                  <c:v>753.97903046700003</c:v>
                </c:pt>
                <c:pt idx="8">
                  <c:v>830.33572684600006</c:v>
                </c:pt>
                <c:pt idx="9">
                  <c:v>678.42364184300004</c:v>
                </c:pt>
                <c:pt idx="10">
                  <c:v>842.33517455900005</c:v>
                </c:pt>
                <c:pt idx="11">
                  <c:v>1171.9698134749999</c:v>
                </c:pt>
                <c:pt idx="12">
                  <c:v>1459.3866085320001</c:v>
                </c:pt>
                <c:pt idx="13">
                  <c:v>1608.4546909740002</c:v>
                </c:pt>
                <c:pt idx="14">
                  <c:v>1484.3401041110001</c:v>
                </c:pt>
                <c:pt idx="15">
                  <c:v>1017.391069485</c:v>
                </c:pt>
                <c:pt idx="16">
                  <c:v>909.05412850099992</c:v>
                </c:pt>
                <c:pt idx="17">
                  <c:v>575.72135049400003</c:v>
                </c:pt>
                <c:pt idx="18">
                  <c:v>600.71988792000002</c:v>
                </c:pt>
                <c:pt idx="19">
                  <c:v>601.03142231300001</c:v>
                </c:pt>
                <c:pt idx="20">
                  <c:v>573.25565148300007</c:v>
                </c:pt>
                <c:pt idx="21">
                  <c:v>659.75504882000007</c:v>
                </c:pt>
                <c:pt idx="22">
                  <c:v>854.78935565500001</c:v>
                </c:pt>
                <c:pt idx="23">
                  <c:v>873.19967613400013</c:v>
                </c:pt>
              </c:numCache>
            </c:numRef>
          </c:val>
          <c:smooth val="1"/>
        </c:ser>
        <c:ser>
          <c:idx val="1"/>
          <c:order val="1"/>
          <c:tx>
            <c:strRef>
              <c:f>BaySingle_bldg_unit_trends!$BZ$3</c:f>
              <c:strCache>
                <c:ptCount val="1"/>
                <c:pt idx="0">
                  <c:v>District of Columbia</c:v>
                </c:pt>
              </c:strCache>
            </c:strRef>
          </c:tx>
          <c:spPr>
            <a:ln w="12700">
              <a:solidFill>
                <a:srgbClr val="7030A0"/>
              </a:solidFill>
              <a:prstDash val="solid"/>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BaySingle_bldg_unit_trends!$CA$3:$CY$3</c15:sqref>
                  </c15:fullRef>
                </c:ext>
              </c:extLst>
              <c:f>BaySingle_bldg_unit_trends!$CB$3:$CY$3</c:f>
              <c:numCache>
                <c:formatCode>#,##0</c:formatCode>
                <c:ptCount val="24"/>
                <c:pt idx="0">
                  <c:v>83</c:v>
                </c:pt>
                <c:pt idx="1">
                  <c:v>92</c:v>
                </c:pt>
                <c:pt idx="2">
                  <c:v>99</c:v>
                </c:pt>
                <c:pt idx="3">
                  <c:v>96</c:v>
                </c:pt>
                <c:pt idx="4">
                  <c:v>35</c:v>
                </c:pt>
                <c:pt idx="5">
                  <c:v>0</c:v>
                </c:pt>
                <c:pt idx="6">
                  <c:v>11</c:v>
                </c:pt>
                <c:pt idx="7">
                  <c:v>255</c:v>
                </c:pt>
                <c:pt idx="8">
                  <c:v>319</c:v>
                </c:pt>
                <c:pt idx="9">
                  <c:v>187</c:v>
                </c:pt>
                <c:pt idx="10">
                  <c:v>131</c:v>
                </c:pt>
                <c:pt idx="11">
                  <c:v>383</c:v>
                </c:pt>
                <c:pt idx="12">
                  <c:v>152</c:v>
                </c:pt>
                <c:pt idx="13">
                  <c:v>226</c:v>
                </c:pt>
                <c:pt idx="14">
                  <c:v>125</c:v>
                </c:pt>
                <c:pt idx="15">
                  <c:v>126</c:v>
                </c:pt>
                <c:pt idx="16">
                  <c:v>576</c:v>
                </c:pt>
                <c:pt idx="17">
                  <c:v>248</c:v>
                </c:pt>
                <c:pt idx="18">
                  <c:v>151</c:v>
                </c:pt>
                <c:pt idx="19">
                  <c:v>177</c:v>
                </c:pt>
                <c:pt idx="20">
                  <c:v>227</c:v>
                </c:pt>
                <c:pt idx="21">
                  <c:v>271</c:v>
                </c:pt>
                <c:pt idx="22">
                  <c:v>333</c:v>
                </c:pt>
                <c:pt idx="23">
                  <c:v>288</c:v>
                </c:pt>
              </c:numCache>
            </c:numRef>
          </c:val>
          <c:smooth val="1"/>
        </c:ser>
        <c:ser>
          <c:idx val="2"/>
          <c:order val="2"/>
          <c:tx>
            <c:strRef>
              <c:f>BaySingle_bldg_unit_trends!$BZ$4</c:f>
              <c:strCache>
                <c:ptCount val="1"/>
                <c:pt idx="0">
                  <c:v>Maryland</c:v>
                </c:pt>
              </c:strCache>
            </c:strRef>
          </c:tx>
          <c:spPr>
            <a:ln w="12700">
              <a:solidFill>
                <a:srgbClr val="FF0000"/>
              </a:solidFill>
              <a:prstDash val="solid"/>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BaySingle_bldg_unit_trends!$CA$4:$CY$4</c15:sqref>
                  </c15:fullRef>
                </c:ext>
              </c:extLst>
              <c:f>BaySingle_bldg_unit_trends!$CB$4:$CY$4</c:f>
              <c:numCache>
                <c:formatCode>#,##0</c:formatCode>
                <c:ptCount val="24"/>
                <c:pt idx="0">
                  <c:v>20601.207739754002</c:v>
                </c:pt>
                <c:pt idx="1">
                  <c:v>27514.664037578001</c:v>
                </c:pt>
                <c:pt idx="2">
                  <c:v>24925.117440669001</c:v>
                </c:pt>
                <c:pt idx="3">
                  <c:v>24353.627260529</c:v>
                </c:pt>
                <c:pt idx="4">
                  <c:v>22493.859770141</c:v>
                </c:pt>
                <c:pt idx="5">
                  <c:v>21946.005076686997</c:v>
                </c:pt>
                <c:pt idx="6">
                  <c:v>20436.273777098999</c:v>
                </c:pt>
                <c:pt idx="7">
                  <c:v>23211.564100508</c:v>
                </c:pt>
                <c:pt idx="8">
                  <c:v>23568.346614386999</c:v>
                </c:pt>
                <c:pt idx="9">
                  <c:v>24436.843397603003</c:v>
                </c:pt>
                <c:pt idx="10">
                  <c:v>23017.780810405999</c:v>
                </c:pt>
                <c:pt idx="11">
                  <c:v>23107.257640595999</c:v>
                </c:pt>
                <c:pt idx="12">
                  <c:v>22540.907033284002</c:v>
                </c:pt>
                <c:pt idx="13">
                  <c:v>20699.149704241001</c:v>
                </c:pt>
                <c:pt idx="14">
                  <c:v>22091.114835138</c:v>
                </c:pt>
                <c:pt idx="15">
                  <c:v>17181.047463542</c:v>
                </c:pt>
                <c:pt idx="16">
                  <c:v>12756.840837929998</c:v>
                </c:pt>
                <c:pt idx="17">
                  <c:v>8629.277722107001</c:v>
                </c:pt>
                <c:pt idx="18">
                  <c:v>7911.326739172001</c:v>
                </c:pt>
                <c:pt idx="19">
                  <c:v>8325.5816912360006</c:v>
                </c:pt>
                <c:pt idx="20">
                  <c:v>8209.0032359859997</c:v>
                </c:pt>
                <c:pt idx="21">
                  <c:v>9055.5448128310018</c:v>
                </c:pt>
                <c:pt idx="22">
                  <c:v>10512.933366373001</c:v>
                </c:pt>
                <c:pt idx="23">
                  <c:v>10367.590360387001</c:v>
                </c:pt>
              </c:numCache>
            </c:numRef>
          </c:val>
          <c:smooth val="1"/>
        </c:ser>
        <c:ser>
          <c:idx val="3"/>
          <c:order val="3"/>
          <c:tx>
            <c:strRef>
              <c:f>BaySingle_bldg_unit_trends!$BZ$5</c:f>
              <c:strCache>
                <c:ptCount val="1"/>
                <c:pt idx="0">
                  <c:v>New York</c:v>
                </c:pt>
              </c:strCache>
            </c:strRef>
          </c:tx>
          <c:spPr>
            <a:ln w="12700">
              <a:solidFill>
                <a:schemeClr val="tx1">
                  <a:lumMod val="50000"/>
                  <a:lumOff val="50000"/>
                </a:schemeClr>
              </a:solidFill>
              <a:prstDash val="solid"/>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BaySingle_bldg_unit_trends!$CA$5:$CY$5</c15:sqref>
                  </c15:fullRef>
                </c:ext>
              </c:extLst>
              <c:f>BaySingle_bldg_unit_trends!$CB$5:$CY$5</c:f>
              <c:numCache>
                <c:formatCode>#,##0</c:formatCode>
                <c:ptCount val="24"/>
                <c:pt idx="0">
                  <c:v>1356.2587904069997</c:v>
                </c:pt>
                <c:pt idx="1">
                  <c:v>1512.525832195</c:v>
                </c:pt>
                <c:pt idx="2">
                  <c:v>1061.7719953610001</c:v>
                </c:pt>
                <c:pt idx="3">
                  <c:v>949.22243600499985</c:v>
                </c:pt>
                <c:pt idx="4">
                  <c:v>819.18486320299996</c:v>
                </c:pt>
                <c:pt idx="5">
                  <c:v>763.36048529300001</c:v>
                </c:pt>
                <c:pt idx="6">
                  <c:v>727.88483260699991</c:v>
                </c:pt>
                <c:pt idx="7">
                  <c:v>877.44848014299998</c:v>
                </c:pt>
                <c:pt idx="8">
                  <c:v>1007.0193306239998</c:v>
                </c:pt>
                <c:pt idx="9">
                  <c:v>966.363389719</c:v>
                </c:pt>
                <c:pt idx="10">
                  <c:v>1052.6402861459999</c:v>
                </c:pt>
                <c:pt idx="11">
                  <c:v>1037.1479687959998</c:v>
                </c:pt>
                <c:pt idx="12">
                  <c:v>996.5620723290001</c:v>
                </c:pt>
                <c:pt idx="13">
                  <c:v>1010.4514464579999</c:v>
                </c:pt>
                <c:pt idx="14">
                  <c:v>1000.0104527879998</c:v>
                </c:pt>
                <c:pt idx="15">
                  <c:v>815.79031105199999</c:v>
                </c:pt>
                <c:pt idx="16">
                  <c:v>864.36043457799997</c:v>
                </c:pt>
                <c:pt idx="17">
                  <c:v>732.97088807799992</c:v>
                </c:pt>
                <c:pt idx="18">
                  <c:v>531.5191389339999</c:v>
                </c:pt>
                <c:pt idx="19">
                  <c:v>489.41990226100006</c:v>
                </c:pt>
                <c:pt idx="20">
                  <c:v>396.80499768699997</c:v>
                </c:pt>
                <c:pt idx="21">
                  <c:v>414.32245800499999</c:v>
                </c:pt>
                <c:pt idx="22">
                  <c:v>447.11231752699996</c:v>
                </c:pt>
                <c:pt idx="23">
                  <c:v>398.24810567300011</c:v>
                </c:pt>
              </c:numCache>
            </c:numRef>
          </c:val>
          <c:smooth val="1"/>
        </c:ser>
        <c:ser>
          <c:idx val="4"/>
          <c:order val="4"/>
          <c:tx>
            <c:strRef>
              <c:f>BaySingle_bldg_unit_trends!$BZ$6</c:f>
              <c:strCache>
                <c:ptCount val="1"/>
                <c:pt idx="0">
                  <c:v>Pennsylvania</c:v>
                </c:pt>
              </c:strCache>
            </c:strRef>
          </c:tx>
          <c:spPr>
            <a:ln w="12700">
              <a:solidFill>
                <a:srgbClr val="00B050"/>
              </a:solidFill>
              <a:prstDash val="solid"/>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BaySingle_bldg_unit_trends!$CA$6:$CY$6</c15:sqref>
                  </c15:fullRef>
                </c:ext>
              </c:extLst>
              <c:f>BaySingle_bldg_unit_trends!$CB$6:$CY$6</c:f>
              <c:numCache>
                <c:formatCode>#,##0</c:formatCode>
                <c:ptCount val="24"/>
                <c:pt idx="0">
                  <c:v>11296.744853223001</c:v>
                </c:pt>
                <c:pt idx="1">
                  <c:v>13618.493592021998</c:v>
                </c:pt>
                <c:pt idx="2">
                  <c:v>13590.362586703999</c:v>
                </c:pt>
                <c:pt idx="3">
                  <c:v>13252.984803968</c:v>
                </c:pt>
                <c:pt idx="4">
                  <c:v>11073.869941361001</c:v>
                </c:pt>
                <c:pt idx="5">
                  <c:v>11436.364399556998</c:v>
                </c:pt>
                <c:pt idx="6">
                  <c:v>11022.028161941</c:v>
                </c:pt>
                <c:pt idx="7">
                  <c:v>11894.476904315001</c:v>
                </c:pt>
                <c:pt idx="8">
                  <c:v>12635.763928041999</c:v>
                </c:pt>
                <c:pt idx="9">
                  <c:v>11314.065816972001</c:v>
                </c:pt>
                <c:pt idx="10">
                  <c:v>12239.979492171002</c:v>
                </c:pt>
                <c:pt idx="11">
                  <c:v>14198.813387208</c:v>
                </c:pt>
                <c:pt idx="12">
                  <c:v>14414.642625742999</c:v>
                </c:pt>
                <c:pt idx="13">
                  <c:v>15538.191801017996</c:v>
                </c:pt>
                <c:pt idx="14">
                  <c:v>13946.074897066997</c:v>
                </c:pt>
                <c:pt idx="15">
                  <c:v>12422.087559199997</c:v>
                </c:pt>
                <c:pt idx="16">
                  <c:v>10820.567773061999</c:v>
                </c:pt>
                <c:pt idx="17">
                  <c:v>8009.3612376109995</c:v>
                </c:pt>
                <c:pt idx="18">
                  <c:v>6510.0213188259995</c:v>
                </c:pt>
                <c:pt idx="19">
                  <c:v>7117.8858418400005</c:v>
                </c:pt>
                <c:pt idx="20">
                  <c:v>4376.687529803</c:v>
                </c:pt>
                <c:pt idx="21">
                  <c:v>5393.8098689870003</c:v>
                </c:pt>
                <c:pt idx="22">
                  <c:v>5973.0086024920001</c:v>
                </c:pt>
                <c:pt idx="23">
                  <c:v>7236.7976507949988</c:v>
                </c:pt>
              </c:numCache>
            </c:numRef>
          </c:val>
          <c:smooth val="1"/>
        </c:ser>
        <c:ser>
          <c:idx val="5"/>
          <c:order val="5"/>
          <c:tx>
            <c:strRef>
              <c:f>BaySingle_bldg_unit_trends!$BZ$7</c:f>
              <c:strCache>
                <c:ptCount val="1"/>
                <c:pt idx="0">
                  <c:v>Virginia</c:v>
                </c:pt>
              </c:strCache>
            </c:strRef>
          </c:tx>
          <c:spPr>
            <a:ln w="12700">
              <a:solidFill>
                <a:schemeClr val="tx2">
                  <a:lumMod val="60000"/>
                  <a:lumOff val="40000"/>
                </a:schemeClr>
              </a:solidFill>
              <a:prstDash val="solid"/>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BaySingle_bldg_unit_trends!$CA$7:$CY$7</c15:sqref>
                  </c15:fullRef>
                </c:ext>
              </c:extLst>
              <c:f>BaySingle_bldg_unit_trends!$CB$7:$CY$7</c:f>
              <c:numCache>
                <c:formatCode>#,##0</c:formatCode>
                <c:ptCount val="24"/>
                <c:pt idx="0">
                  <c:v>24232.922874275002</c:v>
                </c:pt>
                <c:pt idx="1">
                  <c:v>29166.662523125997</c:v>
                </c:pt>
                <c:pt idx="2">
                  <c:v>32907.282708295003</c:v>
                </c:pt>
                <c:pt idx="3">
                  <c:v>33023.604326196997</c:v>
                </c:pt>
                <c:pt idx="4">
                  <c:v>28518.662112655995</c:v>
                </c:pt>
                <c:pt idx="5">
                  <c:v>29132.406569175</c:v>
                </c:pt>
                <c:pt idx="6">
                  <c:v>30116.649259044007</c:v>
                </c:pt>
                <c:pt idx="7">
                  <c:v>34064.716571694007</c:v>
                </c:pt>
                <c:pt idx="8">
                  <c:v>35873.144453896006</c:v>
                </c:pt>
                <c:pt idx="9">
                  <c:v>34116.629249680998</c:v>
                </c:pt>
                <c:pt idx="10">
                  <c:v>35703.827003636005</c:v>
                </c:pt>
                <c:pt idx="11">
                  <c:v>39161.927981284985</c:v>
                </c:pt>
                <c:pt idx="12">
                  <c:v>39826.364792777997</c:v>
                </c:pt>
                <c:pt idx="13">
                  <c:v>41980.489837628993</c:v>
                </c:pt>
                <c:pt idx="14">
                  <c:v>43391.942046673998</c:v>
                </c:pt>
                <c:pt idx="15">
                  <c:v>32481.575600935004</c:v>
                </c:pt>
                <c:pt idx="16">
                  <c:v>25463.477022302002</c:v>
                </c:pt>
                <c:pt idx="17">
                  <c:v>16050.215664538002</c:v>
                </c:pt>
                <c:pt idx="18">
                  <c:v>13350.624460012999</c:v>
                </c:pt>
                <c:pt idx="19">
                  <c:v>13619.709168179999</c:v>
                </c:pt>
                <c:pt idx="20">
                  <c:v>13083.265290319003</c:v>
                </c:pt>
                <c:pt idx="21">
                  <c:v>15093.117089762001</c:v>
                </c:pt>
                <c:pt idx="22">
                  <c:v>18137.285384617997</c:v>
                </c:pt>
                <c:pt idx="23">
                  <c:v>16497.741284161995</c:v>
                </c:pt>
              </c:numCache>
            </c:numRef>
          </c:val>
          <c:smooth val="1"/>
        </c:ser>
        <c:ser>
          <c:idx val="6"/>
          <c:order val="6"/>
          <c:tx>
            <c:strRef>
              <c:f>BaySingle_bldg_unit_trends!$BZ$8</c:f>
              <c:strCache>
                <c:ptCount val="1"/>
                <c:pt idx="0">
                  <c:v>West Virginia</c:v>
                </c:pt>
              </c:strCache>
            </c:strRef>
          </c:tx>
          <c:spPr>
            <a:ln w="12700">
              <a:solidFill>
                <a:schemeClr val="tx1">
                  <a:lumMod val="50000"/>
                  <a:lumOff val="50000"/>
                </a:schemeClr>
              </a:solidFill>
              <a:prstDash val="solid"/>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BaySingle_bldg_unit_trends!$CA$8:$CY$8</c15:sqref>
                  </c15:fullRef>
                </c:ext>
              </c:extLst>
              <c:f>BaySingle_bldg_unit_trends!$CB$8:$CY$8</c:f>
              <c:numCache>
                <c:formatCode>#,##0</c:formatCode>
                <c:ptCount val="24"/>
                <c:pt idx="0">
                  <c:v>1209.7167655379999</c:v>
                </c:pt>
                <c:pt idx="1">
                  <c:v>1382.7154141269998</c:v>
                </c:pt>
                <c:pt idx="2">
                  <c:v>1494.7153376839999</c:v>
                </c:pt>
                <c:pt idx="3">
                  <c:v>1499.7173138630001</c:v>
                </c:pt>
                <c:pt idx="4">
                  <c:v>1251.7651511500001</c:v>
                </c:pt>
                <c:pt idx="5">
                  <c:v>1183.096641974</c:v>
                </c:pt>
                <c:pt idx="6">
                  <c:v>1314.3789862739998</c:v>
                </c:pt>
                <c:pt idx="7">
                  <c:v>1475.7637123100001</c:v>
                </c:pt>
                <c:pt idx="8">
                  <c:v>1890.7138905209999</c:v>
                </c:pt>
                <c:pt idx="9">
                  <c:v>1916.0487712919999</c:v>
                </c:pt>
                <c:pt idx="10">
                  <c:v>2002.3836308949999</c:v>
                </c:pt>
                <c:pt idx="11">
                  <c:v>2841.3668900439998</c:v>
                </c:pt>
                <c:pt idx="12">
                  <c:v>3043.3654108099995</c:v>
                </c:pt>
                <c:pt idx="13">
                  <c:v>2878.7636118579999</c:v>
                </c:pt>
                <c:pt idx="14">
                  <c:v>3349.7087397479995</c:v>
                </c:pt>
                <c:pt idx="15">
                  <c:v>3008.3765760500005</c:v>
                </c:pt>
                <c:pt idx="16">
                  <c:v>2182.7598961990002</c:v>
                </c:pt>
                <c:pt idx="17">
                  <c:v>1305.0458045959999</c:v>
                </c:pt>
                <c:pt idx="18">
                  <c:v>862.33282921399996</c:v>
                </c:pt>
                <c:pt idx="19">
                  <c:v>777.99957701799997</c:v>
                </c:pt>
                <c:pt idx="20">
                  <c:v>655.33107918600001</c:v>
                </c:pt>
                <c:pt idx="21">
                  <c:v>754.6638810259999</c:v>
                </c:pt>
                <c:pt idx="22">
                  <c:v>975.66299520699999</c:v>
                </c:pt>
                <c:pt idx="23">
                  <c:v>1016.6629140669999</c:v>
                </c:pt>
              </c:numCache>
            </c:numRef>
          </c:val>
          <c:smooth val="1"/>
        </c:ser>
        <c:ser>
          <c:idx val="7"/>
          <c:order val="7"/>
          <c:tx>
            <c:strRef>
              <c:f>BaySingle_bldg_unit_trends!$BZ$9</c:f>
              <c:strCache>
                <c:ptCount val="1"/>
                <c:pt idx="0">
                  <c:v>Bay watershed</c:v>
                </c:pt>
              </c:strCache>
            </c:strRef>
          </c:tx>
          <c:spPr>
            <a:ln>
              <a:solidFill>
                <a:schemeClr val="tx1"/>
              </a:solidFill>
            </a:ln>
          </c:spPr>
          <c:marker>
            <c:symbol val="none"/>
          </c:marker>
          <c:cat>
            <c:numRef>
              <c:extLst>
                <c:ext xmlns:c15="http://schemas.microsoft.com/office/drawing/2012/chart" uri="{02D57815-91ED-43cb-92C2-25804820EDAC}">
                  <c15:fullRef>
                    <c15:sqref>BaySingle_bldg_unit_trends!$CA$1:$CY$1</c15:sqref>
                  </c15:fullRef>
                </c:ext>
              </c:extLst>
              <c:f>BaySingle_bldg_unit_trends!$CB$1:$CY$1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BaySingle_bldg_unit_trends!$CA$9:$CY$9</c15:sqref>
                  </c15:fullRef>
                </c:ext>
              </c:extLst>
              <c:f>BaySingle_bldg_unit_trends!$CB$9:$CY$9</c:f>
              <c:numCache>
                <c:formatCode>#,##0</c:formatCode>
                <c:ptCount val="24"/>
                <c:pt idx="0">
                  <c:v>59301.099918342006</c:v>
                </c:pt>
                <c:pt idx="1">
                  <c:v>73875.011805061993</c:v>
                </c:pt>
                <c:pt idx="2">
                  <c:v>74691.637390835007</c:v>
                </c:pt>
                <c:pt idx="3">
                  <c:v>73834.198165019989</c:v>
                </c:pt>
                <c:pt idx="4">
                  <c:v>64812.300083410999</c:v>
                </c:pt>
                <c:pt idx="5">
                  <c:v>65122.74105630799</c:v>
                </c:pt>
                <c:pt idx="6">
                  <c:v>64269.511946911014</c:v>
                </c:pt>
                <c:pt idx="7">
                  <c:v>72532.948799436999</c:v>
                </c:pt>
                <c:pt idx="8">
                  <c:v>76124.323944316013</c:v>
                </c:pt>
                <c:pt idx="9">
                  <c:v>73615.374267110004</c:v>
                </c:pt>
                <c:pt idx="10">
                  <c:v>74989.946397813008</c:v>
                </c:pt>
                <c:pt idx="11">
                  <c:v>81901.483681403974</c:v>
                </c:pt>
                <c:pt idx="12">
                  <c:v>82433.228543475998</c:v>
                </c:pt>
                <c:pt idx="13">
                  <c:v>83941.501092177976</c:v>
                </c:pt>
                <c:pt idx="14">
                  <c:v>85388.191075526003</c:v>
                </c:pt>
                <c:pt idx="15">
                  <c:v>67052.268580264004</c:v>
                </c:pt>
                <c:pt idx="16">
                  <c:v>53573.060092571999</c:v>
                </c:pt>
                <c:pt idx="17">
                  <c:v>35550.592667423996</c:v>
                </c:pt>
                <c:pt idx="18">
                  <c:v>29917.544374079</c:v>
                </c:pt>
                <c:pt idx="19">
                  <c:v>31108.627602848002</c:v>
                </c:pt>
                <c:pt idx="20">
                  <c:v>27521.347784464</c:v>
                </c:pt>
                <c:pt idx="21">
                  <c:v>31642.213159431001</c:v>
                </c:pt>
                <c:pt idx="22">
                  <c:v>37233.792021872003</c:v>
                </c:pt>
                <c:pt idx="23">
                  <c:v>36678.23999121799</c:v>
                </c:pt>
              </c:numCache>
            </c:numRef>
          </c:val>
          <c:smooth val="1"/>
        </c:ser>
        <c:dLbls>
          <c:showLegendKey val="0"/>
          <c:showVal val="0"/>
          <c:showCatName val="0"/>
          <c:showSerName val="0"/>
          <c:showPercent val="0"/>
          <c:showBubbleSize val="0"/>
        </c:dLbls>
        <c:smooth val="0"/>
        <c:axId val="361651800"/>
        <c:axId val="357190736"/>
      </c:lineChart>
      <c:catAx>
        <c:axId val="361651800"/>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a:t>Year</a:t>
                </a:r>
              </a:p>
            </c:rich>
          </c:tx>
          <c:layout>
            <c:manualLayout>
              <c:xMode val="edge"/>
              <c:yMode val="edge"/>
              <c:x val="0.43618201997780343"/>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357190736"/>
        <c:crosses val="autoZero"/>
        <c:auto val="0"/>
        <c:lblAlgn val="ctr"/>
        <c:lblOffset val="100"/>
        <c:tickLblSkip val="1"/>
        <c:tickMarkSkip val="1"/>
        <c:noMultiLvlLbl val="0"/>
      </c:catAx>
      <c:valAx>
        <c:axId val="357190736"/>
        <c:scaling>
          <c:orientation val="minMax"/>
          <c:max val="100000"/>
          <c:min val="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Single-Unit Building Permits (units)</a:t>
                </a:r>
              </a:p>
            </c:rich>
          </c:tx>
          <c:layout>
            <c:manualLayout>
              <c:xMode val="edge"/>
              <c:yMode val="edge"/>
              <c:x val="1.0728819829818732E-2"/>
              <c:y val="0.3686786296900495"/>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361651800"/>
        <c:crosses val="autoZero"/>
        <c:crossBetween val="between"/>
      </c:valAx>
      <c:spPr>
        <a:noFill/>
        <a:ln w="12700">
          <a:solidFill>
            <a:srgbClr val="808080"/>
          </a:solidFill>
          <a:prstDash val="solid"/>
        </a:ln>
      </c:spPr>
    </c:plotArea>
    <c:legend>
      <c:legendPos val="r"/>
      <c:layout>
        <c:manualLayout>
          <c:xMode val="edge"/>
          <c:yMode val="edge"/>
          <c:x val="0.82685904550499523"/>
          <c:y val="0.34420880913539981"/>
          <c:w val="0.162412134665187"/>
          <c:h val="0.2814949925712793"/>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accent3"/>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339622641509524E-2"/>
          <c:y val="3.4257748776509014E-2"/>
          <c:w val="0.72031076581575926"/>
          <c:h val="0.85970636215334462"/>
        </c:manualLayout>
      </c:layout>
      <c:lineChart>
        <c:grouping val="standard"/>
        <c:varyColors val="0"/>
        <c:ser>
          <c:idx val="0"/>
          <c:order val="0"/>
          <c:tx>
            <c:strRef>
              <c:f>BayMulti_bldg_unit_trends!$BZ$2</c:f>
              <c:strCache>
                <c:ptCount val="1"/>
                <c:pt idx="0">
                  <c:v>Delaware</c:v>
                </c:pt>
              </c:strCache>
            </c:strRef>
          </c:tx>
          <c:spPr>
            <a:ln w="12700">
              <a:solidFill>
                <a:schemeClr val="tx1">
                  <a:lumMod val="50000"/>
                  <a:lumOff val="50000"/>
                </a:schemeClr>
              </a:solidFill>
              <a:prstDash val="solid"/>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BayMulti_bldg_unit_trends!$CA$2:$CY$2</c15:sqref>
                  </c15:fullRef>
                </c:ext>
              </c:extLst>
              <c:f>BayMulti_bldg_unit_trends!$CB$2:$CY$2</c:f>
              <c:numCache>
                <c:formatCode>#,##0</c:formatCode>
                <c:ptCount val="24"/>
                <c:pt idx="0">
                  <c:v>69.209757635000003</c:v>
                </c:pt>
                <c:pt idx="1">
                  <c:v>69.675657410000014</c:v>
                </c:pt>
                <c:pt idx="2">
                  <c:v>52.101848919000005</c:v>
                </c:pt>
                <c:pt idx="3">
                  <c:v>38.651482095999995</c:v>
                </c:pt>
                <c:pt idx="4">
                  <c:v>46.814124649999997</c:v>
                </c:pt>
                <c:pt idx="5">
                  <c:v>29.788297882000002</c:v>
                </c:pt>
                <c:pt idx="6">
                  <c:v>160.44920383199999</c:v>
                </c:pt>
                <c:pt idx="7">
                  <c:v>83.245981482000005</c:v>
                </c:pt>
                <c:pt idx="8">
                  <c:v>27.625439514999997</c:v>
                </c:pt>
                <c:pt idx="9">
                  <c:v>15.578558608000002</c:v>
                </c:pt>
                <c:pt idx="10">
                  <c:v>52.363541771000001</c:v>
                </c:pt>
                <c:pt idx="11">
                  <c:v>47.265249019999999</c:v>
                </c:pt>
                <c:pt idx="12">
                  <c:v>66.085528899999986</c:v>
                </c:pt>
                <c:pt idx="13">
                  <c:v>23.462441117999997</c:v>
                </c:pt>
                <c:pt idx="14">
                  <c:v>431.581510756</c:v>
                </c:pt>
                <c:pt idx="15">
                  <c:v>391.08964876500005</c:v>
                </c:pt>
                <c:pt idx="16">
                  <c:v>193.73103733600001</c:v>
                </c:pt>
                <c:pt idx="17">
                  <c:v>145.31710481200003</c:v>
                </c:pt>
                <c:pt idx="18">
                  <c:v>102.977131314</c:v>
                </c:pt>
                <c:pt idx="19">
                  <c:v>101.26589085099999</c:v>
                </c:pt>
                <c:pt idx="20">
                  <c:v>120.73144758900001</c:v>
                </c:pt>
                <c:pt idx="21">
                  <c:v>228.624013803</c:v>
                </c:pt>
                <c:pt idx="22">
                  <c:v>217.53341042</c:v>
                </c:pt>
                <c:pt idx="23">
                  <c:v>153.51776455600003</c:v>
                </c:pt>
              </c:numCache>
            </c:numRef>
          </c:val>
          <c:smooth val="1"/>
        </c:ser>
        <c:ser>
          <c:idx val="1"/>
          <c:order val="1"/>
          <c:tx>
            <c:strRef>
              <c:f>BayMulti_bldg_unit_trends!$BZ$3</c:f>
              <c:strCache>
                <c:ptCount val="1"/>
                <c:pt idx="0">
                  <c:v>District of Columbia</c:v>
                </c:pt>
              </c:strCache>
            </c:strRef>
          </c:tx>
          <c:spPr>
            <a:ln w="12700">
              <a:solidFill>
                <a:srgbClr val="7030A0"/>
              </a:solidFill>
              <a:prstDash val="solid"/>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BayMulti_bldg_unit_trends!$CA$3:$CY$3</c15:sqref>
                  </c15:fullRef>
                </c:ext>
              </c:extLst>
              <c:f>BayMulti_bldg_unit_trends!$CB$3:$CY$3</c:f>
              <c:numCache>
                <c:formatCode>#,##0</c:formatCode>
                <c:ptCount val="24"/>
                <c:pt idx="0">
                  <c:v>250</c:v>
                </c:pt>
                <c:pt idx="1">
                  <c:v>40</c:v>
                </c:pt>
                <c:pt idx="2">
                  <c:v>206</c:v>
                </c:pt>
                <c:pt idx="3">
                  <c:v>114</c:v>
                </c:pt>
                <c:pt idx="4">
                  <c:v>0</c:v>
                </c:pt>
                <c:pt idx="5">
                  <c:v>0</c:v>
                </c:pt>
                <c:pt idx="6">
                  <c:v>4</c:v>
                </c:pt>
                <c:pt idx="7">
                  <c:v>174</c:v>
                </c:pt>
                <c:pt idx="8">
                  <c:v>364</c:v>
                </c:pt>
                <c:pt idx="9">
                  <c:v>619</c:v>
                </c:pt>
                <c:pt idx="10">
                  <c:v>765</c:v>
                </c:pt>
                <c:pt idx="11">
                  <c:v>1208</c:v>
                </c:pt>
                <c:pt idx="12">
                  <c:v>1275</c:v>
                </c:pt>
                <c:pt idx="13">
                  <c:v>1710</c:v>
                </c:pt>
                <c:pt idx="14">
                  <c:v>2735</c:v>
                </c:pt>
                <c:pt idx="15">
                  <c:v>1979</c:v>
                </c:pt>
                <c:pt idx="16">
                  <c:v>1334</c:v>
                </c:pt>
                <c:pt idx="17">
                  <c:v>288</c:v>
                </c:pt>
                <c:pt idx="18">
                  <c:v>975</c:v>
                </c:pt>
                <c:pt idx="19">
                  <c:v>562</c:v>
                </c:pt>
                <c:pt idx="20">
                  <c:v>4385</c:v>
                </c:pt>
                <c:pt idx="21">
                  <c:v>3552</c:v>
                </c:pt>
                <c:pt idx="22">
                  <c:v>2922</c:v>
                </c:pt>
                <c:pt idx="23">
                  <c:v>3901</c:v>
                </c:pt>
              </c:numCache>
            </c:numRef>
          </c:val>
          <c:smooth val="1"/>
        </c:ser>
        <c:ser>
          <c:idx val="2"/>
          <c:order val="2"/>
          <c:tx>
            <c:strRef>
              <c:f>BayMulti_bldg_unit_trends!$BZ$4</c:f>
              <c:strCache>
                <c:ptCount val="1"/>
                <c:pt idx="0">
                  <c:v>Maryland</c:v>
                </c:pt>
              </c:strCache>
            </c:strRef>
          </c:tx>
          <c:spPr>
            <a:ln w="12700">
              <a:solidFill>
                <a:srgbClr val="FF0000"/>
              </a:solidFill>
              <a:prstDash val="solid"/>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BayMulti_bldg_unit_trends!$CA$4:$CY$4</c15:sqref>
                  </c15:fullRef>
                </c:ext>
              </c:extLst>
              <c:f>BayMulti_bldg_unit_trends!$CB$4:$CY$4</c:f>
              <c:numCache>
                <c:formatCode>#,##0</c:formatCode>
                <c:ptCount val="24"/>
                <c:pt idx="0">
                  <c:v>4140.0308948370002</c:v>
                </c:pt>
                <c:pt idx="1">
                  <c:v>4255.9238276269998</c:v>
                </c:pt>
                <c:pt idx="2">
                  <c:v>4484.6648674670005</c:v>
                </c:pt>
                <c:pt idx="3">
                  <c:v>3849.5819653159997</c:v>
                </c:pt>
                <c:pt idx="4">
                  <c:v>3314.3399126519998</c:v>
                </c:pt>
                <c:pt idx="5">
                  <c:v>2452.8640565910005</c:v>
                </c:pt>
                <c:pt idx="6">
                  <c:v>4783.1581092760007</c:v>
                </c:pt>
                <c:pt idx="7">
                  <c:v>6933.5515338210007</c:v>
                </c:pt>
                <c:pt idx="8">
                  <c:v>5435.3086651419999</c:v>
                </c:pt>
                <c:pt idx="9">
                  <c:v>5091.7350919270002</c:v>
                </c:pt>
                <c:pt idx="10">
                  <c:v>5142.3024246060004</c:v>
                </c:pt>
                <c:pt idx="11">
                  <c:v>5039.2533327759993</c:v>
                </c:pt>
                <c:pt idx="12">
                  <c:v>6309.3356338030007</c:v>
                </c:pt>
                <c:pt idx="13">
                  <c:v>5474.1977425430005</c:v>
                </c:pt>
                <c:pt idx="14">
                  <c:v>6975.2174840870002</c:v>
                </c:pt>
                <c:pt idx="15">
                  <c:v>5063.4124654039997</c:v>
                </c:pt>
                <c:pt idx="16">
                  <c:v>5290.8204524600005</c:v>
                </c:pt>
                <c:pt idx="17">
                  <c:v>4035.6530966760001</c:v>
                </c:pt>
                <c:pt idx="18">
                  <c:v>2978.0217476880002</c:v>
                </c:pt>
                <c:pt idx="19">
                  <c:v>3437.5517099219996</c:v>
                </c:pt>
                <c:pt idx="20">
                  <c:v>5090.0143997620007</c:v>
                </c:pt>
                <c:pt idx="21">
                  <c:v>5954.5066943519996</c:v>
                </c:pt>
                <c:pt idx="22">
                  <c:v>7244.024233137</c:v>
                </c:pt>
                <c:pt idx="23">
                  <c:v>5734.190123415</c:v>
                </c:pt>
              </c:numCache>
            </c:numRef>
          </c:val>
          <c:smooth val="1"/>
        </c:ser>
        <c:ser>
          <c:idx val="3"/>
          <c:order val="3"/>
          <c:tx>
            <c:strRef>
              <c:f>BayMulti_bldg_unit_trends!$BZ$5</c:f>
              <c:strCache>
                <c:ptCount val="1"/>
                <c:pt idx="0">
                  <c:v>New York</c:v>
                </c:pt>
              </c:strCache>
            </c:strRef>
          </c:tx>
          <c:spPr>
            <a:ln w="12700">
              <a:solidFill>
                <a:schemeClr val="tx1">
                  <a:lumMod val="50000"/>
                  <a:lumOff val="50000"/>
                </a:schemeClr>
              </a:solidFill>
              <a:prstDash val="solid"/>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BayMulti_bldg_unit_trends!$CA$5:$CY$5</c15:sqref>
                  </c15:fullRef>
                </c:ext>
              </c:extLst>
              <c:f>BayMulti_bldg_unit_trends!$CB$5:$CY$5</c:f>
              <c:numCache>
                <c:formatCode>#,##0</c:formatCode>
                <c:ptCount val="24"/>
                <c:pt idx="0">
                  <c:v>267.08429629100004</c:v>
                </c:pt>
                <c:pt idx="1">
                  <c:v>161.24774589200001</c:v>
                </c:pt>
                <c:pt idx="2">
                  <c:v>186.09119061799996</c:v>
                </c:pt>
                <c:pt idx="3">
                  <c:v>400.49314181800003</c:v>
                </c:pt>
                <c:pt idx="4">
                  <c:v>452.36273637499988</c:v>
                </c:pt>
                <c:pt idx="5">
                  <c:v>507.48352889199992</c:v>
                </c:pt>
                <c:pt idx="6">
                  <c:v>438.44311255499997</c:v>
                </c:pt>
                <c:pt idx="7">
                  <c:v>496.45961327399999</c:v>
                </c:pt>
                <c:pt idx="8">
                  <c:v>821.96901678599988</c:v>
                </c:pt>
                <c:pt idx="9">
                  <c:v>527.61668100400004</c:v>
                </c:pt>
                <c:pt idx="10">
                  <c:v>573.38517567400015</c:v>
                </c:pt>
                <c:pt idx="11">
                  <c:v>647.19983636699999</c:v>
                </c:pt>
                <c:pt idx="12">
                  <c:v>199.66310843100001</c:v>
                </c:pt>
                <c:pt idx="13">
                  <c:v>98.98176062200001</c:v>
                </c:pt>
                <c:pt idx="14">
                  <c:v>78.146052413000007</c:v>
                </c:pt>
                <c:pt idx="15">
                  <c:v>114.541473948</c:v>
                </c:pt>
                <c:pt idx="16">
                  <c:v>146.05982632799999</c:v>
                </c:pt>
                <c:pt idx="17">
                  <c:v>200.45173004300003</c:v>
                </c:pt>
                <c:pt idx="18">
                  <c:v>145.375144887</c:v>
                </c:pt>
                <c:pt idx="19">
                  <c:v>63.902386867000004</c:v>
                </c:pt>
                <c:pt idx="20">
                  <c:v>342.60544849799993</c:v>
                </c:pt>
                <c:pt idx="21">
                  <c:v>192.62776155500001</c:v>
                </c:pt>
                <c:pt idx="22">
                  <c:v>196.52914505799998</c:v>
                </c:pt>
                <c:pt idx="23">
                  <c:v>330.59634381300003</c:v>
                </c:pt>
              </c:numCache>
            </c:numRef>
          </c:val>
          <c:smooth val="1"/>
        </c:ser>
        <c:ser>
          <c:idx val="4"/>
          <c:order val="4"/>
          <c:tx>
            <c:strRef>
              <c:f>BayMulti_bldg_unit_trends!$BZ$6</c:f>
              <c:strCache>
                <c:ptCount val="1"/>
                <c:pt idx="0">
                  <c:v>Pennsylvania</c:v>
                </c:pt>
              </c:strCache>
            </c:strRef>
          </c:tx>
          <c:spPr>
            <a:ln w="12700">
              <a:solidFill>
                <a:srgbClr val="00B050"/>
              </a:solidFill>
              <a:prstDash val="solid"/>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BayMulti_bldg_unit_trends!$CA$6:$CY$6</c15:sqref>
                  </c15:fullRef>
                </c:ext>
              </c:extLst>
              <c:f>BayMulti_bldg_unit_trends!$CB$6:$CY$6</c:f>
              <c:numCache>
                <c:formatCode>#,##0</c:formatCode>
                <c:ptCount val="24"/>
                <c:pt idx="0">
                  <c:v>1833.2241857059998</c:v>
                </c:pt>
                <c:pt idx="1">
                  <c:v>1433.705024806</c:v>
                </c:pt>
                <c:pt idx="2">
                  <c:v>1533.6434852169998</c:v>
                </c:pt>
                <c:pt idx="3">
                  <c:v>1016.8604359449999</c:v>
                </c:pt>
                <c:pt idx="4">
                  <c:v>1498.4984791800002</c:v>
                </c:pt>
                <c:pt idx="5">
                  <c:v>1684.9072427110002</c:v>
                </c:pt>
                <c:pt idx="6">
                  <c:v>2324.508348759</c:v>
                </c:pt>
                <c:pt idx="7">
                  <c:v>1833.3877200539998</c:v>
                </c:pt>
                <c:pt idx="8">
                  <c:v>1609.5774612920002</c:v>
                </c:pt>
                <c:pt idx="9">
                  <c:v>1494.096057423</c:v>
                </c:pt>
                <c:pt idx="10">
                  <c:v>1302.176110547</c:v>
                </c:pt>
                <c:pt idx="11">
                  <c:v>2031.968933938</c:v>
                </c:pt>
                <c:pt idx="12">
                  <c:v>2635.5779441760001</c:v>
                </c:pt>
                <c:pt idx="13">
                  <c:v>1704.5548978270001</c:v>
                </c:pt>
                <c:pt idx="14">
                  <c:v>1372.2879781690003</c:v>
                </c:pt>
                <c:pt idx="15">
                  <c:v>1157.368947551</c:v>
                </c:pt>
                <c:pt idx="16">
                  <c:v>1597.320158538</c:v>
                </c:pt>
                <c:pt idx="17">
                  <c:v>1318.5254125370004</c:v>
                </c:pt>
                <c:pt idx="18">
                  <c:v>1027.9218927390002</c:v>
                </c:pt>
                <c:pt idx="19">
                  <c:v>1038.6129026999999</c:v>
                </c:pt>
                <c:pt idx="20">
                  <c:v>1047.80717506</c:v>
                </c:pt>
                <c:pt idx="21">
                  <c:v>1917.8539146630003</c:v>
                </c:pt>
                <c:pt idx="22">
                  <c:v>1436.0768380980001</c:v>
                </c:pt>
                <c:pt idx="23">
                  <c:v>1392.88727313</c:v>
                </c:pt>
              </c:numCache>
            </c:numRef>
          </c:val>
          <c:smooth val="1"/>
        </c:ser>
        <c:ser>
          <c:idx val="5"/>
          <c:order val="5"/>
          <c:tx>
            <c:strRef>
              <c:f>BayMulti_bldg_unit_trends!$BZ$7</c:f>
              <c:strCache>
                <c:ptCount val="1"/>
                <c:pt idx="0">
                  <c:v>Virginia</c:v>
                </c:pt>
              </c:strCache>
            </c:strRef>
          </c:tx>
          <c:spPr>
            <a:ln w="12700">
              <a:solidFill>
                <a:schemeClr val="tx2">
                  <a:lumMod val="60000"/>
                  <a:lumOff val="40000"/>
                </a:schemeClr>
              </a:solidFill>
              <a:prstDash val="solid"/>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BayMulti_bldg_unit_trends!$CA$7:$CY$7</c15:sqref>
                  </c15:fullRef>
                </c:ext>
              </c:extLst>
              <c:f>BayMulti_bldg_unit_trends!$CB$7:$CY$7</c:f>
              <c:numCache>
                <c:formatCode>#,##0</c:formatCode>
                <c:ptCount val="24"/>
                <c:pt idx="0">
                  <c:v>3111.9704895600003</c:v>
                </c:pt>
                <c:pt idx="1">
                  <c:v>4103.0495782750004</c:v>
                </c:pt>
                <c:pt idx="2">
                  <c:v>4570.1291955059996</c:v>
                </c:pt>
                <c:pt idx="3">
                  <c:v>6259.1831721639992</c:v>
                </c:pt>
                <c:pt idx="4">
                  <c:v>7370.4129019949996</c:v>
                </c:pt>
                <c:pt idx="5">
                  <c:v>10086.704664617999</c:v>
                </c:pt>
                <c:pt idx="6">
                  <c:v>8642.6570856359995</c:v>
                </c:pt>
                <c:pt idx="7">
                  <c:v>9004.6382877409978</c:v>
                </c:pt>
                <c:pt idx="8">
                  <c:v>10200.661889849</c:v>
                </c:pt>
                <c:pt idx="9">
                  <c:v>7847.3699302629993</c:v>
                </c:pt>
                <c:pt idx="10">
                  <c:v>10388.208498190001</c:v>
                </c:pt>
                <c:pt idx="11">
                  <c:v>12843.707108366001</c:v>
                </c:pt>
                <c:pt idx="12">
                  <c:v>8925.0288347779988</c:v>
                </c:pt>
                <c:pt idx="13">
                  <c:v>13263.517078929999</c:v>
                </c:pt>
                <c:pt idx="14">
                  <c:v>10350.477933382999</c:v>
                </c:pt>
                <c:pt idx="15">
                  <c:v>8058.641224731</c:v>
                </c:pt>
                <c:pt idx="16">
                  <c:v>6544.990306839999</c:v>
                </c:pt>
                <c:pt idx="17">
                  <c:v>6657.9403028010001</c:v>
                </c:pt>
                <c:pt idx="18">
                  <c:v>4605.034555186</c:v>
                </c:pt>
                <c:pt idx="19">
                  <c:v>4402.9711551810005</c:v>
                </c:pt>
                <c:pt idx="20">
                  <c:v>6981.6886832060009</c:v>
                </c:pt>
                <c:pt idx="21">
                  <c:v>9000.1859512390001</c:v>
                </c:pt>
                <c:pt idx="22">
                  <c:v>9630.4044769109987</c:v>
                </c:pt>
                <c:pt idx="23">
                  <c:v>9209.488549615</c:v>
                </c:pt>
              </c:numCache>
            </c:numRef>
          </c:val>
          <c:smooth val="1"/>
        </c:ser>
        <c:ser>
          <c:idx val="6"/>
          <c:order val="6"/>
          <c:tx>
            <c:strRef>
              <c:f>BayMulti_bldg_unit_trends!$BZ$8</c:f>
              <c:strCache>
                <c:ptCount val="1"/>
                <c:pt idx="0">
                  <c:v>West Virginia</c:v>
                </c:pt>
              </c:strCache>
            </c:strRef>
          </c:tx>
          <c:spPr>
            <a:ln w="12700">
              <a:solidFill>
                <a:schemeClr val="tx1">
                  <a:lumMod val="50000"/>
                  <a:lumOff val="50000"/>
                </a:schemeClr>
              </a:solidFill>
              <a:prstDash val="solid"/>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BayMulti_bldg_unit_trends!$CA$8:$CY$8</c15:sqref>
                  </c15:fullRef>
                </c:ext>
              </c:extLst>
              <c:f>BayMulti_bldg_unit_trends!$CB$8:$CY$8</c:f>
              <c:numCache>
                <c:formatCode>#,##0</c:formatCode>
                <c:ptCount val="24"/>
                <c:pt idx="0">
                  <c:v>137.330635124</c:v>
                </c:pt>
                <c:pt idx="1">
                  <c:v>74</c:v>
                </c:pt>
                <c:pt idx="2">
                  <c:v>135.33293825600001</c:v>
                </c:pt>
                <c:pt idx="3">
                  <c:v>111.99999999400001</c:v>
                </c:pt>
                <c:pt idx="4">
                  <c:v>62</c:v>
                </c:pt>
                <c:pt idx="5">
                  <c:v>265.99999999800002</c:v>
                </c:pt>
                <c:pt idx="6">
                  <c:v>398.98759852000001</c:v>
                </c:pt>
                <c:pt idx="7">
                  <c:v>100.990964636</c:v>
                </c:pt>
                <c:pt idx="8">
                  <c:v>213.32288064799999</c:v>
                </c:pt>
                <c:pt idx="9">
                  <c:v>151.66046592200001</c:v>
                </c:pt>
                <c:pt idx="10">
                  <c:v>129.330675869</c:v>
                </c:pt>
                <c:pt idx="11">
                  <c:v>114.996279556</c:v>
                </c:pt>
                <c:pt idx="12">
                  <c:v>116.99734254000001</c:v>
                </c:pt>
                <c:pt idx="13">
                  <c:v>219.99557089999999</c:v>
                </c:pt>
                <c:pt idx="14">
                  <c:v>91.663123384000002</c:v>
                </c:pt>
                <c:pt idx="15">
                  <c:v>151.32801841200001</c:v>
                </c:pt>
                <c:pt idx="16">
                  <c:v>507.99557089999996</c:v>
                </c:pt>
                <c:pt idx="17">
                  <c:v>80.996117272000006</c:v>
                </c:pt>
                <c:pt idx="18">
                  <c:v>65.664555577999991</c:v>
                </c:pt>
                <c:pt idx="19">
                  <c:v>23.998774733999998</c:v>
                </c:pt>
                <c:pt idx="20">
                  <c:v>21.997549466000002</c:v>
                </c:pt>
                <c:pt idx="21">
                  <c:v>143.662237565</c:v>
                </c:pt>
                <c:pt idx="22">
                  <c:v>38.661351743999994</c:v>
                </c:pt>
                <c:pt idx="23">
                  <c:v>154.65958010399999</c:v>
                </c:pt>
              </c:numCache>
            </c:numRef>
          </c:val>
          <c:smooth val="1"/>
        </c:ser>
        <c:ser>
          <c:idx val="7"/>
          <c:order val="7"/>
          <c:tx>
            <c:strRef>
              <c:f>BayMulti_bldg_unit_trends!$BZ$9</c:f>
              <c:strCache>
                <c:ptCount val="1"/>
                <c:pt idx="0">
                  <c:v>Bay watershed</c:v>
                </c:pt>
              </c:strCache>
            </c:strRef>
          </c:tx>
          <c:spPr>
            <a:ln>
              <a:solidFill>
                <a:schemeClr val="tx1"/>
              </a:solidFill>
            </a:ln>
          </c:spPr>
          <c:marker>
            <c:symbol val="none"/>
          </c:marker>
          <c:cat>
            <c:numRef>
              <c:extLst>
                <c:ext xmlns:c15="http://schemas.microsoft.com/office/drawing/2012/chart" uri="{02D57815-91ED-43cb-92C2-25804820EDAC}">
                  <c15:fullRef>
                    <c15:sqref>BayMulti_bldg_unit_trends!$CA$1:$CY$1</c15:sqref>
                  </c15:fullRef>
                </c:ext>
              </c:extLst>
              <c:f>BayMulti_bldg_unit_trends!$CB$1:$CY$1</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cat>
          <c:val>
            <c:numRef>
              <c:extLst>
                <c:ext xmlns:c15="http://schemas.microsoft.com/office/drawing/2012/chart" uri="{02D57815-91ED-43cb-92C2-25804820EDAC}">
                  <c15:fullRef>
                    <c15:sqref>BayMulti_bldg_unit_trends!$CA$9:$CY$9</c15:sqref>
                  </c15:fullRef>
                </c:ext>
              </c:extLst>
              <c:f>BayMulti_bldg_unit_trends!$CB$9:$CY$9</c:f>
              <c:numCache>
                <c:formatCode>#,##0</c:formatCode>
                <c:ptCount val="24"/>
                <c:pt idx="0">
                  <c:v>9808.8502591530014</c:v>
                </c:pt>
                <c:pt idx="1">
                  <c:v>10137.60183401</c:v>
                </c:pt>
                <c:pt idx="2">
                  <c:v>11167.963525982999</c:v>
                </c:pt>
                <c:pt idx="3">
                  <c:v>11790.770197332999</c:v>
                </c:pt>
                <c:pt idx="4">
                  <c:v>12744.428154851999</c:v>
                </c:pt>
                <c:pt idx="5">
                  <c:v>15027.747790691999</c:v>
                </c:pt>
                <c:pt idx="6">
                  <c:v>16752.203458578002</c:v>
                </c:pt>
                <c:pt idx="7">
                  <c:v>18626.274101007995</c:v>
                </c:pt>
                <c:pt idx="8">
                  <c:v>18672.465353231997</c:v>
                </c:pt>
                <c:pt idx="9">
                  <c:v>15747.056785147</c:v>
                </c:pt>
                <c:pt idx="10">
                  <c:v>18352.766426657003</c:v>
                </c:pt>
                <c:pt idx="11">
                  <c:v>21932.390740022998</c:v>
                </c:pt>
                <c:pt idx="12">
                  <c:v>19527.688392627999</c:v>
                </c:pt>
                <c:pt idx="13">
                  <c:v>22494.709491939997</c:v>
                </c:pt>
                <c:pt idx="14">
                  <c:v>22034.374082192</c:v>
                </c:pt>
                <c:pt idx="15">
                  <c:v>16915.381778811003</c:v>
                </c:pt>
                <c:pt idx="16">
                  <c:v>15614.917352401999</c:v>
                </c:pt>
                <c:pt idx="17">
                  <c:v>12726.883764140999</c:v>
                </c:pt>
                <c:pt idx="18">
                  <c:v>9899.9950273920003</c:v>
                </c:pt>
                <c:pt idx="19">
                  <c:v>9630.3028202549995</c:v>
                </c:pt>
                <c:pt idx="20">
                  <c:v>17989.844703580999</c:v>
                </c:pt>
                <c:pt idx="21">
                  <c:v>20989.460573177003</c:v>
                </c:pt>
                <c:pt idx="22">
                  <c:v>21685.229455367997</c:v>
                </c:pt>
                <c:pt idx="23">
                  <c:v>20876.339634633001</c:v>
                </c:pt>
              </c:numCache>
            </c:numRef>
          </c:val>
          <c:smooth val="1"/>
        </c:ser>
        <c:dLbls>
          <c:showLegendKey val="0"/>
          <c:showVal val="0"/>
          <c:showCatName val="0"/>
          <c:showSerName val="0"/>
          <c:showPercent val="0"/>
          <c:showBubbleSize val="0"/>
        </c:dLbls>
        <c:smooth val="0"/>
        <c:axId val="357189952"/>
        <c:axId val="357191128"/>
      </c:lineChart>
      <c:catAx>
        <c:axId val="357189952"/>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a:t>Year</a:t>
                </a:r>
              </a:p>
            </c:rich>
          </c:tx>
          <c:layout>
            <c:manualLayout>
              <c:xMode val="edge"/>
              <c:yMode val="edge"/>
              <c:x val="0.43618201997780343"/>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357191128"/>
        <c:crosses val="autoZero"/>
        <c:auto val="0"/>
        <c:lblAlgn val="ctr"/>
        <c:lblOffset val="100"/>
        <c:tickLblSkip val="1"/>
        <c:tickMarkSkip val="1"/>
        <c:noMultiLvlLbl val="0"/>
      </c:catAx>
      <c:valAx>
        <c:axId val="357191128"/>
        <c:scaling>
          <c:orientation val="minMax"/>
          <c:max val="25000"/>
          <c:min val="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Multi-Unit</a:t>
                </a:r>
                <a:r>
                  <a:rPr lang="en-US" baseline="0"/>
                  <a:t> </a:t>
                </a:r>
                <a:r>
                  <a:rPr lang="en-US"/>
                  <a:t>Building Permits (units)</a:t>
                </a:r>
              </a:p>
            </c:rich>
          </c:tx>
          <c:layout>
            <c:manualLayout>
              <c:xMode val="edge"/>
              <c:yMode val="edge"/>
              <c:x val="1.0728819829818732E-2"/>
              <c:y val="0.3686786296900495"/>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357189952"/>
        <c:crosses val="autoZero"/>
        <c:crossBetween val="between"/>
      </c:valAx>
      <c:spPr>
        <a:noFill/>
        <a:ln w="12700">
          <a:solidFill>
            <a:srgbClr val="808080"/>
          </a:solidFill>
          <a:prstDash val="solid"/>
        </a:ln>
      </c:spPr>
    </c:plotArea>
    <c:legend>
      <c:legendPos val="r"/>
      <c:layout>
        <c:manualLayout>
          <c:xMode val="edge"/>
          <c:yMode val="edge"/>
          <c:x val="0.82685904550499523"/>
          <c:y val="0.34420880913539981"/>
          <c:w val="0.162412134665187"/>
          <c:h val="0.2814949925712793"/>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accent3"/>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0.52468</cdr:x>
      <cdr:y>0.035</cdr:y>
    </cdr:from>
    <cdr:to>
      <cdr:x>0.53043</cdr:x>
      <cdr:y>0.894</cdr:y>
    </cdr:to>
    <cdr:sp macro="" textlink="">
      <cdr:nvSpPr>
        <cdr:cNvPr id="2049" name="Line 1"/>
        <cdr:cNvSpPr>
          <a:spLocks xmlns:a="http://schemas.openxmlformats.org/drawingml/2006/main" noChangeShapeType="1"/>
        </cdr:cNvSpPr>
      </cdr:nvSpPr>
      <cdr:spPr bwMode="auto">
        <a:xfrm xmlns:a="http://schemas.openxmlformats.org/drawingml/2006/main">
          <a:off x="4497829" y="204165"/>
          <a:ext cx="49292" cy="5010791"/>
        </a:xfrm>
        <a:prstGeom xmlns:a="http://schemas.openxmlformats.org/drawingml/2006/main" prst="line">
          <a:avLst/>
        </a:prstGeom>
        <a:noFill xmlns:a="http://schemas.openxmlformats.org/drawingml/2006/main"/>
        <a:ln xmlns:a="http://schemas.openxmlformats.org/drawingml/2006/main" w="9525">
          <a:solidFill>
            <a:srgbClr val="000000"/>
          </a:solidFill>
          <a:prstDash val="dash"/>
          <a:round/>
          <a:headEnd/>
          <a:tailEnd/>
        </a:ln>
      </cdr:spPr>
    </cdr:sp>
  </cdr:relSizeAnchor>
</c:userShapes>
</file>

<file path=ppt/drawings/drawing2.xml><?xml version="1.0" encoding="utf-8"?>
<c:userShapes xmlns:c="http://schemas.openxmlformats.org/drawingml/2006/chart">
  <cdr:relSizeAnchor xmlns:cdr="http://schemas.openxmlformats.org/drawingml/2006/chartDrawing">
    <cdr:from>
      <cdr:x>0.52291</cdr:x>
      <cdr:y>0.03156</cdr:y>
    </cdr:from>
    <cdr:to>
      <cdr:x>0.52866</cdr:x>
      <cdr:y>0.89056</cdr:y>
    </cdr:to>
    <cdr:sp macro="" textlink="">
      <cdr:nvSpPr>
        <cdr:cNvPr id="2049" name="Line 1"/>
        <cdr:cNvSpPr>
          <a:spLocks xmlns:a="http://schemas.openxmlformats.org/drawingml/2006/main" noChangeShapeType="1"/>
        </cdr:cNvSpPr>
      </cdr:nvSpPr>
      <cdr:spPr bwMode="auto">
        <a:xfrm xmlns:a="http://schemas.openxmlformats.org/drawingml/2006/main">
          <a:off x="4482686" y="184112"/>
          <a:ext cx="49292" cy="5010791"/>
        </a:xfrm>
        <a:prstGeom xmlns:a="http://schemas.openxmlformats.org/drawingml/2006/main" prst="line">
          <a:avLst/>
        </a:prstGeom>
        <a:noFill xmlns:a="http://schemas.openxmlformats.org/drawingml/2006/main"/>
        <a:ln xmlns:a="http://schemas.openxmlformats.org/drawingml/2006/main" w="9525">
          <a:solidFill>
            <a:srgbClr val="000000"/>
          </a:solidFill>
          <a:prstDash val="dash"/>
          <a:round/>
          <a:headEnd/>
          <a:tailEnd/>
        </a:ln>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1EB9AB-11DC-4A24-962E-35928ABF650D}" type="datetimeFigureOut">
              <a:rPr lang="en-US" smtClean="0"/>
              <a:pPr/>
              <a:t>5/20/2015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C83494-9593-41B1-9FE4-D6D3E33AB987}" type="slidenum">
              <a:rPr lang="en-US" smtClean="0"/>
              <a:pPr/>
              <a:t>‹#›</a:t>
            </a:fld>
            <a:endParaRPr lang="en-US" dirty="0"/>
          </a:p>
        </p:txBody>
      </p:sp>
    </p:spTree>
    <p:extLst>
      <p:ext uri="{BB962C8B-B14F-4D97-AF65-F5344CB8AC3E}">
        <p14:creationId xmlns:p14="http://schemas.microsoft.com/office/powerpoint/2010/main" val="303050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Accessibility = peak travel times for single-occupancy</a:t>
            </a:r>
            <a:r>
              <a:rPr lang="en-US" baseline="0" dirty="0" smtClean="0"/>
              <a:t> vehicles </a:t>
            </a:r>
            <a:r>
              <a:rPr lang="en-US" dirty="0" smtClean="0"/>
              <a:t>between transportation modeling zones. </a:t>
            </a:r>
            <a:endParaRPr lang="en-US" dirty="0"/>
          </a:p>
        </p:txBody>
      </p:sp>
      <p:sp>
        <p:nvSpPr>
          <p:cNvPr id="4" name="Slide Number Placeholder 3"/>
          <p:cNvSpPr>
            <a:spLocks noGrp="1"/>
          </p:cNvSpPr>
          <p:nvPr>
            <p:ph type="sldNum" sz="quarter" idx="10"/>
          </p:nvPr>
        </p:nvSpPr>
        <p:spPr/>
        <p:txBody>
          <a:bodyPr/>
          <a:lstStyle/>
          <a:p>
            <a:fld id="{59C83494-9593-41B1-9FE4-D6D3E33AB987}" type="slidenum">
              <a:rPr lang="en-US" smtClean="0"/>
              <a:pPr/>
              <a:t>7</a:t>
            </a:fld>
            <a:endParaRPr lang="en-US" dirty="0"/>
          </a:p>
        </p:txBody>
      </p:sp>
    </p:spTree>
    <p:extLst>
      <p:ext uri="{BB962C8B-B14F-4D97-AF65-F5344CB8AC3E}">
        <p14:creationId xmlns:p14="http://schemas.microsoft.com/office/powerpoint/2010/main" val="1132494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83494-9593-41B1-9FE4-D6D3E33AB987}" type="slidenum">
              <a:rPr lang="en-US" smtClean="0"/>
              <a:pPr/>
              <a:t>21</a:t>
            </a:fld>
            <a:endParaRPr lang="en-US" dirty="0"/>
          </a:p>
        </p:txBody>
      </p:sp>
    </p:spTree>
    <p:extLst>
      <p:ext uri="{BB962C8B-B14F-4D97-AF65-F5344CB8AC3E}">
        <p14:creationId xmlns:p14="http://schemas.microsoft.com/office/powerpoint/2010/main" val="288663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374650" y="6080125"/>
            <a:ext cx="2016125" cy="393700"/>
          </a:xfrm>
          <a:prstGeom prst="rect">
            <a:avLst/>
          </a:prstGeom>
          <a:noFill/>
          <a:ln w="12700">
            <a:noFill/>
            <a:miter lim="800000"/>
            <a:headEnd/>
            <a:tailEnd/>
          </a:ln>
          <a:effectLst/>
        </p:spPr>
        <p:txBody>
          <a:bodyPr wrap="none" lIns="88900" tIns="44450" rIns="88900" bIns="44450">
            <a:spAutoFit/>
          </a:bodyPr>
          <a:lstStyle/>
          <a:p>
            <a:pPr defTabSz="885825" eaLnBrk="0" fontAlgn="base" hangingPunct="0">
              <a:spcBef>
                <a:spcPct val="0"/>
              </a:spcBef>
              <a:spcAft>
                <a:spcPct val="0"/>
              </a:spcAft>
              <a:defRPr/>
            </a:pPr>
            <a:r>
              <a:rPr lang="en-US" sz="1000" b="1" dirty="0">
                <a:solidFill>
                  <a:srgbClr val="FFFFFF"/>
                </a:solidFill>
              </a:rPr>
              <a:t>U.S. Department of the Interior</a:t>
            </a:r>
          </a:p>
          <a:p>
            <a:pPr defTabSz="885825" eaLnBrk="0" fontAlgn="base" hangingPunct="0">
              <a:spcBef>
                <a:spcPct val="0"/>
              </a:spcBef>
              <a:spcAft>
                <a:spcPct val="0"/>
              </a:spcAft>
              <a:defRPr/>
            </a:pPr>
            <a:r>
              <a:rPr lang="en-US" sz="1000" b="1" dirty="0">
                <a:solidFill>
                  <a:srgbClr val="FFFFFF"/>
                </a:solidFill>
              </a:rPr>
              <a:t>U.S. Geological Survey</a:t>
            </a:r>
          </a:p>
        </p:txBody>
      </p:sp>
      <p:sp>
        <p:nvSpPr>
          <p:cNvPr id="8195" name="Rectangle 3"/>
          <p:cNvSpPr>
            <a:spLocks noGrp="1" noChangeArrowheads="1"/>
          </p:cNvSpPr>
          <p:nvPr>
            <p:ph type="ctrTitle"/>
          </p:nvPr>
        </p:nvSpPr>
        <p:spPr>
          <a:xfrm>
            <a:off x="366713" y="2286000"/>
            <a:ext cx="8305800" cy="1143000"/>
          </a:xfrm>
        </p:spPr>
        <p:txBody>
          <a:bodyPr/>
          <a:lstStyle>
            <a:lvl1pPr>
              <a:defRPr sz="4400"/>
            </a:lvl1pPr>
          </a:lstStyle>
          <a:p>
            <a:r>
              <a:rPr lang="en-US"/>
              <a:t>Click to edit Master title style</a:t>
            </a:r>
          </a:p>
        </p:txBody>
      </p:sp>
      <p:sp>
        <p:nvSpPr>
          <p:cNvPr id="8196" name="Rectangle 4"/>
          <p:cNvSpPr>
            <a:spLocks noGrp="1" noChangeArrowheads="1"/>
          </p:cNvSpPr>
          <p:nvPr>
            <p:ph type="subTitle" idx="1"/>
          </p:nvPr>
        </p:nvSpPr>
        <p:spPr>
          <a:xfrm>
            <a:off x="366713" y="3886200"/>
            <a:ext cx="83058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37900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774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4418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69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39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1026"/>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1027"/>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a:t>Click to edit Master subtitle style</a:t>
            </a:r>
          </a:p>
        </p:txBody>
      </p:sp>
      <p:pic>
        <p:nvPicPr>
          <p:cNvPr id="104461" name="Picture 1037" descr="Geography PPT banner"/>
          <p:cNvPicPr>
            <a:picLocks noChangeAspect="1" noChangeArrowheads="1"/>
          </p:cNvPicPr>
          <p:nvPr userDrawn="1"/>
        </p:nvPicPr>
        <p:blipFill>
          <a:blip r:embed="rId2" cstate="print"/>
          <a:srcRect/>
          <a:stretch>
            <a:fillRect/>
          </a:stretch>
        </p:blipFill>
        <p:spPr bwMode="auto">
          <a:xfrm>
            <a:off x="0" y="423863"/>
            <a:ext cx="9144000" cy="860425"/>
          </a:xfrm>
          <a:prstGeom prst="rect">
            <a:avLst/>
          </a:prstGeom>
          <a:noFill/>
        </p:spPr>
      </p:pic>
      <p:pic>
        <p:nvPicPr>
          <p:cNvPr id="104462" name="Picture 1038" descr="VisID for Geography PPT"/>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458788" y="434975"/>
            <a:ext cx="2092325" cy="836613"/>
          </a:xfrm>
          <a:prstGeom prst="rect">
            <a:avLst/>
          </a:prstGeom>
          <a:noFill/>
        </p:spPr>
      </p:pic>
      <p:sp>
        <p:nvSpPr>
          <p:cNvPr id="104463" name="Rectangle 1039"/>
          <p:cNvSpPr>
            <a:spLocks noChangeArrowheads="1"/>
          </p:cNvSpPr>
          <p:nvPr userDrawn="1"/>
        </p:nvSpPr>
        <p:spPr bwMode="auto">
          <a:xfrm>
            <a:off x="431800" y="6080125"/>
            <a:ext cx="2016125" cy="393700"/>
          </a:xfrm>
          <a:prstGeom prst="rect">
            <a:avLst/>
          </a:prstGeom>
          <a:noFill/>
          <a:ln w="12700">
            <a:noFill/>
            <a:miter lim="800000"/>
            <a:headEnd/>
            <a:tailEnd/>
          </a:ln>
          <a:effectLst/>
        </p:spPr>
        <p:txBody>
          <a:bodyPr wrap="none" lIns="88900" tIns="44450" rIns="88900" bIns="44450">
            <a:spAutoFit/>
          </a:bodyPr>
          <a:lstStyle/>
          <a:p>
            <a:pPr defTabSz="885825" eaLnBrk="0" fontAlgn="base" hangingPunct="0">
              <a:spcBef>
                <a:spcPct val="0"/>
              </a:spcBef>
              <a:spcAft>
                <a:spcPct val="0"/>
              </a:spcAft>
            </a:pPr>
            <a:r>
              <a:rPr lang="en-US" sz="1000" b="1" dirty="0">
                <a:solidFill>
                  <a:srgbClr val="FFFFFF"/>
                </a:solidFill>
              </a:rPr>
              <a:t>U.S. Department of the Interior</a:t>
            </a:r>
          </a:p>
          <a:p>
            <a:pPr defTabSz="885825" eaLnBrk="0" fontAlgn="base" hangingPunct="0">
              <a:spcBef>
                <a:spcPct val="0"/>
              </a:spcBef>
              <a:spcAft>
                <a:spcPct val="0"/>
              </a:spcAft>
            </a:pPr>
            <a:r>
              <a:rPr lang="en-US" sz="1000" b="1" dirty="0">
                <a:solidFill>
                  <a:srgbClr val="FFFFFF"/>
                </a:solidFill>
              </a:rPr>
              <a:t>U.S. Geological Survey</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9641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81000" y="152400"/>
            <a:ext cx="8305800" cy="1143000"/>
          </a:xfrm>
          <a:prstGeom prst="rect">
            <a:avLst/>
          </a:prstGeom>
          <a:noFill/>
          <a:ln w="9525">
            <a:noFill/>
            <a:miter lim="800000"/>
            <a:headEnd/>
            <a:tailEnd/>
          </a:ln>
        </p:spPr>
        <p:txBody>
          <a:bodyPr lIns="90488" tIns="44450" rIns="90488" bIns="44450" anchor="ctr"/>
          <a:lstStyle/>
          <a:p>
            <a:pPr eaLnBrk="0" hangingPunct="0">
              <a:spcBef>
                <a:spcPct val="20000"/>
              </a:spcBef>
              <a:buFontTx/>
              <a:buChar char="•"/>
            </a:pPr>
            <a:endParaRPr lang="en-US" sz="3600" b="1">
              <a:solidFill>
                <a:srgbClr val="FFCC00"/>
              </a:solidFill>
            </a:endParaRPr>
          </a:p>
        </p:txBody>
      </p:sp>
      <p:sp>
        <p:nvSpPr>
          <p:cNvPr id="3" name="Rectangle 3"/>
          <p:cNvSpPr>
            <a:spLocks noGrp="1" noChangeArrowheads="1"/>
          </p:cNvSpPr>
          <p:nvPr/>
        </p:nvSpPr>
        <p:spPr bwMode="auto">
          <a:xfrm>
            <a:off x="381000" y="1371600"/>
            <a:ext cx="8305800" cy="4495800"/>
          </a:xfrm>
          <a:prstGeom prst="rect">
            <a:avLst/>
          </a:prstGeom>
          <a:noFill/>
          <a:ln w="9525">
            <a:noFill/>
            <a:miter lim="800000"/>
            <a:headEnd/>
            <a:tailEnd/>
          </a:ln>
        </p:spPr>
        <p:txBody>
          <a:bodyPr lIns="90488" tIns="44450" rIns="90488" bIns="44450"/>
          <a:lstStyle/>
          <a:p>
            <a:pPr marL="342900" indent="-342900" eaLnBrk="0" hangingPunct="0">
              <a:spcBef>
                <a:spcPct val="20000"/>
              </a:spcBef>
              <a:buClr>
                <a:srgbClr val="FFFF99"/>
              </a:buClr>
              <a:buSzPct val="125000"/>
              <a:buFont typeface="Wingdings" pitchFamily="2" charset="2"/>
              <a:buChar char="§"/>
            </a:pPr>
            <a:endParaRPr lang="en-US" sz="2800" b="1">
              <a:solidFill>
                <a:srgbClr val="FFFFFF"/>
              </a:solidFill>
            </a:endParaRPr>
          </a:p>
        </p:txBody>
      </p:sp>
    </p:spTree>
    <p:extLst>
      <p:ext uri="{BB962C8B-B14F-4D97-AF65-F5344CB8AC3E}">
        <p14:creationId xmlns:p14="http://schemas.microsoft.com/office/powerpoint/2010/main" val="26162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7793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0333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277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436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41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690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748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bwMode="auto">
          <a:xfrm>
            <a:off x="381000" y="1524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2291" name="Rectangle 4"/>
          <p:cNvSpPr>
            <a:spLocks noGrp="1" noChangeArrowheads="1"/>
          </p:cNvSpPr>
          <p:nvPr>
            <p:ph type="body" idx="1"/>
          </p:nvPr>
        </p:nvSpPr>
        <p:spPr bwMode="auto">
          <a:xfrm>
            <a:off x="381000" y="1371600"/>
            <a:ext cx="830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2292" name="Picture 5" descr="ident-small_4_onscreen_png"/>
          <p:cNvPicPr>
            <a:picLocks noChangeAspect="1" noChangeArrowheads="1"/>
          </p:cNvPicPr>
          <p:nvPr/>
        </p:nvPicPr>
        <p:blipFill>
          <a:blip r:embed="rId15" cstate="print">
            <a:lum bright="100000"/>
            <a:extLst>
              <a:ext uri="{28A0092B-C50C-407E-A947-70E740481C1C}">
                <a14:useLocalDpi xmlns:a14="http://schemas.microsoft.com/office/drawing/2010/main" val="0"/>
              </a:ext>
            </a:extLst>
          </a:blip>
          <a:srcRect/>
          <a:stretch>
            <a:fillRect/>
          </a:stretch>
        </p:blipFill>
        <p:spPr bwMode="black">
          <a:xfrm>
            <a:off x="381000" y="6500813"/>
            <a:ext cx="7620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95" r:id="rId13"/>
  </p:sldLayoutIdLst>
  <p:hf sldNum="0"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charset="0"/>
        </a:defRPr>
      </a:lvl2pPr>
      <a:lvl3pPr algn="l" rtl="0" eaLnBrk="0" fontAlgn="base" hangingPunct="0">
        <a:spcBef>
          <a:spcPct val="0"/>
        </a:spcBef>
        <a:spcAft>
          <a:spcPct val="0"/>
        </a:spcAft>
        <a:defRPr sz="3600" b="1">
          <a:solidFill>
            <a:srgbClr val="FFCC00"/>
          </a:solidFill>
          <a:latin typeface="Arial" charset="0"/>
        </a:defRPr>
      </a:lvl3pPr>
      <a:lvl4pPr algn="l" rtl="0" eaLnBrk="0" fontAlgn="base" hangingPunct="0">
        <a:spcBef>
          <a:spcPct val="0"/>
        </a:spcBef>
        <a:spcAft>
          <a:spcPct val="0"/>
        </a:spcAft>
        <a:defRPr sz="3600" b="1">
          <a:solidFill>
            <a:srgbClr val="FFCC00"/>
          </a:solidFill>
          <a:latin typeface="Arial" charset="0"/>
        </a:defRPr>
      </a:lvl4pPr>
      <a:lvl5pPr algn="l" rtl="0" eaLnBrk="0" fontAlgn="base" hangingPunct="0">
        <a:spcBef>
          <a:spcPct val="0"/>
        </a:spcBef>
        <a:spcAft>
          <a:spcPct val="0"/>
        </a:spcAft>
        <a:defRPr sz="3600" b="1">
          <a:solidFill>
            <a:srgbClr val="FFCC00"/>
          </a:solidFill>
          <a:latin typeface="Arial" charset="0"/>
        </a:defRPr>
      </a:lvl5pPr>
      <a:lvl6pPr marL="457200" algn="l" rtl="0" eaLnBrk="0" fontAlgn="base" hangingPunct="0">
        <a:spcBef>
          <a:spcPct val="0"/>
        </a:spcBef>
        <a:spcAft>
          <a:spcPct val="0"/>
        </a:spcAft>
        <a:defRPr sz="3600" b="1">
          <a:solidFill>
            <a:srgbClr val="FFCC00"/>
          </a:solidFill>
          <a:latin typeface="Arial" charset="0"/>
        </a:defRPr>
      </a:lvl6pPr>
      <a:lvl7pPr marL="914400" algn="l" rtl="0" eaLnBrk="0" fontAlgn="base" hangingPunct="0">
        <a:spcBef>
          <a:spcPct val="0"/>
        </a:spcBef>
        <a:spcAft>
          <a:spcPct val="0"/>
        </a:spcAft>
        <a:defRPr sz="3600" b="1">
          <a:solidFill>
            <a:srgbClr val="FFCC00"/>
          </a:solidFill>
          <a:latin typeface="Arial" charset="0"/>
        </a:defRPr>
      </a:lvl7pPr>
      <a:lvl8pPr marL="1371600" algn="l" rtl="0" eaLnBrk="0" fontAlgn="base" hangingPunct="0">
        <a:spcBef>
          <a:spcPct val="0"/>
        </a:spcBef>
        <a:spcAft>
          <a:spcPct val="0"/>
        </a:spcAft>
        <a:defRPr sz="3600" b="1">
          <a:solidFill>
            <a:srgbClr val="FFCC00"/>
          </a:solidFill>
          <a:latin typeface="Arial" charset="0"/>
        </a:defRPr>
      </a:lvl8pPr>
      <a:lvl9pPr marL="1828800" algn="l" rtl="0" eaLnBrk="0" fontAlgn="base" hangingPunct="0">
        <a:spcBef>
          <a:spcPct val="0"/>
        </a:spcBef>
        <a:spcAft>
          <a:spcPct val="0"/>
        </a:spcAft>
        <a:defRPr sz="3600" b="1">
          <a:solidFill>
            <a:srgbClr val="FFCC00"/>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0F9B">
                <a:gamma/>
                <a:shade val="26275"/>
                <a:invGamma/>
              </a:srgbClr>
            </a:gs>
            <a:gs pos="50000">
              <a:srgbClr val="180F9B"/>
            </a:gs>
            <a:gs pos="100000">
              <a:srgbClr val="180F9B">
                <a:gamma/>
                <a:shade val="2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49" name="Picture 25" descr="Geography PPT banner"/>
          <p:cNvPicPr>
            <a:picLocks noChangeAspect="1" noChangeArrowheads="1"/>
          </p:cNvPicPr>
          <p:nvPr userDrawn="1"/>
        </p:nvPicPr>
        <p:blipFill>
          <a:blip r:embed="rId14" cstate="print"/>
          <a:srcRect/>
          <a:stretch>
            <a:fillRect/>
          </a:stretch>
        </p:blipFill>
        <p:spPr bwMode="auto">
          <a:xfrm>
            <a:off x="0" y="5995988"/>
            <a:ext cx="9144000" cy="860425"/>
          </a:xfrm>
          <a:prstGeom prst="rect">
            <a:avLst/>
          </a:prstGeom>
          <a:noFill/>
        </p:spPr>
      </p:pic>
      <p:pic>
        <p:nvPicPr>
          <p:cNvPr id="1050" name="Picture 26" descr="ident-small_4_onscreen_png"/>
          <p:cNvPicPr>
            <a:picLocks noChangeAspect="1" noChangeArrowheads="1"/>
          </p:cNvPicPr>
          <p:nvPr userDrawn="1"/>
        </p:nvPicPr>
        <p:blipFill>
          <a:blip r:embed="rId15" cstate="print">
            <a:lum bright="100000"/>
          </a:blip>
          <a:srcRect/>
          <a:stretch>
            <a:fillRect/>
          </a:stretch>
        </p:blipFill>
        <p:spPr bwMode="black">
          <a:xfrm>
            <a:off x="476250" y="6094413"/>
            <a:ext cx="1143000" cy="420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79" r:id="rId12"/>
  </p:sldLayoutIdLst>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charset="0"/>
        </a:defRPr>
      </a:lvl2pPr>
      <a:lvl3pPr algn="l" rtl="0" eaLnBrk="0" fontAlgn="base" hangingPunct="0">
        <a:spcBef>
          <a:spcPct val="0"/>
        </a:spcBef>
        <a:spcAft>
          <a:spcPct val="0"/>
        </a:spcAft>
        <a:defRPr sz="3600" b="1">
          <a:solidFill>
            <a:srgbClr val="FFCC00"/>
          </a:solidFill>
          <a:latin typeface="Arial" charset="0"/>
        </a:defRPr>
      </a:lvl3pPr>
      <a:lvl4pPr algn="l" rtl="0" eaLnBrk="0" fontAlgn="base" hangingPunct="0">
        <a:spcBef>
          <a:spcPct val="0"/>
        </a:spcBef>
        <a:spcAft>
          <a:spcPct val="0"/>
        </a:spcAft>
        <a:defRPr sz="3600" b="1">
          <a:solidFill>
            <a:srgbClr val="FFCC00"/>
          </a:solidFill>
          <a:latin typeface="Arial" charset="0"/>
        </a:defRPr>
      </a:lvl4pPr>
      <a:lvl5pPr algn="l" rtl="0" eaLnBrk="0" fontAlgn="base" hangingPunct="0">
        <a:spcBef>
          <a:spcPct val="0"/>
        </a:spcBef>
        <a:spcAft>
          <a:spcPct val="0"/>
        </a:spcAft>
        <a:defRPr sz="3600" b="1">
          <a:solidFill>
            <a:srgbClr val="FFCC00"/>
          </a:solidFill>
          <a:latin typeface="Arial" charset="0"/>
        </a:defRPr>
      </a:lvl5pPr>
      <a:lvl6pPr marL="457200" algn="l" rtl="0" eaLnBrk="0" fontAlgn="base" hangingPunct="0">
        <a:spcBef>
          <a:spcPct val="0"/>
        </a:spcBef>
        <a:spcAft>
          <a:spcPct val="0"/>
        </a:spcAft>
        <a:defRPr sz="3600" b="1">
          <a:solidFill>
            <a:srgbClr val="FFCC00"/>
          </a:solidFill>
          <a:latin typeface="Arial" charset="0"/>
        </a:defRPr>
      </a:lvl6pPr>
      <a:lvl7pPr marL="914400" algn="l" rtl="0" eaLnBrk="0" fontAlgn="base" hangingPunct="0">
        <a:spcBef>
          <a:spcPct val="0"/>
        </a:spcBef>
        <a:spcAft>
          <a:spcPct val="0"/>
        </a:spcAft>
        <a:defRPr sz="3600" b="1">
          <a:solidFill>
            <a:srgbClr val="FFCC00"/>
          </a:solidFill>
          <a:latin typeface="Arial" charset="0"/>
        </a:defRPr>
      </a:lvl7pPr>
      <a:lvl8pPr marL="1371600" algn="l" rtl="0" eaLnBrk="0" fontAlgn="base" hangingPunct="0">
        <a:spcBef>
          <a:spcPct val="0"/>
        </a:spcBef>
        <a:spcAft>
          <a:spcPct val="0"/>
        </a:spcAft>
        <a:defRPr sz="3600" b="1">
          <a:solidFill>
            <a:srgbClr val="FFCC00"/>
          </a:solidFill>
          <a:latin typeface="Arial" charset="0"/>
        </a:defRPr>
      </a:lvl8pPr>
      <a:lvl9pPr marL="1828800" algn="l" rtl="0" eaLnBrk="0" fontAlgn="base" hangingPunct="0">
        <a:spcBef>
          <a:spcPct val="0"/>
        </a:spcBef>
        <a:spcAft>
          <a:spcPct val="0"/>
        </a:spcAft>
        <a:defRPr sz="3600" b="1">
          <a:solidFill>
            <a:srgbClr val="FFCC00"/>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mailto:pclagget@chesapeakebay.net" TargetMode="External"/><Relationship Id="rId2" Type="http://schemas.openxmlformats.org/officeDocument/2006/relationships/hyperlink" Target="mailto:pclaggett@usgs.gov"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1" name="Rectangle 19"/>
          <p:cNvSpPr>
            <a:spLocks noChangeArrowheads="1"/>
          </p:cNvSpPr>
          <p:nvPr/>
        </p:nvSpPr>
        <p:spPr bwMode="auto">
          <a:xfrm>
            <a:off x="441960" y="4800600"/>
            <a:ext cx="8409068" cy="705321"/>
          </a:xfrm>
          <a:prstGeom prst="rect">
            <a:avLst/>
          </a:prstGeom>
          <a:noFill/>
          <a:ln w="12700">
            <a:noFill/>
            <a:miter lim="800000"/>
            <a:headEnd/>
            <a:tailEnd/>
          </a:ln>
        </p:spPr>
        <p:txBody>
          <a:bodyPr wrap="square" lIns="90488" tIns="44450" rIns="90488" bIns="44450">
            <a:spAutoFit/>
          </a:bodyPr>
          <a:lstStyle/>
          <a:p>
            <a:pPr eaLnBrk="0" fontAlgn="base" hangingPunct="0">
              <a:spcBef>
                <a:spcPct val="0"/>
              </a:spcBef>
              <a:spcAft>
                <a:spcPct val="0"/>
              </a:spcAft>
            </a:pPr>
            <a:r>
              <a:rPr lang="en-US" sz="2000" b="1" dirty="0" smtClean="0">
                <a:solidFill>
                  <a:srgbClr val="FFCC00"/>
                </a:solidFill>
                <a:cs typeface="Arial" charset="0"/>
              </a:rPr>
              <a:t>Peter Claggett, Fred Irani, Quentin Stubbs, and Renee Thompson</a:t>
            </a:r>
          </a:p>
          <a:p>
            <a:pPr eaLnBrk="0" fontAlgn="base" hangingPunct="0">
              <a:spcBef>
                <a:spcPct val="0"/>
              </a:spcBef>
              <a:spcAft>
                <a:spcPct val="0"/>
              </a:spcAft>
            </a:pPr>
            <a:r>
              <a:rPr lang="en-US" sz="2000" b="1" dirty="0" smtClean="0">
                <a:solidFill>
                  <a:srgbClr val="FFCC00"/>
                </a:solidFill>
                <a:cs typeface="Arial" charset="0"/>
              </a:rPr>
              <a:t>April 30, 2015</a:t>
            </a:r>
          </a:p>
        </p:txBody>
      </p:sp>
      <p:sp>
        <p:nvSpPr>
          <p:cNvPr id="4" name="Rectangle 3"/>
          <p:cNvSpPr/>
          <p:nvPr/>
        </p:nvSpPr>
        <p:spPr>
          <a:xfrm>
            <a:off x="233971" y="2209800"/>
            <a:ext cx="8617057" cy="1200329"/>
          </a:xfrm>
          <a:prstGeom prst="rect">
            <a:avLst/>
          </a:prstGeom>
        </p:spPr>
        <p:txBody>
          <a:bodyPr wrap="square">
            <a:spAutoFit/>
          </a:bodyPr>
          <a:lstStyle/>
          <a:p>
            <a:pPr algn="ctr" eaLnBrk="0" fontAlgn="base" hangingPunct="0">
              <a:spcBef>
                <a:spcPct val="0"/>
              </a:spcBef>
              <a:spcAft>
                <a:spcPct val="0"/>
              </a:spcAft>
            </a:pPr>
            <a:r>
              <a:rPr lang="en-US" sz="3600" b="1" dirty="0" smtClean="0">
                <a:solidFill>
                  <a:srgbClr val="FFCC00"/>
                </a:solidFill>
              </a:rPr>
              <a:t>Development Trends and Forecasts in the Chesapeake Bay Watershed</a:t>
            </a:r>
            <a:endParaRPr lang="en-US" sz="3600" b="1" dirty="0" smtClean="0">
              <a:solidFill>
                <a:srgbClr val="FFCC00"/>
              </a:solidFill>
            </a:endParaRPr>
          </a:p>
        </p:txBody>
      </p:sp>
      <p:sp>
        <p:nvSpPr>
          <p:cNvPr id="5" name="TextBox 4"/>
          <p:cNvSpPr txBox="1"/>
          <p:nvPr/>
        </p:nvSpPr>
        <p:spPr>
          <a:xfrm>
            <a:off x="2170113" y="6273225"/>
            <a:ext cx="4952822" cy="584775"/>
          </a:xfrm>
          <a:prstGeom prst="rect">
            <a:avLst/>
          </a:prstGeom>
          <a:solidFill>
            <a:schemeClr val="bg1">
              <a:lumMod val="95000"/>
            </a:schemeClr>
          </a:solidFill>
        </p:spPr>
        <p:txBody>
          <a:bodyPr wrap="square" rtlCol="0">
            <a:spAutoFit/>
          </a:bodyPr>
          <a:lstStyle/>
          <a:p>
            <a:r>
              <a:rPr lang="en-US" sz="800" b="1" dirty="0" smtClean="0"/>
              <a:t>Disclaimer: </a:t>
            </a:r>
            <a:r>
              <a:rPr lang="en-US" sz="800" dirty="0" smtClean="0"/>
              <a:t>These </a:t>
            </a:r>
            <a:r>
              <a:rPr lang="en-US" sz="800" dirty="0"/>
              <a:t>data are preliminary and are subject to revision. They are being provided to meet the need for timely ‘best science’ information.  The assessment is provided on the condition that neither the U.S. Geological Survey nor the United States Government may be held liable for any damages resulting from the authorized or unauthorized use of the assessment.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14188"/>
            <a:ext cx="8415702" cy="461665"/>
          </a:xfrm>
          <a:prstGeom prst="rect">
            <a:avLst/>
          </a:prstGeom>
          <a:noFill/>
        </p:spPr>
        <p:txBody>
          <a:bodyPr wrap="none" rtlCol="0">
            <a:spAutoFit/>
          </a:bodyPr>
          <a:lstStyle/>
          <a:p>
            <a:pPr algn="ctr"/>
            <a:r>
              <a:rPr lang="en-US" sz="2400" b="1" dirty="0" smtClean="0">
                <a:solidFill>
                  <a:srgbClr val="FFC000"/>
                </a:solidFill>
              </a:rPr>
              <a:t>Residential &amp; Employment Growth (Howard County, MD)</a:t>
            </a:r>
          </a:p>
        </p:txBody>
      </p:sp>
      <p:sp>
        <p:nvSpPr>
          <p:cNvPr id="4" name="TextBox 3"/>
          <p:cNvSpPr txBox="1"/>
          <p:nvPr/>
        </p:nvSpPr>
        <p:spPr>
          <a:xfrm>
            <a:off x="457200" y="864588"/>
            <a:ext cx="8458200" cy="3046988"/>
          </a:xfrm>
          <a:prstGeom prst="rect">
            <a:avLst/>
          </a:prstGeom>
          <a:noFill/>
        </p:spPr>
        <p:txBody>
          <a:bodyPr wrap="square" rtlCol="0">
            <a:spAutoFit/>
          </a:bodyPr>
          <a:lstStyle/>
          <a:p>
            <a:r>
              <a:rPr lang="en-US" dirty="0" smtClean="0">
                <a:solidFill>
                  <a:schemeClr val="bg1"/>
                </a:solidFill>
              </a:rPr>
              <a:t>Population (2010):	287,085</a:t>
            </a:r>
          </a:p>
          <a:p>
            <a:r>
              <a:rPr lang="en-US" dirty="0" smtClean="0">
                <a:solidFill>
                  <a:schemeClr val="bg1"/>
                </a:solidFill>
              </a:rPr>
              <a:t>Population (2030):	357,100</a:t>
            </a:r>
            <a:r>
              <a:rPr lang="en-US" baseline="30000" dirty="0" smtClean="0">
                <a:solidFill>
                  <a:schemeClr val="bg1"/>
                </a:solidFill>
              </a:rPr>
              <a:t>1</a:t>
            </a:r>
          </a:p>
          <a:p>
            <a:endParaRPr lang="en-US" dirty="0">
              <a:solidFill>
                <a:schemeClr val="bg1"/>
              </a:solidFill>
            </a:endParaRPr>
          </a:p>
          <a:p>
            <a:r>
              <a:rPr lang="en-US" dirty="0" smtClean="0">
                <a:solidFill>
                  <a:schemeClr val="bg1"/>
                </a:solidFill>
              </a:rPr>
              <a:t>Change:			  70,015  persons	</a:t>
            </a:r>
          </a:p>
          <a:p>
            <a:endParaRPr lang="en-US" dirty="0" smtClean="0">
              <a:solidFill>
                <a:schemeClr val="bg1"/>
              </a:solidFill>
            </a:endParaRPr>
          </a:p>
          <a:p>
            <a:r>
              <a:rPr lang="en-US" dirty="0" smtClean="0">
                <a:solidFill>
                  <a:schemeClr val="bg1"/>
                </a:solidFill>
              </a:rPr>
              <a:t>Average households size (2010):	     2.72</a:t>
            </a:r>
          </a:p>
          <a:p>
            <a:r>
              <a:rPr lang="en-US" dirty="0">
                <a:solidFill>
                  <a:schemeClr val="bg1"/>
                </a:solidFill>
              </a:rPr>
              <a:t>Average households size (</a:t>
            </a:r>
            <a:r>
              <a:rPr lang="en-US" dirty="0" smtClean="0">
                <a:solidFill>
                  <a:schemeClr val="bg1"/>
                </a:solidFill>
              </a:rPr>
              <a:t>2030):	     2.72</a:t>
            </a:r>
          </a:p>
          <a:p>
            <a:endParaRPr lang="en-US" dirty="0">
              <a:solidFill>
                <a:schemeClr val="bg1"/>
              </a:solidFill>
            </a:endParaRPr>
          </a:p>
          <a:p>
            <a:r>
              <a:rPr lang="en-US" sz="1200" dirty="0" smtClean="0">
                <a:solidFill>
                  <a:schemeClr val="bg1"/>
                </a:solidFill>
              </a:rPr>
              <a:t>Households in 20XX = ((Total Population – Group Housing Population) / Average Household Size)</a:t>
            </a:r>
          </a:p>
          <a:p>
            <a:endParaRPr lang="en-US" dirty="0">
              <a:solidFill>
                <a:schemeClr val="bg1"/>
              </a:solidFill>
            </a:endParaRPr>
          </a:p>
          <a:p>
            <a:r>
              <a:rPr lang="en-US" dirty="0" smtClean="0">
                <a:solidFill>
                  <a:srgbClr val="FF2121"/>
                </a:solidFill>
              </a:rPr>
              <a:t>Future Residential Housing Demand = 25,527 households</a:t>
            </a:r>
            <a:endParaRPr lang="en-US" dirty="0">
              <a:solidFill>
                <a:srgbClr val="FF2121"/>
              </a:solidFill>
            </a:endParaRPr>
          </a:p>
        </p:txBody>
      </p:sp>
      <p:sp>
        <p:nvSpPr>
          <p:cNvPr id="5" name="TextBox 4"/>
          <p:cNvSpPr txBox="1"/>
          <p:nvPr/>
        </p:nvSpPr>
        <p:spPr>
          <a:xfrm>
            <a:off x="3420932" y="6125588"/>
            <a:ext cx="2920992" cy="276999"/>
          </a:xfrm>
          <a:prstGeom prst="rect">
            <a:avLst/>
          </a:prstGeom>
          <a:noFill/>
        </p:spPr>
        <p:txBody>
          <a:bodyPr wrap="none" rtlCol="0">
            <a:spAutoFit/>
          </a:bodyPr>
          <a:lstStyle/>
          <a:p>
            <a:r>
              <a:rPr lang="en-US" sz="1200" baseline="30000" dirty="0" smtClean="0">
                <a:solidFill>
                  <a:schemeClr val="bg1"/>
                </a:solidFill>
              </a:rPr>
              <a:t>1</a:t>
            </a:r>
            <a:r>
              <a:rPr lang="en-US" sz="1200" dirty="0" smtClean="0">
                <a:solidFill>
                  <a:schemeClr val="bg1"/>
                </a:solidFill>
              </a:rPr>
              <a:t> </a:t>
            </a:r>
            <a:r>
              <a:rPr lang="en-US" sz="1200" dirty="0" smtClean="0">
                <a:solidFill>
                  <a:srgbClr val="FFCC00"/>
                </a:solidFill>
              </a:rPr>
              <a:t>MD Department of Planning, July 2014</a:t>
            </a:r>
            <a:endParaRPr lang="en-US" sz="1200" dirty="0">
              <a:solidFill>
                <a:srgbClr val="FFCC00"/>
              </a:solidFill>
            </a:endParaRPr>
          </a:p>
        </p:txBody>
      </p:sp>
      <p:sp>
        <p:nvSpPr>
          <p:cNvPr id="6" name="TextBox 5"/>
          <p:cNvSpPr txBox="1"/>
          <p:nvPr/>
        </p:nvSpPr>
        <p:spPr>
          <a:xfrm>
            <a:off x="457200" y="4089045"/>
            <a:ext cx="8224713" cy="1754326"/>
          </a:xfrm>
          <a:prstGeom prst="rect">
            <a:avLst/>
          </a:prstGeom>
          <a:noFill/>
        </p:spPr>
        <p:txBody>
          <a:bodyPr wrap="square" rtlCol="0">
            <a:spAutoFit/>
          </a:bodyPr>
          <a:lstStyle/>
          <a:p>
            <a:r>
              <a:rPr lang="en-US" dirty="0" smtClean="0">
                <a:solidFill>
                  <a:schemeClr val="bg1"/>
                </a:solidFill>
              </a:rPr>
              <a:t>Employment (2010):	189,584</a:t>
            </a:r>
            <a:r>
              <a:rPr lang="en-US" baseline="30000" dirty="0" smtClean="0">
                <a:solidFill>
                  <a:schemeClr val="bg1"/>
                </a:solidFill>
              </a:rPr>
              <a:t>2</a:t>
            </a:r>
            <a:endParaRPr lang="en-US" dirty="0" smtClean="0">
              <a:solidFill>
                <a:schemeClr val="bg1"/>
              </a:solidFill>
            </a:endParaRPr>
          </a:p>
          <a:p>
            <a:r>
              <a:rPr lang="en-US" dirty="0" smtClean="0">
                <a:solidFill>
                  <a:schemeClr val="bg1"/>
                </a:solidFill>
              </a:rPr>
              <a:t>Employment (2030):	259,400</a:t>
            </a:r>
            <a:r>
              <a:rPr lang="en-US" baseline="30000" dirty="0" smtClean="0">
                <a:solidFill>
                  <a:schemeClr val="bg1"/>
                </a:solidFill>
              </a:rPr>
              <a:t>3</a:t>
            </a:r>
            <a:endParaRPr lang="en-US" baseline="30000" dirty="0">
              <a:solidFill>
                <a:schemeClr val="bg1"/>
              </a:solidFill>
            </a:endParaRPr>
          </a:p>
          <a:p>
            <a:endParaRPr lang="en-US" dirty="0">
              <a:solidFill>
                <a:schemeClr val="bg1"/>
              </a:solidFill>
            </a:endParaRPr>
          </a:p>
          <a:p>
            <a:r>
              <a:rPr lang="en-US" dirty="0" smtClean="0">
                <a:solidFill>
                  <a:schemeClr val="bg1"/>
                </a:solidFill>
              </a:rPr>
              <a:t>Change:			  69,816 jobs</a:t>
            </a:r>
          </a:p>
          <a:p>
            <a:endParaRPr lang="en-US" dirty="0">
              <a:solidFill>
                <a:schemeClr val="bg1"/>
              </a:solidFill>
            </a:endParaRPr>
          </a:p>
          <a:p>
            <a:r>
              <a:rPr lang="en-US" dirty="0" smtClean="0">
                <a:solidFill>
                  <a:srgbClr val="FF2121"/>
                </a:solidFill>
              </a:rPr>
              <a:t>Future Employment Demand = 69,816 jobs</a:t>
            </a:r>
          </a:p>
        </p:txBody>
      </p:sp>
      <p:sp>
        <p:nvSpPr>
          <p:cNvPr id="7" name="TextBox 6"/>
          <p:cNvSpPr txBox="1"/>
          <p:nvPr/>
        </p:nvSpPr>
        <p:spPr>
          <a:xfrm>
            <a:off x="3420932" y="6480526"/>
            <a:ext cx="3074881" cy="276999"/>
          </a:xfrm>
          <a:prstGeom prst="rect">
            <a:avLst/>
          </a:prstGeom>
          <a:noFill/>
        </p:spPr>
        <p:txBody>
          <a:bodyPr wrap="none" rtlCol="0">
            <a:spAutoFit/>
          </a:bodyPr>
          <a:lstStyle/>
          <a:p>
            <a:r>
              <a:rPr lang="en-US" sz="1200" baseline="30000" dirty="0">
                <a:solidFill>
                  <a:schemeClr val="bg1"/>
                </a:solidFill>
              </a:rPr>
              <a:t>3</a:t>
            </a:r>
            <a:r>
              <a:rPr lang="en-US" sz="1200" dirty="0" smtClean="0">
                <a:solidFill>
                  <a:schemeClr val="bg1"/>
                </a:solidFill>
              </a:rPr>
              <a:t> </a:t>
            </a:r>
            <a:r>
              <a:rPr lang="en-US" sz="1200" dirty="0" smtClean="0">
                <a:solidFill>
                  <a:srgbClr val="FFCC00"/>
                </a:solidFill>
              </a:rPr>
              <a:t>MD Department of Planning, March 2014</a:t>
            </a:r>
            <a:endParaRPr lang="en-US" sz="1200" dirty="0">
              <a:solidFill>
                <a:srgbClr val="FFCC00"/>
              </a:solidFill>
            </a:endParaRPr>
          </a:p>
        </p:txBody>
      </p:sp>
      <p:sp>
        <p:nvSpPr>
          <p:cNvPr id="8" name="TextBox 7"/>
          <p:cNvSpPr txBox="1"/>
          <p:nvPr/>
        </p:nvSpPr>
        <p:spPr>
          <a:xfrm>
            <a:off x="3420932" y="6303057"/>
            <a:ext cx="5310621" cy="276999"/>
          </a:xfrm>
          <a:prstGeom prst="rect">
            <a:avLst/>
          </a:prstGeom>
          <a:noFill/>
        </p:spPr>
        <p:txBody>
          <a:bodyPr wrap="none" rtlCol="0">
            <a:spAutoFit/>
          </a:bodyPr>
          <a:lstStyle/>
          <a:p>
            <a:r>
              <a:rPr lang="en-US" sz="1200" baseline="30000" dirty="0">
                <a:solidFill>
                  <a:schemeClr val="bg1"/>
                </a:solidFill>
              </a:rPr>
              <a:t>2</a:t>
            </a:r>
            <a:r>
              <a:rPr lang="en-US" sz="1200" dirty="0" smtClean="0">
                <a:solidFill>
                  <a:schemeClr val="bg1"/>
                </a:solidFill>
              </a:rPr>
              <a:t> </a:t>
            </a:r>
            <a:r>
              <a:rPr lang="en-US" sz="1200" dirty="0" smtClean="0">
                <a:solidFill>
                  <a:srgbClr val="FFCC00"/>
                </a:solidFill>
              </a:rPr>
              <a:t>Bureau of Economic Analysis: total full and part-time employment (CA25N)</a:t>
            </a:r>
            <a:endParaRPr lang="en-US" sz="1200" dirty="0">
              <a:solidFill>
                <a:srgbClr val="FFCC00"/>
              </a:solidFill>
            </a:endParaRPr>
          </a:p>
        </p:txBody>
      </p:sp>
    </p:spTree>
    <p:extLst>
      <p:ext uri="{BB962C8B-B14F-4D97-AF65-F5344CB8AC3E}">
        <p14:creationId xmlns:p14="http://schemas.microsoft.com/office/powerpoint/2010/main" val="684188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42" y="0"/>
            <a:ext cx="8962316" cy="6858000"/>
          </a:xfrm>
          <a:prstGeom prst="rect">
            <a:avLst/>
          </a:prstGeom>
        </p:spPr>
      </p:pic>
      <p:sp>
        <p:nvSpPr>
          <p:cNvPr id="3" name="TextBox 2"/>
          <p:cNvSpPr txBox="1"/>
          <p:nvPr/>
        </p:nvSpPr>
        <p:spPr>
          <a:xfrm>
            <a:off x="258960" y="0"/>
            <a:ext cx="8626080" cy="830997"/>
          </a:xfrm>
          <a:prstGeom prst="rect">
            <a:avLst/>
          </a:prstGeom>
          <a:solidFill>
            <a:schemeClr val="bg1">
              <a:lumMod val="95000"/>
              <a:alpha val="60000"/>
            </a:schemeClr>
          </a:solidFill>
        </p:spPr>
        <p:txBody>
          <a:bodyPr wrap="none" rtlCol="0">
            <a:spAutoFit/>
          </a:bodyPr>
          <a:lstStyle/>
          <a:p>
            <a:pPr algn="ctr"/>
            <a:r>
              <a:rPr lang="en-US" sz="2400" b="1" dirty="0" smtClean="0"/>
              <a:t>Under-detection of Land Cover Change in Howard County</a:t>
            </a:r>
          </a:p>
          <a:p>
            <a:pPr algn="ctr"/>
            <a:r>
              <a:rPr lang="en-US" sz="2400" b="1" dirty="0" smtClean="0"/>
              <a:t>(aka “Infill”)</a:t>
            </a:r>
          </a:p>
        </p:txBody>
      </p:sp>
      <p:sp>
        <p:nvSpPr>
          <p:cNvPr id="5" name="TextBox 4"/>
          <p:cNvSpPr txBox="1"/>
          <p:nvPr/>
        </p:nvSpPr>
        <p:spPr>
          <a:xfrm>
            <a:off x="945045" y="5791200"/>
            <a:ext cx="7253909" cy="461665"/>
          </a:xfrm>
          <a:prstGeom prst="rect">
            <a:avLst/>
          </a:prstGeom>
          <a:solidFill>
            <a:schemeClr val="bg1">
              <a:lumMod val="95000"/>
              <a:alpha val="60000"/>
            </a:schemeClr>
          </a:solidFill>
        </p:spPr>
        <p:txBody>
          <a:bodyPr wrap="none" rtlCol="0">
            <a:spAutoFit/>
          </a:bodyPr>
          <a:lstStyle/>
          <a:p>
            <a:pPr algn="ctr"/>
            <a:r>
              <a:rPr lang="en-US" sz="2400" b="1" dirty="0" smtClean="0"/>
              <a:t>Infill Rate in Howard County (2000 – 2010) = 37%</a:t>
            </a:r>
          </a:p>
        </p:txBody>
      </p:sp>
      <p:sp>
        <p:nvSpPr>
          <p:cNvPr id="7" name="TextBox 6"/>
          <p:cNvSpPr txBox="1"/>
          <p:nvPr/>
        </p:nvSpPr>
        <p:spPr>
          <a:xfrm>
            <a:off x="2209800" y="6326832"/>
            <a:ext cx="4952822" cy="584775"/>
          </a:xfrm>
          <a:prstGeom prst="rect">
            <a:avLst/>
          </a:prstGeom>
          <a:solidFill>
            <a:schemeClr val="bg1">
              <a:lumMod val="95000"/>
            </a:schemeClr>
          </a:solidFill>
        </p:spPr>
        <p:txBody>
          <a:bodyPr wrap="square" rtlCol="0">
            <a:spAutoFit/>
          </a:bodyPr>
          <a:lstStyle/>
          <a:p>
            <a:r>
              <a:rPr lang="en-US" sz="800" b="1" dirty="0" smtClean="0"/>
              <a:t>Disclaimer: </a:t>
            </a:r>
            <a:r>
              <a:rPr lang="en-US" sz="800" dirty="0" smtClean="0"/>
              <a:t>These </a:t>
            </a:r>
            <a:r>
              <a:rPr lang="en-US" sz="800" dirty="0"/>
              <a:t>data are preliminary and are subject to revision. They are being provided to meet the need for timely ‘best science’ information.  The assessment is provided on the condition that neither the U.S. Geological Survey nor the United States Government may be held liable for any damages resulting from the authorized or unauthorized use of the assessment.</a:t>
            </a:r>
          </a:p>
        </p:txBody>
      </p:sp>
    </p:spTree>
    <p:extLst>
      <p:ext uri="{BB962C8B-B14F-4D97-AF65-F5344CB8AC3E}">
        <p14:creationId xmlns:p14="http://schemas.microsoft.com/office/powerpoint/2010/main" val="24442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302584"/>
            <a:ext cx="6897271" cy="830997"/>
          </a:xfrm>
          <a:prstGeom prst="rect">
            <a:avLst/>
          </a:prstGeom>
          <a:noFill/>
        </p:spPr>
        <p:txBody>
          <a:bodyPr wrap="square" rtlCol="0">
            <a:spAutoFit/>
          </a:bodyPr>
          <a:lstStyle/>
          <a:p>
            <a:pPr algn="ctr"/>
            <a:r>
              <a:rPr lang="en-US" sz="2400" b="1" dirty="0" smtClean="0">
                <a:solidFill>
                  <a:srgbClr val="FFC000"/>
                </a:solidFill>
              </a:rPr>
              <a:t>Housing and Employment Demand Resulting in Greenfield Development</a:t>
            </a:r>
          </a:p>
        </p:txBody>
      </p:sp>
      <p:sp>
        <p:nvSpPr>
          <p:cNvPr id="4" name="TextBox 3"/>
          <p:cNvSpPr txBox="1"/>
          <p:nvPr/>
        </p:nvSpPr>
        <p:spPr>
          <a:xfrm>
            <a:off x="609600" y="1678406"/>
            <a:ext cx="8998871" cy="400110"/>
          </a:xfrm>
          <a:prstGeom prst="rect">
            <a:avLst/>
          </a:prstGeom>
          <a:noFill/>
        </p:spPr>
        <p:txBody>
          <a:bodyPr wrap="square" rtlCol="0">
            <a:spAutoFit/>
          </a:bodyPr>
          <a:lstStyle/>
          <a:p>
            <a:r>
              <a:rPr lang="en-US" sz="2000" dirty="0" smtClean="0">
                <a:solidFill>
                  <a:schemeClr val="bg1"/>
                </a:solidFill>
              </a:rPr>
              <a:t>Future Residential Housing Demand  * (1- Infill Rate) = 16,018 households</a:t>
            </a:r>
            <a:endParaRPr lang="en-US" sz="2000" dirty="0">
              <a:solidFill>
                <a:schemeClr val="bg1"/>
              </a:solidFill>
            </a:endParaRPr>
          </a:p>
        </p:txBody>
      </p:sp>
      <p:sp>
        <p:nvSpPr>
          <p:cNvPr id="6" name="TextBox 5"/>
          <p:cNvSpPr txBox="1"/>
          <p:nvPr/>
        </p:nvSpPr>
        <p:spPr>
          <a:xfrm>
            <a:off x="609600" y="2423286"/>
            <a:ext cx="7610650" cy="400110"/>
          </a:xfrm>
          <a:prstGeom prst="rect">
            <a:avLst/>
          </a:prstGeom>
          <a:noFill/>
        </p:spPr>
        <p:txBody>
          <a:bodyPr wrap="square" rtlCol="0">
            <a:spAutoFit/>
          </a:bodyPr>
          <a:lstStyle/>
          <a:p>
            <a:r>
              <a:rPr lang="en-US" sz="2000" dirty="0" smtClean="0">
                <a:solidFill>
                  <a:schemeClr val="bg1"/>
                </a:solidFill>
              </a:rPr>
              <a:t>Future Employment Demand * (1-Infill Rate) = 43,810 jobs</a:t>
            </a:r>
          </a:p>
        </p:txBody>
      </p:sp>
      <p:sp>
        <p:nvSpPr>
          <p:cNvPr id="11" name="TextBox 10"/>
          <p:cNvSpPr txBox="1"/>
          <p:nvPr/>
        </p:nvSpPr>
        <p:spPr>
          <a:xfrm>
            <a:off x="609600" y="3168166"/>
            <a:ext cx="7610650" cy="3170099"/>
          </a:xfrm>
          <a:prstGeom prst="rect">
            <a:avLst/>
          </a:prstGeom>
          <a:noFill/>
        </p:spPr>
        <p:txBody>
          <a:bodyPr wrap="square" rtlCol="0">
            <a:spAutoFit/>
          </a:bodyPr>
          <a:lstStyle/>
          <a:p>
            <a:r>
              <a:rPr lang="en-US" sz="2000" dirty="0" smtClean="0">
                <a:solidFill>
                  <a:schemeClr val="bg1"/>
                </a:solidFill>
              </a:rPr>
              <a:t>Forest and farm area converted to development depend on:</a:t>
            </a:r>
          </a:p>
          <a:p>
            <a:endParaRPr lang="en-US" sz="2000" dirty="0" smtClean="0">
              <a:solidFill>
                <a:schemeClr val="bg1"/>
              </a:solidFill>
            </a:endParaRPr>
          </a:p>
          <a:p>
            <a:pPr marL="457200" indent="-457200">
              <a:buFont typeface="+mj-lt"/>
              <a:buAutoNum type="alphaLcPeriod"/>
            </a:pPr>
            <a:r>
              <a:rPr lang="en-US" sz="2000" dirty="0" smtClean="0">
                <a:solidFill>
                  <a:schemeClr val="bg1"/>
                </a:solidFill>
              </a:rPr>
              <a:t>Future housing and employment demand; </a:t>
            </a:r>
          </a:p>
          <a:p>
            <a:pPr marL="457200" indent="-457200">
              <a:buFont typeface="+mj-lt"/>
              <a:buAutoNum type="alphaLcPeriod"/>
            </a:pPr>
            <a:endParaRPr lang="en-US" sz="2000" dirty="0" smtClean="0">
              <a:solidFill>
                <a:schemeClr val="bg1"/>
              </a:solidFill>
            </a:endParaRPr>
          </a:p>
          <a:p>
            <a:pPr marL="457200" indent="-457200">
              <a:buFont typeface="+mj-lt"/>
              <a:buAutoNum type="alphaLcPeriod"/>
            </a:pPr>
            <a:r>
              <a:rPr lang="en-US" sz="2000" dirty="0" smtClean="0">
                <a:solidFill>
                  <a:schemeClr val="bg1"/>
                </a:solidFill>
              </a:rPr>
              <a:t>Land available for development;</a:t>
            </a:r>
          </a:p>
          <a:p>
            <a:pPr marL="457200" indent="-457200">
              <a:buFont typeface="+mj-lt"/>
              <a:buAutoNum type="alphaLcPeriod"/>
            </a:pPr>
            <a:endParaRPr lang="en-US" sz="2000" dirty="0">
              <a:solidFill>
                <a:schemeClr val="bg1"/>
              </a:solidFill>
            </a:endParaRPr>
          </a:p>
          <a:p>
            <a:pPr marL="457200" indent="-457200">
              <a:buFont typeface="+mj-lt"/>
              <a:buAutoNum type="alphaLcPeriod"/>
            </a:pPr>
            <a:r>
              <a:rPr lang="en-US" sz="2000" dirty="0" smtClean="0">
                <a:solidFill>
                  <a:schemeClr val="bg1"/>
                </a:solidFill>
              </a:rPr>
              <a:t>Residential and commercial densities in areas where growth is forecast to occur;</a:t>
            </a:r>
          </a:p>
          <a:p>
            <a:pPr marL="457200" indent="-457200">
              <a:buFont typeface="+mj-lt"/>
              <a:buAutoNum type="alphaLcPeriod"/>
            </a:pPr>
            <a:endParaRPr lang="en-US" sz="2000" dirty="0" smtClean="0">
              <a:solidFill>
                <a:schemeClr val="bg1"/>
              </a:solidFill>
            </a:endParaRPr>
          </a:p>
          <a:p>
            <a:pPr marL="457200" indent="-457200">
              <a:buFont typeface="+mj-lt"/>
              <a:buAutoNum type="alphaLcPeriod"/>
            </a:pPr>
            <a:r>
              <a:rPr lang="en-US" sz="2000" dirty="0" smtClean="0">
                <a:solidFill>
                  <a:schemeClr val="bg1"/>
                </a:solidFill>
              </a:rPr>
              <a:t>Spatial distribution of forest and farmland.</a:t>
            </a:r>
          </a:p>
        </p:txBody>
      </p:sp>
    </p:spTree>
    <p:extLst>
      <p:ext uri="{BB962C8B-B14F-4D97-AF65-F5344CB8AC3E}">
        <p14:creationId xmlns:p14="http://schemas.microsoft.com/office/powerpoint/2010/main" val="18110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8" y="0"/>
            <a:ext cx="9114103" cy="6858000"/>
          </a:xfrm>
          <a:prstGeom prst="rect">
            <a:avLst/>
          </a:prstGeom>
        </p:spPr>
      </p:pic>
      <p:sp>
        <p:nvSpPr>
          <p:cNvPr id="3" name="TextBox 2"/>
          <p:cNvSpPr txBox="1"/>
          <p:nvPr/>
        </p:nvSpPr>
        <p:spPr>
          <a:xfrm>
            <a:off x="1447800" y="152400"/>
            <a:ext cx="5947462" cy="461665"/>
          </a:xfrm>
          <a:prstGeom prst="rect">
            <a:avLst/>
          </a:prstGeom>
          <a:solidFill>
            <a:schemeClr val="bg1">
              <a:lumMod val="95000"/>
              <a:alpha val="60000"/>
            </a:schemeClr>
          </a:solidFill>
        </p:spPr>
        <p:txBody>
          <a:bodyPr wrap="none" rtlCol="0">
            <a:spAutoFit/>
          </a:bodyPr>
          <a:lstStyle/>
          <a:p>
            <a:pPr algn="ctr"/>
            <a:r>
              <a:rPr lang="en-US" sz="2400" b="1" dirty="0" smtClean="0"/>
              <a:t>2010 Housing Densities (units per acre)</a:t>
            </a:r>
          </a:p>
        </p:txBody>
      </p:sp>
      <p:sp>
        <p:nvSpPr>
          <p:cNvPr id="4" name="TextBox 3"/>
          <p:cNvSpPr txBox="1"/>
          <p:nvPr/>
        </p:nvSpPr>
        <p:spPr>
          <a:xfrm>
            <a:off x="94700" y="6248400"/>
            <a:ext cx="4421275" cy="338554"/>
          </a:xfrm>
          <a:prstGeom prst="rect">
            <a:avLst/>
          </a:prstGeom>
          <a:solidFill>
            <a:schemeClr val="bg1">
              <a:lumMod val="95000"/>
              <a:alpha val="60000"/>
            </a:schemeClr>
          </a:solidFill>
        </p:spPr>
        <p:txBody>
          <a:bodyPr wrap="none" rtlCol="0">
            <a:spAutoFit/>
          </a:bodyPr>
          <a:lstStyle/>
          <a:p>
            <a:pPr algn="ctr"/>
            <a:r>
              <a:rPr lang="en-US" sz="1600" b="1" dirty="0" smtClean="0"/>
              <a:t>MDP Households per Residential Acre = .62</a:t>
            </a:r>
          </a:p>
        </p:txBody>
      </p:sp>
    </p:spTree>
    <p:extLst>
      <p:ext uri="{BB962C8B-B14F-4D97-AF65-F5344CB8AC3E}">
        <p14:creationId xmlns:p14="http://schemas.microsoft.com/office/powerpoint/2010/main" val="582996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8" y="0"/>
            <a:ext cx="9114103" cy="6858000"/>
          </a:xfrm>
          <a:prstGeom prst="rect">
            <a:avLst/>
          </a:prstGeom>
        </p:spPr>
      </p:pic>
      <p:sp>
        <p:nvSpPr>
          <p:cNvPr id="3" name="TextBox 2"/>
          <p:cNvSpPr txBox="1"/>
          <p:nvPr/>
        </p:nvSpPr>
        <p:spPr>
          <a:xfrm>
            <a:off x="1139224" y="152400"/>
            <a:ext cx="6564618" cy="461665"/>
          </a:xfrm>
          <a:prstGeom prst="rect">
            <a:avLst/>
          </a:prstGeom>
          <a:solidFill>
            <a:schemeClr val="bg1">
              <a:lumMod val="95000"/>
              <a:alpha val="60000"/>
            </a:schemeClr>
          </a:solidFill>
        </p:spPr>
        <p:txBody>
          <a:bodyPr wrap="none" rtlCol="0">
            <a:spAutoFit/>
          </a:bodyPr>
          <a:lstStyle/>
          <a:p>
            <a:pPr algn="ctr"/>
            <a:r>
              <a:rPr lang="en-US" sz="2400" b="1" dirty="0" smtClean="0"/>
              <a:t>2010 Employment Densities (units per acre)</a:t>
            </a:r>
          </a:p>
        </p:txBody>
      </p:sp>
      <p:sp>
        <p:nvSpPr>
          <p:cNvPr id="4" name="TextBox 3"/>
          <p:cNvSpPr txBox="1"/>
          <p:nvPr/>
        </p:nvSpPr>
        <p:spPr>
          <a:xfrm>
            <a:off x="83942" y="6248400"/>
            <a:ext cx="3921138" cy="338554"/>
          </a:xfrm>
          <a:prstGeom prst="rect">
            <a:avLst/>
          </a:prstGeom>
          <a:solidFill>
            <a:schemeClr val="bg1">
              <a:lumMod val="95000"/>
              <a:alpha val="60000"/>
            </a:schemeClr>
          </a:solidFill>
        </p:spPr>
        <p:txBody>
          <a:bodyPr wrap="none" rtlCol="0">
            <a:spAutoFit/>
          </a:bodyPr>
          <a:lstStyle/>
          <a:p>
            <a:pPr algn="ctr"/>
            <a:r>
              <a:rPr lang="en-US" sz="1600" b="1" dirty="0" smtClean="0"/>
              <a:t>MDP Jobs per Commercial Acre = 4.15</a:t>
            </a:r>
          </a:p>
        </p:txBody>
      </p:sp>
    </p:spTree>
    <p:extLst>
      <p:ext uri="{BB962C8B-B14F-4D97-AF65-F5344CB8AC3E}">
        <p14:creationId xmlns:p14="http://schemas.microsoft.com/office/powerpoint/2010/main" val="2209123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8" y="0"/>
            <a:ext cx="9114103"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 y="0"/>
            <a:ext cx="9114103" cy="6858000"/>
          </a:xfrm>
          <a:prstGeom prst="rect">
            <a:avLst/>
          </a:prstGeom>
        </p:spPr>
      </p:pic>
      <p:sp>
        <p:nvSpPr>
          <p:cNvPr id="6" name="TextBox 5"/>
          <p:cNvSpPr txBox="1"/>
          <p:nvPr/>
        </p:nvSpPr>
        <p:spPr>
          <a:xfrm>
            <a:off x="2001644" y="152400"/>
            <a:ext cx="4839787" cy="461665"/>
          </a:xfrm>
          <a:prstGeom prst="rect">
            <a:avLst/>
          </a:prstGeom>
          <a:solidFill>
            <a:schemeClr val="bg1">
              <a:lumMod val="95000"/>
              <a:alpha val="60000"/>
            </a:schemeClr>
          </a:solidFill>
        </p:spPr>
        <p:txBody>
          <a:bodyPr wrap="none" rtlCol="0">
            <a:spAutoFit/>
          </a:bodyPr>
          <a:lstStyle/>
          <a:p>
            <a:pPr algn="ctr"/>
            <a:r>
              <a:rPr lang="en-US" sz="2400" b="1" dirty="0" smtClean="0"/>
              <a:t>New Development (2000 – 2010)</a:t>
            </a:r>
          </a:p>
        </p:txBody>
      </p:sp>
      <p:pic>
        <p:nvPicPr>
          <p:cNvPr id="9" name="Picture 8"/>
          <p:cNvPicPr>
            <a:picLocks noChangeAspect="1"/>
          </p:cNvPicPr>
          <p:nvPr/>
        </p:nvPicPr>
        <p:blipFill>
          <a:blip r:embed="rId4"/>
          <a:stretch>
            <a:fillRect/>
          </a:stretch>
        </p:blipFill>
        <p:spPr>
          <a:xfrm>
            <a:off x="7500578" y="4724400"/>
            <a:ext cx="1516755" cy="2237002"/>
          </a:xfrm>
          <a:prstGeom prst="rect">
            <a:avLst/>
          </a:prstGeom>
        </p:spPr>
      </p:pic>
    </p:spTree>
    <p:extLst>
      <p:ext uri="{BB962C8B-B14F-4D97-AF65-F5344CB8AC3E}">
        <p14:creationId xmlns:p14="http://schemas.microsoft.com/office/powerpoint/2010/main" val="29723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8" y="0"/>
            <a:ext cx="9114103" cy="6858000"/>
          </a:xfrm>
          <a:prstGeom prst="rect">
            <a:avLst/>
          </a:prstGeom>
        </p:spPr>
      </p:pic>
      <p:sp>
        <p:nvSpPr>
          <p:cNvPr id="9" name="TextBox 8"/>
          <p:cNvSpPr txBox="1"/>
          <p:nvPr/>
        </p:nvSpPr>
        <p:spPr>
          <a:xfrm>
            <a:off x="0" y="5042118"/>
            <a:ext cx="3092000" cy="1815882"/>
          </a:xfrm>
          <a:prstGeom prst="rect">
            <a:avLst/>
          </a:prstGeom>
          <a:solidFill>
            <a:schemeClr val="bg1">
              <a:lumMod val="95000"/>
              <a:alpha val="70000"/>
            </a:schemeClr>
          </a:solidFill>
        </p:spPr>
        <p:txBody>
          <a:bodyPr wrap="none" rtlCol="0">
            <a:spAutoFit/>
          </a:bodyPr>
          <a:lstStyle/>
          <a:p>
            <a:r>
              <a:rPr lang="en-US" sz="1600" u="sng" dirty="0"/>
              <a:t>Inputs</a:t>
            </a:r>
          </a:p>
          <a:p>
            <a:pPr marL="285750" indent="-285750">
              <a:buFont typeface="Arial" panose="020B0604020202020204" pitchFamily="34" charset="0"/>
              <a:buChar char="•"/>
            </a:pPr>
            <a:r>
              <a:rPr lang="en-US" sz="1600" dirty="0"/>
              <a:t>Percent slope</a:t>
            </a:r>
          </a:p>
          <a:p>
            <a:pPr marL="285750" indent="-285750">
              <a:buFont typeface="Arial" panose="020B0604020202020204" pitchFamily="34" charset="0"/>
              <a:buChar char="•"/>
            </a:pPr>
            <a:r>
              <a:rPr lang="en-US" sz="1600" dirty="0"/>
              <a:t>Proximity to urban areas</a:t>
            </a:r>
          </a:p>
          <a:p>
            <a:pPr marL="285750" indent="-285750">
              <a:buFont typeface="Arial" panose="020B0604020202020204" pitchFamily="34" charset="0"/>
              <a:buChar char="•"/>
            </a:pPr>
            <a:r>
              <a:rPr lang="en-US" sz="1600" dirty="0"/>
              <a:t>Proximity to growth in 2000’s</a:t>
            </a:r>
          </a:p>
          <a:p>
            <a:pPr marL="285750" indent="-285750">
              <a:buFont typeface="Arial" panose="020B0604020202020204" pitchFamily="34" charset="0"/>
              <a:buChar char="•"/>
            </a:pPr>
            <a:r>
              <a:rPr lang="en-US" sz="1600" dirty="0"/>
              <a:t>Auto </a:t>
            </a:r>
            <a:r>
              <a:rPr lang="en-US" sz="1600" dirty="0" smtClean="0"/>
              <a:t>accessibility</a:t>
            </a:r>
          </a:p>
          <a:p>
            <a:pPr marL="285750" indent="-285750">
              <a:buFont typeface="Arial" panose="020B0604020202020204" pitchFamily="34" charset="0"/>
              <a:buChar char="•"/>
            </a:pPr>
            <a:endParaRPr lang="en-US" sz="1600" dirty="0"/>
          </a:p>
          <a:p>
            <a:r>
              <a:rPr lang="en-US" sz="1600" dirty="0" smtClean="0"/>
              <a:t>R</a:t>
            </a:r>
            <a:r>
              <a:rPr lang="en-US" sz="1600" baseline="30000" dirty="0" smtClean="0"/>
              <a:t>2</a:t>
            </a:r>
            <a:r>
              <a:rPr lang="en-US" sz="1600" dirty="0" smtClean="0"/>
              <a:t> = 0.822</a:t>
            </a:r>
            <a:endParaRPr lang="en-US" sz="1600" dirty="0"/>
          </a:p>
        </p:txBody>
      </p:sp>
      <p:sp>
        <p:nvSpPr>
          <p:cNvPr id="10" name="TextBox 9"/>
          <p:cNvSpPr txBox="1"/>
          <p:nvPr/>
        </p:nvSpPr>
        <p:spPr>
          <a:xfrm>
            <a:off x="228600" y="228600"/>
            <a:ext cx="2988319" cy="461665"/>
          </a:xfrm>
          <a:prstGeom prst="rect">
            <a:avLst/>
          </a:prstGeom>
          <a:solidFill>
            <a:schemeClr val="bg1">
              <a:lumMod val="95000"/>
              <a:alpha val="70000"/>
            </a:schemeClr>
          </a:solidFill>
        </p:spPr>
        <p:txBody>
          <a:bodyPr wrap="none" rtlCol="0">
            <a:spAutoFit/>
          </a:bodyPr>
          <a:lstStyle/>
          <a:p>
            <a:pPr algn="ctr"/>
            <a:r>
              <a:rPr lang="en-US" sz="2400" b="1" dirty="0" smtClean="0"/>
              <a:t>Probability Surface</a:t>
            </a:r>
          </a:p>
        </p:txBody>
      </p:sp>
    </p:spTree>
    <p:extLst>
      <p:ext uri="{BB962C8B-B14F-4D97-AF65-F5344CB8AC3E}">
        <p14:creationId xmlns:p14="http://schemas.microsoft.com/office/powerpoint/2010/main" val="1930451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8955416"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8955416"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8955416" cy="68580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0"/>
            <a:ext cx="8955416" cy="6858000"/>
          </a:xfrm>
          <a:prstGeom prst="rect">
            <a:avLst/>
          </a:prstGeom>
        </p:spPr>
      </p:pic>
      <p:sp>
        <p:nvSpPr>
          <p:cNvPr id="3" name="TextBox 2"/>
          <p:cNvSpPr txBox="1"/>
          <p:nvPr/>
        </p:nvSpPr>
        <p:spPr>
          <a:xfrm>
            <a:off x="719966" y="394732"/>
            <a:ext cx="1954381" cy="369332"/>
          </a:xfrm>
          <a:prstGeom prst="rect">
            <a:avLst/>
          </a:prstGeom>
          <a:solidFill>
            <a:schemeClr val="bg1"/>
          </a:solidFill>
        </p:spPr>
        <p:txBody>
          <a:bodyPr wrap="none" rtlCol="0">
            <a:spAutoFit/>
          </a:bodyPr>
          <a:lstStyle/>
          <a:p>
            <a:r>
              <a:rPr lang="en-US" dirty="0" smtClean="0">
                <a:solidFill>
                  <a:srgbClr val="000000"/>
                </a:solidFill>
              </a:rPr>
              <a:t>2010 Land Cover</a:t>
            </a:r>
            <a:endParaRPr lang="en-US" dirty="0">
              <a:solidFill>
                <a:srgbClr val="000000"/>
              </a:solidFill>
            </a:endParaRPr>
          </a:p>
        </p:txBody>
      </p:sp>
      <p:sp>
        <p:nvSpPr>
          <p:cNvPr id="7" name="TextBox 6"/>
          <p:cNvSpPr txBox="1"/>
          <p:nvPr/>
        </p:nvSpPr>
        <p:spPr>
          <a:xfrm>
            <a:off x="719966" y="394732"/>
            <a:ext cx="1954381" cy="369332"/>
          </a:xfrm>
          <a:prstGeom prst="rect">
            <a:avLst/>
          </a:prstGeom>
          <a:solidFill>
            <a:schemeClr val="bg1"/>
          </a:solidFill>
        </p:spPr>
        <p:txBody>
          <a:bodyPr wrap="none" rtlCol="0">
            <a:spAutoFit/>
          </a:bodyPr>
          <a:lstStyle/>
          <a:p>
            <a:r>
              <a:rPr lang="en-US" dirty="0" smtClean="0">
                <a:solidFill>
                  <a:srgbClr val="000000"/>
                </a:solidFill>
              </a:rPr>
              <a:t>2020 Land Cover</a:t>
            </a:r>
            <a:endParaRPr lang="en-US" dirty="0">
              <a:solidFill>
                <a:srgbClr val="000000"/>
              </a:solidFill>
            </a:endParaRPr>
          </a:p>
        </p:txBody>
      </p:sp>
      <p:sp>
        <p:nvSpPr>
          <p:cNvPr id="10" name="TextBox 9"/>
          <p:cNvSpPr txBox="1"/>
          <p:nvPr/>
        </p:nvSpPr>
        <p:spPr>
          <a:xfrm>
            <a:off x="719966" y="394732"/>
            <a:ext cx="1954381" cy="369332"/>
          </a:xfrm>
          <a:prstGeom prst="rect">
            <a:avLst/>
          </a:prstGeom>
          <a:solidFill>
            <a:schemeClr val="bg1"/>
          </a:solidFill>
        </p:spPr>
        <p:txBody>
          <a:bodyPr wrap="none" rtlCol="0">
            <a:spAutoFit/>
          </a:bodyPr>
          <a:lstStyle/>
          <a:p>
            <a:r>
              <a:rPr lang="en-US" dirty="0" smtClean="0">
                <a:solidFill>
                  <a:srgbClr val="000000"/>
                </a:solidFill>
              </a:rPr>
              <a:t>2025 Land Cover</a:t>
            </a:r>
            <a:endParaRPr lang="en-US" dirty="0">
              <a:solidFill>
                <a:srgbClr val="000000"/>
              </a:solidFill>
            </a:endParaRPr>
          </a:p>
        </p:txBody>
      </p:sp>
      <p:sp>
        <p:nvSpPr>
          <p:cNvPr id="14" name="TextBox 13"/>
          <p:cNvSpPr txBox="1"/>
          <p:nvPr/>
        </p:nvSpPr>
        <p:spPr>
          <a:xfrm>
            <a:off x="719966" y="394732"/>
            <a:ext cx="1954381" cy="369332"/>
          </a:xfrm>
          <a:prstGeom prst="rect">
            <a:avLst/>
          </a:prstGeom>
          <a:solidFill>
            <a:schemeClr val="bg1"/>
          </a:solidFill>
        </p:spPr>
        <p:txBody>
          <a:bodyPr wrap="none" rtlCol="0">
            <a:spAutoFit/>
          </a:bodyPr>
          <a:lstStyle/>
          <a:p>
            <a:r>
              <a:rPr lang="en-US" dirty="0" smtClean="0">
                <a:solidFill>
                  <a:srgbClr val="000000"/>
                </a:solidFill>
              </a:rPr>
              <a:t>2030 Land Cover</a:t>
            </a:r>
            <a:endParaRPr lang="en-US" dirty="0">
              <a:solidFill>
                <a:srgbClr val="000000"/>
              </a:solidFill>
            </a:endParaRPr>
          </a:p>
        </p:txBody>
      </p:sp>
      <p:sp>
        <p:nvSpPr>
          <p:cNvPr id="15" name="TextBox 14"/>
          <p:cNvSpPr txBox="1"/>
          <p:nvPr/>
        </p:nvSpPr>
        <p:spPr>
          <a:xfrm>
            <a:off x="76200" y="0"/>
            <a:ext cx="1620957" cy="369332"/>
          </a:xfrm>
          <a:prstGeom prst="rect">
            <a:avLst/>
          </a:prstGeom>
          <a:noFill/>
        </p:spPr>
        <p:txBody>
          <a:bodyPr wrap="none" rtlCol="0">
            <a:spAutoFit/>
          </a:bodyPr>
          <a:lstStyle/>
          <a:p>
            <a:r>
              <a:rPr lang="en-US" b="1" dirty="0" smtClean="0">
                <a:solidFill>
                  <a:srgbClr val="000000"/>
                </a:solidFill>
              </a:rPr>
              <a:t>09-22-14 Run</a:t>
            </a:r>
            <a:endParaRPr lang="en-US" b="1" dirty="0">
              <a:solidFill>
                <a:srgbClr val="000000"/>
              </a:solidFill>
            </a:endParaRPr>
          </a:p>
        </p:txBody>
      </p:sp>
    </p:spTree>
    <p:extLst>
      <p:ext uri="{BB962C8B-B14F-4D97-AF65-F5344CB8AC3E}">
        <p14:creationId xmlns:p14="http://schemas.microsoft.com/office/powerpoint/2010/main" val="188505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92" y="0"/>
            <a:ext cx="8955416" cy="6858000"/>
          </a:xfrm>
          <a:prstGeom prst="rect">
            <a:avLst/>
          </a:prstGeom>
        </p:spPr>
      </p:pic>
      <p:sp>
        <p:nvSpPr>
          <p:cNvPr id="3" name="TextBox 2"/>
          <p:cNvSpPr txBox="1"/>
          <p:nvPr/>
        </p:nvSpPr>
        <p:spPr>
          <a:xfrm>
            <a:off x="914400" y="228600"/>
            <a:ext cx="2262158" cy="369332"/>
          </a:xfrm>
          <a:prstGeom prst="rect">
            <a:avLst/>
          </a:prstGeom>
          <a:solidFill>
            <a:schemeClr val="bg1"/>
          </a:solidFill>
        </p:spPr>
        <p:txBody>
          <a:bodyPr wrap="none" rtlCol="0">
            <a:spAutoFit/>
          </a:bodyPr>
          <a:lstStyle/>
          <a:p>
            <a:r>
              <a:rPr lang="en-US" dirty="0" smtClean="0">
                <a:solidFill>
                  <a:srgbClr val="000000"/>
                </a:solidFill>
              </a:rPr>
              <a:t>2030 v2 Land Cover</a:t>
            </a:r>
            <a:endParaRPr lang="en-US" dirty="0">
              <a:solidFill>
                <a:srgbClr val="0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2" y="0"/>
            <a:ext cx="8955416" cy="6858000"/>
          </a:xfrm>
          <a:prstGeom prst="rect">
            <a:avLst/>
          </a:prstGeom>
        </p:spPr>
      </p:pic>
      <p:sp>
        <p:nvSpPr>
          <p:cNvPr id="5" name="TextBox 4"/>
          <p:cNvSpPr txBox="1"/>
          <p:nvPr/>
        </p:nvSpPr>
        <p:spPr>
          <a:xfrm>
            <a:off x="914400" y="228600"/>
            <a:ext cx="2262158" cy="369332"/>
          </a:xfrm>
          <a:prstGeom prst="rect">
            <a:avLst/>
          </a:prstGeom>
          <a:solidFill>
            <a:schemeClr val="bg1"/>
          </a:solidFill>
        </p:spPr>
        <p:txBody>
          <a:bodyPr wrap="none" rtlCol="0">
            <a:spAutoFit/>
          </a:bodyPr>
          <a:lstStyle/>
          <a:p>
            <a:r>
              <a:rPr lang="en-US" dirty="0" smtClean="0">
                <a:solidFill>
                  <a:srgbClr val="000000"/>
                </a:solidFill>
              </a:rPr>
              <a:t>2030 v3 Land Cover</a:t>
            </a:r>
            <a:endParaRPr lang="en-US" dirty="0">
              <a:solidFill>
                <a:srgbClr val="0000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92" y="0"/>
            <a:ext cx="8955416" cy="6858000"/>
          </a:xfrm>
          <a:prstGeom prst="rect">
            <a:avLst/>
          </a:prstGeom>
        </p:spPr>
      </p:pic>
      <p:sp>
        <p:nvSpPr>
          <p:cNvPr id="7" name="TextBox 6"/>
          <p:cNvSpPr txBox="1"/>
          <p:nvPr/>
        </p:nvSpPr>
        <p:spPr>
          <a:xfrm>
            <a:off x="914400" y="228600"/>
            <a:ext cx="2262158" cy="369332"/>
          </a:xfrm>
          <a:prstGeom prst="rect">
            <a:avLst/>
          </a:prstGeom>
          <a:solidFill>
            <a:schemeClr val="bg1"/>
          </a:solidFill>
        </p:spPr>
        <p:txBody>
          <a:bodyPr wrap="none" rtlCol="0">
            <a:spAutoFit/>
          </a:bodyPr>
          <a:lstStyle/>
          <a:p>
            <a:r>
              <a:rPr lang="en-US" dirty="0" smtClean="0">
                <a:solidFill>
                  <a:srgbClr val="000000"/>
                </a:solidFill>
              </a:rPr>
              <a:t>2030 v4 Land Cover</a:t>
            </a:r>
            <a:endParaRPr lang="en-US" dirty="0">
              <a:solidFill>
                <a:srgbClr val="000000"/>
              </a:solidFill>
            </a:endParaRPr>
          </a:p>
        </p:txBody>
      </p:sp>
      <p:sp>
        <p:nvSpPr>
          <p:cNvPr id="9" name="TextBox 8"/>
          <p:cNvSpPr txBox="1"/>
          <p:nvPr/>
        </p:nvSpPr>
        <p:spPr>
          <a:xfrm>
            <a:off x="7452556" y="6324600"/>
            <a:ext cx="1620957" cy="369332"/>
          </a:xfrm>
          <a:prstGeom prst="rect">
            <a:avLst/>
          </a:prstGeom>
          <a:noFill/>
        </p:spPr>
        <p:txBody>
          <a:bodyPr wrap="none" rtlCol="0">
            <a:spAutoFit/>
          </a:bodyPr>
          <a:lstStyle/>
          <a:p>
            <a:r>
              <a:rPr lang="en-US" b="1" dirty="0" smtClean="0">
                <a:solidFill>
                  <a:srgbClr val="000000"/>
                </a:solidFill>
              </a:rPr>
              <a:t>09-22-14 Run</a:t>
            </a:r>
            <a:endParaRPr lang="en-US" b="1" dirty="0">
              <a:solidFill>
                <a:srgbClr val="000000"/>
              </a:solidFill>
            </a:endParaRPr>
          </a:p>
        </p:txBody>
      </p:sp>
    </p:spTree>
    <p:extLst>
      <p:ext uri="{BB962C8B-B14F-4D97-AF65-F5344CB8AC3E}">
        <p14:creationId xmlns:p14="http://schemas.microsoft.com/office/powerpoint/2010/main" val="16667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8" y="0"/>
            <a:ext cx="9114103" cy="6858000"/>
          </a:xfrm>
          <a:prstGeom prst="rect">
            <a:avLst/>
          </a:prstGeom>
        </p:spPr>
      </p:pic>
      <p:sp>
        <p:nvSpPr>
          <p:cNvPr id="5" name="TextBox 4"/>
          <p:cNvSpPr txBox="1"/>
          <p:nvPr/>
        </p:nvSpPr>
        <p:spPr>
          <a:xfrm>
            <a:off x="304800" y="6324600"/>
            <a:ext cx="7010400" cy="369332"/>
          </a:xfrm>
          <a:prstGeom prst="rect">
            <a:avLst/>
          </a:prstGeom>
          <a:solidFill>
            <a:schemeClr val="bg1"/>
          </a:solidFill>
        </p:spPr>
        <p:txBody>
          <a:bodyPr wrap="square" rtlCol="0">
            <a:spAutoFit/>
          </a:bodyPr>
          <a:lstStyle/>
          <a:p>
            <a:r>
              <a:rPr lang="en-US" dirty="0" smtClean="0">
                <a:solidFill>
                  <a:srgbClr val="000000"/>
                </a:solidFill>
              </a:rPr>
              <a:t>4x growth in 2030 (iterations 1-4) overlaid on sewer service areas</a:t>
            </a:r>
            <a:endParaRPr lang="en-US" dirty="0">
              <a:solidFill>
                <a:srgbClr val="000000"/>
              </a:solidFill>
            </a:endParaRPr>
          </a:p>
        </p:txBody>
      </p:sp>
    </p:spTree>
    <p:extLst>
      <p:ext uri="{BB962C8B-B14F-4D97-AF65-F5344CB8AC3E}">
        <p14:creationId xmlns:p14="http://schemas.microsoft.com/office/powerpoint/2010/main" val="15617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idx="4294967295"/>
          </p:nvPr>
        </p:nvSpPr>
        <p:spPr>
          <a:xfrm>
            <a:off x="381000" y="1371600"/>
            <a:ext cx="8763000" cy="4495800"/>
          </a:xfrm>
        </p:spPr>
        <p:txBody>
          <a:bodyPr/>
          <a:lstStyle/>
          <a:p>
            <a:pPr marL="457200" indent="-457200">
              <a:buClr>
                <a:schemeClr val="bg1"/>
              </a:buClr>
              <a:buFont typeface="+mj-lt"/>
              <a:buAutoNum type="arabicPeriod"/>
            </a:pPr>
            <a:r>
              <a:rPr lang="en-US" sz="2400" b="0" dirty="0" smtClean="0"/>
              <a:t>Why forecast future growth?</a:t>
            </a:r>
          </a:p>
          <a:p>
            <a:pPr marL="457200" indent="-457200">
              <a:buClr>
                <a:schemeClr val="bg1"/>
              </a:buClr>
              <a:buFont typeface="+mj-lt"/>
              <a:buAutoNum type="arabicPeriod"/>
            </a:pPr>
            <a:endParaRPr lang="en-US" sz="2400" b="0" dirty="0"/>
          </a:p>
          <a:p>
            <a:pPr marL="457200" indent="-457200">
              <a:buClr>
                <a:schemeClr val="bg1"/>
              </a:buClr>
              <a:buFont typeface="+mj-lt"/>
              <a:buAutoNum type="arabicPeriod"/>
            </a:pPr>
            <a:r>
              <a:rPr lang="en-US" sz="2400" b="0" dirty="0" smtClean="0"/>
              <a:t>How we do it?</a:t>
            </a:r>
          </a:p>
          <a:p>
            <a:pPr marL="457200" indent="-457200">
              <a:buClr>
                <a:schemeClr val="bg1"/>
              </a:buClr>
              <a:buFont typeface="+mj-lt"/>
              <a:buAutoNum type="arabicPeriod"/>
            </a:pPr>
            <a:endParaRPr lang="en-US" sz="2400" b="0" dirty="0" smtClean="0"/>
          </a:p>
          <a:p>
            <a:pPr marL="457200" indent="-457200">
              <a:buClr>
                <a:schemeClr val="bg1"/>
              </a:buClr>
              <a:buFont typeface="+mj-lt"/>
              <a:buAutoNum type="arabicPeriod"/>
            </a:pPr>
            <a:r>
              <a:rPr lang="en-US" sz="2400" b="0" dirty="0" smtClean="0"/>
              <a:t>Role and importance of scenarios.</a:t>
            </a:r>
          </a:p>
          <a:p>
            <a:pPr marL="457200" indent="-457200">
              <a:buClr>
                <a:schemeClr val="bg1"/>
              </a:buClr>
              <a:buFont typeface="+mj-lt"/>
              <a:buAutoNum type="arabicPeriod"/>
            </a:pPr>
            <a:endParaRPr lang="en-US" sz="2400" b="0" dirty="0" smtClean="0"/>
          </a:p>
          <a:p>
            <a:pPr marL="457200" indent="-457200">
              <a:buClr>
                <a:schemeClr val="bg1"/>
              </a:buClr>
              <a:buFont typeface="+mj-lt"/>
              <a:buAutoNum type="arabicPeriod"/>
            </a:pPr>
            <a:r>
              <a:rPr lang="en-US" sz="2400" b="0" dirty="0" smtClean="0"/>
              <a:t>Results and model assumptions.</a:t>
            </a:r>
          </a:p>
          <a:p>
            <a:pPr marL="457200" indent="-457200">
              <a:buClr>
                <a:schemeClr val="bg1"/>
              </a:buClr>
              <a:buFont typeface="+mj-lt"/>
              <a:buAutoNum type="arabicPeriod"/>
            </a:pPr>
            <a:endParaRPr lang="en-US" sz="2400" b="0" dirty="0"/>
          </a:p>
          <a:p>
            <a:pPr marL="457200" indent="-457200">
              <a:buClr>
                <a:schemeClr val="bg1"/>
              </a:buClr>
              <a:buFont typeface="+mj-lt"/>
              <a:buAutoNum type="arabicPeriod"/>
            </a:pPr>
            <a:r>
              <a:rPr lang="en-US" sz="2400" b="0" dirty="0" smtClean="0"/>
              <a:t>Assessing “vulnerability”.</a:t>
            </a:r>
            <a:endParaRPr lang="en-US" sz="2400" b="0" dirty="0"/>
          </a:p>
        </p:txBody>
      </p:sp>
    </p:spTree>
    <p:extLst>
      <p:ext uri="{BB962C8B-B14F-4D97-AF65-F5344CB8AC3E}">
        <p14:creationId xmlns:p14="http://schemas.microsoft.com/office/powerpoint/2010/main" val="2500395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8" y="0"/>
            <a:ext cx="9114103" cy="6858000"/>
          </a:xfrm>
          <a:prstGeom prst="rect">
            <a:avLst/>
          </a:prstGeom>
        </p:spPr>
      </p:pic>
      <p:sp>
        <p:nvSpPr>
          <p:cNvPr id="3" name="TextBox 2"/>
          <p:cNvSpPr txBox="1"/>
          <p:nvPr/>
        </p:nvSpPr>
        <p:spPr>
          <a:xfrm>
            <a:off x="304800" y="6324600"/>
            <a:ext cx="6324600" cy="369332"/>
          </a:xfrm>
          <a:prstGeom prst="rect">
            <a:avLst/>
          </a:prstGeom>
          <a:solidFill>
            <a:schemeClr val="bg1"/>
          </a:solidFill>
        </p:spPr>
        <p:txBody>
          <a:bodyPr wrap="square" rtlCol="0">
            <a:spAutoFit/>
          </a:bodyPr>
          <a:lstStyle/>
          <a:p>
            <a:r>
              <a:rPr lang="en-US" dirty="0" smtClean="0">
                <a:solidFill>
                  <a:srgbClr val="000000"/>
                </a:solidFill>
              </a:rPr>
              <a:t>4x growth in 2030 (iterations 1-4) overlaid on current zoning</a:t>
            </a:r>
            <a:endParaRPr lang="en-US" dirty="0">
              <a:solidFill>
                <a:srgbClr val="000000"/>
              </a:solidFill>
            </a:endParaRPr>
          </a:p>
        </p:txBody>
      </p:sp>
    </p:spTree>
    <p:extLst>
      <p:ext uri="{BB962C8B-B14F-4D97-AF65-F5344CB8AC3E}">
        <p14:creationId xmlns:p14="http://schemas.microsoft.com/office/powerpoint/2010/main" val="20489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28600"/>
            <a:ext cx="5926622" cy="461665"/>
          </a:xfrm>
          <a:prstGeom prst="rect">
            <a:avLst/>
          </a:prstGeom>
          <a:noFill/>
        </p:spPr>
        <p:txBody>
          <a:bodyPr wrap="none" rtlCol="0">
            <a:spAutoFit/>
          </a:bodyPr>
          <a:lstStyle/>
          <a:p>
            <a:r>
              <a:rPr lang="en-US" sz="2400" b="1" dirty="0" smtClean="0">
                <a:solidFill>
                  <a:srgbClr val="FFC000"/>
                </a:solidFill>
              </a:rPr>
              <a:t>Nutrient and Sediment Land Use Loads</a:t>
            </a:r>
            <a:endParaRPr lang="en-US" sz="2400" b="1" dirty="0">
              <a:solidFill>
                <a:srgbClr val="FFC000"/>
              </a:solidFill>
            </a:endParaRPr>
          </a:p>
        </p:txBody>
      </p:sp>
      <p:sp>
        <p:nvSpPr>
          <p:cNvPr id="3" name="TextBox 2"/>
          <p:cNvSpPr txBox="1"/>
          <p:nvPr/>
        </p:nvSpPr>
        <p:spPr>
          <a:xfrm>
            <a:off x="537015" y="917063"/>
            <a:ext cx="8153400" cy="830997"/>
          </a:xfrm>
          <a:prstGeom prst="rect">
            <a:avLst/>
          </a:prstGeom>
          <a:noFill/>
        </p:spPr>
        <p:txBody>
          <a:bodyPr wrap="square" rtlCol="0">
            <a:spAutoFit/>
          </a:bodyPr>
          <a:lstStyle/>
          <a:p>
            <a:r>
              <a:rPr lang="en-US" sz="1600" dirty="0" smtClean="0">
                <a:solidFill>
                  <a:schemeClr val="bg1"/>
                </a:solidFill>
              </a:rPr>
              <a:t>Example:  What is the total nitrogen load from a new 100-acre residential development on </a:t>
            </a:r>
            <a:r>
              <a:rPr lang="en-US" sz="1600" dirty="0">
                <a:solidFill>
                  <a:schemeClr val="bg1"/>
                </a:solidFill>
              </a:rPr>
              <a:t>a parcel of fully developable land that is </a:t>
            </a:r>
            <a:r>
              <a:rPr lang="en-US" sz="1600" dirty="0" smtClean="0">
                <a:solidFill>
                  <a:schemeClr val="bg1"/>
                </a:solidFill>
              </a:rPr>
              <a:t>currently 50</a:t>
            </a:r>
            <a:r>
              <a:rPr lang="en-US" sz="1600" dirty="0">
                <a:solidFill>
                  <a:schemeClr val="bg1"/>
                </a:solidFill>
              </a:rPr>
              <a:t>% </a:t>
            </a:r>
            <a:r>
              <a:rPr lang="en-US" sz="1600" dirty="0" smtClean="0">
                <a:solidFill>
                  <a:schemeClr val="bg1"/>
                </a:solidFill>
              </a:rPr>
              <a:t>forest (conserved), 50</a:t>
            </a:r>
            <a:r>
              <a:rPr lang="en-US" sz="1600" dirty="0">
                <a:solidFill>
                  <a:schemeClr val="bg1"/>
                </a:solidFill>
              </a:rPr>
              <a:t>% </a:t>
            </a:r>
            <a:r>
              <a:rPr lang="en-US" sz="1600" dirty="0" smtClean="0">
                <a:solidFill>
                  <a:schemeClr val="bg1"/>
                </a:solidFill>
              </a:rPr>
              <a:t>farmland, 100% on septic and has a potential density of 0.5 dwelling units per acre.  </a:t>
            </a:r>
          </a:p>
        </p:txBody>
      </p:sp>
      <p:sp>
        <p:nvSpPr>
          <p:cNvPr id="4" name="TextBox 3"/>
          <p:cNvSpPr txBox="1"/>
          <p:nvPr/>
        </p:nvSpPr>
        <p:spPr>
          <a:xfrm>
            <a:off x="537015" y="2880697"/>
            <a:ext cx="7610084" cy="3539430"/>
          </a:xfrm>
          <a:prstGeom prst="rect">
            <a:avLst/>
          </a:prstGeom>
          <a:noFill/>
        </p:spPr>
        <p:txBody>
          <a:bodyPr wrap="square" rtlCol="0">
            <a:spAutoFit/>
          </a:bodyPr>
          <a:lstStyle/>
          <a:p>
            <a:r>
              <a:rPr lang="en-US" sz="1600" dirty="0" smtClean="0">
                <a:solidFill>
                  <a:schemeClr val="bg1"/>
                </a:solidFill>
              </a:rPr>
              <a:t>Pre-development load: </a:t>
            </a:r>
          </a:p>
          <a:p>
            <a:pPr lvl="1"/>
            <a:r>
              <a:rPr lang="en-US" sz="1600" dirty="0" smtClean="0">
                <a:solidFill>
                  <a:schemeClr val="bg1"/>
                </a:solidFill>
              </a:rPr>
              <a:t>Farmland area (50 acres) * farmland TN load (17.6 </a:t>
            </a:r>
            <a:r>
              <a:rPr lang="en-US" sz="1600" dirty="0" err="1" smtClean="0">
                <a:solidFill>
                  <a:schemeClr val="bg1"/>
                </a:solidFill>
              </a:rPr>
              <a:t>lbs</a:t>
            </a:r>
            <a:r>
              <a:rPr lang="en-US" sz="1600" dirty="0" smtClean="0">
                <a:solidFill>
                  <a:schemeClr val="bg1"/>
                </a:solidFill>
              </a:rPr>
              <a:t>/acre/</a:t>
            </a:r>
            <a:r>
              <a:rPr lang="en-US" sz="1600" dirty="0" err="1" smtClean="0">
                <a:solidFill>
                  <a:schemeClr val="bg1"/>
                </a:solidFill>
              </a:rPr>
              <a:t>yr</a:t>
            </a:r>
            <a:r>
              <a:rPr lang="en-US" sz="1600" dirty="0" smtClean="0">
                <a:solidFill>
                  <a:schemeClr val="bg1"/>
                </a:solidFill>
              </a:rPr>
              <a:t>) + </a:t>
            </a:r>
          </a:p>
          <a:p>
            <a:pPr lvl="1"/>
            <a:r>
              <a:rPr lang="en-US" sz="1600" dirty="0" smtClean="0">
                <a:solidFill>
                  <a:schemeClr val="bg1"/>
                </a:solidFill>
              </a:rPr>
              <a:t>Forest area (50 acres) * forest TN load (3.5 </a:t>
            </a:r>
            <a:r>
              <a:rPr lang="en-US" sz="1600" dirty="0" err="1" smtClean="0">
                <a:solidFill>
                  <a:schemeClr val="bg1"/>
                </a:solidFill>
              </a:rPr>
              <a:t>lbs</a:t>
            </a:r>
            <a:r>
              <a:rPr lang="en-US" sz="1600" dirty="0" smtClean="0">
                <a:solidFill>
                  <a:schemeClr val="bg1"/>
                </a:solidFill>
              </a:rPr>
              <a:t>/acre/</a:t>
            </a:r>
            <a:r>
              <a:rPr lang="en-US" sz="1600" dirty="0" err="1" smtClean="0">
                <a:solidFill>
                  <a:schemeClr val="bg1"/>
                </a:solidFill>
              </a:rPr>
              <a:t>yr</a:t>
            </a:r>
            <a:r>
              <a:rPr lang="en-US" sz="1600" dirty="0" smtClean="0">
                <a:solidFill>
                  <a:schemeClr val="bg1"/>
                </a:solidFill>
              </a:rPr>
              <a:t>)</a:t>
            </a:r>
          </a:p>
          <a:p>
            <a:pPr lvl="1"/>
            <a:r>
              <a:rPr lang="en-US" sz="1600" dirty="0" smtClean="0">
                <a:solidFill>
                  <a:schemeClr val="bg1"/>
                </a:solidFill>
              </a:rPr>
              <a:t>1 household * </a:t>
            </a:r>
            <a:r>
              <a:rPr lang="en-US" sz="1600" dirty="0">
                <a:solidFill>
                  <a:schemeClr val="bg1"/>
                </a:solidFill>
              </a:rPr>
              <a:t>septic</a:t>
            </a:r>
            <a:r>
              <a:rPr lang="en-US" sz="1600" baseline="30000" dirty="0">
                <a:solidFill>
                  <a:schemeClr val="bg1"/>
                </a:solidFill>
              </a:rPr>
              <a:t>2</a:t>
            </a:r>
            <a:r>
              <a:rPr lang="en-US" sz="1600" dirty="0">
                <a:solidFill>
                  <a:schemeClr val="bg1"/>
                </a:solidFill>
              </a:rPr>
              <a:t> TN load (7.01 </a:t>
            </a:r>
            <a:r>
              <a:rPr lang="en-US" sz="1600" dirty="0" err="1">
                <a:solidFill>
                  <a:schemeClr val="bg1"/>
                </a:solidFill>
              </a:rPr>
              <a:t>lbs</a:t>
            </a:r>
            <a:r>
              <a:rPr lang="en-US" sz="1600" dirty="0">
                <a:solidFill>
                  <a:schemeClr val="bg1"/>
                </a:solidFill>
              </a:rPr>
              <a:t>/household/</a:t>
            </a:r>
            <a:r>
              <a:rPr lang="en-US" sz="1600" dirty="0" err="1">
                <a:solidFill>
                  <a:schemeClr val="bg1"/>
                </a:solidFill>
              </a:rPr>
              <a:t>yr</a:t>
            </a:r>
            <a:r>
              <a:rPr lang="en-US" sz="1600" dirty="0">
                <a:solidFill>
                  <a:schemeClr val="bg1"/>
                </a:solidFill>
              </a:rPr>
              <a:t>)</a:t>
            </a:r>
          </a:p>
          <a:p>
            <a:pPr lvl="1"/>
            <a:r>
              <a:rPr lang="en-US" sz="1600" dirty="0" smtClean="0">
                <a:solidFill>
                  <a:srgbClr val="FF0000"/>
                </a:solidFill>
              </a:rPr>
              <a:t>= 887 TN </a:t>
            </a:r>
            <a:r>
              <a:rPr lang="en-US" sz="1600" dirty="0" err="1" smtClean="0">
                <a:solidFill>
                  <a:srgbClr val="FF0000"/>
                </a:solidFill>
              </a:rPr>
              <a:t>lbs</a:t>
            </a:r>
            <a:r>
              <a:rPr lang="en-US" sz="1600" dirty="0" smtClean="0">
                <a:solidFill>
                  <a:srgbClr val="FF0000"/>
                </a:solidFill>
              </a:rPr>
              <a:t>/</a:t>
            </a:r>
            <a:r>
              <a:rPr lang="en-US" sz="1600" dirty="0" err="1" smtClean="0">
                <a:solidFill>
                  <a:srgbClr val="FF0000"/>
                </a:solidFill>
              </a:rPr>
              <a:t>yr</a:t>
            </a:r>
            <a:endParaRPr lang="en-US" sz="1600" dirty="0" smtClean="0">
              <a:solidFill>
                <a:srgbClr val="FF0000"/>
              </a:solidFill>
            </a:endParaRPr>
          </a:p>
          <a:p>
            <a:pPr lvl="1"/>
            <a:endParaRPr lang="en-US" sz="1600" dirty="0" smtClean="0">
              <a:solidFill>
                <a:schemeClr val="bg1"/>
              </a:solidFill>
            </a:endParaRPr>
          </a:p>
          <a:p>
            <a:r>
              <a:rPr lang="en-US" sz="1600" dirty="0" smtClean="0">
                <a:solidFill>
                  <a:schemeClr val="bg1"/>
                </a:solidFill>
              </a:rPr>
              <a:t>Post-development load: </a:t>
            </a:r>
          </a:p>
          <a:p>
            <a:pPr lvl="1"/>
            <a:r>
              <a:rPr lang="en-US" sz="1600" dirty="0" smtClean="0">
                <a:solidFill>
                  <a:schemeClr val="bg1"/>
                </a:solidFill>
              </a:rPr>
              <a:t>Impervious area (10.6 acres) * impervious TN load (13.2 </a:t>
            </a:r>
            <a:r>
              <a:rPr lang="en-US" sz="1600" dirty="0" err="1" smtClean="0">
                <a:solidFill>
                  <a:schemeClr val="bg1"/>
                </a:solidFill>
              </a:rPr>
              <a:t>lbs</a:t>
            </a:r>
            <a:r>
              <a:rPr lang="en-US" sz="1600" dirty="0" smtClean="0">
                <a:solidFill>
                  <a:schemeClr val="bg1"/>
                </a:solidFill>
              </a:rPr>
              <a:t>/acre/</a:t>
            </a:r>
            <a:r>
              <a:rPr lang="en-US" sz="1600" dirty="0" err="1" smtClean="0">
                <a:solidFill>
                  <a:schemeClr val="bg1"/>
                </a:solidFill>
              </a:rPr>
              <a:t>yr</a:t>
            </a:r>
            <a:r>
              <a:rPr lang="en-US" sz="1600" dirty="0" smtClean="0">
                <a:solidFill>
                  <a:schemeClr val="bg1"/>
                </a:solidFill>
              </a:rPr>
              <a:t>) +</a:t>
            </a:r>
          </a:p>
          <a:p>
            <a:pPr lvl="1"/>
            <a:r>
              <a:rPr lang="en-US" sz="1600" dirty="0" smtClean="0">
                <a:solidFill>
                  <a:schemeClr val="bg1"/>
                </a:solidFill>
              </a:rPr>
              <a:t>Pervious area (39.4 acres) * pervious TN load (8.5 </a:t>
            </a:r>
            <a:r>
              <a:rPr lang="en-US" sz="1600" dirty="0" err="1" smtClean="0">
                <a:solidFill>
                  <a:schemeClr val="bg1"/>
                </a:solidFill>
              </a:rPr>
              <a:t>lbs</a:t>
            </a:r>
            <a:r>
              <a:rPr lang="en-US" sz="1600" dirty="0" smtClean="0">
                <a:solidFill>
                  <a:schemeClr val="bg1"/>
                </a:solidFill>
              </a:rPr>
              <a:t>/acre/</a:t>
            </a:r>
            <a:r>
              <a:rPr lang="en-US" sz="1600" dirty="0" err="1" smtClean="0">
                <a:solidFill>
                  <a:schemeClr val="bg1"/>
                </a:solidFill>
              </a:rPr>
              <a:t>yr</a:t>
            </a:r>
            <a:r>
              <a:rPr lang="en-US" sz="1600" dirty="0" smtClean="0">
                <a:solidFill>
                  <a:schemeClr val="bg1"/>
                </a:solidFill>
              </a:rPr>
              <a:t>) + </a:t>
            </a:r>
          </a:p>
          <a:p>
            <a:pPr lvl="1"/>
            <a:r>
              <a:rPr lang="en-US" sz="1600" dirty="0">
                <a:solidFill>
                  <a:schemeClr val="bg1"/>
                </a:solidFill>
              </a:rPr>
              <a:t>Forest area (50 acres) * forest TN load (3.5 </a:t>
            </a:r>
            <a:r>
              <a:rPr lang="en-US" sz="1600" dirty="0" err="1">
                <a:solidFill>
                  <a:schemeClr val="bg1"/>
                </a:solidFill>
              </a:rPr>
              <a:t>lbs</a:t>
            </a:r>
            <a:r>
              <a:rPr lang="en-US" sz="1600" dirty="0">
                <a:solidFill>
                  <a:schemeClr val="bg1"/>
                </a:solidFill>
              </a:rPr>
              <a:t>/acre/</a:t>
            </a:r>
            <a:r>
              <a:rPr lang="en-US" sz="1600" dirty="0" err="1">
                <a:solidFill>
                  <a:schemeClr val="bg1"/>
                </a:solidFill>
              </a:rPr>
              <a:t>yr</a:t>
            </a:r>
            <a:r>
              <a:rPr lang="en-US" sz="1600" dirty="0">
                <a:solidFill>
                  <a:schemeClr val="bg1"/>
                </a:solidFill>
              </a:rPr>
              <a:t>)</a:t>
            </a:r>
          </a:p>
          <a:p>
            <a:pPr lvl="1"/>
            <a:r>
              <a:rPr lang="en-US" sz="1600" dirty="0" smtClean="0">
                <a:solidFill>
                  <a:schemeClr val="bg1"/>
                </a:solidFill>
              </a:rPr>
              <a:t>50 households * septic</a:t>
            </a:r>
            <a:r>
              <a:rPr lang="en-US" sz="1600" baseline="30000" dirty="0" smtClean="0">
                <a:solidFill>
                  <a:schemeClr val="bg1"/>
                </a:solidFill>
              </a:rPr>
              <a:t>2</a:t>
            </a:r>
            <a:r>
              <a:rPr lang="en-US" sz="1600" dirty="0" smtClean="0">
                <a:solidFill>
                  <a:schemeClr val="bg1"/>
                </a:solidFill>
              </a:rPr>
              <a:t> TN load (7.01 </a:t>
            </a:r>
            <a:r>
              <a:rPr lang="en-US" sz="1600" dirty="0" err="1" smtClean="0">
                <a:solidFill>
                  <a:schemeClr val="bg1"/>
                </a:solidFill>
              </a:rPr>
              <a:t>lbs</a:t>
            </a:r>
            <a:r>
              <a:rPr lang="en-US" sz="1600" dirty="0" smtClean="0">
                <a:solidFill>
                  <a:schemeClr val="bg1"/>
                </a:solidFill>
              </a:rPr>
              <a:t>/household/</a:t>
            </a:r>
            <a:r>
              <a:rPr lang="en-US" sz="1600" dirty="0" err="1" smtClean="0">
                <a:solidFill>
                  <a:schemeClr val="bg1"/>
                </a:solidFill>
              </a:rPr>
              <a:t>yr</a:t>
            </a:r>
            <a:r>
              <a:rPr lang="en-US" sz="1600" dirty="0" smtClean="0">
                <a:solidFill>
                  <a:schemeClr val="bg1"/>
                </a:solidFill>
              </a:rPr>
              <a:t>)</a:t>
            </a:r>
          </a:p>
          <a:p>
            <a:pPr lvl="1"/>
            <a:r>
              <a:rPr lang="en-US" sz="1600" dirty="0" smtClean="0">
                <a:solidFill>
                  <a:srgbClr val="FF0000"/>
                </a:solidFill>
              </a:rPr>
              <a:t>= 1,000 TN </a:t>
            </a:r>
            <a:r>
              <a:rPr lang="en-US" sz="1600" dirty="0" err="1" smtClean="0">
                <a:solidFill>
                  <a:srgbClr val="FF0000"/>
                </a:solidFill>
              </a:rPr>
              <a:t>lbs</a:t>
            </a:r>
            <a:r>
              <a:rPr lang="en-US" sz="1600" dirty="0" smtClean="0">
                <a:solidFill>
                  <a:srgbClr val="FF0000"/>
                </a:solidFill>
              </a:rPr>
              <a:t>/</a:t>
            </a:r>
            <a:r>
              <a:rPr lang="en-US" sz="1600" dirty="0" err="1" smtClean="0">
                <a:solidFill>
                  <a:srgbClr val="FF0000"/>
                </a:solidFill>
              </a:rPr>
              <a:t>yr</a:t>
            </a:r>
            <a:endParaRPr lang="en-US" sz="1600" dirty="0" smtClean="0">
              <a:solidFill>
                <a:srgbClr val="FF0000"/>
              </a:solidFill>
            </a:endParaRPr>
          </a:p>
          <a:p>
            <a:pPr lvl="1"/>
            <a:endParaRPr lang="en-US" sz="1600" dirty="0">
              <a:solidFill>
                <a:srgbClr val="FF0000"/>
              </a:solidFill>
            </a:endParaRPr>
          </a:p>
          <a:p>
            <a:pPr marL="0" lvl="1"/>
            <a:r>
              <a:rPr lang="en-US" sz="1600" dirty="0" smtClean="0">
                <a:solidFill>
                  <a:srgbClr val="FF0000"/>
                </a:solidFill>
              </a:rPr>
              <a:t>Net change: + 113 TN </a:t>
            </a:r>
            <a:r>
              <a:rPr lang="en-US" sz="1600" dirty="0" err="1" smtClean="0">
                <a:solidFill>
                  <a:srgbClr val="FF0000"/>
                </a:solidFill>
              </a:rPr>
              <a:t>lbs</a:t>
            </a:r>
            <a:r>
              <a:rPr lang="en-US" sz="1600" dirty="0" smtClean="0">
                <a:solidFill>
                  <a:srgbClr val="FF0000"/>
                </a:solidFill>
              </a:rPr>
              <a:t>/</a:t>
            </a:r>
            <a:r>
              <a:rPr lang="en-US" sz="1600" dirty="0" err="1" smtClean="0">
                <a:solidFill>
                  <a:srgbClr val="FF0000"/>
                </a:solidFill>
              </a:rPr>
              <a:t>yr</a:t>
            </a:r>
            <a:r>
              <a:rPr lang="en-US" sz="1600" dirty="0" smtClean="0">
                <a:solidFill>
                  <a:srgbClr val="FF0000"/>
                </a:solidFill>
              </a:rPr>
              <a:t>  (+363 TN </a:t>
            </a:r>
            <a:r>
              <a:rPr lang="en-US" sz="1600" dirty="0" err="1" smtClean="0">
                <a:solidFill>
                  <a:srgbClr val="FF0000"/>
                </a:solidFill>
              </a:rPr>
              <a:t>lbs</a:t>
            </a:r>
            <a:r>
              <a:rPr lang="en-US" sz="1600" dirty="0" smtClean="0">
                <a:solidFill>
                  <a:srgbClr val="FF0000"/>
                </a:solidFill>
              </a:rPr>
              <a:t>/</a:t>
            </a:r>
            <a:r>
              <a:rPr lang="en-US" sz="1600" dirty="0" err="1" smtClean="0">
                <a:solidFill>
                  <a:srgbClr val="FF0000"/>
                </a:solidFill>
              </a:rPr>
              <a:t>yr</a:t>
            </a:r>
            <a:r>
              <a:rPr lang="en-US" sz="1600" dirty="0" smtClean="0">
                <a:solidFill>
                  <a:srgbClr val="FF0000"/>
                </a:solidFill>
              </a:rPr>
              <a:t> without forest conservation)</a:t>
            </a:r>
          </a:p>
        </p:txBody>
      </p:sp>
      <p:sp>
        <p:nvSpPr>
          <p:cNvPr id="7" name="TextBox 6"/>
          <p:cNvSpPr txBox="1"/>
          <p:nvPr/>
        </p:nvSpPr>
        <p:spPr>
          <a:xfrm>
            <a:off x="537015" y="1768842"/>
            <a:ext cx="8232912" cy="1077218"/>
          </a:xfrm>
          <a:prstGeom prst="rect">
            <a:avLst/>
          </a:prstGeom>
          <a:noFill/>
        </p:spPr>
        <p:txBody>
          <a:bodyPr wrap="square" rtlCol="0">
            <a:spAutoFit/>
          </a:bodyPr>
          <a:lstStyle/>
          <a:p>
            <a:r>
              <a:rPr lang="en-US" sz="1600" dirty="0">
                <a:solidFill>
                  <a:schemeClr val="bg1"/>
                </a:solidFill>
              </a:rPr>
              <a:t>I</a:t>
            </a:r>
            <a:r>
              <a:rPr lang="en-US" sz="1600" dirty="0" smtClean="0">
                <a:solidFill>
                  <a:schemeClr val="bg1"/>
                </a:solidFill>
              </a:rPr>
              <a:t>mpervious and pervious developed area of parcel:</a:t>
            </a:r>
          </a:p>
          <a:p>
            <a:r>
              <a:rPr lang="en-US" sz="1600" dirty="0">
                <a:solidFill>
                  <a:schemeClr val="bg1"/>
                </a:solidFill>
              </a:rPr>
              <a:t>	</a:t>
            </a:r>
            <a:r>
              <a:rPr lang="en-US" sz="1600" dirty="0" smtClean="0">
                <a:solidFill>
                  <a:schemeClr val="bg1"/>
                </a:solidFill>
              </a:rPr>
              <a:t>0.5 units/acre = 2 acre lots</a:t>
            </a:r>
          </a:p>
          <a:p>
            <a:r>
              <a:rPr lang="en-US" sz="1600" dirty="0">
                <a:solidFill>
                  <a:schemeClr val="bg1"/>
                </a:solidFill>
              </a:rPr>
              <a:t>	</a:t>
            </a:r>
            <a:r>
              <a:rPr lang="en-US" sz="1600" dirty="0" smtClean="0">
                <a:solidFill>
                  <a:schemeClr val="bg1"/>
                </a:solidFill>
              </a:rPr>
              <a:t>100 acres/ 2-acre lots = 50 households</a:t>
            </a:r>
          </a:p>
          <a:p>
            <a:r>
              <a:rPr lang="en-US" sz="1600" dirty="0">
                <a:solidFill>
                  <a:schemeClr val="bg1"/>
                </a:solidFill>
              </a:rPr>
              <a:t>	</a:t>
            </a:r>
            <a:r>
              <a:rPr lang="en-US" sz="1600" dirty="0" smtClean="0">
                <a:solidFill>
                  <a:schemeClr val="bg1"/>
                </a:solidFill>
              </a:rPr>
              <a:t>10.6% impervious</a:t>
            </a:r>
            <a:r>
              <a:rPr lang="en-US" sz="1600" baseline="30000" dirty="0" smtClean="0">
                <a:solidFill>
                  <a:schemeClr val="bg1"/>
                </a:solidFill>
              </a:rPr>
              <a:t>1</a:t>
            </a:r>
            <a:r>
              <a:rPr lang="en-US" sz="1600" dirty="0" smtClean="0">
                <a:solidFill>
                  <a:schemeClr val="bg1"/>
                </a:solidFill>
              </a:rPr>
              <a:t> * 100 acres = 10.6 acres impervious &amp; 89.4 acres pervious</a:t>
            </a:r>
          </a:p>
        </p:txBody>
      </p:sp>
      <p:sp>
        <p:nvSpPr>
          <p:cNvPr id="5" name="TextBox 4"/>
          <p:cNvSpPr txBox="1"/>
          <p:nvPr/>
        </p:nvSpPr>
        <p:spPr>
          <a:xfrm>
            <a:off x="5994163" y="6396335"/>
            <a:ext cx="3149837" cy="461665"/>
          </a:xfrm>
          <a:prstGeom prst="rect">
            <a:avLst/>
          </a:prstGeom>
          <a:noFill/>
        </p:spPr>
        <p:txBody>
          <a:bodyPr wrap="none" rtlCol="0">
            <a:spAutoFit/>
          </a:bodyPr>
          <a:lstStyle/>
          <a:p>
            <a:r>
              <a:rPr lang="en-US" sz="1200" baseline="30000" dirty="0" smtClean="0">
                <a:solidFill>
                  <a:schemeClr val="bg1"/>
                </a:solidFill>
              </a:rPr>
              <a:t>1 </a:t>
            </a:r>
            <a:r>
              <a:rPr lang="en-US" sz="1200" dirty="0" err="1" smtClean="0">
                <a:solidFill>
                  <a:schemeClr val="bg1"/>
                </a:solidFill>
              </a:rPr>
              <a:t>Cappiella</a:t>
            </a:r>
            <a:r>
              <a:rPr lang="en-US" sz="1200" dirty="0" smtClean="0">
                <a:solidFill>
                  <a:schemeClr val="bg1"/>
                </a:solidFill>
              </a:rPr>
              <a:t> and Brown, 2001</a:t>
            </a:r>
          </a:p>
          <a:p>
            <a:r>
              <a:rPr lang="en-US" sz="1200" baseline="30000" dirty="0" smtClean="0">
                <a:solidFill>
                  <a:schemeClr val="bg1"/>
                </a:solidFill>
              </a:rPr>
              <a:t>2 </a:t>
            </a:r>
            <a:r>
              <a:rPr lang="en-US" sz="1200" dirty="0" smtClean="0">
                <a:solidFill>
                  <a:schemeClr val="bg1"/>
                </a:solidFill>
              </a:rPr>
              <a:t>Assumes 65% efficiency of septic systems</a:t>
            </a:r>
            <a:endParaRPr lang="en-US" sz="1200" dirty="0">
              <a:solidFill>
                <a:schemeClr val="bg1"/>
              </a:solidFill>
            </a:endParaRPr>
          </a:p>
        </p:txBody>
      </p:sp>
    </p:spTree>
    <p:extLst>
      <p:ext uri="{BB962C8B-B14F-4D97-AF65-F5344CB8AC3E}">
        <p14:creationId xmlns:p14="http://schemas.microsoft.com/office/powerpoint/2010/main" val="744656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7348" y="168224"/>
            <a:ext cx="6591869" cy="461665"/>
          </a:xfrm>
          <a:prstGeom prst="rect">
            <a:avLst/>
          </a:prstGeom>
          <a:noFill/>
        </p:spPr>
        <p:txBody>
          <a:bodyPr wrap="none" rtlCol="0">
            <a:spAutoFit/>
          </a:bodyPr>
          <a:lstStyle/>
          <a:p>
            <a:r>
              <a:rPr lang="en-US" sz="2400" b="1" dirty="0" smtClean="0">
                <a:solidFill>
                  <a:srgbClr val="FFC000"/>
                </a:solidFill>
              </a:rPr>
              <a:t>Nutrient and Sediment Loading Coefficients</a:t>
            </a:r>
            <a:endParaRPr lang="en-US" sz="2400" b="1" dirty="0">
              <a:solidFill>
                <a:srgbClr val="FFC000"/>
              </a:solidFill>
            </a:endParaRPr>
          </a:p>
        </p:txBody>
      </p:sp>
      <p:pic>
        <p:nvPicPr>
          <p:cNvPr id="7" name="Picture 6"/>
          <p:cNvPicPr>
            <a:picLocks noChangeAspect="1"/>
          </p:cNvPicPr>
          <p:nvPr/>
        </p:nvPicPr>
        <p:blipFill>
          <a:blip r:embed="rId2"/>
          <a:stretch>
            <a:fillRect/>
          </a:stretch>
        </p:blipFill>
        <p:spPr>
          <a:xfrm>
            <a:off x="914400" y="914400"/>
            <a:ext cx="7312658" cy="3897937"/>
          </a:xfrm>
          <a:prstGeom prst="rect">
            <a:avLst/>
          </a:prstGeom>
          <a:solidFill>
            <a:schemeClr val="bg1"/>
          </a:solidFill>
        </p:spPr>
      </p:pic>
    </p:spTree>
    <p:extLst>
      <p:ext uri="{BB962C8B-B14F-4D97-AF65-F5344CB8AC3E}">
        <p14:creationId xmlns:p14="http://schemas.microsoft.com/office/powerpoint/2010/main" val="4179072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85800" y="609600"/>
            <a:ext cx="2069797" cy="646331"/>
          </a:xfrm>
          <a:prstGeom prst="rect">
            <a:avLst/>
          </a:prstGeom>
          <a:solidFill>
            <a:schemeClr val="bg1"/>
          </a:solidFill>
        </p:spPr>
        <p:txBody>
          <a:bodyPr wrap="none" rtlCol="0">
            <a:spAutoFit/>
          </a:bodyPr>
          <a:lstStyle/>
          <a:p>
            <a:pPr algn="ctr"/>
            <a:r>
              <a:rPr lang="en-US" dirty="0" smtClean="0"/>
              <a:t>New Development</a:t>
            </a:r>
          </a:p>
          <a:p>
            <a:pPr algn="ctr"/>
            <a:r>
              <a:rPr lang="en-US" dirty="0" smtClean="0"/>
              <a:t>2010 - 2030</a:t>
            </a:r>
            <a:endParaRPr lang="en-US" dirty="0"/>
          </a:p>
        </p:txBody>
      </p:sp>
      <p:sp>
        <p:nvSpPr>
          <p:cNvPr id="6" name="TextBox 5"/>
          <p:cNvSpPr txBox="1"/>
          <p:nvPr/>
        </p:nvSpPr>
        <p:spPr>
          <a:xfrm>
            <a:off x="2170113" y="6273225"/>
            <a:ext cx="4952822" cy="584775"/>
          </a:xfrm>
          <a:prstGeom prst="rect">
            <a:avLst/>
          </a:prstGeom>
          <a:solidFill>
            <a:schemeClr val="bg1">
              <a:lumMod val="95000"/>
            </a:schemeClr>
          </a:solidFill>
        </p:spPr>
        <p:txBody>
          <a:bodyPr wrap="square" rtlCol="0">
            <a:spAutoFit/>
          </a:bodyPr>
          <a:lstStyle/>
          <a:p>
            <a:r>
              <a:rPr lang="en-US" sz="800" b="1" dirty="0" smtClean="0"/>
              <a:t>Disclaimer: </a:t>
            </a:r>
            <a:r>
              <a:rPr lang="en-US" sz="800" dirty="0" smtClean="0"/>
              <a:t>These </a:t>
            </a:r>
            <a:r>
              <a:rPr lang="en-US" sz="800" dirty="0"/>
              <a:t>data are preliminary and are subject to revision. They are being provided to meet the need for timely ‘best science’ information.  The assessment is provided on the condition that neither the U.S. Geological Survey nor the United States Government may be held liable for any damages resulting from the authorized or unauthorized use of the assessment.</a:t>
            </a:r>
          </a:p>
        </p:txBody>
      </p:sp>
    </p:spTree>
    <p:extLst>
      <p:ext uri="{BB962C8B-B14F-4D97-AF65-F5344CB8AC3E}">
        <p14:creationId xmlns:p14="http://schemas.microsoft.com/office/powerpoint/2010/main" val="2566709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01998" y="609600"/>
            <a:ext cx="2437398" cy="646331"/>
          </a:xfrm>
          <a:prstGeom prst="rect">
            <a:avLst/>
          </a:prstGeom>
          <a:solidFill>
            <a:schemeClr val="bg1"/>
          </a:solidFill>
        </p:spPr>
        <p:txBody>
          <a:bodyPr wrap="none" rtlCol="0">
            <a:spAutoFit/>
          </a:bodyPr>
          <a:lstStyle/>
          <a:p>
            <a:pPr algn="ctr"/>
            <a:r>
              <a:rPr lang="en-US" dirty="0" smtClean="0"/>
              <a:t>Variability in Forecast</a:t>
            </a:r>
          </a:p>
          <a:p>
            <a:pPr algn="ctr"/>
            <a:r>
              <a:rPr lang="en-US" dirty="0" smtClean="0"/>
              <a:t>2010 - 2030</a:t>
            </a:r>
            <a:endParaRPr lang="en-US" dirty="0"/>
          </a:p>
        </p:txBody>
      </p:sp>
      <p:sp>
        <p:nvSpPr>
          <p:cNvPr id="4" name="TextBox 3"/>
          <p:cNvSpPr txBox="1"/>
          <p:nvPr/>
        </p:nvSpPr>
        <p:spPr>
          <a:xfrm>
            <a:off x="2170113" y="6273225"/>
            <a:ext cx="4952822" cy="584775"/>
          </a:xfrm>
          <a:prstGeom prst="rect">
            <a:avLst/>
          </a:prstGeom>
          <a:solidFill>
            <a:schemeClr val="bg1">
              <a:lumMod val="95000"/>
            </a:schemeClr>
          </a:solidFill>
        </p:spPr>
        <p:txBody>
          <a:bodyPr wrap="square" rtlCol="0">
            <a:spAutoFit/>
          </a:bodyPr>
          <a:lstStyle/>
          <a:p>
            <a:r>
              <a:rPr lang="en-US" sz="800" b="1" dirty="0" smtClean="0"/>
              <a:t>Disclaimer: </a:t>
            </a:r>
            <a:r>
              <a:rPr lang="en-US" sz="800" dirty="0" smtClean="0"/>
              <a:t>These </a:t>
            </a:r>
            <a:r>
              <a:rPr lang="en-US" sz="800" dirty="0"/>
              <a:t>data are preliminary and are subject to revision. They are being provided to meet the need for timely ‘best science’ information.  The assessment is provided on the condition that neither the U.S. Geological Survey nor the United States Government may be held liable for any damages resulting from the authorized or unauthorized use of the assessment.</a:t>
            </a:r>
          </a:p>
        </p:txBody>
      </p:sp>
    </p:spTree>
    <p:extLst>
      <p:ext uri="{BB962C8B-B14F-4D97-AF65-F5344CB8AC3E}">
        <p14:creationId xmlns:p14="http://schemas.microsoft.com/office/powerpoint/2010/main" val="1914161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25499" y="609600"/>
            <a:ext cx="2390399" cy="646331"/>
          </a:xfrm>
          <a:prstGeom prst="rect">
            <a:avLst/>
          </a:prstGeom>
          <a:solidFill>
            <a:schemeClr val="bg1"/>
          </a:solidFill>
        </p:spPr>
        <p:txBody>
          <a:bodyPr wrap="none" rtlCol="0">
            <a:spAutoFit/>
          </a:bodyPr>
          <a:lstStyle/>
          <a:p>
            <a:pPr algn="ctr"/>
            <a:r>
              <a:rPr lang="en-US" dirty="0" smtClean="0"/>
              <a:t>Farmland Conversion</a:t>
            </a:r>
          </a:p>
          <a:p>
            <a:pPr algn="ctr"/>
            <a:r>
              <a:rPr lang="en-US" dirty="0" smtClean="0"/>
              <a:t>2010 - 2030</a:t>
            </a:r>
            <a:endParaRPr lang="en-US" dirty="0"/>
          </a:p>
        </p:txBody>
      </p:sp>
      <p:sp>
        <p:nvSpPr>
          <p:cNvPr id="4" name="TextBox 3"/>
          <p:cNvSpPr txBox="1"/>
          <p:nvPr/>
        </p:nvSpPr>
        <p:spPr>
          <a:xfrm>
            <a:off x="2170113" y="6273225"/>
            <a:ext cx="4952822" cy="584775"/>
          </a:xfrm>
          <a:prstGeom prst="rect">
            <a:avLst/>
          </a:prstGeom>
          <a:solidFill>
            <a:schemeClr val="bg1">
              <a:lumMod val="95000"/>
            </a:schemeClr>
          </a:solidFill>
        </p:spPr>
        <p:txBody>
          <a:bodyPr wrap="square" rtlCol="0">
            <a:spAutoFit/>
          </a:bodyPr>
          <a:lstStyle/>
          <a:p>
            <a:r>
              <a:rPr lang="en-US" sz="800" b="1" dirty="0" smtClean="0"/>
              <a:t>Disclaimer: </a:t>
            </a:r>
            <a:r>
              <a:rPr lang="en-US" sz="800" dirty="0" smtClean="0"/>
              <a:t>These </a:t>
            </a:r>
            <a:r>
              <a:rPr lang="en-US" sz="800" dirty="0"/>
              <a:t>data are preliminary and are subject to revision. They are being provided to meet the need for timely ‘best science’ information.  The assessment is provided on the condition that neither the U.S. Geological Survey nor the United States Government may be held liable for any damages resulting from the authorized or unauthorized use of the assessment.</a:t>
            </a:r>
          </a:p>
        </p:txBody>
      </p:sp>
    </p:spTree>
    <p:extLst>
      <p:ext uri="{BB962C8B-B14F-4D97-AF65-F5344CB8AC3E}">
        <p14:creationId xmlns:p14="http://schemas.microsoft.com/office/powerpoint/2010/main" val="2412335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85799" y="609600"/>
            <a:ext cx="2069797" cy="646331"/>
          </a:xfrm>
          <a:prstGeom prst="rect">
            <a:avLst/>
          </a:prstGeom>
          <a:solidFill>
            <a:schemeClr val="bg1"/>
          </a:solidFill>
        </p:spPr>
        <p:txBody>
          <a:bodyPr wrap="none" rtlCol="0">
            <a:spAutoFit/>
          </a:bodyPr>
          <a:lstStyle/>
          <a:p>
            <a:pPr algn="ctr"/>
            <a:r>
              <a:rPr lang="en-US" dirty="0" smtClean="0"/>
              <a:t>Forest Conversion</a:t>
            </a:r>
          </a:p>
          <a:p>
            <a:pPr algn="ctr"/>
            <a:r>
              <a:rPr lang="en-US" dirty="0" smtClean="0"/>
              <a:t>2010 - 2030</a:t>
            </a:r>
            <a:endParaRPr lang="en-US" dirty="0"/>
          </a:p>
        </p:txBody>
      </p:sp>
      <p:sp>
        <p:nvSpPr>
          <p:cNvPr id="4" name="TextBox 3"/>
          <p:cNvSpPr txBox="1"/>
          <p:nvPr/>
        </p:nvSpPr>
        <p:spPr>
          <a:xfrm>
            <a:off x="2170113" y="6273225"/>
            <a:ext cx="4952822" cy="584775"/>
          </a:xfrm>
          <a:prstGeom prst="rect">
            <a:avLst/>
          </a:prstGeom>
          <a:solidFill>
            <a:schemeClr val="bg1">
              <a:lumMod val="95000"/>
            </a:schemeClr>
          </a:solidFill>
        </p:spPr>
        <p:txBody>
          <a:bodyPr wrap="square" rtlCol="0">
            <a:spAutoFit/>
          </a:bodyPr>
          <a:lstStyle/>
          <a:p>
            <a:r>
              <a:rPr lang="en-US" sz="800" b="1" dirty="0" smtClean="0"/>
              <a:t>Disclaimer: </a:t>
            </a:r>
            <a:r>
              <a:rPr lang="en-US" sz="800" dirty="0" smtClean="0"/>
              <a:t>These </a:t>
            </a:r>
            <a:r>
              <a:rPr lang="en-US" sz="800" dirty="0"/>
              <a:t>data are preliminary and are subject to revision. They are being provided to meet the need for timely ‘best science’ information.  The assessment is provided on the condition that neither the U.S. Geological Survey nor the United States Government may be held liable for any damages resulting from the authorized or unauthorized use of the assessment.</a:t>
            </a:r>
          </a:p>
        </p:txBody>
      </p:sp>
    </p:spTree>
    <p:extLst>
      <p:ext uri="{BB962C8B-B14F-4D97-AF65-F5344CB8AC3E}">
        <p14:creationId xmlns:p14="http://schemas.microsoft.com/office/powerpoint/2010/main" val="24051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27609" y="533400"/>
            <a:ext cx="2582823" cy="646331"/>
          </a:xfrm>
          <a:prstGeom prst="rect">
            <a:avLst/>
          </a:prstGeom>
          <a:solidFill>
            <a:schemeClr val="bg1"/>
          </a:solidFill>
        </p:spPr>
        <p:txBody>
          <a:bodyPr wrap="none" rtlCol="0">
            <a:spAutoFit/>
          </a:bodyPr>
          <a:lstStyle/>
          <a:p>
            <a:pPr algn="ctr"/>
            <a:r>
              <a:rPr lang="en-US" dirty="0" smtClean="0"/>
              <a:t>Total Nitrogen (#s/year)</a:t>
            </a:r>
          </a:p>
          <a:p>
            <a:pPr algn="ctr"/>
            <a:r>
              <a:rPr lang="en-US" dirty="0" smtClean="0"/>
              <a:t>2010 - 2030</a:t>
            </a:r>
            <a:endParaRPr lang="en-US" dirty="0"/>
          </a:p>
        </p:txBody>
      </p:sp>
    </p:spTree>
    <p:extLst>
      <p:ext uri="{BB962C8B-B14F-4D97-AF65-F5344CB8AC3E}">
        <p14:creationId xmlns:p14="http://schemas.microsoft.com/office/powerpoint/2010/main" val="195661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09600" y="533400"/>
            <a:ext cx="3018840" cy="646331"/>
          </a:xfrm>
          <a:prstGeom prst="rect">
            <a:avLst/>
          </a:prstGeom>
          <a:solidFill>
            <a:schemeClr val="bg1"/>
          </a:solidFill>
        </p:spPr>
        <p:txBody>
          <a:bodyPr wrap="none" rtlCol="0">
            <a:spAutoFit/>
          </a:bodyPr>
          <a:lstStyle/>
          <a:p>
            <a:pPr algn="ctr"/>
            <a:r>
              <a:rPr lang="en-US" dirty="0" smtClean="0"/>
              <a:t>Total Phosphorus (#s/year)</a:t>
            </a:r>
          </a:p>
          <a:p>
            <a:pPr algn="ctr"/>
            <a:r>
              <a:rPr lang="en-US" dirty="0" smtClean="0"/>
              <a:t>2010 - 2030</a:t>
            </a:r>
            <a:endParaRPr lang="en-US" dirty="0"/>
          </a:p>
        </p:txBody>
      </p:sp>
    </p:spTree>
    <p:extLst>
      <p:ext uri="{BB962C8B-B14F-4D97-AF65-F5344CB8AC3E}">
        <p14:creationId xmlns:p14="http://schemas.microsoft.com/office/powerpoint/2010/main" val="2081354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57200" y="457200"/>
            <a:ext cx="3916521" cy="646331"/>
          </a:xfrm>
          <a:prstGeom prst="rect">
            <a:avLst/>
          </a:prstGeom>
          <a:solidFill>
            <a:schemeClr val="bg1"/>
          </a:solidFill>
        </p:spPr>
        <p:txBody>
          <a:bodyPr wrap="none" rtlCol="0">
            <a:spAutoFit/>
          </a:bodyPr>
          <a:lstStyle/>
          <a:p>
            <a:pPr algn="ctr"/>
            <a:r>
              <a:rPr lang="en-US" dirty="0" smtClean="0"/>
              <a:t>Total Suspended Sediment (#s/year)</a:t>
            </a:r>
          </a:p>
          <a:p>
            <a:pPr algn="ctr"/>
            <a:r>
              <a:rPr lang="en-US" dirty="0" smtClean="0"/>
              <a:t>2010 - 2030</a:t>
            </a:r>
            <a:endParaRPr lang="en-US" dirty="0"/>
          </a:p>
        </p:txBody>
      </p:sp>
    </p:spTree>
    <p:extLst>
      <p:ext uri="{BB962C8B-B14F-4D97-AF65-F5344CB8AC3E}">
        <p14:creationId xmlns:p14="http://schemas.microsoft.com/office/powerpoint/2010/main" val="2069551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0" y="141288"/>
            <a:ext cx="8991600" cy="585787"/>
          </a:xfrm>
          <a:prstGeom prst="rect">
            <a:avLst/>
          </a:prstGeom>
          <a:noFill/>
          <a:ln w="9525">
            <a:noFill/>
            <a:miter lim="800000"/>
            <a:headEnd/>
            <a:tailEnd/>
          </a:ln>
        </p:spPr>
        <p:txBody>
          <a:bodyPr>
            <a:spAutoFit/>
          </a:bodyPr>
          <a:lstStyle/>
          <a:p>
            <a:pPr marL="0" lvl="1" algn="ctr">
              <a:spcBef>
                <a:spcPct val="50000"/>
              </a:spcBef>
            </a:pPr>
            <a:r>
              <a:rPr lang="en-US" sz="3200" b="1" dirty="0">
                <a:solidFill>
                  <a:srgbClr val="FFCC00"/>
                </a:solidFill>
                <a:latin typeface="Swis721 Cn BT" charset="0"/>
              </a:rPr>
              <a:t>Future Watershed Population</a:t>
            </a:r>
          </a:p>
        </p:txBody>
      </p:sp>
      <p:pic>
        <p:nvPicPr>
          <p:cNvPr id="8" name="Picture 5" descr="ident-small_4_onscreen_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black">
          <a:xfrm>
            <a:off x="381000" y="6500813"/>
            <a:ext cx="762000" cy="280987"/>
          </a:xfrm>
          <a:prstGeom prst="rect">
            <a:avLst/>
          </a:prstGeom>
          <a:noFill/>
          <a:ln w="9525">
            <a:noFill/>
            <a:miter lim="800000"/>
            <a:headEnd/>
            <a:tailEnd/>
          </a:ln>
        </p:spPr>
      </p:pic>
      <p:graphicFrame>
        <p:nvGraphicFramePr>
          <p:cNvPr id="13" name="Chart 12"/>
          <p:cNvGraphicFramePr>
            <a:graphicFrameLocks noGrp="1"/>
          </p:cNvGraphicFramePr>
          <p:nvPr>
            <p:extLst/>
          </p:nvPr>
        </p:nvGraphicFramePr>
        <p:xfrm>
          <a:off x="228600" y="567388"/>
          <a:ext cx="8668435" cy="62906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2"/>
          <p:cNvSpPr txBox="1">
            <a:spLocks noChangeArrowheads="1"/>
          </p:cNvSpPr>
          <p:nvPr/>
        </p:nvSpPr>
        <p:spPr bwMode="auto">
          <a:xfrm>
            <a:off x="1148862" y="1600200"/>
            <a:ext cx="5410200" cy="708025"/>
          </a:xfrm>
          <a:prstGeom prst="rect">
            <a:avLst/>
          </a:prstGeom>
          <a:noFill/>
          <a:ln w="9525">
            <a:noFill/>
            <a:miter lim="800000"/>
            <a:headEnd/>
            <a:tailEnd/>
          </a:ln>
        </p:spPr>
        <p:txBody>
          <a:bodyPr>
            <a:spAutoFit/>
          </a:bodyPr>
          <a:lstStyle/>
          <a:p>
            <a:pPr eaLnBrk="0" hangingPunct="0">
              <a:spcBef>
                <a:spcPct val="50000"/>
              </a:spcBef>
            </a:pPr>
            <a:r>
              <a:rPr lang="en-US" sz="2000" b="1" dirty="0">
                <a:solidFill>
                  <a:srgbClr val="FFFF00"/>
                </a:solidFill>
                <a:cs typeface="Arial" pitchFamily="34" charset="0"/>
              </a:rPr>
              <a:t>By 2050, the population of the watershed may increase by 30% (~ 5 million persons)</a:t>
            </a:r>
          </a:p>
        </p:txBody>
      </p:sp>
      <p:cxnSp>
        <p:nvCxnSpPr>
          <p:cNvPr id="4" name="Straight Arrow Connector 3"/>
          <p:cNvCxnSpPr>
            <a:cxnSpLocks noChangeShapeType="1"/>
          </p:cNvCxnSpPr>
          <p:nvPr/>
        </p:nvCxnSpPr>
        <p:spPr bwMode="auto">
          <a:xfrm flipV="1">
            <a:off x="6096000" y="2667000"/>
            <a:ext cx="0" cy="3429000"/>
          </a:xfrm>
          <a:prstGeom prst="straightConnector1">
            <a:avLst/>
          </a:prstGeom>
          <a:noFill/>
          <a:ln w="57150">
            <a:solidFill>
              <a:srgbClr val="FFFF00"/>
            </a:solidFill>
            <a:round/>
            <a:headEnd/>
            <a:tailEnd type="triangle" w="med" len="med"/>
          </a:ln>
          <a:effectLst>
            <a:outerShdw dist="20000" dir="5400000" rotWithShape="0">
              <a:srgbClr val="808080">
                <a:alpha val="37999"/>
              </a:srgbClr>
            </a:outerShdw>
          </a:effectLst>
        </p:spPr>
      </p:cxnSp>
      <p:cxnSp>
        <p:nvCxnSpPr>
          <p:cNvPr id="11" name="Straight Arrow Connector 10"/>
          <p:cNvCxnSpPr>
            <a:cxnSpLocks noChangeShapeType="1"/>
          </p:cNvCxnSpPr>
          <p:nvPr/>
        </p:nvCxnSpPr>
        <p:spPr bwMode="auto">
          <a:xfrm flipV="1">
            <a:off x="4419600" y="3429000"/>
            <a:ext cx="11723" cy="2667000"/>
          </a:xfrm>
          <a:prstGeom prst="straightConnector1">
            <a:avLst/>
          </a:prstGeom>
          <a:noFill/>
          <a:ln w="57150">
            <a:solidFill>
              <a:srgbClr val="FFFF00"/>
            </a:solidFill>
            <a:round/>
            <a:headEnd/>
            <a:tailEnd type="triangle" w="med" len="med"/>
          </a:ln>
          <a:effectLst>
            <a:outerShdw dist="20000" dir="5400000" rotWithShape="0">
              <a:srgbClr val="808080">
                <a:alpha val="37999"/>
              </a:srgbClr>
            </a:outerShdw>
          </a:effectLst>
        </p:spPr>
      </p:cxnSp>
      <p:pic>
        <p:nvPicPr>
          <p:cNvPr id="10" name="Picture 9" descr="ident-small_4_onscreen_png"/>
          <p:cNvPicPr>
            <a:picLocks noChangeAspect="1" noChangeArrowheads="1"/>
          </p:cNvPicPr>
          <p:nvPr/>
        </p:nvPicPr>
        <p:blipFill>
          <a:blip r:embed="rId2" cstate="print">
            <a:lum bright="100000"/>
          </a:blip>
          <a:srcRect/>
          <a:stretch>
            <a:fillRect/>
          </a:stretch>
        </p:blipFill>
        <p:spPr bwMode="black">
          <a:xfrm>
            <a:off x="152400" y="6577013"/>
            <a:ext cx="762000" cy="280987"/>
          </a:xfrm>
          <a:prstGeom prst="rect">
            <a:avLst/>
          </a:prstGeom>
          <a:noFill/>
          <a:ln w="9525">
            <a:noFill/>
            <a:miter lim="800000"/>
            <a:headEnd/>
            <a:tailEnd/>
          </a:ln>
        </p:spPr>
      </p:pic>
    </p:spTree>
    <p:extLst>
      <p:ext uri="{BB962C8B-B14F-4D97-AF65-F5344CB8AC3E}">
        <p14:creationId xmlns:p14="http://schemas.microsoft.com/office/powerpoint/2010/main" val="3036450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pPr algn="ctr" fontAlgn="base">
              <a:spcBef>
                <a:spcPct val="0"/>
              </a:spcBef>
              <a:spcAft>
                <a:spcPct val="0"/>
              </a:spcAft>
            </a:pPr>
            <a:r>
              <a:rPr lang="en-US" sz="2800" b="1" dirty="0" smtClean="0">
                <a:solidFill>
                  <a:srgbClr val="000000"/>
                </a:solidFill>
              </a:rPr>
              <a:t>Potential Alternative Future</a:t>
            </a:r>
            <a:endParaRPr lang="en-US" sz="2800" b="1" dirty="0">
              <a:solidFill>
                <a:srgbClr val="000000"/>
              </a:solidFill>
            </a:endParaRPr>
          </a:p>
          <a:p>
            <a:pPr algn="ctr" fontAlgn="base">
              <a:spcBef>
                <a:spcPct val="0"/>
              </a:spcBef>
              <a:spcAft>
                <a:spcPct val="0"/>
              </a:spcAft>
            </a:pPr>
            <a:r>
              <a:rPr lang="en-US" sz="2800" b="1" dirty="0" smtClean="0">
                <a:solidFill>
                  <a:srgbClr val="000000"/>
                </a:solidFill>
              </a:rPr>
              <a:t>Scenarios</a:t>
            </a:r>
            <a:endParaRPr lang="en-US" sz="2800" b="1" dirty="0">
              <a:solidFill>
                <a:srgbClr val="000000"/>
              </a:solidFill>
            </a:endParaRPr>
          </a:p>
        </p:txBody>
      </p:sp>
      <p:sp>
        <p:nvSpPr>
          <p:cNvPr id="3" name="Line 6"/>
          <p:cNvSpPr>
            <a:spLocks noChangeShapeType="1"/>
          </p:cNvSpPr>
          <p:nvPr/>
        </p:nvSpPr>
        <p:spPr bwMode="auto">
          <a:xfrm flipV="1">
            <a:off x="2286000" y="1981200"/>
            <a:ext cx="0" cy="3505200"/>
          </a:xfrm>
          <a:prstGeom prst="line">
            <a:avLst/>
          </a:prstGeom>
          <a:noFill/>
          <a:ln w="28575">
            <a:solidFill>
              <a:srgbClr val="0000FF"/>
            </a:solidFill>
            <a:round/>
            <a:headEnd type="triangle" w="med" len="med"/>
            <a:tailEnd type="triangle" w="med" len="med"/>
          </a:ln>
        </p:spPr>
        <p:txBody>
          <a:bodyPr/>
          <a:lstStyle/>
          <a:p>
            <a:pPr fontAlgn="base">
              <a:spcBef>
                <a:spcPct val="0"/>
              </a:spcBef>
              <a:spcAft>
                <a:spcPct val="0"/>
              </a:spcAft>
            </a:pPr>
            <a:endParaRPr lang="en-US">
              <a:solidFill>
                <a:srgbClr val="000000"/>
              </a:solidFill>
            </a:endParaRPr>
          </a:p>
        </p:txBody>
      </p:sp>
      <p:sp>
        <p:nvSpPr>
          <p:cNvPr id="4" name="Line 8"/>
          <p:cNvSpPr>
            <a:spLocks noChangeShapeType="1"/>
          </p:cNvSpPr>
          <p:nvPr/>
        </p:nvSpPr>
        <p:spPr bwMode="auto">
          <a:xfrm>
            <a:off x="2286000" y="3581400"/>
            <a:ext cx="4800600" cy="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a:solidFill>
                <a:srgbClr val="000000"/>
              </a:solidFill>
            </a:endParaRPr>
          </a:p>
        </p:txBody>
      </p:sp>
      <p:sp>
        <p:nvSpPr>
          <p:cNvPr id="5" name="Line 9"/>
          <p:cNvSpPr>
            <a:spLocks noChangeShapeType="1"/>
          </p:cNvSpPr>
          <p:nvPr/>
        </p:nvSpPr>
        <p:spPr bwMode="auto">
          <a:xfrm flipV="1">
            <a:off x="4724400" y="1981200"/>
            <a:ext cx="0" cy="3352800"/>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en-US">
              <a:solidFill>
                <a:srgbClr val="000000"/>
              </a:solidFill>
            </a:endParaRPr>
          </a:p>
        </p:txBody>
      </p:sp>
      <p:sp>
        <p:nvSpPr>
          <p:cNvPr id="6" name="Text Box 11"/>
          <p:cNvSpPr txBox="1">
            <a:spLocks noChangeArrowheads="1"/>
          </p:cNvSpPr>
          <p:nvPr/>
        </p:nvSpPr>
        <p:spPr bwMode="auto">
          <a:xfrm>
            <a:off x="933450" y="3124200"/>
            <a:ext cx="1236663" cy="646113"/>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a:solidFill>
                  <a:srgbClr val="0000FF"/>
                </a:solidFill>
              </a:rPr>
              <a:t>Land-Use</a:t>
            </a:r>
          </a:p>
          <a:p>
            <a:pPr algn="ctr" fontAlgn="base">
              <a:spcBef>
                <a:spcPct val="0"/>
              </a:spcBef>
              <a:spcAft>
                <a:spcPct val="0"/>
              </a:spcAft>
            </a:pPr>
            <a:r>
              <a:rPr lang="en-US" b="1">
                <a:solidFill>
                  <a:srgbClr val="0000FF"/>
                </a:solidFill>
              </a:rPr>
              <a:t>Planning</a:t>
            </a:r>
          </a:p>
        </p:txBody>
      </p:sp>
      <p:sp>
        <p:nvSpPr>
          <p:cNvPr id="7" name="Text Box 13"/>
          <p:cNvSpPr txBox="1">
            <a:spLocks noChangeArrowheads="1"/>
          </p:cNvSpPr>
          <p:nvPr/>
        </p:nvSpPr>
        <p:spPr bwMode="auto">
          <a:xfrm>
            <a:off x="3622675" y="5410200"/>
            <a:ext cx="2274888" cy="369888"/>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a:solidFill>
                  <a:srgbClr val="000000"/>
                </a:solidFill>
              </a:rPr>
              <a:t>Land Conservation</a:t>
            </a:r>
          </a:p>
        </p:txBody>
      </p:sp>
      <p:grpSp>
        <p:nvGrpSpPr>
          <p:cNvPr id="8" name="Group 24"/>
          <p:cNvGrpSpPr>
            <a:grpSpLocks/>
          </p:cNvGrpSpPr>
          <p:nvPr/>
        </p:nvGrpSpPr>
        <p:grpSpPr bwMode="auto">
          <a:xfrm>
            <a:off x="4114800" y="2971800"/>
            <a:ext cx="1219200" cy="1143000"/>
            <a:chOff x="3024" y="1872"/>
            <a:chExt cx="768" cy="720"/>
          </a:xfrm>
        </p:grpSpPr>
        <p:sp>
          <p:nvSpPr>
            <p:cNvPr id="9" name="Line 22"/>
            <p:cNvSpPr>
              <a:spLocks noChangeShapeType="1"/>
            </p:cNvSpPr>
            <p:nvPr/>
          </p:nvSpPr>
          <p:spPr bwMode="auto">
            <a:xfrm flipH="1">
              <a:off x="3024" y="1872"/>
              <a:ext cx="768" cy="720"/>
            </a:xfrm>
            <a:prstGeom prst="line">
              <a:avLst/>
            </a:prstGeom>
            <a:noFill/>
            <a:ln w="38100">
              <a:solidFill>
                <a:schemeClr val="tx1"/>
              </a:solidFill>
              <a:round/>
              <a:headEnd type="triangle" w="med" len="med"/>
              <a:tailEnd type="triangle" w="med" len="med"/>
            </a:ln>
          </p:spPr>
          <p:txBody>
            <a:bodyPr/>
            <a:lstStyle/>
            <a:p>
              <a:pPr fontAlgn="base">
                <a:spcBef>
                  <a:spcPct val="0"/>
                </a:spcBef>
                <a:spcAft>
                  <a:spcPct val="0"/>
                </a:spcAft>
              </a:pPr>
              <a:endParaRPr lang="en-US">
                <a:solidFill>
                  <a:srgbClr val="000000"/>
                </a:solidFill>
              </a:endParaRPr>
            </a:p>
          </p:txBody>
        </p:sp>
        <p:sp>
          <p:nvSpPr>
            <p:cNvPr id="10" name="Line 23"/>
            <p:cNvSpPr>
              <a:spLocks noChangeShapeType="1"/>
            </p:cNvSpPr>
            <p:nvPr/>
          </p:nvSpPr>
          <p:spPr bwMode="auto">
            <a:xfrm>
              <a:off x="3072" y="1872"/>
              <a:ext cx="672" cy="720"/>
            </a:xfrm>
            <a:prstGeom prst="line">
              <a:avLst/>
            </a:prstGeom>
            <a:noFill/>
            <a:ln w="38100">
              <a:solidFill>
                <a:schemeClr val="tx1"/>
              </a:solidFill>
              <a:round/>
              <a:headEnd type="triangle" w="med" len="med"/>
              <a:tailEnd type="triangle" w="med" len="med"/>
            </a:ln>
          </p:spPr>
          <p:txBody>
            <a:bodyPr/>
            <a:lstStyle/>
            <a:p>
              <a:pPr fontAlgn="base">
                <a:spcBef>
                  <a:spcPct val="0"/>
                </a:spcBef>
                <a:spcAft>
                  <a:spcPct val="0"/>
                </a:spcAft>
              </a:pPr>
              <a:endParaRPr lang="en-US">
                <a:solidFill>
                  <a:srgbClr val="000000"/>
                </a:solidFill>
              </a:endParaRPr>
            </a:p>
          </p:txBody>
        </p:sp>
      </p:grpSp>
      <p:sp>
        <p:nvSpPr>
          <p:cNvPr id="11" name="Text Box 10"/>
          <p:cNvSpPr txBox="1">
            <a:spLocks noChangeArrowheads="1"/>
          </p:cNvSpPr>
          <p:nvPr/>
        </p:nvSpPr>
        <p:spPr bwMode="auto">
          <a:xfrm>
            <a:off x="4267200" y="3352800"/>
            <a:ext cx="881063" cy="336550"/>
          </a:xfrm>
          <a:prstGeom prst="rect">
            <a:avLst/>
          </a:prstGeom>
          <a:solidFill>
            <a:srgbClr val="FFFAE7"/>
          </a:solid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TREND</a:t>
            </a:r>
          </a:p>
        </p:txBody>
      </p:sp>
      <p:sp>
        <p:nvSpPr>
          <p:cNvPr id="12" name="Text Box 26"/>
          <p:cNvSpPr txBox="1">
            <a:spLocks noChangeArrowheads="1"/>
          </p:cNvSpPr>
          <p:nvPr/>
        </p:nvSpPr>
        <p:spPr bwMode="auto">
          <a:xfrm>
            <a:off x="1600200" y="5029200"/>
            <a:ext cx="649288"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FF"/>
                </a:solidFill>
              </a:rPr>
              <a:t>Weak</a:t>
            </a:r>
          </a:p>
        </p:txBody>
      </p:sp>
      <p:sp>
        <p:nvSpPr>
          <p:cNvPr id="13" name="Text Box 27"/>
          <p:cNvSpPr txBox="1">
            <a:spLocks noChangeArrowheads="1"/>
          </p:cNvSpPr>
          <p:nvPr/>
        </p:nvSpPr>
        <p:spPr bwMode="auto">
          <a:xfrm>
            <a:off x="1524000" y="1868488"/>
            <a:ext cx="762000"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FF"/>
                </a:solidFill>
              </a:rPr>
              <a:t>Strong</a:t>
            </a:r>
          </a:p>
        </p:txBody>
      </p:sp>
      <p:sp>
        <p:nvSpPr>
          <p:cNvPr id="14" name="Text Box 30"/>
          <p:cNvSpPr txBox="1">
            <a:spLocks noChangeArrowheads="1"/>
          </p:cNvSpPr>
          <p:nvPr/>
        </p:nvSpPr>
        <p:spPr bwMode="auto">
          <a:xfrm>
            <a:off x="2349500" y="5334000"/>
            <a:ext cx="649288"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Weak</a:t>
            </a:r>
          </a:p>
        </p:txBody>
      </p:sp>
      <p:sp>
        <p:nvSpPr>
          <p:cNvPr id="15" name="Text Box 31"/>
          <p:cNvSpPr txBox="1">
            <a:spLocks noChangeArrowheads="1"/>
          </p:cNvSpPr>
          <p:nvPr/>
        </p:nvSpPr>
        <p:spPr bwMode="auto">
          <a:xfrm>
            <a:off x="6477000" y="5334000"/>
            <a:ext cx="762000"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Strong</a:t>
            </a:r>
          </a:p>
        </p:txBody>
      </p:sp>
      <p:sp>
        <p:nvSpPr>
          <p:cNvPr id="16" name="Line 5"/>
          <p:cNvSpPr>
            <a:spLocks noChangeShapeType="1"/>
          </p:cNvSpPr>
          <p:nvPr/>
        </p:nvSpPr>
        <p:spPr bwMode="auto">
          <a:xfrm>
            <a:off x="2133600" y="5334000"/>
            <a:ext cx="5105400" cy="0"/>
          </a:xfrm>
          <a:prstGeom prst="line">
            <a:avLst/>
          </a:prstGeom>
          <a:noFill/>
          <a:ln w="28575">
            <a:solidFill>
              <a:schemeClr val="tx1"/>
            </a:solidFill>
            <a:round/>
            <a:headEnd type="triangle" w="med" len="med"/>
            <a:tailEnd type="triangle" w="med" len="med"/>
          </a:ln>
        </p:spPr>
        <p:txBody>
          <a:bodyPr/>
          <a:lstStyle/>
          <a:p>
            <a:pPr fontAlgn="base">
              <a:spcBef>
                <a:spcPct val="0"/>
              </a:spcBef>
              <a:spcAft>
                <a:spcPct val="0"/>
              </a:spcAft>
            </a:pPr>
            <a:endParaRPr lang="en-US">
              <a:solidFill>
                <a:srgbClr val="000000"/>
              </a:solidFill>
            </a:endParaRPr>
          </a:p>
        </p:txBody>
      </p:sp>
      <p:grpSp>
        <p:nvGrpSpPr>
          <p:cNvPr id="17" name="Group 24"/>
          <p:cNvGrpSpPr/>
          <p:nvPr/>
        </p:nvGrpSpPr>
        <p:grpSpPr>
          <a:xfrm>
            <a:off x="2514600" y="2133600"/>
            <a:ext cx="4572000" cy="2963863"/>
            <a:chOff x="2514600" y="2133600"/>
            <a:chExt cx="4572000" cy="2963863"/>
          </a:xfrm>
        </p:grpSpPr>
        <p:grpSp>
          <p:nvGrpSpPr>
            <p:cNvPr id="18" name="Group 24"/>
            <p:cNvGrpSpPr>
              <a:grpSpLocks/>
            </p:cNvGrpSpPr>
            <p:nvPr/>
          </p:nvGrpSpPr>
          <p:grpSpPr bwMode="auto">
            <a:xfrm>
              <a:off x="2514600" y="2133600"/>
              <a:ext cx="4572000" cy="2963863"/>
              <a:chOff x="2514600" y="2133600"/>
              <a:chExt cx="4572000" cy="2964597"/>
            </a:xfrm>
          </p:grpSpPr>
          <p:grpSp>
            <p:nvGrpSpPr>
              <p:cNvPr id="20" name="Group 25"/>
              <p:cNvGrpSpPr>
                <a:grpSpLocks/>
              </p:cNvGrpSpPr>
              <p:nvPr/>
            </p:nvGrpSpPr>
            <p:grpSpPr bwMode="auto">
              <a:xfrm>
                <a:off x="2514600" y="2133600"/>
                <a:ext cx="4572000" cy="2964597"/>
                <a:chOff x="3200400" y="2133600"/>
                <a:chExt cx="4572000" cy="2964597"/>
              </a:xfrm>
            </p:grpSpPr>
            <p:sp>
              <p:nvSpPr>
                <p:cNvPr id="22" name="Text Box 16"/>
                <p:cNvSpPr txBox="1">
                  <a:spLocks noChangeArrowheads="1"/>
                </p:cNvSpPr>
                <p:nvPr/>
              </p:nvSpPr>
              <p:spPr bwMode="auto">
                <a:xfrm>
                  <a:off x="6033614" y="2133600"/>
                  <a:ext cx="1544012" cy="83120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b="1" dirty="0" smtClean="0">
                      <a:solidFill>
                        <a:srgbClr val="FF0000"/>
                      </a:solidFill>
                    </a:rPr>
                    <a:t>Smart Growth</a:t>
                  </a:r>
                </a:p>
                <a:p>
                  <a:pPr algn="ctr" fontAlgn="base">
                    <a:spcBef>
                      <a:spcPct val="0"/>
                    </a:spcBef>
                    <a:spcAft>
                      <a:spcPct val="0"/>
                    </a:spcAft>
                  </a:pPr>
                  <a:r>
                    <a:rPr lang="en-US" sz="1600" b="1" dirty="0" smtClean="0">
                      <a:solidFill>
                        <a:srgbClr val="FF0000"/>
                      </a:solidFill>
                    </a:rPr>
                    <a:t>+</a:t>
                  </a:r>
                </a:p>
                <a:p>
                  <a:pPr algn="ctr" fontAlgn="base">
                    <a:spcBef>
                      <a:spcPct val="0"/>
                    </a:spcBef>
                    <a:spcAft>
                      <a:spcPct val="0"/>
                    </a:spcAft>
                  </a:pPr>
                  <a:r>
                    <a:rPr lang="en-US" sz="1600" b="1" dirty="0" smtClean="0">
                      <a:solidFill>
                        <a:srgbClr val="FF0000"/>
                      </a:solidFill>
                    </a:rPr>
                    <a:t>Conservation</a:t>
                  </a:r>
                  <a:endParaRPr lang="en-US" sz="1600" b="1" dirty="0">
                    <a:solidFill>
                      <a:srgbClr val="FF0000"/>
                    </a:solidFill>
                  </a:endParaRPr>
                </a:p>
              </p:txBody>
            </p:sp>
            <p:sp>
              <p:nvSpPr>
                <p:cNvPr id="23" name="Text Box 20"/>
                <p:cNvSpPr txBox="1">
                  <a:spLocks noChangeArrowheads="1"/>
                </p:cNvSpPr>
                <p:nvPr/>
              </p:nvSpPr>
              <p:spPr bwMode="auto">
                <a:xfrm>
                  <a:off x="5715000" y="4267200"/>
                  <a:ext cx="2057400" cy="830997"/>
                </a:xfrm>
                <a:prstGeom prst="rect">
                  <a:avLst/>
                </a:prstGeom>
                <a:noFill/>
                <a:ln w="9525">
                  <a:noFill/>
                  <a:miter lim="800000"/>
                  <a:headEnd/>
                  <a:tailEnd/>
                </a:ln>
              </p:spPr>
              <p:txBody>
                <a:bodyPr>
                  <a:spAutoFit/>
                </a:bodyPr>
                <a:lstStyle/>
                <a:p>
                  <a:pPr algn="ctr" fontAlgn="base">
                    <a:spcBef>
                      <a:spcPct val="0"/>
                    </a:spcBef>
                    <a:spcAft>
                      <a:spcPct val="0"/>
                    </a:spcAft>
                  </a:pPr>
                  <a:r>
                    <a:rPr lang="en-US" sz="1600" b="1" dirty="0">
                      <a:solidFill>
                        <a:srgbClr val="FF0000"/>
                      </a:solidFill>
                    </a:rPr>
                    <a:t>Conserve </a:t>
                  </a:r>
                </a:p>
                <a:p>
                  <a:pPr algn="ctr" fontAlgn="base">
                    <a:spcBef>
                      <a:spcPct val="0"/>
                    </a:spcBef>
                    <a:spcAft>
                      <a:spcPct val="0"/>
                    </a:spcAft>
                  </a:pPr>
                  <a:r>
                    <a:rPr lang="en-US" sz="1600" b="1" dirty="0" smtClean="0">
                      <a:solidFill>
                        <a:srgbClr val="FF0000"/>
                      </a:solidFill>
                    </a:rPr>
                    <a:t>Farming &amp; Green </a:t>
                  </a:r>
                  <a:endParaRPr lang="en-US" sz="1600" b="1" dirty="0">
                    <a:solidFill>
                      <a:srgbClr val="FF0000"/>
                    </a:solidFill>
                  </a:endParaRPr>
                </a:p>
                <a:p>
                  <a:pPr algn="ctr" fontAlgn="base">
                    <a:spcBef>
                      <a:spcPct val="0"/>
                    </a:spcBef>
                    <a:spcAft>
                      <a:spcPct val="0"/>
                    </a:spcAft>
                  </a:pPr>
                  <a:r>
                    <a:rPr lang="en-US" sz="1600" b="1" dirty="0">
                      <a:solidFill>
                        <a:srgbClr val="FF0000"/>
                      </a:solidFill>
                    </a:rPr>
                    <a:t>Infrastructure</a:t>
                  </a:r>
                </a:p>
              </p:txBody>
            </p:sp>
            <p:sp>
              <p:nvSpPr>
                <p:cNvPr id="24" name="Text Box 14"/>
                <p:cNvSpPr txBox="1">
                  <a:spLocks noChangeArrowheads="1"/>
                </p:cNvSpPr>
                <p:nvPr/>
              </p:nvSpPr>
              <p:spPr bwMode="auto">
                <a:xfrm>
                  <a:off x="3200400" y="2133600"/>
                  <a:ext cx="1711326" cy="584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b="1">
                      <a:solidFill>
                        <a:srgbClr val="FF0000"/>
                      </a:solidFill>
                    </a:rPr>
                    <a:t>Infill &amp;</a:t>
                  </a:r>
                </a:p>
                <a:p>
                  <a:pPr algn="ctr" fontAlgn="base">
                    <a:spcBef>
                      <a:spcPct val="0"/>
                    </a:spcBef>
                    <a:spcAft>
                      <a:spcPct val="0"/>
                    </a:spcAft>
                  </a:pPr>
                  <a:r>
                    <a:rPr lang="en-US" sz="1600" b="1">
                      <a:solidFill>
                        <a:srgbClr val="FF0000"/>
                      </a:solidFill>
                    </a:rPr>
                    <a:t>Redevelopment</a:t>
                  </a:r>
                </a:p>
              </p:txBody>
            </p:sp>
          </p:grpSp>
          <p:sp>
            <p:nvSpPr>
              <p:cNvPr id="21" name="Text Box 20"/>
              <p:cNvSpPr txBox="1">
                <a:spLocks noChangeArrowheads="1"/>
              </p:cNvSpPr>
              <p:nvPr/>
            </p:nvSpPr>
            <p:spPr bwMode="auto">
              <a:xfrm>
                <a:off x="2903334" y="4444425"/>
                <a:ext cx="994183"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b="1">
                    <a:solidFill>
                      <a:srgbClr val="FF0000"/>
                    </a:solidFill>
                  </a:rPr>
                  <a:t>Laissez-</a:t>
                </a:r>
              </a:p>
              <a:p>
                <a:pPr algn="ctr" fontAlgn="base">
                  <a:spcBef>
                    <a:spcPct val="0"/>
                  </a:spcBef>
                  <a:spcAft>
                    <a:spcPct val="0"/>
                  </a:spcAft>
                </a:pPr>
                <a:r>
                  <a:rPr lang="en-US" sz="1600" b="1">
                    <a:solidFill>
                      <a:srgbClr val="FF0000"/>
                    </a:solidFill>
                  </a:rPr>
                  <a:t>Faire</a:t>
                </a:r>
              </a:p>
            </p:txBody>
          </p:sp>
        </p:grpSp>
        <p:sp>
          <p:nvSpPr>
            <p:cNvPr id="19" name="Text Box 14"/>
            <p:cNvSpPr txBox="1">
              <a:spLocks noChangeArrowheads="1"/>
            </p:cNvSpPr>
            <p:nvPr/>
          </p:nvSpPr>
          <p:spPr bwMode="auto">
            <a:xfrm>
              <a:off x="2667000" y="2895600"/>
              <a:ext cx="1431695" cy="58477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600" b="1" dirty="0">
                  <a:solidFill>
                    <a:srgbClr val="FF0000"/>
                  </a:solidFill>
                </a:rPr>
                <a:t>Rural Down-zoning</a:t>
              </a:r>
            </a:p>
          </p:txBody>
        </p:sp>
      </p:grpSp>
      <p:sp>
        <p:nvSpPr>
          <p:cNvPr id="25" name="TextBox 24"/>
          <p:cNvSpPr txBox="1"/>
          <p:nvPr/>
        </p:nvSpPr>
        <p:spPr>
          <a:xfrm>
            <a:off x="457200" y="2310252"/>
            <a:ext cx="8458200" cy="2308324"/>
          </a:xfrm>
          <a:prstGeom prst="rect">
            <a:avLst/>
          </a:prstGeom>
          <a:solidFill>
            <a:schemeClr val="bg1"/>
          </a:solidFill>
        </p:spPr>
        <p:txBody>
          <a:bodyPr wrap="square" rtlCol="0">
            <a:spAutoFit/>
          </a:bodyPr>
          <a:lstStyle/>
          <a:p>
            <a:r>
              <a:rPr lang="en-US" sz="2400" dirty="0" smtClean="0"/>
              <a:t>Based on preliminary analyses: </a:t>
            </a:r>
          </a:p>
          <a:p>
            <a:endParaRPr lang="en-US" sz="2400" dirty="0" smtClean="0"/>
          </a:p>
          <a:p>
            <a:r>
              <a:rPr lang="en-US" sz="2400" dirty="0" smtClean="0"/>
              <a:t>Infill/ redevelopment more effective than conservation in reducing total amount of disturbance.  Conservation only option for ensuring the best-of-the-best habitat remains in perpetuity.</a:t>
            </a:r>
            <a:endParaRPr lang="en-US" sz="2400" dirty="0"/>
          </a:p>
        </p:txBody>
      </p:sp>
      <p:sp>
        <p:nvSpPr>
          <p:cNvPr id="26" name="TextBox 25"/>
          <p:cNvSpPr txBox="1"/>
          <p:nvPr/>
        </p:nvSpPr>
        <p:spPr>
          <a:xfrm>
            <a:off x="2170113" y="6273225"/>
            <a:ext cx="4952822" cy="584775"/>
          </a:xfrm>
          <a:prstGeom prst="rect">
            <a:avLst/>
          </a:prstGeom>
          <a:solidFill>
            <a:schemeClr val="bg1">
              <a:lumMod val="95000"/>
            </a:schemeClr>
          </a:solidFill>
        </p:spPr>
        <p:txBody>
          <a:bodyPr wrap="square" rtlCol="0">
            <a:spAutoFit/>
          </a:bodyPr>
          <a:lstStyle/>
          <a:p>
            <a:r>
              <a:rPr lang="en-US" sz="800" b="1" dirty="0" smtClean="0"/>
              <a:t>Disclaimer: </a:t>
            </a:r>
            <a:r>
              <a:rPr lang="en-US" sz="800" dirty="0" smtClean="0"/>
              <a:t>These </a:t>
            </a:r>
            <a:r>
              <a:rPr lang="en-US" sz="800" dirty="0"/>
              <a:t>data are preliminary and are subject to revision. They are being provided to meet the need for timely ‘best science’ information.  The assessment is provided on the condition that neither the U.S. Geological Survey nor the United States Government may be held liable for any damages resulting from the authorized or unauthorized use of the assessment.</a:t>
            </a:r>
          </a:p>
        </p:txBody>
      </p:sp>
    </p:spTree>
    <p:extLst>
      <p:ext uri="{BB962C8B-B14F-4D97-AF65-F5344CB8AC3E}">
        <p14:creationId xmlns:p14="http://schemas.microsoft.com/office/powerpoint/2010/main" val="207313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ox(ou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Assessing Vulnerability to Development 2.0</a:t>
            </a:r>
            <a:endParaRPr lang="en-US" sz="28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548" t="17320" r="30353" b="38584"/>
          <a:stretch/>
        </p:blipFill>
        <p:spPr>
          <a:xfrm>
            <a:off x="2819400" y="1524000"/>
            <a:ext cx="6019799" cy="5069304"/>
          </a:xfrm>
          <a:prstGeom prst="rect">
            <a:avLst/>
          </a:prstGeom>
        </p:spPr>
      </p:pic>
      <p:cxnSp>
        <p:nvCxnSpPr>
          <p:cNvPr id="5" name="Straight Arrow Connector 4"/>
          <p:cNvCxnSpPr/>
          <p:nvPr/>
        </p:nvCxnSpPr>
        <p:spPr bwMode="auto">
          <a:xfrm flipV="1">
            <a:off x="2667000" y="3733800"/>
            <a:ext cx="2895600" cy="76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extBox 5"/>
          <p:cNvSpPr txBox="1"/>
          <p:nvPr/>
        </p:nvSpPr>
        <p:spPr>
          <a:xfrm>
            <a:off x="381000" y="2995136"/>
            <a:ext cx="2438400" cy="1754326"/>
          </a:xfrm>
          <a:prstGeom prst="rect">
            <a:avLst/>
          </a:prstGeom>
          <a:noFill/>
        </p:spPr>
        <p:txBody>
          <a:bodyPr wrap="square" rtlCol="0">
            <a:spAutoFit/>
          </a:bodyPr>
          <a:lstStyle/>
          <a:p>
            <a:r>
              <a:rPr lang="en-US" dirty="0" smtClean="0">
                <a:solidFill>
                  <a:schemeClr val="bg1"/>
                </a:solidFill>
              </a:rPr>
              <a:t>What is the likelihood and magnitude of forest loss for each unprotected patch of forest?  Under a range of scenarios?</a:t>
            </a:r>
            <a:endParaRPr lang="en-US" dirty="0">
              <a:solidFill>
                <a:schemeClr val="bg1"/>
              </a:solidFill>
            </a:endParaRPr>
          </a:p>
        </p:txBody>
      </p:sp>
    </p:spTree>
    <p:extLst>
      <p:ext uri="{BB962C8B-B14F-4D97-AF65-F5344CB8AC3E}">
        <p14:creationId xmlns:p14="http://schemas.microsoft.com/office/powerpoint/2010/main" val="3290148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Crediting Conservation in the TMDL</a:t>
            </a:r>
            <a:br>
              <a:rPr lang="en-US" sz="2800" dirty="0" smtClean="0"/>
            </a:br>
            <a:r>
              <a:rPr lang="en-US" sz="2000" dirty="0" smtClean="0"/>
              <a:t>(following REDD convention)</a:t>
            </a:r>
            <a:endParaRPr lang="en-US" sz="2000" dirty="0"/>
          </a:p>
        </p:txBody>
      </p:sp>
      <p:sp>
        <p:nvSpPr>
          <p:cNvPr id="4" name="TextBox 3"/>
          <p:cNvSpPr txBox="1"/>
          <p:nvPr/>
        </p:nvSpPr>
        <p:spPr>
          <a:xfrm>
            <a:off x="990600" y="1524000"/>
            <a:ext cx="7543799" cy="4401205"/>
          </a:xfrm>
          <a:prstGeom prst="rect">
            <a:avLst/>
          </a:prstGeom>
          <a:noFill/>
        </p:spPr>
        <p:txBody>
          <a:bodyPr wrap="square" rtlCol="0">
            <a:spAutoFit/>
          </a:bodyPr>
          <a:lstStyle/>
          <a:p>
            <a:pPr marL="457200" indent="-457200">
              <a:buFont typeface="+mj-lt"/>
              <a:buAutoNum type="arabicPeriod"/>
            </a:pPr>
            <a:r>
              <a:rPr lang="en-US" sz="2000" dirty="0" smtClean="0">
                <a:solidFill>
                  <a:schemeClr val="bg1"/>
                </a:solidFill>
              </a:rPr>
              <a:t>Set the Phase III WIPS on a 2025 land use.</a:t>
            </a:r>
          </a:p>
          <a:p>
            <a:pPr marL="457200" indent="-457200">
              <a:buFont typeface="+mj-lt"/>
              <a:buAutoNum type="arabicPeriod"/>
            </a:pPr>
            <a:endParaRPr lang="en-US" sz="2000" dirty="0" smtClean="0">
              <a:solidFill>
                <a:schemeClr val="bg1"/>
              </a:solidFill>
            </a:endParaRPr>
          </a:p>
          <a:p>
            <a:pPr marL="457200" indent="-457200">
              <a:buFont typeface="+mj-lt"/>
              <a:buAutoNum type="arabicPeriod"/>
            </a:pPr>
            <a:r>
              <a:rPr lang="en-US" sz="2000" dirty="0" smtClean="0">
                <a:solidFill>
                  <a:schemeClr val="bg1"/>
                </a:solidFill>
              </a:rPr>
              <a:t>Estimate the probable amount of forest conversion to development (e.g., 75% probability of 100 acres conversion).</a:t>
            </a:r>
          </a:p>
          <a:p>
            <a:pPr marL="457200" indent="-457200">
              <a:buFont typeface="+mj-lt"/>
              <a:buAutoNum type="arabicPeriod"/>
            </a:pPr>
            <a:endParaRPr lang="en-US" sz="2000" dirty="0" smtClean="0">
              <a:solidFill>
                <a:schemeClr val="bg1"/>
              </a:solidFill>
            </a:endParaRPr>
          </a:p>
          <a:p>
            <a:pPr marL="457200" indent="-457200">
              <a:buFont typeface="+mj-lt"/>
              <a:buAutoNum type="arabicPeriod"/>
            </a:pPr>
            <a:r>
              <a:rPr lang="en-US" sz="2000" dirty="0" smtClean="0">
                <a:solidFill>
                  <a:schemeClr val="bg1"/>
                </a:solidFill>
              </a:rPr>
              <a:t>Estimate the change in N,P, and TSS loads from conversion.</a:t>
            </a:r>
          </a:p>
          <a:p>
            <a:pPr lvl="1"/>
            <a:r>
              <a:rPr lang="en-US" sz="2000" dirty="0" smtClean="0">
                <a:solidFill>
                  <a:schemeClr val="bg1"/>
                </a:solidFill>
              </a:rPr>
              <a:t>	= potential amount of “avoidance” that could be credited.</a:t>
            </a:r>
          </a:p>
          <a:p>
            <a:pPr lvl="1"/>
            <a:endParaRPr lang="en-US" sz="2000" dirty="0" smtClean="0">
              <a:solidFill>
                <a:schemeClr val="bg1"/>
              </a:solidFill>
            </a:endParaRPr>
          </a:p>
          <a:p>
            <a:pPr marL="457200" indent="-457200">
              <a:buFont typeface="+mj-lt"/>
              <a:buAutoNum type="arabicPeriod"/>
            </a:pPr>
            <a:r>
              <a:rPr lang="en-US" sz="2000" dirty="0" smtClean="0">
                <a:solidFill>
                  <a:schemeClr val="bg1"/>
                </a:solidFill>
              </a:rPr>
              <a:t>Estimate the change in probability and acreage of conversion due to conservation, enforced zoning, incentivized infill, and other scenarios.  </a:t>
            </a:r>
          </a:p>
          <a:p>
            <a:pPr marL="457200" indent="-457200">
              <a:buFont typeface="+mj-lt"/>
              <a:buAutoNum type="arabicPeriod"/>
            </a:pPr>
            <a:endParaRPr lang="en-US" sz="2000" dirty="0" smtClean="0">
              <a:solidFill>
                <a:schemeClr val="bg1"/>
              </a:solidFill>
            </a:endParaRPr>
          </a:p>
          <a:p>
            <a:pPr marL="457200" indent="-457200">
              <a:buFont typeface="+mj-lt"/>
              <a:buAutoNum type="arabicPeriod"/>
            </a:pPr>
            <a:r>
              <a:rPr lang="en-US" sz="2000" dirty="0" smtClean="0">
                <a:solidFill>
                  <a:schemeClr val="bg1"/>
                </a:solidFill>
              </a:rPr>
              <a:t>Translate change in probability and acreage to a credit for avoided loads under each scenario.</a:t>
            </a:r>
          </a:p>
        </p:txBody>
      </p:sp>
    </p:spTree>
    <p:extLst>
      <p:ext uri="{BB962C8B-B14F-4D97-AF65-F5344CB8AC3E}">
        <p14:creationId xmlns:p14="http://schemas.microsoft.com/office/powerpoint/2010/main" val="14220450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9200" y="1219200"/>
            <a:ext cx="6382096" cy="2895600"/>
          </a:xfrm>
          <a:prstGeom prst="rect">
            <a:avLst/>
          </a:prstGeom>
        </p:spPr>
        <p:txBody>
          <a:bodyPr vert="horz" lIns="91440" tIns="45720" rIns="91440" bIns="45720" rtlCol="0" anchor="ctr">
            <a:noAutofit/>
          </a:bodyPr>
          <a:lstStyle/>
          <a:p>
            <a:pPr algn="ctr">
              <a:spcBef>
                <a:spcPct val="0"/>
              </a:spcBef>
              <a:defRPr/>
            </a:pPr>
            <a:r>
              <a:rPr lang="en-US" sz="2800" b="1" dirty="0" smtClean="0">
                <a:solidFill>
                  <a:srgbClr val="FFCC00"/>
                </a:solidFill>
                <a:cs typeface="Arial" pitchFamily="34" charset="0"/>
              </a:rPr>
              <a:t>Peter </a:t>
            </a:r>
            <a:r>
              <a:rPr lang="en-US" sz="2800" b="1" dirty="0">
                <a:solidFill>
                  <a:srgbClr val="FFCC00"/>
                </a:solidFill>
                <a:cs typeface="Arial" pitchFamily="34" charset="0"/>
              </a:rPr>
              <a:t>Claggett, </a:t>
            </a:r>
            <a:r>
              <a:rPr lang="en-US" sz="2800" b="1" dirty="0" smtClean="0">
                <a:solidFill>
                  <a:srgbClr val="FFCC00"/>
                </a:solidFill>
                <a:cs typeface="Arial" pitchFamily="34" charset="0"/>
              </a:rPr>
              <a:t>Geographer</a:t>
            </a:r>
          </a:p>
          <a:p>
            <a:pPr algn="ctr">
              <a:spcBef>
                <a:spcPct val="0"/>
              </a:spcBef>
              <a:defRPr/>
            </a:pPr>
            <a:r>
              <a:rPr lang="en-US" sz="2800" b="1" dirty="0" smtClean="0">
                <a:solidFill>
                  <a:srgbClr val="FFCC00"/>
                </a:solidFill>
                <a:cs typeface="Arial" pitchFamily="34" charset="0"/>
              </a:rPr>
              <a:t>U.S</a:t>
            </a:r>
            <a:r>
              <a:rPr lang="en-US" sz="2800" b="1" dirty="0">
                <a:solidFill>
                  <a:srgbClr val="FFCC00"/>
                </a:solidFill>
                <a:cs typeface="Arial" pitchFamily="34" charset="0"/>
              </a:rPr>
              <a:t>. Geological </a:t>
            </a:r>
            <a:r>
              <a:rPr lang="en-US" sz="2800" b="1" dirty="0" smtClean="0">
                <a:solidFill>
                  <a:srgbClr val="FFCC00"/>
                </a:solidFill>
                <a:cs typeface="Arial" pitchFamily="34" charset="0"/>
              </a:rPr>
              <a:t>Survey</a:t>
            </a:r>
          </a:p>
          <a:p>
            <a:pPr algn="ctr">
              <a:spcBef>
                <a:spcPct val="0"/>
              </a:spcBef>
              <a:defRPr/>
            </a:pPr>
            <a:endParaRPr lang="en-US" sz="2000" b="1" dirty="0" smtClean="0">
              <a:solidFill>
                <a:sysClr val="windowText" lastClr="000000"/>
              </a:solidFill>
              <a:cs typeface="Arial" pitchFamily="34" charset="0"/>
            </a:endParaRPr>
          </a:p>
          <a:p>
            <a:pPr algn="ctr">
              <a:spcBef>
                <a:spcPct val="0"/>
              </a:spcBef>
              <a:defRPr/>
            </a:pPr>
            <a:r>
              <a:rPr lang="en-US" sz="2000" b="1" dirty="0" smtClean="0">
                <a:solidFill>
                  <a:schemeClr val="accent1">
                    <a:lumMod val="75000"/>
                  </a:schemeClr>
                </a:solidFill>
                <a:cs typeface="Arial" pitchFamily="34" charset="0"/>
                <a:hlinkClick r:id="rId2"/>
              </a:rPr>
              <a:t>pclaggett@usgs.gov</a:t>
            </a:r>
            <a:endParaRPr lang="en-US" sz="2000" b="1" dirty="0" smtClean="0">
              <a:solidFill>
                <a:schemeClr val="accent1">
                  <a:lumMod val="75000"/>
                </a:schemeClr>
              </a:solidFill>
              <a:cs typeface="Arial" pitchFamily="34" charset="0"/>
            </a:endParaRPr>
          </a:p>
          <a:p>
            <a:pPr algn="ctr">
              <a:spcBef>
                <a:spcPct val="0"/>
              </a:spcBef>
              <a:defRPr/>
            </a:pPr>
            <a:r>
              <a:rPr lang="en-US" sz="2000" b="1" dirty="0" smtClean="0">
                <a:solidFill>
                  <a:schemeClr val="accent1">
                    <a:lumMod val="75000"/>
                  </a:schemeClr>
                </a:solidFill>
                <a:cs typeface="Arial" pitchFamily="34" charset="0"/>
                <a:hlinkClick r:id="rId3"/>
              </a:rPr>
              <a:t>pclagget@chesapeakebay.net</a:t>
            </a:r>
            <a:endParaRPr lang="en-US" sz="2000" b="1" dirty="0" smtClean="0">
              <a:solidFill>
                <a:schemeClr val="accent1">
                  <a:lumMod val="75000"/>
                </a:schemeClr>
              </a:solidFill>
              <a:cs typeface="Arial" pitchFamily="34" charset="0"/>
            </a:endParaRPr>
          </a:p>
          <a:p>
            <a:pPr algn="ctr">
              <a:spcBef>
                <a:spcPct val="0"/>
              </a:spcBef>
              <a:defRPr/>
            </a:pPr>
            <a:endParaRPr lang="en-US" sz="2000" b="1" dirty="0">
              <a:solidFill>
                <a:schemeClr val="accent1">
                  <a:lumMod val="75000"/>
                </a:schemeClr>
              </a:solidFill>
              <a:cs typeface="Arial" pitchFamily="34" charset="0"/>
            </a:endParaRPr>
          </a:p>
        </p:txBody>
      </p:sp>
    </p:spTree>
    <p:extLst>
      <p:ext uri="{BB962C8B-B14F-4D97-AF65-F5344CB8AC3E}">
        <p14:creationId xmlns:p14="http://schemas.microsoft.com/office/powerpoint/2010/main" val="989147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extLst>
              <p:ext uri="{D42A27DB-BD31-4B8C-83A1-F6EECF244321}">
                <p14:modId xmlns:p14="http://schemas.microsoft.com/office/powerpoint/2010/main" val="1044345934"/>
              </p:ext>
            </p:extLst>
          </p:nvPr>
        </p:nvGraphicFramePr>
        <p:xfrm>
          <a:off x="285750" y="512358"/>
          <a:ext cx="8572500" cy="583328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447800" y="152400"/>
            <a:ext cx="6878806" cy="369332"/>
          </a:xfrm>
          <a:prstGeom prst="rect">
            <a:avLst/>
          </a:prstGeom>
          <a:noFill/>
        </p:spPr>
        <p:txBody>
          <a:bodyPr wrap="none" rtlCol="0">
            <a:spAutoFit/>
          </a:bodyPr>
          <a:lstStyle/>
          <a:p>
            <a:r>
              <a:rPr lang="en-US" dirty="0" smtClean="0">
                <a:solidFill>
                  <a:srgbClr val="FFC000"/>
                </a:solidFill>
              </a:rPr>
              <a:t>Single-Unit Building Permits (e.g., detached and attached homes)</a:t>
            </a:r>
            <a:endParaRPr lang="en-US" dirty="0">
              <a:solidFill>
                <a:srgbClr val="FFC000"/>
              </a:solidFill>
            </a:endParaRPr>
          </a:p>
        </p:txBody>
      </p:sp>
    </p:spTree>
    <p:extLst>
      <p:ext uri="{BB962C8B-B14F-4D97-AF65-F5344CB8AC3E}">
        <p14:creationId xmlns:p14="http://schemas.microsoft.com/office/powerpoint/2010/main" val="370103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extLst>
              <p:ext uri="{D42A27DB-BD31-4B8C-83A1-F6EECF244321}">
                <p14:modId xmlns:p14="http://schemas.microsoft.com/office/powerpoint/2010/main" val="2408170742"/>
              </p:ext>
            </p:extLst>
          </p:nvPr>
        </p:nvGraphicFramePr>
        <p:xfrm>
          <a:off x="285750" y="512358"/>
          <a:ext cx="8572500" cy="583328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600200" y="152400"/>
            <a:ext cx="6391493" cy="369332"/>
          </a:xfrm>
          <a:prstGeom prst="rect">
            <a:avLst/>
          </a:prstGeom>
          <a:noFill/>
        </p:spPr>
        <p:txBody>
          <a:bodyPr wrap="none" rtlCol="0">
            <a:spAutoFit/>
          </a:bodyPr>
          <a:lstStyle/>
          <a:p>
            <a:r>
              <a:rPr lang="en-US" dirty="0" smtClean="0">
                <a:solidFill>
                  <a:srgbClr val="FFC000"/>
                </a:solidFill>
              </a:rPr>
              <a:t>Multi-Unit Building Permits (e.g., apartments, condominiums)</a:t>
            </a:r>
            <a:endParaRPr lang="en-US" dirty="0">
              <a:solidFill>
                <a:srgbClr val="FFC000"/>
              </a:solidFill>
            </a:endParaRPr>
          </a:p>
        </p:txBody>
      </p:sp>
    </p:spTree>
    <p:extLst>
      <p:ext uri="{BB962C8B-B14F-4D97-AF65-F5344CB8AC3E}">
        <p14:creationId xmlns:p14="http://schemas.microsoft.com/office/powerpoint/2010/main" val="29368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09600" y="520135"/>
            <a:ext cx="8001000" cy="584775"/>
          </a:xfrm>
          <a:prstGeom prst="rect">
            <a:avLst/>
          </a:prstGeom>
          <a:noFill/>
          <a:ln w="9525">
            <a:noFill/>
            <a:miter lim="800000"/>
            <a:headEnd/>
            <a:tailEnd/>
          </a:ln>
          <a:effectLst/>
        </p:spPr>
        <p:txBody>
          <a:bodyPr wrap="square">
            <a:spAutoFit/>
          </a:bodyPr>
          <a:lstStyle/>
          <a:p>
            <a:pPr marL="0" lvl="1" algn="ctr" eaLnBrk="0" fontAlgn="auto" hangingPunct="0">
              <a:spcBef>
                <a:spcPct val="50000"/>
              </a:spcBef>
              <a:spcAft>
                <a:spcPts val="0"/>
              </a:spcAft>
            </a:pPr>
            <a:r>
              <a:rPr lang="en-US" sz="3200" b="1" dirty="0">
                <a:solidFill>
                  <a:srgbClr val="FFC000"/>
                </a:solidFill>
                <a:latin typeface="Arial"/>
                <a:ea typeface="+mn-ea"/>
                <a:cs typeface="Arial" pitchFamily="34" charset="0"/>
              </a:rPr>
              <a:t>The Bay TMDL </a:t>
            </a:r>
          </a:p>
        </p:txBody>
      </p:sp>
      <p:sp>
        <p:nvSpPr>
          <p:cNvPr id="3" name="Text Box 2"/>
          <p:cNvSpPr txBox="1">
            <a:spLocks noChangeArrowheads="1"/>
          </p:cNvSpPr>
          <p:nvPr/>
        </p:nvSpPr>
        <p:spPr bwMode="auto">
          <a:xfrm>
            <a:off x="862262" y="2565400"/>
            <a:ext cx="7976937" cy="769441"/>
          </a:xfrm>
          <a:prstGeom prst="rect">
            <a:avLst/>
          </a:prstGeom>
          <a:noFill/>
          <a:ln w="9525">
            <a:noFill/>
            <a:miter lim="800000"/>
            <a:headEnd/>
            <a:tailEnd/>
          </a:ln>
          <a:effectLst/>
        </p:spPr>
        <p:txBody>
          <a:bodyPr wrap="square">
            <a:spAutoFit/>
          </a:bodyPr>
          <a:lstStyle/>
          <a:p>
            <a:pPr marL="457200" indent="-457200" eaLnBrk="0" fontAlgn="auto" hangingPunct="0">
              <a:spcBef>
                <a:spcPct val="50000"/>
              </a:spcBef>
              <a:spcAft>
                <a:spcPts val="0"/>
              </a:spcAft>
              <a:buFont typeface="+mj-lt"/>
              <a:buAutoNum type="arabicPeriod" startAt="2"/>
            </a:pPr>
            <a:r>
              <a:rPr lang="en-US" sz="2200" dirty="0">
                <a:solidFill>
                  <a:srgbClr val="FFFFFF"/>
                </a:solidFill>
                <a:latin typeface="Arial"/>
                <a:ea typeface="+mn-ea"/>
                <a:cs typeface="Arial" pitchFamily="34" charset="0"/>
              </a:rPr>
              <a:t>Ecosystem responses to those actions may take </a:t>
            </a:r>
            <a:r>
              <a:rPr lang="en-US" sz="2200" u="sng" dirty="0">
                <a:solidFill>
                  <a:srgbClr val="FFFFFF"/>
                </a:solidFill>
                <a:latin typeface="Arial"/>
                <a:ea typeface="+mn-ea"/>
                <a:cs typeface="Arial" pitchFamily="34" charset="0"/>
              </a:rPr>
              <a:t>decades</a:t>
            </a:r>
            <a:r>
              <a:rPr lang="en-US" sz="2200" dirty="0">
                <a:solidFill>
                  <a:srgbClr val="FFFFFF"/>
                </a:solidFill>
                <a:latin typeface="Arial"/>
                <a:ea typeface="+mn-ea"/>
                <a:cs typeface="Arial" pitchFamily="34" charset="0"/>
              </a:rPr>
              <a:t> due to groundwater lag times and other factors. </a:t>
            </a:r>
          </a:p>
        </p:txBody>
      </p:sp>
      <p:sp>
        <p:nvSpPr>
          <p:cNvPr id="4" name="Text Box 2"/>
          <p:cNvSpPr txBox="1">
            <a:spLocks noChangeArrowheads="1"/>
          </p:cNvSpPr>
          <p:nvPr/>
        </p:nvSpPr>
        <p:spPr bwMode="auto">
          <a:xfrm>
            <a:off x="862262" y="1371600"/>
            <a:ext cx="7976937" cy="769441"/>
          </a:xfrm>
          <a:prstGeom prst="rect">
            <a:avLst/>
          </a:prstGeom>
          <a:noFill/>
          <a:ln w="9525">
            <a:noFill/>
            <a:miter lim="800000"/>
            <a:headEnd/>
            <a:tailEnd/>
          </a:ln>
          <a:effectLst/>
        </p:spPr>
        <p:txBody>
          <a:bodyPr wrap="square">
            <a:spAutoFit/>
          </a:bodyPr>
          <a:lstStyle/>
          <a:p>
            <a:pPr marL="457200" indent="-457200" eaLnBrk="0" fontAlgn="auto" hangingPunct="0">
              <a:spcBef>
                <a:spcPct val="50000"/>
              </a:spcBef>
              <a:spcAft>
                <a:spcPts val="0"/>
              </a:spcAft>
              <a:buFont typeface="+mj-lt"/>
              <a:buAutoNum type="arabicPeriod"/>
            </a:pPr>
            <a:r>
              <a:rPr lang="en-US" sz="2200" dirty="0">
                <a:solidFill>
                  <a:srgbClr val="FFFFFF"/>
                </a:solidFill>
                <a:latin typeface="Arial"/>
                <a:ea typeface="+mn-ea"/>
                <a:cs typeface="Arial" pitchFamily="34" charset="0"/>
              </a:rPr>
              <a:t>Implementation of actions to restore the Bay </a:t>
            </a:r>
            <a:r>
              <a:rPr lang="en-US" sz="2200" dirty="0" smtClean="0">
                <a:solidFill>
                  <a:srgbClr val="FFFFFF"/>
                </a:solidFill>
                <a:latin typeface="Arial"/>
                <a:ea typeface="+mn-ea"/>
                <a:cs typeface="Arial" pitchFamily="34" charset="0"/>
              </a:rPr>
              <a:t>are </a:t>
            </a:r>
            <a:r>
              <a:rPr lang="en-US" sz="2200" dirty="0">
                <a:solidFill>
                  <a:srgbClr val="FFFFFF"/>
                </a:solidFill>
                <a:latin typeface="Arial"/>
                <a:ea typeface="+mn-ea"/>
                <a:cs typeface="Arial" pitchFamily="34" charset="0"/>
              </a:rPr>
              <a:t>planned to take </a:t>
            </a:r>
            <a:r>
              <a:rPr lang="en-US" sz="2200" dirty="0" smtClean="0">
                <a:solidFill>
                  <a:srgbClr val="FFFFFF"/>
                </a:solidFill>
                <a:latin typeface="Arial"/>
                <a:ea typeface="+mn-ea"/>
                <a:cs typeface="Arial" pitchFamily="34" charset="0"/>
              </a:rPr>
              <a:t>10 more years </a:t>
            </a:r>
            <a:r>
              <a:rPr lang="en-US" sz="2200" dirty="0">
                <a:solidFill>
                  <a:srgbClr val="FFFFFF"/>
                </a:solidFill>
                <a:latin typeface="Arial"/>
                <a:ea typeface="+mn-ea"/>
                <a:cs typeface="Arial" pitchFamily="34" charset="0"/>
              </a:rPr>
              <a:t>(</a:t>
            </a:r>
            <a:r>
              <a:rPr lang="en-US" sz="2200" dirty="0" smtClean="0">
                <a:solidFill>
                  <a:srgbClr val="FFFFFF"/>
                </a:solidFill>
                <a:latin typeface="Arial"/>
                <a:ea typeface="+mn-ea"/>
                <a:cs typeface="Arial" pitchFamily="34" charset="0"/>
              </a:rPr>
              <a:t>2015 </a:t>
            </a:r>
            <a:r>
              <a:rPr lang="en-US" sz="2200" dirty="0">
                <a:solidFill>
                  <a:srgbClr val="FFFFFF"/>
                </a:solidFill>
                <a:latin typeface="Arial"/>
                <a:ea typeface="+mn-ea"/>
                <a:cs typeface="Arial" pitchFamily="34" charset="0"/>
              </a:rPr>
              <a:t>– 2025).</a:t>
            </a:r>
          </a:p>
        </p:txBody>
      </p:sp>
      <p:sp>
        <p:nvSpPr>
          <p:cNvPr id="5" name="Text Box 2"/>
          <p:cNvSpPr txBox="1">
            <a:spLocks noChangeArrowheads="1"/>
          </p:cNvSpPr>
          <p:nvPr/>
        </p:nvSpPr>
        <p:spPr bwMode="auto">
          <a:xfrm>
            <a:off x="862262" y="3759200"/>
            <a:ext cx="7976937" cy="769441"/>
          </a:xfrm>
          <a:prstGeom prst="rect">
            <a:avLst/>
          </a:prstGeom>
          <a:noFill/>
          <a:ln w="9525">
            <a:noFill/>
            <a:miter lim="800000"/>
            <a:headEnd/>
            <a:tailEnd/>
          </a:ln>
          <a:effectLst/>
        </p:spPr>
        <p:txBody>
          <a:bodyPr wrap="square">
            <a:spAutoFit/>
          </a:bodyPr>
          <a:lstStyle/>
          <a:p>
            <a:pPr marL="457200" indent="-457200" eaLnBrk="0" fontAlgn="auto" hangingPunct="0">
              <a:spcBef>
                <a:spcPct val="50000"/>
              </a:spcBef>
              <a:spcAft>
                <a:spcPts val="0"/>
              </a:spcAft>
              <a:buFont typeface="+mj-lt"/>
              <a:buAutoNum type="arabicPeriod" startAt="3"/>
            </a:pPr>
            <a:r>
              <a:rPr lang="en-US" sz="2200" dirty="0">
                <a:solidFill>
                  <a:srgbClr val="FFFFFF"/>
                </a:solidFill>
                <a:latin typeface="Arial"/>
                <a:ea typeface="+mn-ea"/>
                <a:cs typeface="Arial" pitchFamily="34" charset="0"/>
              </a:rPr>
              <a:t>By 2050, the population of the watershed may increase by 30% (~ 5 million persons); and</a:t>
            </a:r>
          </a:p>
        </p:txBody>
      </p:sp>
      <p:sp>
        <p:nvSpPr>
          <p:cNvPr id="7" name="Text Box 2"/>
          <p:cNvSpPr txBox="1">
            <a:spLocks noChangeArrowheads="1"/>
          </p:cNvSpPr>
          <p:nvPr/>
        </p:nvSpPr>
        <p:spPr bwMode="auto">
          <a:xfrm>
            <a:off x="862262" y="4953000"/>
            <a:ext cx="7976937" cy="1107996"/>
          </a:xfrm>
          <a:prstGeom prst="rect">
            <a:avLst/>
          </a:prstGeom>
          <a:noFill/>
          <a:ln w="9525">
            <a:noFill/>
            <a:miter lim="800000"/>
            <a:headEnd/>
            <a:tailEnd/>
          </a:ln>
          <a:effectLst/>
        </p:spPr>
        <p:txBody>
          <a:bodyPr wrap="square">
            <a:spAutoFit/>
          </a:bodyPr>
          <a:lstStyle/>
          <a:p>
            <a:pPr marL="457200" indent="-457200" eaLnBrk="0" fontAlgn="auto" hangingPunct="0">
              <a:spcBef>
                <a:spcPct val="50000"/>
              </a:spcBef>
              <a:spcAft>
                <a:spcPts val="0"/>
              </a:spcAft>
              <a:buFont typeface="+mj-lt"/>
              <a:buAutoNum type="arabicPeriod" startAt="4"/>
            </a:pPr>
            <a:r>
              <a:rPr lang="en-US" sz="2200" dirty="0">
                <a:solidFill>
                  <a:srgbClr val="FFFFFF"/>
                </a:solidFill>
                <a:latin typeface="Arial"/>
                <a:ea typeface="+mn-ea"/>
              </a:rPr>
              <a:t>EPA expects that </a:t>
            </a:r>
            <a:r>
              <a:rPr lang="en-US" sz="2200" u="sng" dirty="0" smtClean="0">
                <a:solidFill>
                  <a:srgbClr val="FFFFFF"/>
                </a:solidFill>
                <a:latin typeface="Arial"/>
                <a:ea typeface="+mn-ea"/>
              </a:rPr>
              <a:t>ALL</a:t>
            </a:r>
            <a:r>
              <a:rPr lang="en-US" sz="2200" dirty="0" smtClean="0">
                <a:solidFill>
                  <a:srgbClr val="FFFFFF"/>
                </a:solidFill>
                <a:latin typeface="Arial"/>
                <a:ea typeface="+mn-ea"/>
              </a:rPr>
              <a:t> new </a:t>
            </a:r>
            <a:r>
              <a:rPr lang="en-US" sz="2200" dirty="0">
                <a:solidFill>
                  <a:srgbClr val="FFFFFF"/>
                </a:solidFill>
                <a:latin typeface="Arial"/>
                <a:ea typeface="+mn-ea"/>
              </a:rPr>
              <a:t>or increased loadings of nitrogen, phosphorous and sediments </a:t>
            </a:r>
            <a:r>
              <a:rPr lang="en-US" sz="2200" dirty="0" smtClean="0">
                <a:solidFill>
                  <a:srgbClr val="FFFFFF"/>
                </a:solidFill>
                <a:latin typeface="Arial"/>
                <a:ea typeface="+mn-ea"/>
              </a:rPr>
              <a:t>will </a:t>
            </a:r>
            <a:r>
              <a:rPr lang="en-US" sz="2200" dirty="0">
                <a:solidFill>
                  <a:srgbClr val="FFFFFF"/>
                </a:solidFill>
                <a:latin typeface="Arial"/>
                <a:ea typeface="+mn-ea"/>
              </a:rPr>
              <a:t>be offset by </a:t>
            </a:r>
            <a:r>
              <a:rPr lang="en-US" sz="2200" dirty="0" smtClean="0">
                <a:solidFill>
                  <a:srgbClr val="FFFFFF"/>
                </a:solidFill>
                <a:latin typeface="Arial"/>
                <a:ea typeface="+mn-ea"/>
              </a:rPr>
              <a:t>reductions </a:t>
            </a:r>
            <a:r>
              <a:rPr lang="en-US" sz="2200" dirty="0">
                <a:solidFill>
                  <a:srgbClr val="FFFFFF"/>
                </a:solidFill>
                <a:latin typeface="Arial"/>
                <a:ea typeface="+mn-ea"/>
              </a:rPr>
              <a:t>and credits generated by other sources. </a:t>
            </a:r>
            <a:endParaRPr lang="en-US" sz="2200" dirty="0">
              <a:solidFill>
                <a:srgbClr val="FFFFFF"/>
              </a:solidFill>
              <a:latin typeface="Arial"/>
              <a:ea typeface="+mn-ea"/>
              <a:cs typeface="Arial" pitchFamily="34" charset="0"/>
            </a:endParaRPr>
          </a:p>
        </p:txBody>
      </p:sp>
    </p:spTree>
    <p:extLst>
      <p:ext uri="{BB962C8B-B14F-4D97-AF65-F5344CB8AC3E}">
        <p14:creationId xmlns:p14="http://schemas.microsoft.com/office/powerpoint/2010/main" val="31481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00100" y="66832"/>
            <a:ext cx="7391400" cy="400110"/>
          </a:xfrm>
          <a:prstGeom prst="rect">
            <a:avLst/>
          </a:prstGeom>
          <a:noFill/>
          <a:ln w="9525">
            <a:noFill/>
            <a:miter lim="800000"/>
            <a:headEnd/>
            <a:tailEnd/>
          </a:ln>
          <a:effectLst/>
        </p:spPr>
        <p:txBody>
          <a:bodyPr wrap="square">
            <a:spAutoFit/>
          </a:bodyPr>
          <a:lstStyle/>
          <a:p>
            <a:pPr marL="0" lvl="1" algn="ctr" eaLnBrk="0" fontAlgn="base" hangingPunct="0">
              <a:spcBef>
                <a:spcPct val="50000"/>
              </a:spcBef>
              <a:spcAft>
                <a:spcPct val="0"/>
              </a:spcAft>
              <a:defRPr/>
            </a:pPr>
            <a:r>
              <a:rPr lang="en-US" sz="2000" b="1" dirty="0" smtClean="0">
                <a:solidFill>
                  <a:srgbClr val="000000"/>
                </a:solidFill>
              </a:rPr>
              <a:t>Chesapeake Bay Land Change Model v3a</a:t>
            </a:r>
            <a:endParaRPr lang="en-US" sz="2000" b="1" dirty="0">
              <a:solidFill>
                <a:srgbClr val="000000"/>
              </a:solidFill>
            </a:endParaRPr>
          </a:p>
        </p:txBody>
      </p:sp>
      <p:sp>
        <p:nvSpPr>
          <p:cNvPr id="56323" name="Line 3"/>
          <p:cNvSpPr>
            <a:spLocks noChangeShapeType="1"/>
          </p:cNvSpPr>
          <p:nvPr/>
        </p:nvSpPr>
        <p:spPr bwMode="auto">
          <a:xfrm>
            <a:off x="1062100" y="435730"/>
            <a:ext cx="6858000" cy="0"/>
          </a:xfrm>
          <a:prstGeom prst="line">
            <a:avLst/>
          </a:prstGeom>
          <a:noFill/>
          <a:ln w="9525">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400" dirty="0">
              <a:solidFill>
                <a:srgbClr val="000000"/>
              </a:solidFill>
            </a:endParaRPr>
          </a:p>
        </p:txBody>
      </p:sp>
      <p:sp>
        <p:nvSpPr>
          <p:cNvPr id="56324" name="Oval 3"/>
          <p:cNvSpPr>
            <a:spLocks noChangeArrowheads="1"/>
          </p:cNvSpPr>
          <p:nvPr/>
        </p:nvSpPr>
        <p:spPr bwMode="auto">
          <a:xfrm>
            <a:off x="497986" y="598860"/>
            <a:ext cx="1562100" cy="661983"/>
          </a:xfrm>
          <a:prstGeom prst="ellipse">
            <a:avLst/>
          </a:prstGeom>
          <a:solidFill>
            <a:srgbClr val="FF6161"/>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Population Projections</a:t>
            </a:r>
            <a:endParaRPr lang="en-US" sz="1400" dirty="0">
              <a:solidFill>
                <a:srgbClr val="000000"/>
              </a:solidFill>
              <a:cs typeface="Arial" pitchFamily="34" charset="0"/>
            </a:endParaRPr>
          </a:p>
        </p:txBody>
      </p:sp>
      <p:sp>
        <p:nvSpPr>
          <p:cNvPr id="56349" name="Oval 6"/>
          <p:cNvSpPr>
            <a:spLocks noChangeArrowheads="1"/>
          </p:cNvSpPr>
          <p:nvPr/>
        </p:nvSpPr>
        <p:spPr bwMode="auto">
          <a:xfrm>
            <a:off x="7094754" y="568277"/>
            <a:ext cx="1665137" cy="723153"/>
          </a:xfrm>
          <a:prstGeom prst="ellipse">
            <a:avLst/>
          </a:prstGeom>
          <a:solidFill>
            <a:srgbClr val="FF6161"/>
          </a:solidFill>
          <a:ln w="9525" algn="ctr">
            <a:solidFill>
              <a:schemeClr val="tx1"/>
            </a:solidFill>
            <a:prstDash val="solid"/>
            <a:round/>
            <a:headEnd/>
            <a:tailEnd/>
          </a:ln>
        </p:spPr>
        <p:txBody>
          <a:bodyPr/>
          <a:lstStyle/>
          <a:p>
            <a:pPr algn="ctr" eaLnBrk="0" fontAlgn="base" hangingPunct="0">
              <a:spcBef>
                <a:spcPct val="0"/>
              </a:spcBef>
              <a:spcAft>
                <a:spcPct val="0"/>
              </a:spcAft>
            </a:pPr>
            <a:r>
              <a:rPr lang="en-US" sz="1400" dirty="0">
                <a:solidFill>
                  <a:srgbClr val="000000"/>
                </a:solidFill>
                <a:cs typeface="Arial" pitchFamily="34" charset="0"/>
              </a:rPr>
              <a:t>Employment  Projections</a:t>
            </a:r>
          </a:p>
        </p:txBody>
      </p:sp>
      <p:grpSp>
        <p:nvGrpSpPr>
          <p:cNvPr id="174" name="Group 173"/>
          <p:cNvGrpSpPr/>
          <p:nvPr/>
        </p:nvGrpSpPr>
        <p:grpSpPr>
          <a:xfrm>
            <a:off x="1664108" y="2849131"/>
            <a:ext cx="5895404" cy="2232080"/>
            <a:chOff x="1516408" y="2827760"/>
            <a:chExt cx="5895404" cy="2232080"/>
          </a:xfrm>
        </p:grpSpPr>
        <p:sp>
          <p:nvSpPr>
            <p:cNvPr id="107" name="Rectangle 12"/>
            <p:cNvSpPr>
              <a:spLocks noChangeArrowheads="1"/>
            </p:cNvSpPr>
            <p:nvPr/>
          </p:nvSpPr>
          <p:spPr bwMode="auto">
            <a:xfrm>
              <a:off x="4777590" y="4706054"/>
              <a:ext cx="2536651" cy="353786"/>
            </a:xfrm>
            <a:prstGeom prst="rect">
              <a:avLst/>
            </a:prstGeom>
            <a:solidFill>
              <a:srgbClr val="00B0F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Commercial Development</a:t>
              </a:r>
              <a:endParaRPr lang="en-US" sz="1400" dirty="0">
                <a:solidFill>
                  <a:srgbClr val="000000"/>
                </a:solidFill>
                <a:cs typeface="Arial" pitchFamily="34" charset="0"/>
              </a:endParaRPr>
            </a:p>
          </p:txBody>
        </p:sp>
        <p:grpSp>
          <p:nvGrpSpPr>
            <p:cNvPr id="169" name="Group 168"/>
            <p:cNvGrpSpPr/>
            <p:nvPr/>
          </p:nvGrpSpPr>
          <p:grpSpPr>
            <a:xfrm>
              <a:off x="1516408" y="2827760"/>
              <a:ext cx="5895404" cy="2216519"/>
              <a:chOff x="1516408" y="2827760"/>
              <a:chExt cx="5895404" cy="2216519"/>
            </a:xfrm>
          </p:grpSpPr>
          <p:cxnSp>
            <p:nvCxnSpPr>
              <p:cNvPr id="115" name="Straight Connector 114"/>
              <p:cNvCxnSpPr>
                <a:stCxn id="56347" idx="2"/>
                <a:endCxn id="56336" idx="0"/>
              </p:cNvCxnSpPr>
              <p:nvPr/>
            </p:nvCxnSpPr>
            <p:spPr bwMode="auto">
              <a:xfrm>
                <a:off x="2857019" y="2827760"/>
                <a:ext cx="0" cy="1862733"/>
              </a:xfrm>
              <a:prstGeom prst="line">
                <a:avLst/>
              </a:prstGeom>
              <a:solidFill>
                <a:schemeClr val="accent1"/>
              </a:solidFill>
              <a:ln w="28575" cap="flat" cmpd="sng" algn="ctr">
                <a:solidFill>
                  <a:schemeClr val="tx1"/>
                </a:solidFill>
                <a:prstDash val="sysDot"/>
                <a:round/>
                <a:headEnd type="none" w="med" len="med"/>
                <a:tailEnd type="triangle" w="med" len="med"/>
              </a:ln>
              <a:effectLst/>
            </p:spPr>
          </p:cxnSp>
          <p:cxnSp>
            <p:nvCxnSpPr>
              <p:cNvPr id="153" name="Straight Connector 152"/>
              <p:cNvCxnSpPr>
                <a:stCxn id="96" idx="2"/>
                <a:endCxn id="107" idx="0"/>
              </p:cNvCxnSpPr>
              <p:nvPr/>
            </p:nvCxnSpPr>
            <p:spPr bwMode="auto">
              <a:xfrm>
                <a:off x="6045916" y="2827760"/>
                <a:ext cx="0" cy="1878294"/>
              </a:xfrm>
              <a:prstGeom prst="line">
                <a:avLst/>
              </a:prstGeom>
              <a:solidFill>
                <a:schemeClr val="accent1"/>
              </a:solidFill>
              <a:ln w="28575" cap="flat" cmpd="sng" algn="ctr">
                <a:solidFill>
                  <a:schemeClr val="tx1"/>
                </a:solidFill>
                <a:prstDash val="sysDot"/>
                <a:round/>
                <a:headEnd type="none" w="med" len="med"/>
                <a:tailEnd type="triangle" w="med" len="med"/>
              </a:ln>
              <a:effectLst/>
            </p:spPr>
          </p:cxnSp>
          <p:sp>
            <p:nvSpPr>
              <p:cNvPr id="56336" name="Rectangle 12"/>
              <p:cNvSpPr>
                <a:spLocks noChangeArrowheads="1"/>
              </p:cNvSpPr>
              <p:nvPr/>
            </p:nvSpPr>
            <p:spPr bwMode="auto">
              <a:xfrm>
                <a:off x="1580632" y="4690493"/>
                <a:ext cx="2552773" cy="353786"/>
              </a:xfrm>
              <a:prstGeom prst="rect">
                <a:avLst/>
              </a:prstGeom>
              <a:solidFill>
                <a:srgbClr val="00B0F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Residential Development</a:t>
                </a:r>
                <a:endParaRPr lang="en-US" sz="1400" dirty="0">
                  <a:solidFill>
                    <a:srgbClr val="000000"/>
                  </a:solidFill>
                  <a:cs typeface="Arial" pitchFamily="34" charset="0"/>
                </a:endParaRPr>
              </a:p>
            </p:txBody>
          </p:sp>
          <p:sp>
            <p:nvSpPr>
              <p:cNvPr id="45" name="Rectangle 48"/>
              <p:cNvSpPr>
                <a:spLocks noChangeArrowheads="1"/>
              </p:cNvSpPr>
              <p:nvPr/>
            </p:nvSpPr>
            <p:spPr bwMode="auto">
              <a:xfrm>
                <a:off x="1680308" y="4173594"/>
                <a:ext cx="2301609" cy="322108"/>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err="1" smtClean="0">
                    <a:solidFill>
                      <a:srgbClr val="000000"/>
                    </a:solidFill>
                    <a:cs typeface="Arial" pitchFamily="34" charset="0"/>
                  </a:rPr>
                  <a:t>Resid</a:t>
                </a:r>
                <a:r>
                  <a:rPr lang="en-US" sz="1400" dirty="0" smtClean="0">
                    <a:solidFill>
                      <a:srgbClr val="000000"/>
                    </a:solidFill>
                    <a:cs typeface="Arial" pitchFamily="34" charset="0"/>
                  </a:rPr>
                  <a:t>. Land Use Factor</a:t>
                </a:r>
                <a:endParaRPr lang="en-US" sz="1400" dirty="0">
                  <a:solidFill>
                    <a:srgbClr val="000000"/>
                  </a:solidFill>
                  <a:cs typeface="Arial" pitchFamily="34" charset="0"/>
                </a:endParaRPr>
              </a:p>
            </p:txBody>
          </p:sp>
          <p:sp>
            <p:nvSpPr>
              <p:cNvPr id="49" name="Rectangle 49"/>
              <p:cNvSpPr>
                <a:spLocks noChangeArrowheads="1"/>
              </p:cNvSpPr>
              <p:nvPr/>
            </p:nvSpPr>
            <p:spPr bwMode="auto">
              <a:xfrm>
                <a:off x="1680308" y="3778546"/>
                <a:ext cx="2301609" cy="318294"/>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smtClean="0">
                    <a:solidFill>
                      <a:srgbClr val="000000"/>
                    </a:solidFill>
                    <a:cs typeface="Arial" pitchFamily="34" charset="0"/>
                  </a:rPr>
                  <a:t>Road Gravity</a:t>
                </a:r>
                <a:endParaRPr lang="en-US" sz="1400" dirty="0">
                  <a:solidFill>
                    <a:srgbClr val="000000"/>
                  </a:solidFill>
                  <a:cs typeface="Arial" pitchFamily="34" charset="0"/>
                </a:endParaRPr>
              </a:p>
            </p:txBody>
          </p:sp>
          <p:sp>
            <p:nvSpPr>
              <p:cNvPr id="88" name="Rectangle 49"/>
              <p:cNvSpPr>
                <a:spLocks noChangeArrowheads="1"/>
              </p:cNvSpPr>
              <p:nvPr/>
            </p:nvSpPr>
            <p:spPr bwMode="auto">
              <a:xfrm>
                <a:off x="1680308" y="3377982"/>
                <a:ext cx="2301609" cy="323811"/>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smtClean="0">
                    <a:solidFill>
                      <a:srgbClr val="000000"/>
                    </a:solidFill>
                    <a:cs typeface="Arial" pitchFamily="34" charset="0"/>
                  </a:rPr>
                  <a:t>Residential Probability</a:t>
                </a:r>
                <a:endParaRPr lang="en-US" sz="1400" dirty="0">
                  <a:solidFill>
                    <a:srgbClr val="000000"/>
                  </a:solidFill>
                  <a:cs typeface="Arial" pitchFamily="34" charset="0"/>
                </a:endParaRPr>
              </a:p>
            </p:txBody>
          </p:sp>
          <p:sp>
            <p:nvSpPr>
              <p:cNvPr id="104" name="Rectangle 49"/>
              <p:cNvSpPr>
                <a:spLocks noChangeArrowheads="1"/>
              </p:cNvSpPr>
              <p:nvPr/>
            </p:nvSpPr>
            <p:spPr bwMode="auto">
              <a:xfrm>
                <a:off x="1516408" y="2981620"/>
                <a:ext cx="2748391" cy="318294"/>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smtClean="0">
                    <a:solidFill>
                      <a:srgbClr val="000000"/>
                    </a:solidFill>
                    <a:cs typeface="Arial" pitchFamily="34" charset="0"/>
                  </a:rPr>
                  <a:t>Unprotected and Developable?</a:t>
                </a:r>
                <a:endParaRPr lang="en-US" sz="1400" dirty="0">
                  <a:solidFill>
                    <a:srgbClr val="000000"/>
                  </a:solidFill>
                  <a:cs typeface="Arial" pitchFamily="34" charset="0"/>
                </a:endParaRPr>
              </a:p>
            </p:txBody>
          </p:sp>
          <p:sp>
            <p:nvSpPr>
              <p:cNvPr id="125" name="Rectangle 48"/>
              <p:cNvSpPr>
                <a:spLocks noChangeArrowheads="1"/>
              </p:cNvSpPr>
              <p:nvPr/>
            </p:nvSpPr>
            <p:spPr bwMode="auto">
              <a:xfrm>
                <a:off x="4905170" y="4168976"/>
                <a:ext cx="2301609" cy="322108"/>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smtClean="0">
                    <a:solidFill>
                      <a:srgbClr val="000000"/>
                    </a:solidFill>
                    <a:cs typeface="Arial" pitchFamily="34" charset="0"/>
                  </a:rPr>
                  <a:t>Comm. Land Use Factor</a:t>
                </a:r>
                <a:endParaRPr lang="en-US" sz="1400" dirty="0">
                  <a:solidFill>
                    <a:srgbClr val="000000"/>
                  </a:solidFill>
                  <a:cs typeface="Arial" pitchFamily="34" charset="0"/>
                </a:endParaRPr>
              </a:p>
            </p:txBody>
          </p:sp>
          <p:sp>
            <p:nvSpPr>
              <p:cNvPr id="126" name="Rectangle 49"/>
              <p:cNvSpPr>
                <a:spLocks noChangeArrowheads="1"/>
              </p:cNvSpPr>
              <p:nvPr/>
            </p:nvSpPr>
            <p:spPr bwMode="auto">
              <a:xfrm>
                <a:off x="4905170" y="3773928"/>
                <a:ext cx="2301609" cy="318294"/>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smtClean="0">
                    <a:solidFill>
                      <a:srgbClr val="000000"/>
                    </a:solidFill>
                    <a:cs typeface="Arial" pitchFamily="34" charset="0"/>
                  </a:rPr>
                  <a:t>Road Gravity</a:t>
                </a:r>
              </a:p>
              <a:p>
                <a:pPr algn="ctr" eaLnBrk="0" fontAlgn="base" hangingPunct="0">
                  <a:spcBef>
                    <a:spcPct val="0"/>
                  </a:spcBef>
                  <a:spcAft>
                    <a:spcPct val="0"/>
                  </a:spcAft>
                </a:pPr>
                <a:endParaRPr lang="en-US" sz="1400" dirty="0">
                  <a:solidFill>
                    <a:srgbClr val="000000"/>
                  </a:solidFill>
                  <a:cs typeface="Arial" pitchFamily="34" charset="0"/>
                </a:endParaRPr>
              </a:p>
            </p:txBody>
          </p:sp>
          <p:sp>
            <p:nvSpPr>
              <p:cNvPr id="127" name="Rectangle 49"/>
              <p:cNvSpPr>
                <a:spLocks noChangeArrowheads="1"/>
              </p:cNvSpPr>
              <p:nvPr/>
            </p:nvSpPr>
            <p:spPr bwMode="auto">
              <a:xfrm>
                <a:off x="4905170" y="3373364"/>
                <a:ext cx="2301609" cy="323811"/>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smtClean="0">
                    <a:solidFill>
                      <a:srgbClr val="000000"/>
                    </a:solidFill>
                    <a:cs typeface="Arial" pitchFamily="34" charset="0"/>
                  </a:rPr>
                  <a:t>Commercial Probability</a:t>
                </a:r>
                <a:endParaRPr lang="en-US" sz="1400" dirty="0">
                  <a:solidFill>
                    <a:srgbClr val="000000"/>
                  </a:solidFill>
                  <a:cs typeface="Arial" pitchFamily="34" charset="0"/>
                </a:endParaRPr>
              </a:p>
            </p:txBody>
          </p:sp>
          <p:sp>
            <p:nvSpPr>
              <p:cNvPr id="128" name="Rectangle 49"/>
              <p:cNvSpPr>
                <a:spLocks noChangeArrowheads="1"/>
              </p:cNvSpPr>
              <p:nvPr/>
            </p:nvSpPr>
            <p:spPr bwMode="auto">
              <a:xfrm>
                <a:off x="4777590" y="2969267"/>
                <a:ext cx="2634222" cy="318294"/>
              </a:xfrm>
              <a:prstGeom prst="rect">
                <a:avLst/>
              </a:prstGeom>
              <a:solidFill>
                <a:srgbClr val="93BFFF"/>
              </a:solidFill>
              <a:ln w="9525" algn="ctr">
                <a:solidFill>
                  <a:schemeClr val="tx1"/>
                </a:solidFill>
                <a:round/>
                <a:headEnd/>
                <a:tailEnd/>
              </a:ln>
              <a:scene3d>
                <a:camera prst="perspectiveRelaxed"/>
                <a:lightRig rig="threePt" dir="t"/>
              </a:scene3d>
            </p:spPr>
            <p:txBody>
              <a:bodyPr/>
              <a:lstStyle/>
              <a:p>
                <a:pPr algn="ctr" eaLnBrk="0" fontAlgn="base" hangingPunct="0">
                  <a:spcBef>
                    <a:spcPct val="0"/>
                  </a:spcBef>
                  <a:spcAft>
                    <a:spcPct val="0"/>
                  </a:spcAft>
                </a:pPr>
                <a:r>
                  <a:rPr lang="en-US" sz="1400" dirty="0" smtClean="0">
                    <a:solidFill>
                      <a:srgbClr val="000000"/>
                    </a:solidFill>
                    <a:cs typeface="Arial" pitchFamily="34" charset="0"/>
                  </a:rPr>
                  <a:t>Unprotected and Developable?</a:t>
                </a:r>
                <a:endParaRPr lang="en-US" sz="1400" dirty="0">
                  <a:solidFill>
                    <a:srgbClr val="000000"/>
                  </a:solidFill>
                  <a:cs typeface="Arial" pitchFamily="34" charset="0"/>
                </a:endParaRPr>
              </a:p>
            </p:txBody>
          </p:sp>
        </p:grpSp>
      </p:grpSp>
      <p:sp>
        <p:nvSpPr>
          <p:cNvPr id="134" name="Rectangle 44"/>
          <p:cNvSpPr>
            <a:spLocks noChangeArrowheads="1"/>
          </p:cNvSpPr>
          <p:nvPr/>
        </p:nvSpPr>
        <p:spPr bwMode="auto">
          <a:xfrm>
            <a:off x="3910893" y="1523230"/>
            <a:ext cx="1340414" cy="700682"/>
          </a:xfrm>
          <a:prstGeom prst="rect">
            <a:avLst/>
          </a:prstGeom>
          <a:solidFill>
            <a:srgbClr val="92D05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cs typeface="Arial" pitchFamily="34" charset="0"/>
              </a:rPr>
              <a:t>Potential</a:t>
            </a:r>
          </a:p>
          <a:p>
            <a:pPr algn="ctr" eaLnBrk="0" fontAlgn="base" hangingPunct="0">
              <a:spcBef>
                <a:spcPct val="0"/>
              </a:spcBef>
              <a:spcAft>
                <a:spcPct val="0"/>
              </a:spcAft>
            </a:pPr>
            <a:r>
              <a:rPr lang="en-US" sz="1400" dirty="0" smtClean="0">
                <a:cs typeface="Arial" pitchFamily="34" charset="0"/>
              </a:rPr>
              <a:t>Infill</a:t>
            </a:r>
          </a:p>
          <a:p>
            <a:pPr algn="ctr" eaLnBrk="0" fontAlgn="base" hangingPunct="0">
              <a:spcBef>
                <a:spcPct val="0"/>
              </a:spcBef>
              <a:spcAft>
                <a:spcPct val="0"/>
              </a:spcAft>
            </a:pPr>
            <a:r>
              <a:rPr lang="en-US" sz="1400" dirty="0" smtClean="0">
                <a:cs typeface="Arial" pitchFamily="34" charset="0"/>
              </a:rPr>
              <a:t>Development</a:t>
            </a:r>
            <a:endParaRPr lang="en-US" sz="1400" dirty="0">
              <a:cs typeface="Arial" pitchFamily="34" charset="0"/>
            </a:endParaRPr>
          </a:p>
        </p:txBody>
      </p:sp>
      <p:grpSp>
        <p:nvGrpSpPr>
          <p:cNvPr id="165" name="Group 164"/>
          <p:cNvGrpSpPr/>
          <p:nvPr/>
        </p:nvGrpSpPr>
        <p:grpSpPr>
          <a:xfrm>
            <a:off x="2060086" y="659396"/>
            <a:ext cx="3187764" cy="541048"/>
            <a:chOff x="1912386" y="638025"/>
            <a:chExt cx="3187764" cy="541048"/>
          </a:xfrm>
        </p:grpSpPr>
        <p:cxnSp>
          <p:nvCxnSpPr>
            <p:cNvPr id="56332" name="Elbow Connector 14"/>
            <p:cNvCxnSpPr>
              <a:cxnSpLocks noChangeShapeType="1"/>
              <a:stCxn id="56324" idx="6"/>
              <a:endCxn id="135" idx="1"/>
            </p:cNvCxnSpPr>
            <p:nvPr/>
          </p:nvCxnSpPr>
          <p:spPr bwMode="auto">
            <a:xfrm>
              <a:off x="1912386" y="908481"/>
              <a:ext cx="1847350" cy="68"/>
            </a:xfrm>
            <a:prstGeom prst="bentConnector3">
              <a:avLst>
                <a:gd name="adj1" fmla="val 50000"/>
              </a:avLst>
            </a:prstGeom>
            <a:noFill/>
            <a:ln w="9525" algn="ctr">
              <a:solidFill>
                <a:schemeClr val="tx1"/>
              </a:solidFill>
              <a:round/>
              <a:headEnd/>
              <a:tailEnd type="triangle" w="med" len="med"/>
            </a:ln>
          </p:spPr>
        </p:cxnSp>
        <p:sp>
          <p:nvSpPr>
            <p:cNvPr id="135" name="Rectangle 44"/>
            <p:cNvSpPr>
              <a:spLocks noChangeArrowheads="1"/>
            </p:cNvSpPr>
            <p:nvPr/>
          </p:nvSpPr>
          <p:spPr bwMode="auto">
            <a:xfrm>
              <a:off x="3759736" y="638025"/>
              <a:ext cx="1340414" cy="541048"/>
            </a:xfrm>
            <a:prstGeom prst="rect">
              <a:avLst/>
            </a:prstGeom>
            <a:solidFill>
              <a:srgbClr val="92D05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cs typeface="Arial" pitchFamily="34" charset="0"/>
                </a:rPr>
                <a:t>Total Housing</a:t>
              </a:r>
            </a:p>
            <a:p>
              <a:pPr algn="ctr" eaLnBrk="0" fontAlgn="base" hangingPunct="0">
                <a:spcBef>
                  <a:spcPct val="0"/>
                </a:spcBef>
                <a:spcAft>
                  <a:spcPct val="0"/>
                </a:spcAft>
              </a:pPr>
              <a:r>
                <a:rPr lang="en-US" sz="1400" dirty="0" smtClean="0">
                  <a:cs typeface="Arial" pitchFamily="34" charset="0"/>
                </a:rPr>
                <a:t>Demand</a:t>
              </a:r>
              <a:endParaRPr lang="en-US" sz="1400" dirty="0">
                <a:cs typeface="Arial" pitchFamily="34" charset="0"/>
              </a:endParaRPr>
            </a:p>
          </p:txBody>
        </p:sp>
      </p:grpSp>
      <p:grpSp>
        <p:nvGrpSpPr>
          <p:cNvPr id="168" name="Group 167"/>
          <p:cNvGrpSpPr/>
          <p:nvPr/>
        </p:nvGrpSpPr>
        <p:grpSpPr>
          <a:xfrm>
            <a:off x="1728332" y="2223912"/>
            <a:ext cx="5733609" cy="625219"/>
            <a:chOff x="1580632" y="2202541"/>
            <a:chExt cx="5733609" cy="625219"/>
          </a:xfrm>
        </p:grpSpPr>
        <p:sp>
          <p:nvSpPr>
            <p:cNvPr id="56347" name="Rectangle 7"/>
            <p:cNvSpPr>
              <a:spLocks noChangeArrowheads="1"/>
            </p:cNvSpPr>
            <p:nvPr/>
          </p:nvSpPr>
          <p:spPr bwMode="auto">
            <a:xfrm>
              <a:off x="1580632" y="2509457"/>
              <a:ext cx="2552773" cy="318303"/>
            </a:xfrm>
            <a:prstGeom prst="rect">
              <a:avLst/>
            </a:prstGeom>
            <a:solidFill>
              <a:srgbClr val="92D05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Residential Land Demand</a:t>
              </a:r>
              <a:endParaRPr lang="en-US" sz="1400" dirty="0">
                <a:solidFill>
                  <a:srgbClr val="000000"/>
                </a:solidFill>
                <a:cs typeface="Arial" pitchFamily="34" charset="0"/>
              </a:endParaRPr>
            </a:p>
          </p:txBody>
        </p:sp>
        <p:sp>
          <p:nvSpPr>
            <p:cNvPr id="96" name="Rectangle 7"/>
            <p:cNvSpPr>
              <a:spLocks noChangeArrowheads="1"/>
            </p:cNvSpPr>
            <p:nvPr/>
          </p:nvSpPr>
          <p:spPr bwMode="auto">
            <a:xfrm>
              <a:off x="4777590" y="2509457"/>
              <a:ext cx="2536651" cy="318303"/>
            </a:xfrm>
            <a:prstGeom prst="rect">
              <a:avLst/>
            </a:prstGeom>
            <a:solidFill>
              <a:srgbClr val="92D05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Commercial Land Demand</a:t>
              </a:r>
              <a:endParaRPr lang="en-US" sz="1400" dirty="0">
                <a:solidFill>
                  <a:srgbClr val="000000"/>
                </a:solidFill>
                <a:cs typeface="Arial" pitchFamily="34" charset="0"/>
              </a:endParaRPr>
            </a:p>
          </p:txBody>
        </p:sp>
        <p:cxnSp>
          <p:nvCxnSpPr>
            <p:cNvPr id="109" name="Elbow Connector 108"/>
            <p:cNvCxnSpPr>
              <a:stCxn id="134" idx="2"/>
              <a:endCxn id="56347" idx="0"/>
            </p:cNvCxnSpPr>
            <p:nvPr/>
          </p:nvCxnSpPr>
          <p:spPr bwMode="auto">
            <a:xfrm rot="5400000">
              <a:off x="3491752" y="1567809"/>
              <a:ext cx="306916" cy="1576381"/>
            </a:xfrm>
            <a:prstGeom prst="bentConnector3">
              <a:avLst/>
            </a:prstGeom>
            <a:solidFill>
              <a:schemeClr val="accent1"/>
            </a:solidFill>
            <a:ln w="12700" cap="flat" cmpd="sng" algn="ctr">
              <a:solidFill>
                <a:schemeClr val="tx1"/>
              </a:solidFill>
              <a:prstDash val="solid"/>
              <a:round/>
              <a:headEnd type="none" w="med" len="med"/>
              <a:tailEnd type="triangle"/>
            </a:ln>
            <a:effectLst/>
          </p:spPr>
        </p:cxnSp>
        <p:cxnSp>
          <p:nvCxnSpPr>
            <p:cNvPr id="148" name="Elbow Connector 147"/>
            <p:cNvCxnSpPr>
              <a:stCxn id="134" idx="2"/>
              <a:endCxn id="96" idx="0"/>
            </p:cNvCxnSpPr>
            <p:nvPr/>
          </p:nvCxnSpPr>
          <p:spPr bwMode="auto">
            <a:xfrm rot="16200000" flipH="1">
              <a:off x="5086200" y="1549741"/>
              <a:ext cx="306916" cy="1612516"/>
            </a:xfrm>
            <a:prstGeom prst="bentConnector3">
              <a:avLst>
                <a:gd name="adj1" fmla="val 50000"/>
              </a:avLst>
            </a:prstGeom>
            <a:solidFill>
              <a:schemeClr val="accent1"/>
            </a:solidFill>
            <a:ln w="12700" cap="flat" cmpd="sng" algn="ctr">
              <a:solidFill>
                <a:schemeClr val="tx1"/>
              </a:solidFill>
              <a:prstDash val="solid"/>
              <a:round/>
              <a:headEnd type="none" w="med" len="med"/>
              <a:tailEnd type="triangle"/>
            </a:ln>
            <a:effectLst/>
          </p:spPr>
        </p:cxnSp>
      </p:grpSp>
      <p:grpSp>
        <p:nvGrpSpPr>
          <p:cNvPr id="172" name="Group 171"/>
          <p:cNvGrpSpPr/>
          <p:nvPr/>
        </p:nvGrpSpPr>
        <p:grpSpPr>
          <a:xfrm>
            <a:off x="456876" y="5087021"/>
            <a:ext cx="5884441" cy="981921"/>
            <a:chOff x="309176" y="5065650"/>
            <a:chExt cx="5884441" cy="981921"/>
          </a:xfrm>
        </p:grpSpPr>
        <p:sp>
          <p:nvSpPr>
            <p:cNvPr id="110" name="Rectangle 12"/>
            <p:cNvSpPr>
              <a:spLocks noChangeArrowheads="1"/>
            </p:cNvSpPr>
            <p:nvPr/>
          </p:nvSpPr>
          <p:spPr bwMode="auto">
            <a:xfrm>
              <a:off x="2828499" y="5486432"/>
              <a:ext cx="3200400" cy="359597"/>
            </a:xfrm>
            <a:prstGeom prst="rect">
              <a:avLst/>
            </a:prstGeom>
            <a:solidFill>
              <a:srgbClr val="00B0F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Future Land Cover</a:t>
              </a:r>
              <a:endParaRPr lang="en-US" sz="1400" dirty="0">
                <a:solidFill>
                  <a:srgbClr val="000000"/>
                </a:solidFill>
                <a:cs typeface="Arial" pitchFamily="34" charset="0"/>
              </a:endParaRPr>
            </a:p>
          </p:txBody>
        </p:sp>
        <p:sp>
          <p:nvSpPr>
            <p:cNvPr id="131" name="Oval 3"/>
            <p:cNvSpPr>
              <a:spLocks noChangeArrowheads="1"/>
            </p:cNvSpPr>
            <p:nvPr/>
          </p:nvSpPr>
          <p:spPr bwMode="auto">
            <a:xfrm>
              <a:off x="309176" y="5284889"/>
              <a:ext cx="1603210" cy="762682"/>
            </a:xfrm>
            <a:prstGeom prst="ellipse">
              <a:avLst/>
            </a:prstGeom>
            <a:solidFill>
              <a:srgbClr val="FF6161"/>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Present</a:t>
              </a:r>
            </a:p>
            <a:p>
              <a:pPr algn="ctr" eaLnBrk="0" fontAlgn="base" hangingPunct="0">
                <a:spcBef>
                  <a:spcPct val="0"/>
                </a:spcBef>
                <a:spcAft>
                  <a:spcPct val="0"/>
                </a:spcAft>
              </a:pPr>
              <a:r>
                <a:rPr lang="en-US" sz="1400" dirty="0" smtClean="0">
                  <a:solidFill>
                    <a:srgbClr val="000000"/>
                  </a:solidFill>
                  <a:cs typeface="Arial" pitchFamily="34" charset="0"/>
                </a:rPr>
                <a:t>Land Cover</a:t>
              </a:r>
            </a:p>
            <a:p>
              <a:pPr algn="ctr" eaLnBrk="0" fontAlgn="base" hangingPunct="0">
                <a:spcBef>
                  <a:spcPct val="0"/>
                </a:spcBef>
                <a:spcAft>
                  <a:spcPct val="0"/>
                </a:spcAft>
              </a:pPr>
              <a:endParaRPr lang="en-US" sz="1400" dirty="0">
                <a:solidFill>
                  <a:srgbClr val="000000"/>
                </a:solidFill>
                <a:cs typeface="Arial" pitchFamily="34" charset="0"/>
              </a:endParaRPr>
            </a:p>
          </p:txBody>
        </p:sp>
        <p:cxnSp>
          <p:nvCxnSpPr>
            <p:cNvPr id="119" name="Elbow Connector 118"/>
            <p:cNvCxnSpPr>
              <a:stCxn id="107" idx="2"/>
              <a:endCxn id="110" idx="0"/>
            </p:cNvCxnSpPr>
            <p:nvPr/>
          </p:nvCxnSpPr>
          <p:spPr bwMode="auto">
            <a:xfrm rot="5400000">
              <a:off x="5108548" y="4401363"/>
              <a:ext cx="405221" cy="1764917"/>
            </a:xfrm>
            <a:prstGeom prst="bentConnector3">
              <a:avLst/>
            </a:prstGeom>
            <a:solidFill>
              <a:schemeClr val="accent1"/>
            </a:solidFill>
            <a:ln w="12700" cap="flat" cmpd="sng" algn="ctr">
              <a:solidFill>
                <a:schemeClr val="tx1"/>
              </a:solidFill>
              <a:prstDash val="solid"/>
              <a:round/>
              <a:headEnd type="none" w="med" len="med"/>
              <a:tailEnd type="triangle"/>
            </a:ln>
            <a:effectLst/>
          </p:spPr>
        </p:cxnSp>
        <p:cxnSp>
          <p:nvCxnSpPr>
            <p:cNvPr id="158" name="Elbow Connector 157"/>
            <p:cNvCxnSpPr>
              <a:stCxn id="56336" idx="2"/>
              <a:endCxn id="110" idx="0"/>
            </p:cNvCxnSpPr>
            <p:nvPr/>
          </p:nvCxnSpPr>
          <p:spPr bwMode="auto">
            <a:xfrm rot="16200000" flipH="1">
              <a:off x="3506318" y="4564051"/>
              <a:ext cx="420782" cy="1423980"/>
            </a:xfrm>
            <a:prstGeom prst="bentConnector3">
              <a:avLst>
                <a:gd name="adj1" fmla="val 50000"/>
              </a:avLst>
            </a:prstGeom>
            <a:solidFill>
              <a:schemeClr val="accent1"/>
            </a:solidFill>
            <a:ln w="12700" cap="flat" cmpd="sng" algn="ctr">
              <a:solidFill>
                <a:schemeClr val="tx1"/>
              </a:solidFill>
              <a:prstDash val="solid"/>
              <a:round/>
              <a:headEnd type="none" w="med" len="med"/>
              <a:tailEnd type="triangle"/>
            </a:ln>
            <a:effectLst/>
          </p:spPr>
        </p:cxnSp>
      </p:grpSp>
      <p:cxnSp>
        <p:nvCxnSpPr>
          <p:cNvPr id="161" name="Elbow Connector 160"/>
          <p:cNvCxnSpPr>
            <a:stCxn id="131" idx="6"/>
            <a:endCxn id="110" idx="1"/>
          </p:cNvCxnSpPr>
          <p:nvPr/>
        </p:nvCxnSpPr>
        <p:spPr bwMode="auto">
          <a:xfrm>
            <a:off x="2060086" y="5687601"/>
            <a:ext cx="916113" cy="1"/>
          </a:xfrm>
          <a:prstGeom prst="bentConnector3">
            <a:avLst>
              <a:gd name="adj1" fmla="val 50000"/>
            </a:avLst>
          </a:prstGeom>
          <a:solidFill>
            <a:schemeClr val="accent1"/>
          </a:solidFill>
          <a:ln w="12700" cap="flat" cmpd="sng" algn="ctr">
            <a:solidFill>
              <a:schemeClr val="tx1"/>
            </a:solidFill>
            <a:prstDash val="solid"/>
            <a:round/>
            <a:headEnd type="none" w="med" len="med"/>
            <a:tailEnd type="triangle"/>
          </a:ln>
          <a:effectLst/>
        </p:spPr>
      </p:cxnSp>
      <p:grpSp>
        <p:nvGrpSpPr>
          <p:cNvPr id="173" name="Group 172"/>
          <p:cNvGrpSpPr/>
          <p:nvPr/>
        </p:nvGrpSpPr>
        <p:grpSpPr>
          <a:xfrm>
            <a:off x="2982356" y="5833909"/>
            <a:ext cx="6009243" cy="871691"/>
            <a:chOff x="2834656" y="5812538"/>
            <a:chExt cx="6009243" cy="871691"/>
          </a:xfrm>
        </p:grpSpPr>
        <p:sp>
          <p:nvSpPr>
            <p:cNvPr id="129" name="Rectangle 12"/>
            <p:cNvSpPr>
              <a:spLocks noChangeArrowheads="1"/>
            </p:cNvSpPr>
            <p:nvPr/>
          </p:nvSpPr>
          <p:spPr bwMode="auto">
            <a:xfrm>
              <a:off x="2834656" y="6087013"/>
              <a:ext cx="3209198" cy="359597"/>
            </a:xfrm>
            <a:prstGeom prst="rect">
              <a:avLst/>
            </a:prstGeom>
            <a:solidFill>
              <a:srgbClr val="FFCCFF"/>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Future Development Statistics</a:t>
              </a:r>
              <a:endParaRPr lang="en-US" sz="1400" dirty="0">
                <a:solidFill>
                  <a:srgbClr val="000000"/>
                </a:solidFill>
                <a:cs typeface="Arial" pitchFamily="34" charset="0"/>
              </a:endParaRPr>
            </a:p>
          </p:txBody>
        </p:sp>
        <p:sp>
          <p:nvSpPr>
            <p:cNvPr id="132" name="Oval 3"/>
            <p:cNvSpPr>
              <a:spLocks noChangeArrowheads="1"/>
            </p:cNvSpPr>
            <p:nvPr/>
          </p:nvSpPr>
          <p:spPr bwMode="auto">
            <a:xfrm>
              <a:off x="6405500" y="5812538"/>
              <a:ext cx="2438399" cy="871691"/>
            </a:xfrm>
            <a:prstGeom prst="ellipse">
              <a:avLst/>
            </a:prstGeom>
            <a:solidFill>
              <a:srgbClr val="FF6161"/>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solidFill>
                    <a:srgbClr val="000000"/>
                  </a:solidFill>
                  <a:cs typeface="Arial" pitchFamily="34" charset="0"/>
                </a:rPr>
                <a:t>Summary Unit </a:t>
              </a:r>
              <a:r>
                <a:rPr lang="en-US" sz="1200" dirty="0" smtClean="0">
                  <a:solidFill>
                    <a:srgbClr val="000000"/>
                  </a:solidFill>
                  <a:cs typeface="Arial" pitchFamily="34" charset="0"/>
                </a:rPr>
                <a:t>(watersheds or unprotected forests) </a:t>
              </a:r>
              <a:endParaRPr lang="en-US" sz="1200" dirty="0">
                <a:solidFill>
                  <a:srgbClr val="000000"/>
                </a:solidFill>
                <a:cs typeface="Arial" pitchFamily="34" charset="0"/>
              </a:endParaRPr>
            </a:p>
          </p:txBody>
        </p:sp>
        <p:cxnSp>
          <p:nvCxnSpPr>
            <p:cNvPr id="156" name="Straight Arrow Connector 155"/>
            <p:cNvCxnSpPr>
              <a:stCxn id="110" idx="2"/>
              <a:endCxn id="129" idx="0"/>
            </p:cNvCxnSpPr>
            <p:nvPr/>
          </p:nvCxnSpPr>
          <p:spPr bwMode="auto">
            <a:xfrm>
              <a:off x="4428699" y="5846029"/>
              <a:ext cx="10556" cy="24098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59" name="Straight Arrow Connector 158"/>
            <p:cNvCxnSpPr>
              <a:stCxn id="132" idx="2"/>
              <a:endCxn id="129" idx="3"/>
            </p:cNvCxnSpPr>
            <p:nvPr/>
          </p:nvCxnSpPr>
          <p:spPr bwMode="auto">
            <a:xfrm flipH="1">
              <a:off x="6043854" y="6248384"/>
              <a:ext cx="361646" cy="1842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grpSp>
        <p:nvGrpSpPr>
          <p:cNvPr id="166" name="Group 165"/>
          <p:cNvGrpSpPr/>
          <p:nvPr/>
        </p:nvGrpSpPr>
        <p:grpSpPr>
          <a:xfrm>
            <a:off x="1005374" y="929853"/>
            <a:ext cx="7257323" cy="1292265"/>
            <a:chOff x="857674" y="908482"/>
            <a:chExt cx="7257323" cy="1292265"/>
          </a:xfrm>
        </p:grpSpPr>
        <p:sp>
          <p:nvSpPr>
            <p:cNvPr id="56340" name="Rectangle 44"/>
            <p:cNvSpPr>
              <a:spLocks noChangeArrowheads="1"/>
            </p:cNvSpPr>
            <p:nvPr/>
          </p:nvSpPr>
          <p:spPr bwMode="auto">
            <a:xfrm>
              <a:off x="6659044" y="1500065"/>
              <a:ext cx="1455953" cy="700682"/>
            </a:xfrm>
            <a:prstGeom prst="rect">
              <a:avLst/>
            </a:prstGeom>
            <a:solidFill>
              <a:srgbClr val="92D05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cs typeface="Arial" pitchFamily="34" charset="0"/>
                </a:rPr>
                <a:t>Historic </a:t>
              </a:r>
            </a:p>
            <a:p>
              <a:pPr algn="ctr" eaLnBrk="0" fontAlgn="base" hangingPunct="0">
                <a:spcBef>
                  <a:spcPct val="0"/>
                </a:spcBef>
                <a:spcAft>
                  <a:spcPct val="0"/>
                </a:spcAft>
              </a:pPr>
              <a:r>
                <a:rPr lang="en-US" sz="1400" dirty="0" smtClean="0">
                  <a:cs typeface="Arial" pitchFamily="34" charset="0"/>
                </a:rPr>
                <a:t>Development</a:t>
              </a:r>
              <a:endParaRPr lang="en-US" sz="1400" dirty="0">
                <a:cs typeface="Arial" pitchFamily="34" charset="0"/>
              </a:endParaRPr>
            </a:p>
            <a:p>
              <a:pPr algn="ctr" eaLnBrk="0" fontAlgn="base" hangingPunct="0">
                <a:spcBef>
                  <a:spcPct val="0"/>
                </a:spcBef>
                <a:spcAft>
                  <a:spcPct val="0"/>
                </a:spcAft>
              </a:pPr>
              <a:r>
                <a:rPr lang="en-US" sz="1400" dirty="0" smtClean="0">
                  <a:cs typeface="Arial" pitchFamily="34" charset="0"/>
                </a:rPr>
                <a:t>Patterns</a:t>
              </a:r>
              <a:endParaRPr lang="en-US" sz="1400" dirty="0">
                <a:cs typeface="Arial" pitchFamily="34" charset="0"/>
              </a:endParaRPr>
            </a:p>
          </p:txBody>
        </p:sp>
        <p:sp>
          <p:nvSpPr>
            <p:cNvPr id="133" name="Rectangle 44"/>
            <p:cNvSpPr>
              <a:spLocks noChangeArrowheads="1"/>
            </p:cNvSpPr>
            <p:nvPr/>
          </p:nvSpPr>
          <p:spPr bwMode="auto">
            <a:xfrm>
              <a:off x="857674" y="1500065"/>
              <a:ext cx="1340414" cy="700682"/>
            </a:xfrm>
            <a:prstGeom prst="rect">
              <a:avLst/>
            </a:prstGeom>
            <a:solidFill>
              <a:srgbClr val="92D050"/>
            </a:solidFill>
            <a:ln w="9525" algn="ctr">
              <a:solidFill>
                <a:schemeClr val="tx1"/>
              </a:solidFill>
              <a:round/>
              <a:headEnd/>
              <a:tailEnd/>
            </a:ln>
          </p:spPr>
          <p:txBody>
            <a:bodyPr/>
            <a:lstStyle/>
            <a:p>
              <a:pPr algn="ctr" eaLnBrk="0" fontAlgn="base" hangingPunct="0">
                <a:spcBef>
                  <a:spcPct val="0"/>
                </a:spcBef>
                <a:spcAft>
                  <a:spcPct val="0"/>
                </a:spcAft>
              </a:pPr>
              <a:r>
                <a:rPr lang="en-US" sz="1400" dirty="0" smtClean="0">
                  <a:cs typeface="Arial" pitchFamily="34" charset="0"/>
                </a:rPr>
                <a:t>Historic </a:t>
              </a:r>
            </a:p>
            <a:p>
              <a:pPr algn="ctr" eaLnBrk="0" fontAlgn="base" hangingPunct="0">
                <a:spcBef>
                  <a:spcPct val="0"/>
                </a:spcBef>
                <a:spcAft>
                  <a:spcPct val="0"/>
                </a:spcAft>
              </a:pPr>
              <a:r>
                <a:rPr lang="en-US" sz="1400" dirty="0" smtClean="0">
                  <a:cs typeface="Arial" pitchFamily="34" charset="0"/>
                </a:rPr>
                <a:t>Infill </a:t>
              </a:r>
            </a:p>
            <a:p>
              <a:pPr algn="ctr" eaLnBrk="0" fontAlgn="base" hangingPunct="0">
                <a:spcBef>
                  <a:spcPct val="0"/>
                </a:spcBef>
                <a:spcAft>
                  <a:spcPct val="0"/>
                </a:spcAft>
              </a:pPr>
              <a:r>
                <a:rPr lang="en-US" sz="1400" dirty="0" smtClean="0">
                  <a:cs typeface="Arial" pitchFamily="34" charset="0"/>
                </a:rPr>
                <a:t>Patterns</a:t>
              </a:r>
              <a:endParaRPr lang="en-US" sz="1400" dirty="0">
                <a:cs typeface="Arial" pitchFamily="34" charset="0"/>
              </a:endParaRPr>
            </a:p>
          </p:txBody>
        </p:sp>
        <p:cxnSp>
          <p:nvCxnSpPr>
            <p:cNvPr id="137" name="Elbow Connector 14"/>
            <p:cNvCxnSpPr>
              <a:cxnSpLocks noChangeShapeType="1"/>
              <a:stCxn id="56349" idx="2"/>
              <a:endCxn id="134" idx="3"/>
            </p:cNvCxnSpPr>
            <p:nvPr/>
          </p:nvCxnSpPr>
          <p:spPr bwMode="auto">
            <a:xfrm rot="10800000" flipV="1">
              <a:off x="5103608" y="908482"/>
              <a:ext cx="1843447" cy="943717"/>
            </a:xfrm>
            <a:prstGeom prst="bentConnector3">
              <a:avLst>
                <a:gd name="adj1" fmla="val 50000"/>
              </a:avLst>
            </a:prstGeom>
            <a:noFill/>
            <a:ln w="9525" algn="ctr">
              <a:solidFill>
                <a:schemeClr val="tx1"/>
              </a:solidFill>
              <a:round/>
              <a:headEnd/>
              <a:tailEnd type="triangle" w="med" len="med"/>
            </a:ln>
          </p:spPr>
        </p:cxnSp>
        <p:cxnSp>
          <p:nvCxnSpPr>
            <p:cNvPr id="140" name="Elbow Connector 14"/>
            <p:cNvCxnSpPr>
              <a:cxnSpLocks noChangeShapeType="1"/>
              <a:stCxn id="133" idx="3"/>
              <a:endCxn id="134" idx="1"/>
            </p:cNvCxnSpPr>
            <p:nvPr/>
          </p:nvCxnSpPr>
          <p:spPr bwMode="auto">
            <a:xfrm>
              <a:off x="2198088" y="1850406"/>
              <a:ext cx="1565105" cy="1794"/>
            </a:xfrm>
            <a:prstGeom prst="bentConnector3">
              <a:avLst>
                <a:gd name="adj1" fmla="val 50000"/>
              </a:avLst>
            </a:prstGeom>
            <a:noFill/>
            <a:ln w="9525" algn="ctr">
              <a:solidFill>
                <a:schemeClr val="tx1"/>
              </a:solidFill>
              <a:round/>
              <a:headEnd/>
              <a:tailEnd type="triangle" w="med" len="med"/>
            </a:ln>
          </p:spPr>
        </p:cxnSp>
        <p:cxnSp>
          <p:nvCxnSpPr>
            <p:cNvPr id="143" name="Elbow Connector 14"/>
            <p:cNvCxnSpPr>
              <a:cxnSpLocks noChangeShapeType="1"/>
              <a:stCxn id="56340" idx="1"/>
              <a:endCxn id="134" idx="3"/>
            </p:cNvCxnSpPr>
            <p:nvPr/>
          </p:nvCxnSpPr>
          <p:spPr bwMode="auto">
            <a:xfrm rot="10800000" flipV="1">
              <a:off x="5103608" y="1850406"/>
              <a:ext cx="1555437" cy="1794"/>
            </a:xfrm>
            <a:prstGeom prst="bentConnector3">
              <a:avLst>
                <a:gd name="adj1" fmla="val 50000"/>
              </a:avLst>
            </a:prstGeom>
            <a:noFill/>
            <a:ln w="9525" algn="ctr">
              <a:solidFill>
                <a:schemeClr val="tx1"/>
              </a:solidFill>
              <a:round/>
              <a:headEnd/>
              <a:tailEnd type="triangle" w="med" len="med"/>
            </a:ln>
          </p:spPr>
        </p:cxnSp>
        <p:cxnSp>
          <p:nvCxnSpPr>
            <p:cNvPr id="186" name="Straight Arrow Connector 185"/>
            <p:cNvCxnSpPr>
              <a:stCxn id="135" idx="2"/>
              <a:endCxn id="134" idx="0"/>
            </p:cNvCxnSpPr>
            <p:nvPr/>
          </p:nvCxnSpPr>
          <p:spPr bwMode="auto">
            <a:xfrm>
              <a:off x="4429943" y="1179073"/>
              <a:ext cx="3457" cy="32278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grpSp>
        <p:nvGrpSpPr>
          <p:cNvPr id="171" name="Group 170"/>
          <p:cNvGrpSpPr/>
          <p:nvPr/>
        </p:nvGrpSpPr>
        <p:grpSpPr>
          <a:xfrm>
            <a:off x="7520531" y="2493105"/>
            <a:ext cx="1746459" cy="2672143"/>
            <a:chOff x="7372831" y="2471734"/>
            <a:chExt cx="1746459" cy="2672143"/>
          </a:xfrm>
        </p:grpSpPr>
        <p:sp>
          <p:nvSpPr>
            <p:cNvPr id="163" name="Right Brace 162"/>
            <p:cNvSpPr/>
            <p:nvPr/>
          </p:nvSpPr>
          <p:spPr bwMode="auto">
            <a:xfrm>
              <a:off x="7372831" y="2471734"/>
              <a:ext cx="571197" cy="2672143"/>
            </a:xfrm>
            <a:prstGeom prst="righ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64" name="TextBox 163"/>
            <p:cNvSpPr txBox="1"/>
            <p:nvPr/>
          </p:nvSpPr>
          <p:spPr>
            <a:xfrm>
              <a:off x="7904794" y="3512318"/>
              <a:ext cx="1214496" cy="523220"/>
            </a:xfrm>
            <a:prstGeom prst="rect">
              <a:avLst/>
            </a:prstGeom>
            <a:noFill/>
          </p:spPr>
          <p:txBody>
            <a:bodyPr wrap="square" rtlCol="0">
              <a:spAutoFit/>
            </a:bodyPr>
            <a:lstStyle/>
            <a:p>
              <a:r>
                <a:rPr lang="en-US" sz="1400" dirty="0" smtClean="0"/>
                <a:t>Iterative &amp; Stochastic</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wipe(left)">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wipe(up)">
                                      <p:cBhvr>
                                        <p:cTn id="12" dur="500"/>
                                        <p:tgtEl>
                                          <p:spTgt spid="16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wipe(up)">
                                      <p:cBhvr>
                                        <p:cTn id="15" dur="500"/>
                                        <p:tgtEl>
                                          <p:spTgt spid="1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8"/>
                                        </p:tgtEl>
                                        <p:attrNameLst>
                                          <p:attrName>style.visibility</p:attrName>
                                        </p:attrNameLst>
                                      </p:cBhvr>
                                      <p:to>
                                        <p:strVal val="visible"/>
                                      </p:to>
                                    </p:set>
                                    <p:animEffect transition="in" filter="wipe(up)">
                                      <p:cBhvr>
                                        <p:cTn id="20" dur="500"/>
                                        <p:tgtEl>
                                          <p:spTgt spid="16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wipe(up)">
                                      <p:cBhvr>
                                        <p:cTn id="25" dur="500"/>
                                        <p:tgtEl>
                                          <p:spTgt spid="17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71"/>
                                        </p:tgtEl>
                                        <p:attrNameLst>
                                          <p:attrName>style.visibility</p:attrName>
                                        </p:attrNameLst>
                                      </p:cBhvr>
                                      <p:to>
                                        <p:strVal val="visible"/>
                                      </p:to>
                                    </p:set>
                                    <p:animEffect transition="in" filter="wipe(right)">
                                      <p:cBhvr>
                                        <p:cTn id="29" dur="500"/>
                                        <p:tgtEl>
                                          <p:spTgt spid="17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wipe(up)">
                                      <p:cBhvr>
                                        <p:cTn id="34" dur="500"/>
                                        <p:tgtEl>
                                          <p:spTgt spid="172"/>
                                        </p:tgtEl>
                                      </p:cBhvr>
                                    </p:animEffect>
                                  </p:childTnLst>
                                </p:cTn>
                              </p:par>
                              <p:par>
                                <p:cTn id="35" presetID="22" presetClass="entr" presetSubtype="1" fill="hold" nodeType="withEffect">
                                  <p:stCondLst>
                                    <p:cond delay="0"/>
                                  </p:stCondLst>
                                  <p:childTnLst>
                                    <p:set>
                                      <p:cBhvr>
                                        <p:cTn id="36" dur="1" fill="hold">
                                          <p:stCondLst>
                                            <p:cond delay="0"/>
                                          </p:stCondLst>
                                        </p:cTn>
                                        <p:tgtEl>
                                          <p:spTgt spid="161"/>
                                        </p:tgtEl>
                                        <p:attrNameLst>
                                          <p:attrName>style.visibility</p:attrName>
                                        </p:attrNameLst>
                                      </p:cBhvr>
                                      <p:to>
                                        <p:strVal val="visible"/>
                                      </p:to>
                                    </p:set>
                                    <p:animEffect transition="in" filter="wipe(up)">
                                      <p:cBhvr>
                                        <p:cTn id="37" dur="500"/>
                                        <p:tgtEl>
                                          <p:spTgt spid="1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wipe(up)">
                                      <p:cBhvr>
                                        <p:cTn id="42"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503" y="228600"/>
            <a:ext cx="3919471" cy="461665"/>
          </a:xfrm>
          <a:prstGeom prst="rect">
            <a:avLst/>
          </a:prstGeom>
          <a:noFill/>
        </p:spPr>
        <p:txBody>
          <a:bodyPr wrap="none" rtlCol="0">
            <a:spAutoFit/>
          </a:bodyPr>
          <a:lstStyle/>
          <a:p>
            <a:r>
              <a:rPr lang="en-US" sz="2400" b="1" dirty="0" smtClean="0">
                <a:solidFill>
                  <a:srgbClr val="FFC000"/>
                </a:solidFill>
              </a:rPr>
              <a:t>CBLCM v3a Assumptions</a:t>
            </a:r>
            <a:endParaRPr lang="en-US" sz="2400" b="1" dirty="0">
              <a:solidFill>
                <a:srgbClr val="FFC000"/>
              </a:solidFill>
            </a:endParaRPr>
          </a:p>
        </p:txBody>
      </p:sp>
      <p:sp>
        <p:nvSpPr>
          <p:cNvPr id="3" name="TextBox 2"/>
          <p:cNvSpPr txBox="1"/>
          <p:nvPr/>
        </p:nvSpPr>
        <p:spPr>
          <a:xfrm>
            <a:off x="258158" y="1066800"/>
            <a:ext cx="8563598" cy="4708981"/>
          </a:xfrm>
          <a:prstGeom prst="rect">
            <a:avLst/>
          </a:prstGeom>
          <a:noFill/>
        </p:spPr>
        <p:txBody>
          <a:bodyPr wrap="square" rtlCol="0">
            <a:spAutoFit/>
          </a:bodyPr>
          <a:lstStyle/>
          <a:p>
            <a:pPr marL="342900" indent="-342900">
              <a:buFont typeface="+mj-lt"/>
              <a:buAutoNum type="arabicPeriod"/>
            </a:pPr>
            <a:r>
              <a:rPr lang="en-US" sz="2000" dirty="0" smtClean="0">
                <a:solidFill>
                  <a:schemeClr val="bg1"/>
                </a:solidFill>
              </a:rPr>
              <a:t>Urban growth is driven by exogenous estimates population and employment growth… </a:t>
            </a:r>
          </a:p>
          <a:p>
            <a:pPr marL="342900" indent="-342900">
              <a:buFont typeface="+mj-lt"/>
              <a:buAutoNum type="arabicPeriod"/>
            </a:pPr>
            <a:endParaRPr lang="en-US" sz="2000" dirty="0">
              <a:solidFill>
                <a:schemeClr val="bg1"/>
              </a:solidFill>
            </a:endParaRPr>
          </a:p>
          <a:p>
            <a:pPr marL="342900" indent="-342900">
              <a:buFont typeface="+mj-lt"/>
              <a:buAutoNum type="arabicPeriod"/>
            </a:pPr>
            <a:r>
              <a:rPr lang="en-US" sz="2000" dirty="0" smtClean="0">
                <a:solidFill>
                  <a:schemeClr val="bg1"/>
                </a:solidFill>
              </a:rPr>
              <a:t>Growth is constrained at the county-level…</a:t>
            </a:r>
          </a:p>
          <a:p>
            <a:pPr marL="342900" indent="-342900">
              <a:buFont typeface="+mj-lt"/>
              <a:buAutoNum type="arabicPeriod"/>
            </a:pPr>
            <a:endParaRPr lang="en-US" sz="2000" dirty="0">
              <a:solidFill>
                <a:schemeClr val="bg1"/>
              </a:solidFill>
            </a:endParaRPr>
          </a:p>
          <a:p>
            <a:pPr marL="342900" indent="-342900">
              <a:buFont typeface="+mj-lt"/>
              <a:buAutoNum type="arabicPeriod"/>
            </a:pPr>
            <a:r>
              <a:rPr lang="en-US" sz="2000" dirty="0">
                <a:solidFill>
                  <a:schemeClr val="bg1"/>
                </a:solidFill>
              </a:rPr>
              <a:t>Growth attracts </a:t>
            </a:r>
            <a:r>
              <a:rPr lang="en-US" sz="2000" dirty="0" smtClean="0">
                <a:solidFill>
                  <a:schemeClr val="bg1"/>
                </a:solidFill>
              </a:rPr>
              <a:t>growth…</a:t>
            </a:r>
          </a:p>
          <a:p>
            <a:pPr marL="342900" indent="-342900">
              <a:buFont typeface="+mj-lt"/>
              <a:buAutoNum type="arabicPeriod"/>
            </a:pPr>
            <a:endParaRPr lang="en-US" sz="2000" dirty="0">
              <a:solidFill>
                <a:schemeClr val="bg1"/>
              </a:solidFill>
            </a:endParaRPr>
          </a:p>
          <a:p>
            <a:pPr marL="342900" indent="-342900">
              <a:buFont typeface="+mj-lt"/>
              <a:buAutoNum type="arabicPeriod"/>
            </a:pPr>
            <a:r>
              <a:rPr lang="en-US" sz="2000" dirty="0" smtClean="0">
                <a:solidFill>
                  <a:schemeClr val="bg1"/>
                </a:solidFill>
              </a:rPr>
              <a:t>Residential and commercial development becomes more dense over time, increasing the most near urban areas and staying roughly constant in rural areas.</a:t>
            </a:r>
          </a:p>
          <a:p>
            <a:pPr marL="342900" indent="-342900">
              <a:buFont typeface="+mj-lt"/>
              <a:buAutoNum type="arabicPeriod"/>
            </a:pPr>
            <a:endParaRPr lang="en-US" sz="2000" dirty="0">
              <a:solidFill>
                <a:schemeClr val="bg1"/>
              </a:solidFill>
            </a:endParaRPr>
          </a:p>
          <a:p>
            <a:pPr marL="342900" indent="-342900">
              <a:buFont typeface="+mj-lt"/>
              <a:buAutoNum type="arabicPeriod"/>
            </a:pPr>
            <a:r>
              <a:rPr lang="en-US" sz="2000" dirty="0" smtClean="0">
                <a:solidFill>
                  <a:schemeClr val="bg1"/>
                </a:solidFill>
              </a:rPr>
              <a:t>Historic “Infill” rates are held constant.</a:t>
            </a:r>
          </a:p>
          <a:p>
            <a:pPr marL="342900" indent="-342900">
              <a:buFont typeface="+mj-lt"/>
              <a:buAutoNum type="arabicPeriod"/>
            </a:pPr>
            <a:endParaRPr lang="en-US" sz="2000" dirty="0">
              <a:solidFill>
                <a:schemeClr val="bg1"/>
              </a:solidFill>
            </a:endParaRPr>
          </a:p>
          <a:p>
            <a:pPr marL="342900" indent="-342900">
              <a:buFont typeface="+mj-lt"/>
              <a:buAutoNum type="arabicPeriod"/>
            </a:pPr>
            <a:r>
              <a:rPr lang="en-US" sz="2000" dirty="0">
                <a:solidFill>
                  <a:schemeClr val="bg1"/>
                </a:solidFill>
              </a:rPr>
              <a:t>No spillover </a:t>
            </a:r>
            <a:r>
              <a:rPr lang="en-US" sz="2000" dirty="0" smtClean="0">
                <a:solidFill>
                  <a:schemeClr val="bg1"/>
                </a:solidFill>
              </a:rPr>
              <a:t>of growth from </a:t>
            </a:r>
            <a:r>
              <a:rPr lang="en-US" sz="2000" dirty="0">
                <a:solidFill>
                  <a:schemeClr val="bg1"/>
                </a:solidFill>
              </a:rPr>
              <a:t>one county to </a:t>
            </a:r>
            <a:r>
              <a:rPr lang="en-US" sz="2000" dirty="0" smtClean="0">
                <a:solidFill>
                  <a:schemeClr val="bg1"/>
                </a:solidFill>
              </a:rPr>
              <a:t>another.  If available land is limited, excess demand is assumed to be accommodated via infill.  </a:t>
            </a:r>
          </a:p>
        </p:txBody>
      </p:sp>
    </p:spTree>
    <p:extLst>
      <p:ext uri="{BB962C8B-B14F-4D97-AF65-F5344CB8AC3E}">
        <p14:creationId xmlns:p14="http://schemas.microsoft.com/office/powerpoint/2010/main" val="4284991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801" y="304800"/>
            <a:ext cx="5995552" cy="830997"/>
          </a:xfrm>
          <a:prstGeom prst="rect">
            <a:avLst/>
          </a:prstGeom>
          <a:noFill/>
        </p:spPr>
        <p:txBody>
          <a:bodyPr wrap="none" rtlCol="0">
            <a:spAutoFit/>
          </a:bodyPr>
          <a:lstStyle/>
          <a:p>
            <a:pPr algn="ctr"/>
            <a:r>
              <a:rPr lang="en-US" sz="2400" b="1" dirty="0" smtClean="0">
                <a:solidFill>
                  <a:srgbClr val="FFC000"/>
                </a:solidFill>
              </a:rPr>
              <a:t>Under-detection of Land Cover Change </a:t>
            </a:r>
          </a:p>
          <a:p>
            <a:pPr algn="ctr"/>
            <a:r>
              <a:rPr lang="en-US" sz="2400" b="1" dirty="0" smtClean="0">
                <a:solidFill>
                  <a:srgbClr val="FFC000"/>
                </a:solidFill>
              </a:rPr>
              <a:t>(aka “Infill Development”)</a:t>
            </a:r>
          </a:p>
        </p:txBody>
      </p:sp>
      <p:sp>
        <p:nvSpPr>
          <p:cNvPr id="4" name="TextBox 3"/>
          <p:cNvSpPr txBox="1"/>
          <p:nvPr/>
        </p:nvSpPr>
        <p:spPr>
          <a:xfrm>
            <a:off x="457200" y="2297668"/>
            <a:ext cx="8322729" cy="3693319"/>
          </a:xfrm>
          <a:prstGeom prst="rect">
            <a:avLst/>
          </a:prstGeom>
          <a:noFill/>
        </p:spPr>
        <p:txBody>
          <a:bodyPr wrap="square" rtlCol="0">
            <a:spAutoFit/>
          </a:bodyPr>
          <a:lstStyle/>
          <a:p>
            <a:r>
              <a:rPr lang="en-US" dirty="0" smtClean="0">
                <a:solidFill>
                  <a:srgbClr val="FFFFFF"/>
                </a:solidFill>
              </a:rPr>
              <a:t>Given observed growth in housing and the highest expected housing densities associated with each urban Census block, estimate expected amount of land cover change from 2000 - 2010? </a:t>
            </a:r>
          </a:p>
          <a:p>
            <a:endParaRPr lang="en-US" dirty="0" smtClean="0">
              <a:solidFill>
                <a:srgbClr val="FFFFFF"/>
              </a:solidFill>
            </a:endParaRPr>
          </a:p>
          <a:p>
            <a:r>
              <a:rPr lang="en-US" dirty="0" smtClean="0">
                <a:solidFill>
                  <a:srgbClr val="FFFFFF"/>
                </a:solidFill>
              </a:rPr>
              <a:t>Assess observed amount of land cover from 2000 – 2010?</a:t>
            </a:r>
          </a:p>
          <a:p>
            <a:endParaRPr lang="en-US" dirty="0">
              <a:solidFill>
                <a:srgbClr val="FFFFFF"/>
              </a:solidFill>
            </a:endParaRPr>
          </a:p>
          <a:p>
            <a:r>
              <a:rPr lang="en-US" dirty="0" smtClean="0">
                <a:solidFill>
                  <a:srgbClr val="FFFFFF"/>
                </a:solidFill>
              </a:rPr>
              <a:t>The difference between expected and observed developed land cover change = infill/redevelopment area</a:t>
            </a:r>
          </a:p>
          <a:p>
            <a:endParaRPr lang="en-US" dirty="0">
              <a:solidFill>
                <a:srgbClr val="FFFFFF"/>
              </a:solidFill>
            </a:endParaRPr>
          </a:p>
          <a:p>
            <a:r>
              <a:rPr lang="en-US" dirty="0" smtClean="0">
                <a:solidFill>
                  <a:srgbClr val="FFFFFF"/>
                </a:solidFill>
              </a:rPr>
              <a:t>Infill/redevelopment area (acres) * highest expected density (housing units/ acre) = housing units associated with infill/redevelopment. </a:t>
            </a:r>
          </a:p>
          <a:p>
            <a:endParaRPr lang="en-US" dirty="0">
              <a:solidFill>
                <a:srgbClr val="FFFFFF"/>
              </a:solidFill>
            </a:endParaRPr>
          </a:p>
          <a:p>
            <a:r>
              <a:rPr lang="en-US" dirty="0" smtClean="0">
                <a:solidFill>
                  <a:srgbClr val="FFFFFF"/>
                </a:solidFill>
              </a:rPr>
              <a:t>Infill/redevelopment housing / Total housing </a:t>
            </a:r>
            <a:r>
              <a:rPr lang="en-US" dirty="0">
                <a:solidFill>
                  <a:srgbClr val="FFFFFF"/>
                </a:solidFill>
              </a:rPr>
              <a:t>c</a:t>
            </a:r>
            <a:r>
              <a:rPr lang="en-US" dirty="0" smtClean="0">
                <a:solidFill>
                  <a:srgbClr val="FFFFFF"/>
                </a:solidFill>
              </a:rPr>
              <a:t>hange = Infill rate (2000 – 2010)</a:t>
            </a:r>
          </a:p>
        </p:txBody>
      </p:sp>
      <p:sp>
        <p:nvSpPr>
          <p:cNvPr id="5" name="TextBox 4"/>
          <p:cNvSpPr txBox="1"/>
          <p:nvPr/>
        </p:nvSpPr>
        <p:spPr>
          <a:xfrm>
            <a:off x="457200" y="1393567"/>
            <a:ext cx="8061856" cy="646331"/>
          </a:xfrm>
          <a:prstGeom prst="rect">
            <a:avLst/>
          </a:prstGeom>
          <a:noFill/>
        </p:spPr>
        <p:txBody>
          <a:bodyPr wrap="square" rtlCol="0">
            <a:spAutoFit/>
          </a:bodyPr>
          <a:lstStyle/>
          <a:p>
            <a:r>
              <a:rPr lang="en-US" dirty="0" smtClean="0">
                <a:solidFill>
                  <a:srgbClr val="FFFFFF"/>
                </a:solidFill>
              </a:rPr>
              <a:t>Infill/ redevelopment = amount of development occurring within urban areas on either small vacant or already developed parcels.    </a:t>
            </a:r>
            <a:endParaRPr lang="en-US" dirty="0">
              <a:solidFill>
                <a:srgbClr val="FF2121"/>
              </a:solidFill>
            </a:endParaRPr>
          </a:p>
        </p:txBody>
      </p:sp>
    </p:spTree>
    <p:extLst>
      <p:ext uri="{BB962C8B-B14F-4D97-AF65-F5344CB8AC3E}">
        <p14:creationId xmlns:p14="http://schemas.microsoft.com/office/powerpoint/2010/main" val="289871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2_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33174</TotalTime>
  <Words>1345</Words>
  <Application>Microsoft Office PowerPoint</Application>
  <PresentationFormat>On-screen Show (4:3)</PresentationFormat>
  <Paragraphs>233</Paragraphs>
  <Slides>33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Swis721 Cn BT</vt:lpstr>
      <vt:lpstr>Wingdings</vt:lpstr>
      <vt:lpstr>2_geography template</vt:lpstr>
      <vt:lpstr>geography template</vt:lpstr>
      <vt:lpstr>PowerPoint Presentation</vt:lpstr>
      <vt:lpstr>Presentation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Vulnerability to Development 2.0</vt:lpstr>
      <vt:lpstr>Crediting Conservation in the TMDL (following REDD convention)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pclagget</dc:creator>
  <cp:lastModifiedBy>Peter Claggett</cp:lastModifiedBy>
  <cp:revision>654</cp:revision>
  <dcterms:created xsi:type="dcterms:W3CDTF">2013-05-01T11:55:16Z</dcterms:created>
  <dcterms:modified xsi:type="dcterms:W3CDTF">2015-05-20T19:57:20Z</dcterms:modified>
</cp:coreProperties>
</file>