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5"/>
  </p:sldMasterIdLst>
  <p:notesMasterIdLst>
    <p:notesMasterId r:id="rId20"/>
  </p:notesMasterIdLst>
  <p:handoutMasterIdLst>
    <p:handoutMasterId r:id="rId21"/>
  </p:handoutMasterIdLst>
  <p:sldIdLst>
    <p:sldId id="262" r:id="rId6"/>
    <p:sldId id="290" r:id="rId7"/>
    <p:sldId id="299" r:id="rId8"/>
    <p:sldId id="300" r:id="rId9"/>
    <p:sldId id="308" r:id="rId10"/>
    <p:sldId id="301" r:id="rId11"/>
    <p:sldId id="309" r:id="rId12"/>
    <p:sldId id="302" r:id="rId13"/>
    <p:sldId id="303" r:id="rId14"/>
    <p:sldId id="304" r:id="rId15"/>
    <p:sldId id="305" r:id="rId16"/>
    <p:sldId id="306" r:id="rId17"/>
    <p:sldId id="312" r:id="rId18"/>
    <p:sldId id="307" r:id="rId19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59">
          <p15:clr>
            <a:srgbClr val="A4A3A4"/>
          </p15:clr>
        </p15:guide>
        <p15:guide id="2" orient="horz" pos="955">
          <p15:clr>
            <a:srgbClr val="A4A3A4"/>
          </p15:clr>
        </p15:guide>
        <p15:guide id="3" pos="298">
          <p15:clr>
            <a:srgbClr val="A4A3A4"/>
          </p15:clr>
        </p15:guide>
        <p15:guide id="4" pos="54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FBFBF"/>
    <a:srgbClr val="C7DBF4"/>
    <a:srgbClr val="D9D9D9"/>
    <a:srgbClr val="C4DBF4"/>
    <a:srgbClr val="005596"/>
    <a:srgbClr val="78716E"/>
    <a:srgbClr val="006F96"/>
    <a:srgbClr val="0066CC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019" autoAdjust="0"/>
  </p:normalViewPr>
  <p:slideViewPr>
    <p:cSldViewPr snapToGrid="0">
      <p:cViewPr varScale="1">
        <p:scale>
          <a:sx n="72" d="100"/>
          <a:sy n="72" d="100"/>
        </p:scale>
        <p:origin x="1380" y="66"/>
      </p:cViewPr>
      <p:guideLst>
        <p:guide orient="horz" pos="3959"/>
        <p:guide orient="horz" pos="955"/>
        <p:guide pos="298"/>
        <p:guide pos="54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496" y="-96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14150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4143587" y="1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14150">
              <a:defRPr sz="1200">
                <a:latin typeface="Calibri" pitchFamily="34" charset="0"/>
              </a:defRPr>
            </a:lvl1pPr>
          </a:lstStyle>
          <a:p>
            <a:fld id="{7FD8A48A-BDE8-4DF0-81FA-8672966CB3C0}" type="datetimeFigureOut">
              <a:rPr lang="en-US"/>
              <a:pPr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14150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4143587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14150">
              <a:defRPr sz="1200">
                <a:latin typeface="Calibri" pitchFamily="34" charset="0"/>
              </a:defRPr>
            </a:lvl1pPr>
          </a:lstStyle>
          <a:p>
            <a:fld id="{61D85D3C-FADD-4205-9CD1-52FDEEB5FA4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55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defTabSz="914150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587" y="1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>
            <a:lvl1pPr algn="r" defTabSz="914150">
              <a:defRPr sz="1200">
                <a:latin typeface="Calibri" pitchFamily="34" charset="0"/>
              </a:defRPr>
            </a:lvl1pPr>
          </a:lstStyle>
          <a:p>
            <a:fld id="{5DD0304B-F34B-4256-95CC-BF1A9482EA1B}" type="datetimeFigureOut">
              <a:rPr lang="en-US"/>
              <a:pPr/>
              <a:t>11/9/2020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9012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2019" tIns="51008" rIns="102019" bIns="5100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520" y="4560571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defTabSz="914150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587" y="9119474"/>
            <a:ext cx="3169921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497" tIns="48248" rIns="96497" bIns="48248" numCol="1" anchor="b" anchorCtr="0" compatLnSpc="1">
            <a:prstTxWarp prst="textNoShape">
              <a:avLst/>
            </a:prstTxWarp>
          </a:bodyPr>
          <a:lstStyle>
            <a:lvl1pPr algn="r" defTabSz="914150">
              <a:defRPr sz="1200">
                <a:latin typeface="Calibri" pitchFamily="34" charset="0"/>
              </a:defRPr>
            </a:lvl1pPr>
          </a:lstStyle>
          <a:p>
            <a:fld id="{E14177B5-402C-45CC-87E3-90DD0E86833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08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4" y="1154548"/>
            <a:ext cx="7433253" cy="1487036"/>
          </a:xfrm>
        </p:spPr>
        <p:txBody>
          <a:bodyPr anchor="b"/>
          <a:lstStyle>
            <a:lvl1pPr>
              <a:defRPr sz="34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73074" y="2660073"/>
            <a:ext cx="7433253" cy="452569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200" b="0" kern="1200" dirty="0">
                <a:solidFill>
                  <a:srgbClr val="C4DBF4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21" y="276180"/>
            <a:ext cx="2373867" cy="878368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277130"/>
            <a:ext cx="2033588" cy="2951593"/>
          </a:xfr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859915" y="3277131"/>
            <a:ext cx="4284083" cy="2951593"/>
          </a:xfr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2033589" y="3277132"/>
            <a:ext cx="2826326" cy="1475072"/>
          </a:xfr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33588" y="4753651"/>
            <a:ext cx="2826327" cy="1475073"/>
          </a:xfrm>
          <a:solidFill>
            <a:schemeClr val="bg1"/>
          </a:solidFill>
          <a:ln w="3175">
            <a:solidFill>
              <a:schemeClr val="bg1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insert picture</a:t>
            </a:r>
          </a:p>
        </p:txBody>
      </p:sp>
    </p:spTree>
    <p:extLst>
      <p:ext uri="{BB962C8B-B14F-4D97-AF65-F5344CB8AC3E}">
        <p14:creationId xmlns:p14="http://schemas.microsoft.com/office/powerpoint/2010/main" val="338261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073" y="1249814"/>
            <a:ext cx="6248238" cy="2156307"/>
          </a:xfrm>
        </p:spPr>
        <p:txBody>
          <a:bodyPr anchor="b"/>
          <a:lstStyle>
            <a:lvl1pPr>
              <a:defRPr sz="3000">
                <a:solidFill>
                  <a:schemeClr val="bg1"/>
                </a:solidFill>
                <a:latin typeface="Franklin Gothic Demi" panose="020B0703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73075" y="3406122"/>
            <a:ext cx="6248236" cy="2130457"/>
          </a:xfrm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en-US" sz="2200" b="0" kern="1200" dirty="0">
                <a:solidFill>
                  <a:srgbClr val="C7DBF4"/>
                </a:solidFill>
                <a:latin typeface="+mj-lt"/>
                <a:ea typeface="+mj-ea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421" y="276180"/>
            <a:ext cx="2373867" cy="878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1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454" y="1516064"/>
            <a:ext cx="8232775" cy="47611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EC16C3E-254E-C04A-8A90-F3CAE37A3D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C3EBC34D-D7DC-4348-A578-DC66C49386B9}" type="datetime1">
              <a:rPr lang="en-US" smtClean="0"/>
              <a:t>11/9/2020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8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rgbClr val="C4DBF4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0D849-08F9-4A4B-8AD3-D2DCE5A82EB4}" type="datetime1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54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454" y="1516316"/>
            <a:ext cx="3960812" cy="4760913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717936" y="1516316"/>
            <a:ext cx="3960812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8EC16C3E-254E-C04A-8A90-F3CAE37A3D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C5E271D-BE9E-4E6B-B660-7885CF4EF204}" type="datetime1">
              <a:rPr lang="en-US" smtClean="0"/>
              <a:t>11/9/2020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46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16C3E-254E-C04A-8A90-F3CAE37A3D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9EFBB74-C467-4635-BF24-2CC7E182D4B8}" type="datetime1">
              <a:rPr lang="en-US" smtClean="0"/>
              <a:t>11/9/2020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4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16C3E-254E-C04A-8A90-F3CAE37A3DA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B9EFBB74-C467-4635-BF24-2CC7E182D4B8}" type="datetime1">
              <a:rPr lang="en-US" smtClean="0"/>
              <a:t>11/9/2020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3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56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3526" y="1431055"/>
            <a:ext cx="4633274" cy="46662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11F30-25DD-4BA2-A58A-CB35EC8FE3D9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457199" y="1508055"/>
            <a:ext cx="3413052" cy="219456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457199" y="3882195"/>
            <a:ext cx="3413052" cy="2194560"/>
          </a:xfrm>
          <a:solidFill>
            <a:schemeClr val="bg1"/>
          </a:solidFill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600"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Click to</a:t>
            </a:r>
            <a:br>
              <a:rPr lang="en-US" dirty="0"/>
            </a:br>
            <a:r>
              <a:rPr lang="en-US" dirty="0"/>
              <a:t>insert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57200" y="274638"/>
            <a:ext cx="6918325" cy="1143000"/>
          </a:xfrm>
        </p:spPr>
        <p:txBody>
          <a:bodyPr anchor="ctr" anchorCtr="0"/>
          <a:lstStyle>
            <a:lvl1pPr marL="0" indent="0">
              <a:buFontTx/>
              <a:buNone/>
              <a:defRPr sz="32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503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rgbClr val="D9D9D9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C4DBF4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CD6CE-12C1-41F2-B186-8570A100F50E}" type="datetime1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B9FE3-C304-CE48-A9B7-DC03ED22A9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46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679282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8452" y="6419721"/>
            <a:ext cx="3679722" cy="438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0574" y="6419721"/>
            <a:ext cx="2133600" cy="438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dirty="0">
                <a:solidFill>
                  <a:srgbClr val="FFFFFF"/>
                </a:solidFill>
                <a:latin typeface="Franklin Gothic Book" panose="020B0503020102020204" pitchFamily="34" charset="0"/>
                <a:cs typeface="Arial"/>
              </a:defRPr>
            </a:lvl1pPr>
          </a:lstStyle>
          <a:p>
            <a:pPr>
              <a:defRPr/>
            </a:pPr>
            <a:fld id="{8EC16C3E-254E-C04A-8A90-F3CAE37A3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11710"/>
            <a:ext cx="8229600" cy="4763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419721"/>
            <a:ext cx="2133600" cy="438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fld id="{D63550FF-F481-47E9-8324-CA728248F92C}" type="datetime1">
              <a:rPr lang="en-US" smtClean="0"/>
              <a:pPr/>
              <a:t>11/9/2020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882" y="30757"/>
            <a:ext cx="1489811" cy="5512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4" r:id="rId2"/>
    <p:sldLayoutId id="2147483814" r:id="rId3"/>
    <p:sldLayoutId id="2147483820" r:id="rId4"/>
    <p:sldLayoutId id="2147483815" r:id="rId5"/>
    <p:sldLayoutId id="2147483816" r:id="rId6"/>
    <p:sldLayoutId id="2147483825" r:id="rId7"/>
    <p:sldLayoutId id="2147483822" r:id="rId8"/>
    <p:sldLayoutId id="2147483823" r:id="rId9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Franklin Gothic Medium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8486D"/>
          </a:solidFill>
          <a:latin typeface="Franklin Gothic Medium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8486D"/>
          </a:solidFill>
          <a:latin typeface="Franklin Gothic Medium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8486D"/>
          </a:solidFill>
          <a:latin typeface="Franklin Gothic Medium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8486D"/>
          </a:solidFill>
          <a:latin typeface="Franklin Gothic Medium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8486D"/>
          </a:solidFill>
          <a:latin typeface="Franklin Gothic Medium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8486D"/>
          </a:solidFill>
          <a:latin typeface="Franklin Gothic Medium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8486D"/>
          </a:solidFill>
          <a:latin typeface="Franklin Gothic Medium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28486D"/>
          </a:solidFill>
          <a:latin typeface="Franklin Gothic Medium" pitchFamily="34" charset="0"/>
        </a:defRPr>
      </a:lvl9pPr>
    </p:titleStyle>
    <p:bodyStyle>
      <a:lvl1pPr marL="274320" indent="-274320" algn="l" rtl="0" eaLnBrk="1" fontAlgn="base" hangingPunct="1">
        <a:spcBef>
          <a:spcPts val="1000"/>
        </a:spcBef>
        <a:spcAft>
          <a:spcPct val="0"/>
        </a:spcAft>
        <a:buClr>
          <a:srgbClr val="C4DBF4"/>
        </a:buClr>
        <a:buSzPct val="125000"/>
        <a:buFont typeface="Arial" pitchFamily="34" charset="0"/>
        <a:buChar char="•"/>
        <a:defRPr sz="2400" b="0" kern="1200">
          <a:solidFill>
            <a:schemeClr val="bg1"/>
          </a:solidFill>
          <a:latin typeface="Franklin Gothic Medium" panose="020B0603020102020204" pitchFamily="34" charset="0"/>
          <a:ea typeface="+mn-ea"/>
          <a:cs typeface="Arial" pitchFamily="34" charset="0"/>
        </a:defRPr>
      </a:lvl1pPr>
      <a:lvl2pPr marL="512064" indent="-173736" algn="l" rtl="0" eaLnBrk="1" fontAlgn="base" hangingPunct="1">
        <a:spcBef>
          <a:spcPts val="800"/>
        </a:spcBef>
        <a:spcAft>
          <a:spcPct val="0"/>
        </a:spcAft>
        <a:buClr>
          <a:srgbClr val="C4DBF4"/>
        </a:buClr>
        <a:buSzPct val="85000"/>
        <a:buFont typeface="Wingdings" pitchFamily="2" charset="2"/>
        <a:buChar char="§"/>
        <a:defRPr sz="2000" b="0" kern="1200">
          <a:solidFill>
            <a:schemeClr val="bg1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859536" indent="-173736" algn="l" rtl="0" eaLnBrk="1" fontAlgn="base" hangingPunct="1">
        <a:spcBef>
          <a:spcPts val="800"/>
        </a:spcBef>
        <a:spcAft>
          <a:spcPct val="0"/>
        </a:spcAft>
        <a:buClr>
          <a:srgbClr val="C4DBF4"/>
        </a:buClr>
        <a:buFont typeface="Franklin Gothic Book" panose="020B0503020102020204" pitchFamily="34" charset="0"/>
        <a:buChar char="–"/>
        <a:defRPr sz="1600" b="0" kern="1200">
          <a:solidFill>
            <a:schemeClr val="bg1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173736" algn="l" rtl="0" eaLnBrk="1" fontAlgn="base" hangingPunct="1">
        <a:spcBef>
          <a:spcPts val="800"/>
        </a:spcBef>
        <a:spcAft>
          <a:spcPct val="0"/>
        </a:spcAft>
        <a:buClr>
          <a:srgbClr val="C4DBF4"/>
        </a:buClr>
        <a:buFont typeface="Franklin Gothic Book" panose="020B0503020102020204" pitchFamily="34" charset="0"/>
        <a:buChar char="–"/>
        <a:defRPr sz="1600" b="0" kern="1200">
          <a:solidFill>
            <a:schemeClr val="bg1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1828800" indent="0" algn="l" rtl="0" eaLnBrk="1" fontAlgn="base" hangingPunct="1">
        <a:spcBef>
          <a:spcPct val="20000"/>
        </a:spcBef>
        <a:spcAft>
          <a:spcPct val="0"/>
        </a:spcAft>
        <a:buClr>
          <a:srgbClr val="C4DBF4"/>
        </a:buClr>
        <a:buFont typeface="Arial" charset="0"/>
        <a:buNone/>
        <a:defRPr sz="1600" b="0" kern="1200" baseline="0">
          <a:solidFill>
            <a:schemeClr val="bg1"/>
          </a:solidFill>
          <a:latin typeface="+mj-lt"/>
          <a:ea typeface="+mn-ea"/>
          <a:cs typeface="Arial" pitchFamily="34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9933"/>
            <a:ext cx="7262191" cy="1671770"/>
          </a:xfrm>
        </p:spPr>
        <p:txBody>
          <a:bodyPr anchor="t"/>
          <a:lstStyle/>
          <a:p>
            <a:pPr algn="ctr"/>
            <a:r>
              <a:rPr lang="en-US" dirty="0"/>
              <a:t>MICROPLASTICS ECOLOGICAL RISK ASSESSMENT: Phase II Model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0796" y="2753774"/>
            <a:ext cx="5940978" cy="102309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Bob Murphy, Jennifer Flippin-  Tetra Tech Center for 	Ecological Sciences</a:t>
            </a:r>
          </a:p>
          <a:p>
            <a:r>
              <a:rPr lang="en-US" dirty="0"/>
              <a:t>Ryan Woodland, Univ. of Maryland, Chesapeake 	Biological Laboratory</a:t>
            </a:r>
          </a:p>
          <a:p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8F6312B-6739-4AA2-800D-18863069359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15" b="10815"/>
          <a:stretch>
            <a:fillRect/>
          </a:stretch>
        </p:blipFill>
        <p:spPr>
          <a:xfrm>
            <a:off x="2033588" y="3981013"/>
            <a:ext cx="2826327" cy="1475073"/>
          </a:xfrm>
        </p:spPr>
      </p:pic>
      <p:pic>
        <p:nvPicPr>
          <p:cNvPr id="9" name="Picture 2" descr="C:\Users\matthew.robinson\Desktop\foam_specks_RTP_011818.jpg">
            <a:extLst>
              <a:ext uri="{FF2B5EF4-FFF2-40B4-BE49-F238E27FC236}">
                <a16:creationId xmlns:a16="http://schemas.microsoft.com/office/drawing/2014/main" id="{C23A578C-A919-416A-ACE3-36ECDA34E13C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3" b="9173"/>
          <a:stretch>
            <a:fillRect/>
          </a:stretch>
        </p:blipFill>
        <p:spPr bwMode="auto">
          <a:xfrm>
            <a:off x="0" y="3876675"/>
            <a:ext cx="2033588" cy="29511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FF247C-3A38-4449-872A-D66EFCD60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3773" y="5455991"/>
            <a:ext cx="2846142" cy="1371943"/>
          </a:xfrm>
          <a:prstGeom prst="rect">
            <a:avLst/>
          </a:prstGeom>
        </p:spPr>
      </p:pic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EF2CFB5C-867F-4FE0-A9A8-FFF561602D9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/>
          <a:srcRect t="10223" b="10223"/>
          <a:stretch>
            <a:fillRect/>
          </a:stretch>
        </p:blipFill>
        <p:spPr>
          <a:xfrm>
            <a:off x="4879730" y="3876245"/>
            <a:ext cx="4284083" cy="295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66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FFE6A-B48A-403E-A5CD-92A4B37F3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817" y="-77233"/>
            <a:ext cx="7030278" cy="1143000"/>
          </a:xfrm>
        </p:spPr>
        <p:txBody>
          <a:bodyPr/>
          <a:lstStyle/>
          <a:p>
            <a:r>
              <a:rPr lang="en-US" dirty="0"/>
              <a:t>Semi-quantitative food web interaction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36BBFB-A218-44C7-8C81-AC8FC6FDBE9B}"/>
              </a:ext>
            </a:extLst>
          </p:cNvPr>
          <p:cNvSpPr txBox="1"/>
          <p:nvPr/>
        </p:nvSpPr>
        <p:spPr>
          <a:xfrm>
            <a:off x="755374" y="6453809"/>
            <a:ext cx="3909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Data from Boynton et al 1981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D4C06-8297-4CB2-8B72-BF7ADC458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74" y="843100"/>
            <a:ext cx="7792279" cy="56107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859714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2720A-9699-49AC-BE8F-6FA6514E7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983" y="-47780"/>
            <a:ext cx="6182139" cy="1143000"/>
          </a:xfrm>
        </p:spPr>
        <p:txBody>
          <a:bodyPr/>
          <a:lstStyle/>
          <a:p>
            <a:pPr algn="ctr"/>
            <a:r>
              <a:rPr lang="en-US" dirty="0" err="1"/>
              <a:t>Baywide</a:t>
            </a:r>
            <a:r>
              <a:rPr lang="en-US" dirty="0"/>
              <a:t> diet: 1YO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AAB60-DD5D-4A6B-8C5A-6B29DFE052D2}"/>
              </a:ext>
            </a:extLst>
          </p:cNvPr>
          <p:cNvSpPr txBox="1"/>
          <p:nvPr/>
        </p:nvSpPr>
        <p:spPr>
          <a:xfrm>
            <a:off x="755374" y="6453809"/>
            <a:ext cx="3909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Data from </a:t>
            </a:r>
            <a:r>
              <a:rPr lang="en-US" sz="1600" dirty="0" err="1">
                <a:solidFill>
                  <a:srgbClr val="FFFFFF"/>
                </a:solidFill>
                <a:latin typeface="Franklin Gothic Medium" panose="020B0603020102020204" pitchFamily="34" charset="0"/>
              </a:rPr>
              <a:t>Ihde</a:t>
            </a:r>
            <a:r>
              <a:rPr lang="en-US" sz="16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 et al, 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53843D-0B61-43CF-85F4-0E29548E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938893"/>
            <a:ext cx="8375373" cy="5514916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47891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ECBFF-A1B1-403D-9D98-97481BAB4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78" y="-140978"/>
            <a:ext cx="6792823" cy="1090336"/>
          </a:xfrm>
        </p:spPr>
        <p:txBody>
          <a:bodyPr/>
          <a:lstStyle/>
          <a:p>
            <a:pPr algn="ctr"/>
            <a:r>
              <a:rPr lang="en-US" dirty="0" err="1"/>
              <a:t>Baywide</a:t>
            </a:r>
            <a:r>
              <a:rPr lang="en-US" dirty="0"/>
              <a:t> diet: 2YO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A381D-5AE4-4DDF-97FF-B07578059E3C}"/>
              </a:ext>
            </a:extLst>
          </p:cNvPr>
          <p:cNvSpPr txBox="1"/>
          <p:nvPr/>
        </p:nvSpPr>
        <p:spPr>
          <a:xfrm>
            <a:off x="755374" y="6453809"/>
            <a:ext cx="3909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Data from </a:t>
            </a:r>
            <a:r>
              <a:rPr lang="en-US" sz="1600" dirty="0" err="1">
                <a:solidFill>
                  <a:srgbClr val="FFFFFF"/>
                </a:solidFill>
                <a:latin typeface="Franklin Gothic Medium" panose="020B0603020102020204" pitchFamily="34" charset="0"/>
              </a:rPr>
              <a:t>Ihde</a:t>
            </a:r>
            <a:r>
              <a:rPr lang="en-US" sz="16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 et al, 2015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A5BE6F-F95A-4265-92A2-6279DCF87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95" y="920057"/>
            <a:ext cx="8564139" cy="553375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66418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B965F-B38F-4F43-B812-DF4B543B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808" y="-109674"/>
            <a:ext cx="6792823" cy="917573"/>
          </a:xfrm>
        </p:spPr>
        <p:txBody>
          <a:bodyPr/>
          <a:lstStyle/>
          <a:p>
            <a:pPr algn="ctr"/>
            <a:r>
              <a:rPr lang="en-US" sz="2800" dirty="0"/>
              <a:t>Microplastic pathways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11DD4B1-F117-4B8A-90DC-18244E78E7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176072"/>
              </p:ext>
            </p:extLst>
          </p:nvPr>
        </p:nvGraphicFramePr>
        <p:xfrm>
          <a:off x="251791" y="954157"/>
          <a:ext cx="7776079" cy="5321231"/>
        </p:xfrm>
        <a:graphic>
          <a:graphicData uri="http://schemas.openxmlformats.org/drawingml/2006/table">
            <a:tbl>
              <a:tblPr firstRow="1" firstCol="1" bandRow="1"/>
              <a:tblGrid>
                <a:gridCol w="1412136">
                  <a:extLst>
                    <a:ext uri="{9D8B030D-6E8A-4147-A177-3AD203B41FA5}">
                      <a16:colId xmlns:a16="http://schemas.microsoft.com/office/drawing/2014/main" val="1890609838"/>
                    </a:ext>
                  </a:extLst>
                </a:gridCol>
                <a:gridCol w="1286164">
                  <a:extLst>
                    <a:ext uri="{9D8B030D-6E8A-4147-A177-3AD203B41FA5}">
                      <a16:colId xmlns:a16="http://schemas.microsoft.com/office/drawing/2014/main" val="2243535636"/>
                    </a:ext>
                  </a:extLst>
                </a:gridCol>
                <a:gridCol w="1567658">
                  <a:extLst>
                    <a:ext uri="{9D8B030D-6E8A-4147-A177-3AD203B41FA5}">
                      <a16:colId xmlns:a16="http://schemas.microsoft.com/office/drawing/2014/main" val="682714824"/>
                    </a:ext>
                  </a:extLst>
                </a:gridCol>
                <a:gridCol w="1729400">
                  <a:extLst>
                    <a:ext uri="{9D8B030D-6E8A-4147-A177-3AD203B41FA5}">
                      <a16:colId xmlns:a16="http://schemas.microsoft.com/office/drawing/2014/main" val="1619895982"/>
                    </a:ext>
                  </a:extLst>
                </a:gridCol>
                <a:gridCol w="1780721">
                  <a:extLst>
                    <a:ext uri="{9D8B030D-6E8A-4147-A177-3AD203B41FA5}">
                      <a16:colId xmlns:a16="http://schemas.microsoft.com/office/drawing/2014/main" val="3424308180"/>
                    </a:ext>
                  </a:extLst>
                </a:gridCol>
              </a:tblGrid>
              <a:tr h="869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Major Taxa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Confirmed MP presence or consumption?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(Y/N)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Location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Citation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865622"/>
                  </a:ext>
                </a:extLst>
              </a:tr>
              <a:tr h="229933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Habitat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293600"/>
                  </a:ext>
                </a:extLst>
              </a:tr>
              <a:tr h="7863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Macrophytes (includes SAV and wetlands)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(SAV) Caribbean; UK, Korea; Washington, DC; (wetlands)South Africa; multiple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(Goss et al. 2018, Reynolds and Ryan 2018, Murphy 2019, Townsend et al. 2019, Cozzolino et al. 2020, Huang et al. 2020, Jones et al. 2020)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Macrophytes include a combination of SAV and wetlands given similar roles for microplastic adherence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420631"/>
                  </a:ext>
                </a:extLst>
              </a:tr>
              <a:tr h="314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Epiphytes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Caribbean; 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(Goss et al. 2018, Seng et al. 2020)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Found in epiphytes on seagrass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8350177"/>
                  </a:ext>
                </a:extLst>
              </a:tr>
              <a:tr h="314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Benthic organic matter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St. Lawrence River; Washington DC; 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(Castaneda et al. 2014, Murphy 2020)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409630"/>
                  </a:ext>
                </a:extLst>
              </a:tr>
              <a:tr h="314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Phytoplankton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Laboratory; 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(Long et al. 2015, Shiu et al. 2020)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Diatoms; aggregation of cells on MPs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353160"/>
                  </a:ext>
                </a:extLst>
              </a:tr>
              <a:tr h="229933">
                <a:tc grid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Invertebrate Prey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535875"/>
                  </a:ext>
                </a:extLst>
              </a:tr>
              <a:tr h="2174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Insects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4891699"/>
                  </a:ext>
                </a:extLst>
              </a:tr>
              <a:tr h="4717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Crustacean larvae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Laboratory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(Jemec et al. 2016, Gambardella et al. 2017, Woods et al. 2020)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Lobsters; barnacle nauplii; 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9944165"/>
                  </a:ext>
                </a:extLst>
              </a:tr>
              <a:tr h="4717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Cladocerans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Laboratory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(Martins and Guilhermino 2018, Jaikumar et al. 2019, Woods et al. 2020)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Freshwater regions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013656"/>
                  </a:ext>
                </a:extLst>
              </a:tr>
              <a:tr h="314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Copepods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Laboratory; Pacific Ocean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(Cole et al. 2015, Desforges et al. 2015)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934159"/>
                  </a:ext>
                </a:extLst>
              </a:tr>
              <a:tr h="7863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Amphipods</a:t>
                      </a:r>
                      <a:endParaRPr lang="en-US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Laboratory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(Jeong et al. 2017, Mateos Cárdenas et al. 2019)</a:t>
                      </a:r>
                      <a:endParaRPr lang="en-US" sz="90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err="1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Jeong</a:t>
                      </a:r>
                      <a:r>
                        <a:rPr lang="en-US" sz="900" dirty="0"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et al proposed an adverse outcome pathway for microplastic exposure that covers molecular and individual levels.</a:t>
                      </a:r>
                      <a:endParaRPr lang="en-US" sz="900" dirty="0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598" marR="575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879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62930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D57C5-739B-46A7-86DA-D93462301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4662D-BBA6-41CF-A4BA-D2816B9C37D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759513"/>
            <a:ext cx="6433676" cy="1407757"/>
          </a:xfrm>
        </p:spPr>
        <p:txBody>
          <a:bodyPr/>
          <a:lstStyle/>
          <a:p>
            <a:r>
              <a:rPr lang="en-US" dirty="0"/>
              <a:t>Incorporating comments/recommendations</a:t>
            </a:r>
          </a:p>
          <a:p>
            <a:r>
              <a:rPr lang="en-US" dirty="0"/>
              <a:t>Quantifiable network development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82FD-5E9C-417B-9E90-8827D6581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0989"/>
            <a:ext cx="2994991" cy="2104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CC5F1F-3659-4099-9B2E-BE90F9C3A8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991" y="4147516"/>
            <a:ext cx="3558145" cy="2125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5C951-B5DE-40E4-95EE-EE5DA4A6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906" y="4143345"/>
            <a:ext cx="2851766" cy="212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649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1CDE3-7735-4178-B3BC-9743BE782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Input and Criteria for Inclusion</a:t>
            </a:r>
            <a:br>
              <a:rPr lang="en-US" dirty="0"/>
            </a:br>
            <a:r>
              <a:rPr lang="en-US" dirty="0"/>
              <a:t>Potomac River Striped Bass 0-2YO</a:t>
            </a:r>
            <a:r>
              <a:rPr lang="en-US" baseline="30000" dirty="0"/>
              <a:t>1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D8F11-2005-418D-8D49-84E34A6DB7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868214"/>
            <a:ext cx="3690730" cy="38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u="sng" dirty="0"/>
              <a:t>Literature Review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Potomac River data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Chesapeake Bay/other tributary studies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Other Atlantic Coast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Global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665CEB-456D-493B-84B8-783D54253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921" y="1532282"/>
            <a:ext cx="4114800" cy="4800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ECC412-A6D2-46AC-B8A1-E0BB15DC4B13}"/>
              </a:ext>
            </a:extLst>
          </p:cNvPr>
          <p:cNvSpPr txBox="1"/>
          <p:nvPr/>
        </p:nvSpPr>
        <p:spPr>
          <a:xfrm>
            <a:off x="198783" y="5704718"/>
            <a:ext cx="3949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30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1 </a:t>
            </a:r>
            <a:r>
              <a:rPr lang="en-US" sz="20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See draft for description of 3YO</a:t>
            </a:r>
            <a:endParaRPr lang="en-US" sz="2000" baseline="30000" dirty="0">
              <a:solidFill>
                <a:srgbClr val="FFFFFF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581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C2F2-0CCE-40D4-808D-EC1B3A6E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339"/>
            <a:ext cx="6792823" cy="114300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Franklin Gothic Demi" panose="020B0703020102020204" pitchFamily="34" charset="0"/>
              </a:rPr>
              <a:t>Model Development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18A3B0-1680-4FE1-9CD0-C8C89ECAAF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16063"/>
            <a:ext cx="5413513" cy="43546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  <a:latin typeface="+mj-lt"/>
                <a:ea typeface="Calibri" panose="020F0502020204030204" pitchFamily="34" charset="0"/>
              </a:rPr>
              <a:t>Biological endpoints of potential interest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Qualitative food web interactions that could lead to microplastic intake by Striped Bass;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Semi-quantitative food web interaction scenarios for Striped Bass living in different salinity regimes.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8DFBE-CCFA-4EA0-A1BD-73492E522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713" y="1857306"/>
            <a:ext cx="2816087" cy="42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CE85-F005-4715-AF3A-3EAE08FF8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217" y="0"/>
            <a:ext cx="6792823" cy="1143000"/>
          </a:xfrm>
        </p:spPr>
        <p:txBody>
          <a:bodyPr/>
          <a:lstStyle/>
          <a:p>
            <a:pPr algn="ctr"/>
            <a:r>
              <a:rPr lang="en-US" dirty="0"/>
              <a:t>Biological Endpoints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3EF26B-30A0-42F0-9493-3F415BF8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1" y="1487556"/>
            <a:ext cx="9073559" cy="394583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85235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C2F2-0CCE-40D4-808D-EC1B3A6E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339"/>
            <a:ext cx="6792823" cy="114300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Franklin Gothic Demi" panose="020B0703020102020204" pitchFamily="34" charset="0"/>
              </a:rPr>
              <a:t>Model Development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18A3B0-1680-4FE1-9CD0-C8C89ECAAF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16063"/>
            <a:ext cx="5413513" cy="43546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Biological endpoints of potential interest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Q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ualitative food web interactions that could lead to microplastic intake by Striped Bass;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Semi-quantitative food web interaction scenarios for Striped Bass living in different salinity regimes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8DFBE-CCFA-4EA0-A1BD-73492E522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713" y="1857306"/>
            <a:ext cx="2816087" cy="42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7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750B4-3487-4233-8426-78F259322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71" y="59580"/>
            <a:ext cx="7335078" cy="1143000"/>
          </a:xfrm>
        </p:spPr>
        <p:txBody>
          <a:bodyPr/>
          <a:lstStyle/>
          <a:p>
            <a:r>
              <a:rPr lang="en-US" sz="4000" dirty="0"/>
              <a:t>Qualitative food web interactions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63DB5C-C698-495F-88FA-7F23857C0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24" y="1023531"/>
            <a:ext cx="7335077" cy="5642367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555628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0C2F2-0CCE-40D4-808D-EC1B3A6EB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2339"/>
            <a:ext cx="6792823" cy="1143000"/>
          </a:xfrm>
        </p:spPr>
        <p:txBody>
          <a:bodyPr/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Franklin Gothic Demi" panose="020B0703020102020204" pitchFamily="34" charset="0"/>
              </a:rPr>
              <a:t>Model Development</a:t>
            </a:r>
            <a:endParaRPr lang="en-US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1318A3B0-1680-4FE1-9CD0-C8C89ECAAF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516063"/>
            <a:ext cx="5413513" cy="4354650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</a:rPr>
              <a:t>Biological endpoints of potential interest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Qualitative food web interactions that could lead to microplastic intake by Striped Bass; 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+mj-lt"/>
              </a:rPr>
              <a:t>S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emi-quantitative food web interaction scenarios for Striped Bass living in different salinity regimes.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68DFBE-CCFA-4EA0-A1BD-73492E522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713" y="1857306"/>
            <a:ext cx="2816087" cy="42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82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2D130-26B3-4161-A01A-A13E83739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426" y="0"/>
            <a:ext cx="7136296" cy="1143000"/>
          </a:xfrm>
        </p:spPr>
        <p:txBody>
          <a:bodyPr/>
          <a:lstStyle/>
          <a:p>
            <a:r>
              <a:rPr lang="en-US" dirty="0"/>
              <a:t>Semi-quantitative food web interaction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61F65-2522-4283-9F24-0946828FABC3}"/>
              </a:ext>
            </a:extLst>
          </p:cNvPr>
          <p:cNvSpPr txBox="1"/>
          <p:nvPr/>
        </p:nvSpPr>
        <p:spPr>
          <a:xfrm>
            <a:off x="755374" y="6453809"/>
            <a:ext cx="3909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Data from Boynton et al 1981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51FF3A-65DE-4A6C-9248-77500EE2D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226" y="930200"/>
            <a:ext cx="7613374" cy="552360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11933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0EE03-D3F2-46C1-BAF7-1372FE49C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793" y="-167309"/>
            <a:ext cx="7010399" cy="1143000"/>
          </a:xfrm>
        </p:spPr>
        <p:txBody>
          <a:bodyPr/>
          <a:lstStyle/>
          <a:p>
            <a:r>
              <a:rPr lang="en-US" dirty="0"/>
              <a:t>Semi-quantitative food web interaction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5BCC5B-32F8-4AEE-B8CA-A55BD44B99DE}"/>
              </a:ext>
            </a:extLst>
          </p:cNvPr>
          <p:cNvSpPr txBox="1"/>
          <p:nvPr/>
        </p:nvSpPr>
        <p:spPr>
          <a:xfrm>
            <a:off x="755374" y="6453809"/>
            <a:ext cx="3909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FF"/>
                </a:solidFill>
                <a:latin typeface="Franklin Gothic Medium" panose="020B0603020102020204" pitchFamily="34" charset="0"/>
              </a:rPr>
              <a:t>Data from Boynton et al 1981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085E1-F0EF-40B2-9364-ADAFDC655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357" y="949060"/>
            <a:ext cx="7156174" cy="550474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481099657"/>
      </p:ext>
    </p:extLst>
  </p:cSld>
  <p:clrMapOvr>
    <a:masterClrMapping/>
  </p:clrMapOvr>
</p:sld>
</file>

<file path=ppt/theme/theme1.xml><?xml version="1.0" encoding="utf-8"?>
<a:theme xmlns:a="http://schemas.openxmlformats.org/drawingml/2006/main" name="Tt_PPT_Template_3_Dark">
  <a:themeElements>
    <a:clrScheme name="Tetra Tech 3">
      <a:dk1>
        <a:srgbClr val="2A2C27"/>
      </a:dk1>
      <a:lt1>
        <a:srgbClr val="FFFFFF"/>
      </a:lt1>
      <a:dk2>
        <a:srgbClr val="003478"/>
      </a:dk2>
      <a:lt2>
        <a:srgbClr val="E0E1DD"/>
      </a:lt2>
      <a:accent1>
        <a:srgbClr val="5482AB"/>
      </a:accent1>
      <a:accent2>
        <a:srgbClr val="69923A"/>
      </a:accent2>
      <a:accent3>
        <a:srgbClr val="CA7700"/>
      </a:accent3>
      <a:accent4>
        <a:srgbClr val="B3995D"/>
      </a:accent4>
      <a:accent5>
        <a:srgbClr val="675C53"/>
      </a:accent5>
      <a:accent6>
        <a:srgbClr val="004165"/>
      </a:accent6>
      <a:hlink>
        <a:srgbClr val="0000FF"/>
      </a:hlink>
      <a:folHlink>
        <a:srgbClr val="7030A0"/>
      </a:folHlink>
    </a:clrScheme>
    <a:fontScheme name="Tetra Tech 3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solidFill>
              <a:srgbClr val="FFFFFF"/>
            </a:solidFill>
            <a:latin typeface="Franklin Gothic Medium" panose="020B06030201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t_PPT_template_3_dark.potx" id="{A1D19A58-4EDE-4B6D-982F-4B200320298A}" vid="{423D1145-A084-4B49-B8DF-511CF92BFFC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9DC55C76DD994587C98F60B953FE81" ma:contentTypeVersion="0" ma:contentTypeDescription="Create a new document." ma:contentTypeScope="" ma:versionID="f59d115bf38d159fd4b8b42550e52cfc">
  <xsd:schema xmlns:xsd="http://www.w3.org/2001/XMLSchema" xmlns:xs="http://www.w3.org/2001/XMLSchema" xmlns:p="http://schemas.microsoft.com/office/2006/metadata/properties" xmlns:ns2="9cf81d45-a9ea-4144-b627-fe3d25dc540a" targetNamespace="http://schemas.microsoft.com/office/2006/metadata/properties" ma:root="true" ma:fieldsID="53503d9ae57f0eb6e7b0438b3a8fcaa2" ns2:_="">
    <xsd:import namespace="9cf81d45-a9ea-4144-b627-fe3d25dc540a"/>
    <xsd:element name="properties">
      <xsd:complexType>
        <xsd:sequence>
          <xsd:element name="documentManagement">
            <xsd:complexType>
              <xsd:all>
                <xsd:element ref="ns2:ProjectNumber" minOccurs="0"/>
                <xsd:element ref="ns2:ClientNumber" minOccurs="0"/>
                <xsd:element ref="ns2:Initiati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81d45-a9ea-4144-b627-fe3d25dc540a" elementFormDefault="qualified">
    <xsd:import namespace="http://schemas.microsoft.com/office/2006/documentManagement/types"/>
    <xsd:import namespace="http://schemas.microsoft.com/office/infopath/2007/PartnerControls"/>
    <xsd:element name="ProjectNumber" ma:index="8" nillable="true" ma:displayName="ProjectNumber" ma:internalName="ProjectNumber">
      <xsd:simpleType>
        <xsd:restriction base="dms:Text">
          <xsd:maxLength value="255"/>
        </xsd:restriction>
      </xsd:simpleType>
    </xsd:element>
    <xsd:element name="ClientNumber" ma:index="9" nillable="true" ma:displayName="ClientNumber" ma:internalName="ClientNumber">
      <xsd:simpleType>
        <xsd:restriction base="dms:Text">
          <xsd:maxLength value="255"/>
        </xsd:restriction>
      </xsd:simpleType>
    </xsd:element>
    <xsd:element name="Initiative" ma:index="10" nillable="true" ma:displayName="Initiative" ma:internalName="Initiativ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255123cf-5600-44fe-bd0b-5525a29327fe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Number xmlns="9cf81d45-a9ea-4144-b627-fe3d25dc540a" xsi:nil="true"/>
    <Initiative xmlns="9cf81d45-a9ea-4144-b627-fe3d25dc540a" xsi:nil="true"/>
    <ClientNumber xmlns="9cf81d45-a9ea-4144-b627-fe3d25dc540a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D594A8-00A4-47C3-A0C7-4277D02C0B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f81d45-a9ea-4144-b627-fe3d25dc54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45A9039-6EBE-4826-80F8-59B6E10C9E6E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08512A0-91AF-4FF2-B9CD-6058FF4BA74E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9cf81d45-a9ea-4144-b627-fe3d25dc540a"/>
    <ds:schemaRef ds:uri="http://purl.org/dc/terms/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93658EA1-FB9E-4B23-82F5-B14273B575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Tt_PPT_template_3_dark</Template>
  <TotalTime>0</TotalTime>
  <Words>520</Words>
  <Application>Microsoft Office PowerPoint</Application>
  <PresentationFormat>On-screen Show (4:3)</PresentationFormat>
  <Paragraphs>97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Franklin Gothic Book</vt:lpstr>
      <vt:lpstr>Franklin Gothic Demi</vt:lpstr>
      <vt:lpstr>Franklin Gothic Medium</vt:lpstr>
      <vt:lpstr>Times New Roman</vt:lpstr>
      <vt:lpstr>Wingdings</vt:lpstr>
      <vt:lpstr>Tt_PPT_Template_3_Dark</vt:lpstr>
      <vt:lpstr>MICROPLASTICS ECOLOGICAL RISK ASSESSMENT: Phase II Model</vt:lpstr>
      <vt:lpstr>Model Input and Criteria for Inclusion Potomac River Striped Bass 0-2YO1</vt:lpstr>
      <vt:lpstr>Model Development</vt:lpstr>
      <vt:lpstr>Biological Endpoints</vt:lpstr>
      <vt:lpstr>Model Development</vt:lpstr>
      <vt:lpstr>Qualitative food web interactions</vt:lpstr>
      <vt:lpstr>Model Development</vt:lpstr>
      <vt:lpstr>Semi-quantitative food web interaction </vt:lpstr>
      <vt:lpstr>Semi-quantitative food web interaction </vt:lpstr>
      <vt:lpstr>Semi-quantitative food web interaction </vt:lpstr>
      <vt:lpstr>Baywide diet: 1YO</vt:lpstr>
      <vt:lpstr>Baywide diet: 2YO</vt:lpstr>
      <vt:lpstr>Microplastic pathways</vt:lpstr>
      <vt:lpstr>Next Steps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2019-12-01T17:08:29Z</dcterms:created>
  <dcterms:modified xsi:type="dcterms:W3CDTF">2020-11-09T17:07:44Z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0x0101004A9DC55C76DD994587C98F60B953FE81</vt:lpwstr>
  </property>
</Properties>
</file>