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4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1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Sheet1!$A$2:$A$4</c:f>
              <c:strCache>
                <c:ptCount val="3"/>
                <c:pt idx="0">
                  <c:v>"Yes"</c:v>
                </c:pt>
                <c:pt idx="1">
                  <c:v>"Maybe"</c:v>
                </c:pt>
                <c:pt idx="2">
                  <c:v>"Blank"/"No"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63</c:v>
                </c:pt>
                <c:pt idx="1">
                  <c:v>30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844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1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12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25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05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84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35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33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594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376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22CA07-B1F9-40CF-BD56-3D70B3424E9B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57EA2-2269-4456-AD2E-7CE2E03FC3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648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2137"/>
            <a:ext cx="12192000" cy="42466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531" y="3776182"/>
            <a:ext cx="11354937" cy="2387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Planning for 2020 Conferences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43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8893" y="52859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/>
              <a:t>Deadlines </a:t>
            </a:r>
            <a:r>
              <a:rPr lang="en-US" b="1" u="sng" dirty="0" smtClean="0"/>
              <a:t>and Costs</a:t>
            </a:r>
            <a:endParaRPr lang="en-US" b="1" u="sng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095690"/>
              </p:ext>
            </p:extLst>
          </p:nvPr>
        </p:nvGraphicFramePr>
        <p:xfrm>
          <a:off x="354842" y="1378422"/>
          <a:ext cx="11532357" cy="5012115"/>
        </p:xfrm>
        <a:graphic>
          <a:graphicData uri="http://schemas.openxmlformats.org/drawingml/2006/table">
            <a:tbl>
              <a:tblPr/>
              <a:tblGrid>
                <a:gridCol w="2784143"/>
                <a:gridCol w="1323833"/>
                <a:gridCol w="2415654"/>
                <a:gridCol w="2019868"/>
                <a:gridCol w="1719618"/>
                <a:gridCol w="1269241"/>
              </a:tblGrid>
              <a:tr h="5970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Trusted Source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Jurisdiction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 Conferences and Meetings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Proposal Due Date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Estimated Costs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597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Maryland Municipal League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Summer Conference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 28 - July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 2019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597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 State Association of Township Supervisors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 Conference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3 -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September 2019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$750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A"/>
                    </a:solidFill>
                  </a:tcPr>
                </a:tc>
              </a:tr>
              <a:tr h="597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 Municipal League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Spring Sustainability Conference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June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February 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97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 Municipal League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 Sustainability Conference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November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February 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97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Pennsylvania State Association of Boroughs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Fall Conference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October 16 -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February 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97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Maryland Association of Counties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Summer Conference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 19 -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$1,000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  <a:tr h="5970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County Commissioners Association of Pennsylvania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Annual Conference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August 16 -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Rolling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</a:tr>
            </a:tbl>
          </a:graphicData>
        </a:graphic>
      </p:graphicFrame>
      <p:sp>
        <p:nvSpPr>
          <p:cNvPr id="7" name="5-Point Star 6"/>
          <p:cNvSpPr/>
          <p:nvPr/>
        </p:nvSpPr>
        <p:spPr>
          <a:xfrm>
            <a:off x="9457898" y="2006221"/>
            <a:ext cx="491319" cy="436729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9457898" y="2739794"/>
            <a:ext cx="491319" cy="436729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734568" y="3176523"/>
            <a:ext cx="1993140" cy="336414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5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Accepted 2020 Proposals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740" y="1825625"/>
            <a:ext cx="10685060" cy="4351338"/>
          </a:xfrm>
        </p:spPr>
        <p:txBody>
          <a:bodyPr/>
          <a:lstStyle/>
          <a:p>
            <a:r>
              <a:rPr lang="en-US" dirty="0" smtClean="0"/>
              <a:t>Maryland Municipal League (MML) – Summer Conference (June 2020)</a:t>
            </a:r>
          </a:p>
          <a:p>
            <a:pPr lvl="1"/>
            <a:r>
              <a:rPr lang="en-US" i="1" dirty="0" smtClean="0"/>
              <a:t>Climate Resilience </a:t>
            </a:r>
            <a:r>
              <a:rPr lang="en-US" dirty="0" smtClean="0"/>
              <a:t>– Environmental Finance Center, Harry Hughes Center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Pennsylvania State Association of Township Supervisors (PSATS) – Annual Conference (May 2020)</a:t>
            </a:r>
          </a:p>
          <a:p>
            <a:pPr lvl="1"/>
            <a:r>
              <a:rPr lang="en-US" i="1" dirty="0" smtClean="0"/>
              <a:t>Understanding Your Community’s </a:t>
            </a:r>
            <a:r>
              <a:rPr lang="en-US" i="1" dirty="0" err="1" smtClean="0"/>
              <a:t>Stormwater</a:t>
            </a:r>
            <a:r>
              <a:rPr lang="en-US" i="1" dirty="0" smtClean="0"/>
              <a:t> Obligations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3358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4427" y="66509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/>
              <a:t>Upcoming 2020 Proposals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460" y="1282890"/>
            <a:ext cx="11641540" cy="515885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Pennsylvania Municipal League (PML) – Spring/Fall Sustainability Summit</a:t>
            </a:r>
          </a:p>
          <a:p>
            <a:pPr lvl="1"/>
            <a:r>
              <a:rPr lang="en-US" dirty="0" err="1" smtClean="0"/>
              <a:t>Stormwater</a:t>
            </a:r>
            <a:endParaRPr lang="en-US" dirty="0" smtClean="0"/>
          </a:p>
          <a:p>
            <a:pPr lvl="1"/>
            <a:r>
              <a:rPr lang="en-US" dirty="0" smtClean="0"/>
              <a:t>Tree canopy</a:t>
            </a:r>
          </a:p>
          <a:p>
            <a:r>
              <a:rPr lang="en-US" dirty="0" smtClean="0"/>
              <a:t>Maryland Association of Counties (MACO) – Summer Conference</a:t>
            </a:r>
          </a:p>
          <a:p>
            <a:pPr lvl="1"/>
            <a:r>
              <a:rPr lang="en-US" dirty="0" smtClean="0"/>
              <a:t>Planning for clean water</a:t>
            </a:r>
          </a:p>
          <a:p>
            <a:pPr lvl="1"/>
            <a:r>
              <a:rPr lang="en-US" dirty="0" smtClean="0"/>
              <a:t>Tree canopy</a:t>
            </a:r>
          </a:p>
          <a:p>
            <a:r>
              <a:rPr lang="en-US" dirty="0" smtClean="0"/>
              <a:t>Pennsylvania State Association of Boroughs (PSAB) – Fall Conference</a:t>
            </a:r>
          </a:p>
          <a:p>
            <a:pPr lvl="1"/>
            <a:r>
              <a:rPr lang="en-US" dirty="0" smtClean="0"/>
              <a:t>Infrastructure maintenance and </a:t>
            </a:r>
            <a:r>
              <a:rPr lang="en-US" dirty="0" err="1" smtClean="0"/>
              <a:t>stormwater</a:t>
            </a:r>
            <a:endParaRPr lang="en-US" dirty="0" smtClean="0"/>
          </a:p>
          <a:p>
            <a:pPr lvl="1"/>
            <a:r>
              <a:rPr lang="en-US" dirty="0" smtClean="0"/>
              <a:t>Tree canopy</a:t>
            </a:r>
          </a:p>
          <a:p>
            <a:r>
              <a:rPr lang="en-US" dirty="0" smtClean="0"/>
              <a:t>County Commissions Association of Pennsylvania (CCAP) – Annual Conference</a:t>
            </a:r>
          </a:p>
          <a:p>
            <a:pPr lvl="1"/>
            <a:r>
              <a:rPr lang="en-US" dirty="0" smtClean="0"/>
              <a:t>Land use planning impacts on floodplains</a:t>
            </a:r>
          </a:p>
          <a:p>
            <a:pPr lvl="1"/>
            <a:r>
              <a:rPr lang="en-US" dirty="0" smtClean="0"/>
              <a:t>Role of counties in WIP implementation</a:t>
            </a:r>
          </a:p>
          <a:p>
            <a:pPr lvl="1"/>
            <a:r>
              <a:rPr lang="en-US" dirty="0" smtClean="0"/>
              <a:t>Outdoor recreation industry and natural resource protection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21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631" y="698316"/>
            <a:ext cx="8212912" cy="6159684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00368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/>
              <a:t>LLWG Capacity – Survey Results</a:t>
            </a:r>
            <a:endParaRPr lang="en-US" b="1" u="sng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1825625"/>
            <a:ext cx="503033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16 participants</a:t>
            </a:r>
          </a:p>
          <a:p>
            <a:endParaRPr lang="en-US" dirty="0" smtClean="0"/>
          </a:p>
          <a:p>
            <a:r>
              <a:rPr lang="en-US" dirty="0" smtClean="0"/>
              <a:t>87.5% have capacity for 1 – 2 presentations per year</a:t>
            </a:r>
          </a:p>
          <a:p>
            <a:endParaRPr lang="en-US" dirty="0" smtClean="0"/>
          </a:p>
          <a:p>
            <a:r>
              <a:rPr lang="en-US" dirty="0" smtClean="0"/>
              <a:t>Multiple participants mentioned that they could also recommend speakers</a:t>
            </a:r>
          </a:p>
        </p:txBody>
      </p:sp>
    </p:spTree>
    <p:extLst>
      <p:ext uri="{BB962C8B-B14F-4D97-AF65-F5344CB8AC3E}">
        <p14:creationId xmlns:p14="http://schemas.microsoft.com/office/powerpoint/2010/main" val="225567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53538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/>
              <a:t>THANK YOU!</a:t>
            </a:r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44175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825" y="433363"/>
            <a:ext cx="4661848" cy="5558003"/>
          </a:xfrm>
        </p:spPr>
        <p:txBody>
          <a:bodyPr>
            <a:normAutofit/>
          </a:bodyPr>
          <a:lstStyle/>
          <a:p>
            <a:pPr algn="ctr"/>
            <a:r>
              <a:rPr lang="en-US" b="1" i="1" dirty="0"/>
              <a:t>If the costs of presenting </a:t>
            </a:r>
            <a:r>
              <a:rPr lang="en-US" b="1" i="1" dirty="0" smtClean="0"/>
              <a:t>were </a:t>
            </a:r>
            <a:r>
              <a:rPr lang="en-US" b="1" i="1" dirty="0"/>
              <a:t>covered, would it be easier for you to present?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7866831"/>
              </p:ext>
            </p:extLst>
          </p:nvPr>
        </p:nvGraphicFramePr>
        <p:xfrm>
          <a:off x="5213445" y="545910"/>
          <a:ext cx="6714698" cy="5882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428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9795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/>
              <a:t>Support for LLWG Presenters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72502"/>
          </a:xfrm>
        </p:spPr>
        <p:txBody>
          <a:bodyPr/>
          <a:lstStyle/>
          <a:p>
            <a:r>
              <a:rPr lang="en-US" b="1" dirty="0" smtClean="0"/>
              <a:t>What: </a:t>
            </a:r>
            <a:r>
              <a:rPr lang="en-US" dirty="0" smtClean="0"/>
              <a:t>Travel reimbursement (mileage, hotel, registration, meals etc.) of up to $500/speaker/event</a:t>
            </a:r>
          </a:p>
          <a:p>
            <a:endParaRPr lang="en-US" dirty="0" smtClean="0"/>
          </a:p>
          <a:p>
            <a:r>
              <a:rPr lang="en-US" b="1" dirty="0" smtClean="0"/>
              <a:t>Who: </a:t>
            </a:r>
            <a:r>
              <a:rPr lang="en-US" dirty="0" smtClean="0"/>
              <a:t>Active LLWG members who present at trusted source events</a:t>
            </a:r>
          </a:p>
          <a:p>
            <a:endParaRPr lang="en-US" dirty="0" smtClean="0"/>
          </a:p>
          <a:p>
            <a:r>
              <a:rPr lang="en-US" b="1" dirty="0" smtClean="0"/>
              <a:t>How: </a:t>
            </a:r>
            <a:r>
              <a:rPr lang="en-US" dirty="0" smtClean="0"/>
              <a:t>1) Before the event, complete pre-approval worksheet and send to Laura 2) After the event, complete reimbursement worksheet, compile receipts and send to Laura</a:t>
            </a:r>
          </a:p>
          <a:p>
            <a:endParaRPr lang="en-US" dirty="0"/>
          </a:p>
          <a:p>
            <a:r>
              <a:rPr lang="en-US" b="1" dirty="0" smtClean="0"/>
              <a:t>Full details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i="1" dirty="0" smtClean="0">
                <a:sym typeface="Wingdings" panose="05000000000000000000" pitchFamily="2" charset="2"/>
              </a:rPr>
              <a:t>Expense Reimbursement Policy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2128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367</Words>
  <Application>Microsoft Office PowerPoint</Application>
  <PresentationFormat>Widescreen</PresentationFormat>
  <Paragraphs>86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Planning for 2020 Conferences</vt:lpstr>
      <vt:lpstr>Deadlines and Costs</vt:lpstr>
      <vt:lpstr>Accepted 2020 Proposals</vt:lpstr>
      <vt:lpstr>Upcoming 2020 Proposals</vt:lpstr>
      <vt:lpstr>LLWG Capacity – Survey Results</vt:lpstr>
      <vt:lpstr>THANK YOU!</vt:lpstr>
      <vt:lpstr>If the costs of presenting were covered, would it be easier for you to present?</vt:lpstr>
      <vt:lpstr>Support for LLWG Presenters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for 2020 Conferences</dc:title>
  <dc:creator>Laura Cattell Noll</dc:creator>
  <cp:lastModifiedBy>Laura Cattell Noll</cp:lastModifiedBy>
  <cp:revision>21</cp:revision>
  <dcterms:created xsi:type="dcterms:W3CDTF">2020-01-31T18:00:32Z</dcterms:created>
  <dcterms:modified xsi:type="dcterms:W3CDTF">2020-02-05T20:39:42Z</dcterms:modified>
</cp:coreProperties>
</file>