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51"/>
  </p:sldMasterIdLst>
  <p:notesMasterIdLst>
    <p:notesMasterId r:id="rId63"/>
  </p:notesMasterIdLst>
  <p:handoutMasterIdLst>
    <p:handoutMasterId r:id="rId64"/>
  </p:handoutMasterIdLst>
  <p:sldIdLst>
    <p:sldId id="256" r:id="rId52"/>
    <p:sldId id="382" r:id="rId53"/>
    <p:sldId id="456" r:id="rId54"/>
    <p:sldId id="457" r:id="rId55"/>
    <p:sldId id="458" r:id="rId56"/>
    <p:sldId id="383" r:id="rId57"/>
    <p:sldId id="459" r:id="rId58"/>
    <p:sldId id="454" r:id="rId59"/>
    <p:sldId id="460" r:id="rId60"/>
    <p:sldId id="452" r:id="rId61"/>
    <p:sldId id="421" r:id="rId62"/>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A3"/>
    <a:srgbClr val="009900"/>
    <a:srgbClr val="9900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3694" autoAdjust="0"/>
  </p:normalViewPr>
  <p:slideViewPr>
    <p:cSldViewPr snapToGrid="0">
      <p:cViewPr varScale="1">
        <p:scale>
          <a:sx n="72" d="100"/>
          <a:sy n="72" d="100"/>
        </p:scale>
        <p:origin x="576" y="78"/>
      </p:cViewPr>
      <p:guideLst/>
    </p:cSldViewPr>
  </p:slideViewPr>
  <p:notesTextViewPr>
    <p:cViewPr>
      <p:scale>
        <a:sx n="1" d="1"/>
        <a:sy n="1" d="1"/>
      </p:scale>
      <p:origin x="0" y="0"/>
    </p:cViewPr>
  </p:notesTextViewPr>
  <p:sorterViewPr>
    <p:cViewPr>
      <p:scale>
        <a:sx n="100" d="100"/>
        <a:sy n="100" d="100"/>
      </p:scale>
      <p:origin x="0" y="-42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customXml" Target="../customXml/item39.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customXml" Target="../customXml/item42.xml"/><Relationship Id="rId47" Type="http://schemas.openxmlformats.org/officeDocument/2006/relationships/customXml" Target="../customXml/item47.xml"/><Relationship Id="rId50" Type="http://schemas.openxmlformats.org/officeDocument/2006/relationships/customXml" Target="../customXml/item50.xml"/><Relationship Id="rId55" Type="http://schemas.openxmlformats.org/officeDocument/2006/relationships/slide" Target="slides/slide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slide" Target="slides/slide2.xml"/><Relationship Id="rId58" Type="http://schemas.openxmlformats.org/officeDocument/2006/relationships/slide" Target="slides/slide7.xml"/><Relationship Id="rId66"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slide" Target="slides/slide6.xml"/><Relationship Id="rId61" Type="http://schemas.openxmlformats.org/officeDocument/2006/relationships/slide" Target="slides/slide10.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slide" Target="slides/slide1.xml"/><Relationship Id="rId60" Type="http://schemas.openxmlformats.org/officeDocument/2006/relationships/slide" Target="slides/slide9.xml"/><Relationship Id="rId65"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slide" Target="slides/slide5.xml"/><Relationship Id="rId64" Type="http://schemas.openxmlformats.org/officeDocument/2006/relationships/handoutMaster" Target="handoutMasters/handoutMaster1.xml"/><Relationship Id="rId8" Type="http://schemas.openxmlformats.org/officeDocument/2006/relationships/customXml" Target="../customXml/item8.xml"/><Relationship Id="rId51" Type="http://schemas.openxmlformats.org/officeDocument/2006/relationships/slideMaster" Target="slideMasters/slideMaster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slide" Target="slides/slide8.xml"/><Relationship Id="rId67" Type="http://schemas.openxmlformats.org/officeDocument/2006/relationships/theme" Target="theme/theme1.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 Target="slides/slide3.xml"/><Relationship Id="rId6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1655" cy="466088"/>
          </a:xfrm>
          <a:prstGeom prst="rect">
            <a:avLst/>
          </a:prstGeom>
        </p:spPr>
        <p:txBody>
          <a:bodyPr vert="horz" lIns="90407" tIns="45203" rIns="90407" bIns="45203" rtlCol="0"/>
          <a:lstStyle>
            <a:lvl1pPr algn="l">
              <a:defRPr sz="1200"/>
            </a:lvl1pPr>
          </a:lstStyle>
          <a:p>
            <a:endParaRPr lang="en-US"/>
          </a:p>
        </p:txBody>
      </p:sp>
      <p:sp>
        <p:nvSpPr>
          <p:cNvPr id="3" name="Date Placeholder 2"/>
          <p:cNvSpPr>
            <a:spLocks noGrp="1"/>
          </p:cNvSpPr>
          <p:nvPr>
            <p:ph type="dt" sz="quarter" idx="1"/>
          </p:nvPr>
        </p:nvSpPr>
        <p:spPr>
          <a:xfrm>
            <a:off x="3898610" y="1"/>
            <a:ext cx="2981654" cy="466088"/>
          </a:xfrm>
          <a:prstGeom prst="rect">
            <a:avLst/>
          </a:prstGeom>
        </p:spPr>
        <p:txBody>
          <a:bodyPr vert="horz" lIns="90407" tIns="45203" rIns="90407" bIns="45203" rtlCol="0"/>
          <a:lstStyle>
            <a:lvl1pPr algn="r">
              <a:defRPr sz="1200"/>
            </a:lvl1pPr>
          </a:lstStyle>
          <a:p>
            <a:fld id="{CD4C7EA2-9160-439B-8780-259F07869E54}" type="datetimeFigureOut">
              <a:rPr lang="en-US" smtClean="0"/>
              <a:t>11/6/2017</a:t>
            </a:fld>
            <a:endParaRPr lang="en-US"/>
          </a:p>
        </p:txBody>
      </p:sp>
      <p:sp>
        <p:nvSpPr>
          <p:cNvPr id="4" name="Footer Placeholder 3"/>
          <p:cNvSpPr>
            <a:spLocks noGrp="1"/>
          </p:cNvSpPr>
          <p:nvPr>
            <p:ph type="ftr" sz="quarter" idx="2"/>
          </p:nvPr>
        </p:nvSpPr>
        <p:spPr>
          <a:xfrm>
            <a:off x="0" y="8830312"/>
            <a:ext cx="2981655" cy="466088"/>
          </a:xfrm>
          <a:prstGeom prst="rect">
            <a:avLst/>
          </a:prstGeom>
        </p:spPr>
        <p:txBody>
          <a:bodyPr vert="horz" lIns="90407" tIns="45203" rIns="90407" bIns="45203" rtlCol="0" anchor="b"/>
          <a:lstStyle>
            <a:lvl1pPr algn="l">
              <a:defRPr sz="1200"/>
            </a:lvl1pPr>
          </a:lstStyle>
          <a:p>
            <a:endParaRPr lang="en-US"/>
          </a:p>
        </p:txBody>
      </p:sp>
      <p:sp>
        <p:nvSpPr>
          <p:cNvPr id="5" name="Slide Number Placeholder 4"/>
          <p:cNvSpPr>
            <a:spLocks noGrp="1"/>
          </p:cNvSpPr>
          <p:nvPr>
            <p:ph type="sldNum" sz="quarter" idx="3"/>
          </p:nvPr>
        </p:nvSpPr>
        <p:spPr>
          <a:xfrm>
            <a:off x="3898610" y="8830312"/>
            <a:ext cx="2981654" cy="466088"/>
          </a:xfrm>
          <a:prstGeom prst="rect">
            <a:avLst/>
          </a:prstGeom>
        </p:spPr>
        <p:txBody>
          <a:bodyPr vert="horz" lIns="90407" tIns="45203" rIns="90407" bIns="45203" rtlCol="0" anchor="b"/>
          <a:lstStyle>
            <a:lvl1pPr algn="r">
              <a:defRPr sz="1200"/>
            </a:lvl1pPr>
          </a:lstStyle>
          <a:p>
            <a:fld id="{82FB3001-C62F-4E4A-88E1-32A7E2418DC4}"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5"/>
          </a:xfrm>
          <a:prstGeom prst="rect">
            <a:avLst/>
          </a:prstGeom>
        </p:spPr>
        <p:txBody>
          <a:bodyPr vert="horz" lIns="92440" tIns="46221" rIns="92440" bIns="46221" rtlCol="0"/>
          <a:lstStyle>
            <a:lvl1pPr algn="l">
              <a:defRPr sz="1200"/>
            </a:lvl1pPr>
          </a:lstStyle>
          <a:p>
            <a:endParaRPr lang="en-US"/>
          </a:p>
        </p:txBody>
      </p:sp>
      <p:sp>
        <p:nvSpPr>
          <p:cNvPr id="3" name="Date Placeholder 2"/>
          <p:cNvSpPr>
            <a:spLocks noGrp="1"/>
          </p:cNvSpPr>
          <p:nvPr>
            <p:ph type="dt" idx="1"/>
          </p:nvPr>
        </p:nvSpPr>
        <p:spPr>
          <a:xfrm>
            <a:off x="3898102" y="0"/>
            <a:ext cx="2982119" cy="466435"/>
          </a:xfrm>
          <a:prstGeom prst="rect">
            <a:avLst/>
          </a:prstGeom>
        </p:spPr>
        <p:txBody>
          <a:bodyPr vert="horz" lIns="92440" tIns="46221" rIns="92440" bIns="46221" rtlCol="0"/>
          <a:lstStyle>
            <a:lvl1pPr algn="r">
              <a:defRPr sz="1200"/>
            </a:lvl1pPr>
          </a:lstStyle>
          <a:p>
            <a:fld id="{1B44477B-0B92-4B6A-B9A4-731EE9567500}" type="datetimeFigureOut">
              <a:rPr lang="en-US" smtClean="0"/>
              <a:t>11/6/2017</a:t>
            </a:fld>
            <a:endParaRPr lang="en-US"/>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2440" tIns="46221" rIns="92440" bIns="46221" rtlCol="0" anchor="ctr"/>
          <a:lstStyle/>
          <a:p>
            <a:endParaRPr lang="en-US"/>
          </a:p>
        </p:txBody>
      </p:sp>
      <p:sp>
        <p:nvSpPr>
          <p:cNvPr id="5" name="Notes Placeholder 4"/>
          <p:cNvSpPr>
            <a:spLocks noGrp="1"/>
          </p:cNvSpPr>
          <p:nvPr>
            <p:ph type="body" sz="quarter" idx="3"/>
          </p:nvPr>
        </p:nvSpPr>
        <p:spPr>
          <a:xfrm>
            <a:off x="688182" y="4473892"/>
            <a:ext cx="5505450" cy="3660457"/>
          </a:xfrm>
          <a:prstGeom prst="rect">
            <a:avLst/>
          </a:prstGeom>
        </p:spPr>
        <p:txBody>
          <a:bodyPr vert="horz" lIns="92440" tIns="46221" rIns="92440" bIns="462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82119" cy="466434"/>
          </a:xfrm>
          <a:prstGeom prst="rect">
            <a:avLst/>
          </a:prstGeom>
        </p:spPr>
        <p:txBody>
          <a:bodyPr vert="horz" lIns="92440" tIns="46221" rIns="92440" bIns="46221"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8"/>
            <a:ext cx="2982119" cy="466434"/>
          </a:xfrm>
          <a:prstGeom prst="rect">
            <a:avLst/>
          </a:prstGeom>
        </p:spPr>
        <p:txBody>
          <a:bodyPr vert="horz" lIns="92440" tIns="46221" rIns="92440" bIns="46221" rtlCol="0" anchor="b"/>
          <a:lstStyle>
            <a:lvl1pPr algn="r">
              <a:defRPr sz="1200"/>
            </a:lvl1pPr>
          </a:lstStyle>
          <a:p>
            <a:fld id="{68E3E6C6-3B35-4372-9DF4-174DE90F10AF}"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E3E6C6-3B35-4372-9DF4-174DE90F10AF}" type="slidenum">
              <a:rPr lang="en-US" smtClean="0"/>
              <a:t>6</a:t>
            </a:fld>
            <a:endParaRPr lang="en-US"/>
          </a:p>
        </p:txBody>
      </p:sp>
    </p:spTree>
    <p:extLst>
      <p:ext uri="{BB962C8B-B14F-4D97-AF65-F5344CB8AC3E}">
        <p14:creationId xmlns:p14="http://schemas.microsoft.com/office/powerpoint/2010/main" val="2816099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E3E6C6-3B35-4372-9DF4-174DE90F10AF}" type="slidenum">
              <a:rPr lang="en-US" smtClean="0"/>
              <a:t>10</a:t>
            </a:fld>
            <a:endParaRPr lang="en-US"/>
          </a:p>
        </p:txBody>
      </p:sp>
    </p:spTree>
    <p:extLst>
      <p:ext uri="{BB962C8B-B14F-4D97-AF65-F5344CB8AC3E}">
        <p14:creationId xmlns:p14="http://schemas.microsoft.com/office/powerpoint/2010/main" val="759373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1730" name="Shape 198"/>
          <p:cNvSpPr>
            <a:spLocks noGrp="1" noRot="1" noChangeAspect="1" noTextEdit="1"/>
          </p:cNvSpPr>
          <p:nvPr>
            <p:ph type="sldImg" idx="2"/>
          </p:nvPr>
        </p:nvSpPr>
        <p:spPr>
          <a:xfrm>
            <a:off x="377825" y="684213"/>
            <a:ext cx="6084888" cy="3424237"/>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round/>
            <a:headEnd type="none" w="med" len="med"/>
            <a:tailEnd type="none" w="med" len="med"/>
          </a:ln>
        </p:spPr>
      </p:sp>
      <p:sp>
        <p:nvSpPr>
          <p:cNvPr id="201731" name="Shape 199"/>
          <p:cNvSpPr>
            <a:spLocks noGrp="1"/>
          </p:cNvSpPr>
          <p:nvPr>
            <p:ph type="body" idx="1"/>
          </p:nvPr>
        </p:nvSpPr>
        <p:spPr>
          <a:xfrm>
            <a:off x="684619" y="4337475"/>
            <a:ext cx="5470754" cy="3693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92" tIns="90392" rIns="90392" bIns="90392">
            <a:spAutoFit/>
          </a:bodyPr>
          <a:lstStyle/>
          <a:p>
            <a:pPr>
              <a:spcBef>
                <a:spcPct val="0"/>
              </a:spcBef>
            </a:pPr>
            <a:endParaRPr lang="en-US" altLang="en-US"/>
          </a:p>
        </p:txBody>
      </p:sp>
    </p:spTree>
    <p:extLst>
      <p:ext uri="{BB962C8B-B14F-4D97-AF65-F5344CB8AC3E}">
        <p14:creationId xmlns:p14="http://schemas.microsoft.com/office/powerpoint/2010/main" val="68798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035C190-BA9E-4DC4-ABFA-9B1475B76A97}"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CE71A-205D-400F-8DDF-EBC001DC2B94}" type="slidenum">
              <a:rPr lang="en-US" smtClean="0"/>
              <a:t>‹#›</a:t>
            </a:fld>
            <a:endParaRPr lang="en-US"/>
          </a:p>
        </p:txBody>
      </p:sp>
    </p:spTree>
    <p:extLst>
      <p:ext uri="{BB962C8B-B14F-4D97-AF65-F5344CB8AC3E}">
        <p14:creationId xmlns:p14="http://schemas.microsoft.com/office/powerpoint/2010/main" val="4257395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35C190-BA9E-4DC4-ABFA-9B1475B76A97}"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CE71A-205D-400F-8DDF-EBC001DC2B94}" type="slidenum">
              <a:rPr lang="en-US" smtClean="0"/>
              <a:t>‹#›</a:t>
            </a:fld>
            <a:endParaRPr lang="en-US"/>
          </a:p>
        </p:txBody>
      </p:sp>
      <p:sp>
        <p:nvSpPr>
          <p:cNvPr id="7" name="Rectangle 6"/>
          <p:cNvSpPr/>
          <p:nvPr userDrawn="1"/>
        </p:nvSpPr>
        <p:spPr>
          <a:xfrm>
            <a:off x="1549400" y="440267"/>
            <a:ext cx="4326299" cy="262466"/>
          </a:xfrm>
          <a:prstGeom prst="rect">
            <a:avLst/>
          </a:prstGeom>
          <a:solidFill>
            <a:srgbClr val="007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082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35C190-BA9E-4DC4-ABFA-9B1475B76A97}"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CE71A-205D-400F-8DDF-EBC001DC2B94}" type="slidenum">
              <a:rPr lang="en-US" smtClean="0"/>
              <a:t>‹#›</a:t>
            </a:fld>
            <a:endParaRPr lang="en-US"/>
          </a:p>
        </p:txBody>
      </p:sp>
      <p:sp>
        <p:nvSpPr>
          <p:cNvPr id="7" name="Rectangle 6"/>
          <p:cNvSpPr/>
          <p:nvPr userDrawn="1"/>
        </p:nvSpPr>
        <p:spPr>
          <a:xfrm>
            <a:off x="1549401" y="440267"/>
            <a:ext cx="4380620" cy="262466"/>
          </a:xfrm>
          <a:prstGeom prst="rect">
            <a:avLst/>
          </a:prstGeom>
          <a:solidFill>
            <a:srgbClr val="007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5007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a:lvl1pPr>
          </a:lstStyle>
          <a:p>
            <a:pPr>
              <a:defRPr/>
            </a:pPr>
            <a:fld id="{E67139FD-27AB-4C35-9934-B46F01740534}" type="slidenum">
              <a:rPr lang="en-US" altLang="en-US"/>
              <a:pPr>
                <a:defRPr/>
              </a:pPr>
              <a:t>‹#›</a:t>
            </a:fld>
            <a:endParaRPr lang="en-US" altLang="en-US"/>
          </a:p>
        </p:txBody>
      </p:sp>
    </p:spTree>
    <p:extLst>
      <p:ext uri="{BB962C8B-B14F-4D97-AF65-F5344CB8AC3E}">
        <p14:creationId xmlns:p14="http://schemas.microsoft.com/office/powerpoint/2010/main" val="1975301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7" name="Rectangle 6"/>
          <p:cNvSpPr/>
          <p:nvPr userDrawn="1"/>
        </p:nvSpPr>
        <p:spPr>
          <a:xfrm>
            <a:off x="1549401" y="440267"/>
            <a:ext cx="4317246" cy="262466"/>
          </a:xfrm>
          <a:prstGeom prst="rect">
            <a:avLst/>
          </a:prstGeom>
          <a:solidFill>
            <a:srgbClr val="007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7790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35C190-BA9E-4DC4-ABFA-9B1475B76A97}"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CE71A-205D-400F-8DDF-EBC001DC2B94}" type="slidenum">
              <a:rPr lang="en-US" smtClean="0"/>
              <a:t>‹#›</a:t>
            </a:fld>
            <a:endParaRPr lang="en-US"/>
          </a:p>
        </p:txBody>
      </p:sp>
      <p:sp>
        <p:nvSpPr>
          <p:cNvPr id="7" name="Rectangle 6"/>
          <p:cNvSpPr/>
          <p:nvPr userDrawn="1"/>
        </p:nvSpPr>
        <p:spPr>
          <a:xfrm>
            <a:off x="1549401" y="440267"/>
            <a:ext cx="4317246" cy="262466"/>
          </a:xfrm>
          <a:prstGeom prst="rect">
            <a:avLst/>
          </a:prstGeom>
          <a:solidFill>
            <a:srgbClr val="007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745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35C190-BA9E-4DC4-ABFA-9B1475B76A97}"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CE71A-205D-400F-8DDF-EBC001DC2B94}" type="slidenum">
              <a:rPr lang="en-US" smtClean="0"/>
              <a:t>‹#›</a:t>
            </a:fld>
            <a:endParaRPr lang="en-US"/>
          </a:p>
        </p:txBody>
      </p:sp>
      <p:sp>
        <p:nvSpPr>
          <p:cNvPr id="8" name="Rectangle 7"/>
          <p:cNvSpPr/>
          <p:nvPr userDrawn="1"/>
        </p:nvSpPr>
        <p:spPr>
          <a:xfrm>
            <a:off x="1549401" y="440267"/>
            <a:ext cx="4308192" cy="262466"/>
          </a:xfrm>
          <a:prstGeom prst="rect">
            <a:avLst/>
          </a:prstGeom>
          <a:solidFill>
            <a:srgbClr val="007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4521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35C190-BA9E-4DC4-ABFA-9B1475B76A97}" type="datetimeFigureOut">
              <a:rPr lang="en-US" smtClean="0"/>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2CE71A-205D-400F-8DDF-EBC001DC2B94}" type="slidenum">
              <a:rPr lang="en-US" smtClean="0"/>
              <a:t>‹#›</a:t>
            </a:fld>
            <a:endParaRPr lang="en-US"/>
          </a:p>
        </p:txBody>
      </p:sp>
      <p:sp>
        <p:nvSpPr>
          <p:cNvPr id="10" name="Rectangle 9"/>
          <p:cNvSpPr/>
          <p:nvPr userDrawn="1"/>
        </p:nvSpPr>
        <p:spPr>
          <a:xfrm>
            <a:off x="1549400" y="440267"/>
            <a:ext cx="4448175" cy="262466"/>
          </a:xfrm>
          <a:prstGeom prst="rect">
            <a:avLst/>
          </a:prstGeom>
          <a:solidFill>
            <a:srgbClr val="007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122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35C190-BA9E-4DC4-ABFA-9B1475B76A97}" type="datetimeFigureOut">
              <a:rPr lang="en-US" smtClean="0"/>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2CE71A-205D-400F-8DDF-EBC001DC2B94}" type="slidenum">
              <a:rPr lang="en-US" smtClean="0"/>
              <a:t>‹#›</a:t>
            </a:fld>
            <a:endParaRPr lang="en-US"/>
          </a:p>
        </p:txBody>
      </p:sp>
      <p:sp>
        <p:nvSpPr>
          <p:cNvPr id="6" name="Rectangle 5"/>
          <p:cNvSpPr/>
          <p:nvPr userDrawn="1"/>
        </p:nvSpPr>
        <p:spPr>
          <a:xfrm>
            <a:off x="1549401" y="440267"/>
            <a:ext cx="4235764" cy="262466"/>
          </a:xfrm>
          <a:prstGeom prst="rect">
            <a:avLst/>
          </a:prstGeom>
          <a:solidFill>
            <a:srgbClr val="007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3810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35C190-BA9E-4DC4-ABFA-9B1475B76A97}" type="datetimeFigureOut">
              <a:rPr lang="en-US" smtClean="0"/>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2CE71A-205D-400F-8DDF-EBC001DC2B94}" type="slidenum">
              <a:rPr lang="en-US" smtClean="0"/>
              <a:t>‹#›</a:t>
            </a:fld>
            <a:endParaRPr lang="en-US"/>
          </a:p>
        </p:txBody>
      </p:sp>
      <p:sp>
        <p:nvSpPr>
          <p:cNvPr id="5" name="Rectangle 4"/>
          <p:cNvSpPr/>
          <p:nvPr userDrawn="1"/>
        </p:nvSpPr>
        <p:spPr>
          <a:xfrm>
            <a:off x="1549401" y="440267"/>
            <a:ext cx="4344406" cy="262466"/>
          </a:xfrm>
          <a:prstGeom prst="rect">
            <a:avLst/>
          </a:prstGeom>
          <a:solidFill>
            <a:srgbClr val="007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p:cNvSpPr>
            <a:spLocks noGrp="1"/>
          </p:cNvSpPr>
          <p:nvPr>
            <p:ph sz="quarter" idx="13"/>
          </p:nvPr>
        </p:nvSpPr>
        <p:spPr>
          <a:xfrm>
            <a:off x="4454525" y="439738"/>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8348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35C190-BA9E-4DC4-ABFA-9B1475B76A97}"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CE71A-205D-400F-8DDF-EBC001DC2B94}" type="slidenum">
              <a:rPr lang="en-US" smtClean="0"/>
              <a:t>‹#›</a:t>
            </a:fld>
            <a:endParaRPr lang="en-US"/>
          </a:p>
        </p:txBody>
      </p:sp>
      <p:sp>
        <p:nvSpPr>
          <p:cNvPr id="8" name="Rectangle 7"/>
          <p:cNvSpPr/>
          <p:nvPr userDrawn="1"/>
        </p:nvSpPr>
        <p:spPr>
          <a:xfrm>
            <a:off x="1549400" y="440267"/>
            <a:ext cx="4398727" cy="262466"/>
          </a:xfrm>
          <a:prstGeom prst="rect">
            <a:avLst/>
          </a:prstGeom>
          <a:solidFill>
            <a:srgbClr val="007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445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35C190-BA9E-4DC4-ABFA-9B1475B76A97}"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CE71A-205D-400F-8DDF-EBC001DC2B94}" type="slidenum">
              <a:rPr lang="en-US" smtClean="0"/>
              <a:t>‹#›</a:t>
            </a:fld>
            <a:endParaRPr lang="en-US"/>
          </a:p>
        </p:txBody>
      </p:sp>
      <p:sp>
        <p:nvSpPr>
          <p:cNvPr id="8" name="Rectangle 7"/>
          <p:cNvSpPr/>
          <p:nvPr userDrawn="1"/>
        </p:nvSpPr>
        <p:spPr>
          <a:xfrm>
            <a:off x="1549401" y="440267"/>
            <a:ext cx="4335352" cy="262466"/>
          </a:xfrm>
          <a:prstGeom prst="rect">
            <a:avLst/>
          </a:prstGeom>
          <a:solidFill>
            <a:srgbClr val="007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148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14"/>
          <a:stretch>
            <a:fillRect/>
          </a:stretch>
        </p:blipFill>
        <p:spPr>
          <a:xfrm>
            <a:off x="1468123" y="0"/>
            <a:ext cx="10723877" cy="854725"/>
          </a:xfrm>
          <a:prstGeom prst="rect">
            <a:avLst/>
          </a:prstGeom>
        </p:spPr>
      </p:pic>
      <p:sp>
        <p:nvSpPr>
          <p:cNvPr id="2" name="Title Placeholder 1"/>
          <p:cNvSpPr>
            <a:spLocks noGrp="1"/>
          </p:cNvSpPr>
          <p:nvPr>
            <p:ph type="title"/>
          </p:nvPr>
        </p:nvSpPr>
        <p:spPr>
          <a:xfrm>
            <a:off x="838200" y="864955"/>
            <a:ext cx="10515600" cy="8257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35C190-BA9E-4DC4-ABFA-9B1475B76A97}" type="datetimeFigureOut">
              <a:rPr lang="en-US" smtClean="0"/>
              <a:t>11/6/2017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2CE71A-205D-400F-8DDF-EBC001DC2B94}" type="slidenum">
              <a:rPr lang="en-US" smtClean="0"/>
              <a:t>‹#›</a:t>
            </a:fld>
            <a:endParaRPr lang="en-US"/>
          </a:p>
        </p:txBody>
      </p:sp>
      <p:pic>
        <p:nvPicPr>
          <p:cNvPr id="7" name="Picture 6"/>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bwMode="auto">
          <a:xfrm>
            <a:off x="5835305" y="-54547"/>
            <a:ext cx="5368834" cy="904144"/>
          </a:xfrm>
          <a:prstGeom prst="rect">
            <a:avLst/>
          </a:prstGeom>
          <a:ln>
            <a:noFill/>
          </a:ln>
          <a:effectLst>
            <a:softEdge rad="190500"/>
          </a:effectLst>
          <a:extLst>
            <a:ext uri="{53640926-AAD7-44D8-BBD7-CCE9431645EC}">
              <a14:shadowObscured xmlns:a14="http://schemas.microsoft.com/office/drawing/2010/main"/>
            </a:ext>
          </a:extLst>
        </p:spPr>
      </p:pic>
      <p:pic>
        <p:nvPicPr>
          <p:cNvPr id="8" name="Picture 7"/>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1242239" y="-24354"/>
            <a:ext cx="949762" cy="903432"/>
          </a:xfrm>
          <a:prstGeom prst="rect">
            <a:avLst/>
          </a:prstGeom>
          <a:solidFill>
            <a:schemeClr val="bg1"/>
          </a:solidFill>
        </p:spPr>
      </p:pic>
      <p:sp>
        <p:nvSpPr>
          <p:cNvPr id="15" name="TextBox 14"/>
          <p:cNvSpPr txBox="1"/>
          <p:nvPr userDrawn="1"/>
        </p:nvSpPr>
        <p:spPr>
          <a:xfrm>
            <a:off x="1468122" y="104196"/>
            <a:ext cx="5445295" cy="369332"/>
          </a:xfrm>
          <a:prstGeom prst="rect">
            <a:avLst/>
          </a:prstGeom>
          <a:noFill/>
        </p:spPr>
        <p:txBody>
          <a:bodyPr wrap="square" rtlCol="0">
            <a:spAutoFit/>
          </a:bodyPr>
          <a:lstStyle/>
          <a:p>
            <a:r>
              <a:rPr lang="en-US" b="1" i="1">
                <a:solidFill>
                  <a:schemeClr val="bg1"/>
                </a:solidFill>
              </a:rPr>
              <a:t>Chesapeake Bay Program</a:t>
            </a:r>
          </a:p>
        </p:txBody>
      </p:sp>
      <p:pic>
        <p:nvPicPr>
          <p:cNvPr id="12" name="Picture 9" descr="Cbplogocnotext"/>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7146" y="22035"/>
            <a:ext cx="1280899" cy="80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6616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hesapeakebay.net/"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5060" y="3711135"/>
            <a:ext cx="11064328" cy="2729422"/>
          </a:xfrm>
        </p:spPr>
        <p:txBody>
          <a:bodyPr>
            <a:noAutofit/>
          </a:bodyPr>
          <a:lstStyle/>
          <a:p>
            <a:r>
              <a:rPr lang="en-US" sz="3600" b="1" dirty="0">
                <a:solidFill>
                  <a:srgbClr val="0076A3"/>
                </a:solidFill>
              </a:rPr>
              <a:t>What is a Watershed Implementation Plan? </a:t>
            </a:r>
          </a:p>
          <a:p>
            <a:endParaRPr lang="en-US" dirty="0">
              <a:solidFill>
                <a:srgbClr val="0076A3"/>
              </a:solidFill>
            </a:endParaRPr>
          </a:p>
          <a:p>
            <a:r>
              <a:rPr lang="en-US" dirty="0">
                <a:solidFill>
                  <a:srgbClr val="0076A3"/>
                </a:solidFill>
              </a:rPr>
              <a:t>Lucinda Power, Implementation &amp; Evaluation Team Leader</a:t>
            </a:r>
          </a:p>
          <a:p>
            <a:r>
              <a:rPr lang="en-US" dirty="0">
                <a:solidFill>
                  <a:srgbClr val="0076A3"/>
                </a:solidFill>
              </a:rPr>
              <a:t> EPA Chesapeake Bay Program Office</a:t>
            </a:r>
          </a:p>
          <a:p>
            <a:r>
              <a:rPr lang="en-US" dirty="0">
                <a:solidFill>
                  <a:srgbClr val="0076A3"/>
                </a:solidFill>
              </a:rPr>
              <a:t>November 8, 2017</a:t>
            </a:r>
          </a:p>
        </p:txBody>
      </p:sp>
      <p:pic>
        <p:nvPicPr>
          <p:cNvPr id="4" name="Picture 3"/>
          <p:cNvPicPr>
            <a:picLocks noChangeAspect="1"/>
          </p:cNvPicPr>
          <p:nvPr/>
        </p:nvPicPr>
        <p:blipFill>
          <a:blip r:embed="rId2"/>
          <a:stretch>
            <a:fillRect/>
          </a:stretch>
        </p:blipFill>
        <p:spPr>
          <a:xfrm>
            <a:off x="0" y="0"/>
            <a:ext cx="12354451" cy="3252651"/>
          </a:xfrm>
          <a:prstGeom prst="rect">
            <a:avLst/>
          </a:prstGeom>
        </p:spPr>
      </p:pic>
      <p:sp>
        <p:nvSpPr>
          <p:cNvPr id="6" name="TextBox 5"/>
          <p:cNvSpPr txBox="1"/>
          <p:nvPr/>
        </p:nvSpPr>
        <p:spPr>
          <a:xfrm>
            <a:off x="3200400" y="2142309"/>
            <a:ext cx="7759337" cy="769441"/>
          </a:xfrm>
          <a:prstGeom prst="rect">
            <a:avLst/>
          </a:prstGeom>
          <a:noFill/>
        </p:spPr>
        <p:txBody>
          <a:bodyPr wrap="square" rtlCol="0">
            <a:spAutoFit/>
          </a:bodyPr>
          <a:lstStyle/>
          <a:p>
            <a:r>
              <a:rPr lang="en-US" sz="4400" b="1">
                <a:solidFill>
                  <a:schemeClr val="bg1"/>
                </a:solidFill>
              </a:rPr>
              <a:t>Chesapeake Bay Restoration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2678"/>
            <a:ext cx="12354451" cy="2075436"/>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177304"/>
            <a:ext cx="2224236" cy="2115737"/>
          </a:xfrm>
          <a:prstGeom prst="ellipse">
            <a:avLst/>
          </a:prstGeom>
          <a:ln w="3175" cap="rnd">
            <a:solidFill>
              <a:srgbClr val="0076A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9" descr="Cbplogocnotex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2644" y="236920"/>
            <a:ext cx="2351807" cy="148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3407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426028" y="435429"/>
            <a:ext cx="2278464" cy="391886"/>
          </a:xfrm>
        </p:spPr>
        <p:txBody>
          <a:bodyPr>
            <a:normAutofit/>
          </a:bodyPr>
          <a:lstStyle/>
          <a:p>
            <a:pPr algn="ctr"/>
            <a:r>
              <a:rPr lang="en-US" altLang="en-US" sz="1800" i="1" dirty="0">
                <a:solidFill>
                  <a:schemeClr val="bg1"/>
                </a:solidFill>
                <a:latin typeface="Calibri" panose="020F0502020204030204" pitchFamily="34" charset="0"/>
                <a:cs typeface="Arial" panose="020B0604020202020204" pitchFamily="34" charset="0"/>
              </a:rPr>
              <a:t> Midpoint Assessment</a:t>
            </a:r>
          </a:p>
        </p:txBody>
      </p:sp>
      <p:sp>
        <p:nvSpPr>
          <p:cNvPr id="5" name="Title 1"/>
          <p:cNvSpPr txBox="1">
            <a:spLocks/>
          </p:cNvSpPr>
          <p:nvPr/>
        </p:nvSpPr>
        <p:spPr>
          <a:xfrm>
            <a:off x="0" y="976367"/>
            <a:ext cx="12192000" cy="61462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latin typeface="+mn-lt"/>
              </a:rPr>
              <a:t>Revised Schedule</a:t>
            </a:r>
          </a:p>
        </p:txBody>
      </p:sp>
      <p:sp>
        <p:nvSpPr>
          <p:cNvPr id="6" name="Content Placeholder 2"/>
          <p:cNvSpPr>
            <a:spLocks noGrp="1"/>
          </p:cNvSpPr>
          <p:nvPr>
            <p:ph idx="1"/>
          </p:nvPr>
        </p:nvSpPr>
        <p:spPr>
          <a:xfrm>
            <a:off x="375138" y="1740041"/>
            <a:ext cx="11441723" cy="5285183"/>
          </a:xfrm>
        </p:spPr>
        <p:txBody>
          <a:bodyPr>
            <a:noAutofit/>
          </a:bodyPr>
          <a:lstStyle/>
          <a:p>
            <a:pPr>
              <a:buClr>
                <a:schemeClr val="accent2"/>
              </a:buClr>
              <a:buFont typeface="Wingdings" panose="05000000000000000000" pitchFamily="2" charset="2"/>
              <a:buChar char="§"/>
            </a:pPr>
            <a:r>
              <a:rPr lang="en-US" sz="2200" b="1" dirty="0">
                <a:solidFill>
                  <a:srgbClr val="0076A3"/>
                </a:solidFill>
              </a:rPr>
              <a:t>December 19-20, 2017 PSC Retreat</a:t>
            </a:r>
          </a:p>
          <a:p>
            <a:pPr lvl="1">
              <a:buClr>
                <a:schemeClr val="accent2"/>
              </a:buClr>
              <a:buFont typeface="Wingdings" panose="05000000000000000000" pitchFamily="2" charset="2"/>
              <a:buChar char="§"/>
            </a:pPr>
            <a:r>
              <a:rPr lang="en-US" sz="2000" dirty="0">
                <a:solidFill>
                  <a:srgbClr val="0076A3"/>
                </a:solidFill>
              </a:rPr>
              <a:t>PSC meeting to make final decisions on how to address Conowingo Dam and climate change in the Phase III WIPs; approval of the Phase 6 suite of modeling tools; accounting for growth; and release of the draft Phase III WIP planning targets for 4-month Partnership review </a:t>
            </a:r>
          </a:p>
          <a:p>
            <a:pPr>
              <a:buClr>
                <a:schemeClr val="accent2"/>
              </a:buClr>
              <a:buFont typeface="Wingdings" panose="05000000000000000000" pitchFamily="2" charset="2"/>
              <a:buChar char="§"/>
            </a:pPr>
            <a:r>
              <a:rPr lang="en-US" sz="2200" b="1" dirty="0">
                <a:solidFill>
                  <a:srgbClr val="0076A3"/>
                </a:solidFill>
              </a:rPr>
              <a:t>December 22, 2017 – April 20, 2018</a:t>
            </a:r>
          </a:p>
          <a:p>
            <a:pPr lvl="1">
              <a:buClr>
                <a:schemeClr val="accent2"/>
              </a:buClr>
              <a:buFont typeface="Wingdings" panose="05000000000000000000" pitchFamily="2" charset="2"/>
              <a:buChar char="§"/>
            </a:pPr>
            <a:r>
              <a:rPr lang="en-US" sz="2000" dirty="0">
                <a:solidFill>
                  <a:srgbClr val="0076A3"/>
                </a:solidFill>
              </a:rPr>
              <a:t>Partnership review of the draft Phase III WIP planning targets </a:t>
            </a:r>
          </a:p>
          <a:p>
            <a:pPr lvl="1">
              <a:buClr>
                <a:schemeClr val="accent2"/>
              </a:buClr>
              <a:buFont typeface="Wingdings" panose="05000000000000000000" pitchFamily="2" charset="2"/>
              <a:buChar char="§"/>
            </a:pPr>
            <a:r>
              <a:rPr lang="en-US" sz="2000" dirty="0">
                <a:solidFill>
                  <a:srgbClr val="0076A3"/>
                </a:solidFill>
              </a:rPr>
              <a:t>Release of Final  EPA Phase III WIP Expectations (late January 2018)</a:t>
            </a:r>
          </a:p>
          <a:p>
            <a:pPr>
              <a:buClr>
                <a:schemeClr val="accent2"/>
              </a:buClr>
              <a:buFont typeface="Wingdings" panose="05000000000000000000" pitchFamily="2" charset="2"/>
              <a:buChar char="§"/>
            </a:pPr>
            <a:r>
              <a:rPr lang="en-US" sz="2200" b="1" dirty="0">
                <a:solidFill>
                  <a:srgbClr val="0076A3"/>
                </a:solidFill>
              </a:rPr>
              <a:t>May 7, 2018</a:t>
            </a:r>
          </a:p>
          <a:p>
            <a:pPr lvl="1">
              <a:buClr>
                <a:schemeClr val="accent2"/>
              </a:buClr>
              <a:buFont typeface="Wingdings" panose="05000000000000000000" pitchFamily="2" charset="2"/>
              <a:buChar char="§"/>
            </a:pPr>
            <a:r>
              <a:rPr lang="en-US" sz="2000" dirty="0">
                <a:solidFill>
                  <a:srgbClr val="0076A3"/>
                </a:solidFill>
              </a:rPr>
              <a:t>Release of the final Phase III WIP planning targets</a:t>
            </a:r>
          </a:p>
          <a:p>
            <a:pPr>
              <a:buClr>
                <a:schemeClr val="accent2"/>
              </a:buClr>
              <a:buFont typeface="Wingdings" panose="05000000000000000000" pitchFamily="2" charset="2"/>
              <a:buChar char="§"/>
            </a:pPr>
            <a:r>
              <a:rPr lang="en-US" sz="2200" b="1" dirty="0">
                <a:solidFill>
                  <a:srgbClr val="0076A3"/>
                </a:solidFill>
              </a:rPr>
              <a:t>February 8, 2019</a:t>
            </a:r>
          </a:p>
          <a:p>
            <a:pPr lvl="1">
              <a:buClr>
                <a:schemeClr val="accent2"/>
              </a:buClr>
              <a:buFont typeface="Wingdings" panose="05000000000000000000" pitchFamily="2" charset="2"/>
              <a:buChar char="§"/>
            </a:pPr>
            <a:r>
              <a:rPr lang="en-US" sz="2000" dirty="0">
                <a:solidFill>
                  <a:srgbClr val="0076A3"/>
                </a:solidFill>
              </a:rPr>
              <a:t>Draft Phase III WIPs posted on jurisdictions’ websites for partner and public stakeholder review</a:t>
            </a:r>
          </a:p>
          <a:p>
            <a:pPr>
              <a:buClr>
                <a:schemeClr val="accent2"/>
              </a:buClr>
              <a:buFont typeface="Wingdings" panose="05000000000000000000" pitchFamily="2" charset="2"/>
              <a:buChar char="§"/>
            </a:pPr>
            <a:r>
              <a:rPr lang="en-US" sz="2200" b="1" dirty="0">
                <a:solidFill>
                  <a:srgbClr val="0076A3"/>
                </a:solidFill>
              </a:rPr>
              <a:t>June 7, 2019</a:t>
            </a:r>
          </a:p>
          <a:p>
            <a:pPr lvl="1">
              <a:buClr>
                <a:schemeClr val="accent2"/>
              </a:buClr>
              <a:buFont typeface="Wingdings" panose="05000000000000000000" pitchFamily="2" charset="2"/>
              <a:buChar char="§"/>
            </a:pPr>
            <a:r>
              <a:rPr lang="en-US" sz="2000" dirty="0">
                <a:solidFill>
                  <a:srgbClr val="0076A3"/>
                </a:solidFill>
              </a:rPr>
              <a:t>Final Phase III WIPs posted on jurisdictions’ websites</a:t>
            </a:r>
          </a:p>
        </p:txBody>
      </p:sp>
    </p:spTree>
    <p:extLst>
      <p:ext uri="{BB962C8B-B14F-4D97-AF65-F5344CB8AC3E}">
        <p14:creationId xmlns:p14="http://schemas.microsoft.com/office/powerpoint/2010/main" val="987588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hape 195"/>
          <p:cNvSpPr>
            <a:spLocks noGrp="1"/>
          </p:cNvSpPr>
          <p:nvPr>
            <p:ph type="body" idx="4294967295"/>
          </p:nvPr>
        </p:nvSpPr>
        <p:spPr>
          <a:xfrm>
            <a:off x="1981200" y="1594786"/>
            <a:ext cx="8229600" cy="2068228"/>
          </a:xfrm>
        </p:spPr>
        <p:txBody>
          <a:bodyPr vert="horz" lIns="91425" tIns="91425" rIns="91425" bIns="91425" rtlCol="0" anchor="ctr">
            <a:spAutoFit/>
          </a:bodyPr>
          <a:lstStyle/>
          <a:p>
            <a:pPr algn="ctr">
              <a:spcBef>
                <a:spcPct val="0"/>
              </a:spcBef>
              <a:buFont typeface="Wingdings" panose="05000000000000000000" pitchFamily="2" charset="2"/>
              <a:buNone/>
            </a:pPr>
            <a:r>
              <a:rPr lang="en-US" altLang="en-US" sz="3600" dirty="0">
                <a:solidFill>
                  <a:schemeClr val="accent2"/>
                </a:solidFill>
                <a:latin typeface="Calibri" panose="020F0502020204030204" pitchFamily="34" charset="0"/>
                <a:ea typeface="Oswald"/>
                <a:cs typeface="Arial" panose="020B0604020202020204" pitchFamily="34" charset="0"/>
                <a:sym typeface="Oswald"/>
              </a:rPr>
              <a:t>Learn more at </a:t>
            </a:r>
          </a:p>
          <a:p>
            <a:pPr algn="ctr">
              <a:spcBef>
                <a:spcPct val="0"/>
              </a:spcBef>
              <a:buFont typeface="Wingdings" panose="05000000000000000000" pitchFamily="2" charset="2"/>
              <a:buNone/>
            </a:pPr>
            <a:r>
              <a:rPr lang="en-US" altLang="en-US" sz="3200" u="sng" dirty="0">
                <a:solidFill>
                  <a:schemeClr val="accent2"/>
                </a:solidFill>
                <a:latin typeface="Calibri" panose="020F0502020204030204" pitchFamily="34" charset="0"/>
                <a:ea typeface="Oswald"/>
                <a:cs typeface="Arial" panose="020B0604020202020204" pitchFamily="34" charset="0"/>
                <a:sym typeface="Oswald"/>
                <a:hlinkClick r:id="rId3"/>
              </a:rPr>
              <a:t>www.chesapeakebay.net/</a:t>
            </a:r>
            <a:endParaRPr lang="en-US" altLang="en-US" sz="3200" u="sng" dirty="0">
              <a:solidFill>
                <a:schemeClr val="accent2"/>
              </a:solidFill>
              <a:latin typeface="Calibri" panose="020F0502020204030204" pitchFamily="34" charset="0"/>
              <a:ea typeface="Oswald"/>
              <a:cs typeface="Arial" panose="020B0604020202020204" pitchFamily="34" charset="0"/>
              <a:sym typeface="Oswald"/>
            </a:endParaRPr>
          </a:p>
          <a:p>
            <a:pPr algn="ctr">
              <a:spcBef>
                <a:spcPct val="0"/>
              </a:spcBef>
              <a:buFont typeface="Wingdings" panose="05000000000000000000" pitchFamily="2" charset="2"/>
              <a:buNone/>
            </a:pPr>
            <a:r>
              <a:rPr lang="en-US" altLang="en-US" sz="3200" u="sng" dirty="0">
                <a:solidFill>
                  <a:schemeClr val="accent2"/>
                </a:solidFill>
                <a:latin typeface="Calibri" panose="020F0502020204030204" pitchFamily="34" charset="0"/>
                <a:ea typeface="Oswald"/>
                <a:cs typeface="Arial" panose="020B0604020202020204" pitchFamily="34" charset="0"/>
                <a:sym typeface="Oswald"/>
                <a:hlinkClick r:id="" action="ppaction://noaction"/>
              </a:rPr>
              <a:t>www.epa.gov/chesapeakebaytmdl</a:t>
            </a:r>
          </a:p>
          <a:p>
            <a:pPr algn="ctr">
              <a:spcBef>
                <a:spcPct val="0"/>
              </a:spcBef>
              <a:buFont typeface="Wingdings" panose="05000000000000000000" pitchFamily="2" charset="2"/>
              <a:buNone/>
            </a:pPr>
            <a:endParaRPr lang="en-US" altLang="en-US" sz="3600" dirty="0">
              <a:latin typeface="Calibri Light" panose="020F0302020204030204" pitchFamily="34" charset="0"/>
              <a:ea typeface="Oswald"/>
              <a:cs typeface="Oswald"/>
              <a:sym typeface="Oswald"/>
            </a:endParaRPr>
          </a:p>
        </p:txBody>
      </p:sp>
      <p:pic>
        <p:nvPicPr>
          <p:cNvPr id="200707" name="Shape 196"/>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505200"/>
            <a:ext cx="29606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6523179"/>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mn-lt"/>
              </a:rPr>
              <a:t>What’s driving the WIPs? </a:t>
            </a:r>
          </a:p>
        </p:txBody>
      </p:sp>
      <p:sp>
        <p:nvSpPr>
          <p:cNvPr id="34818" name="Content Placeholder 2"/>
          <p:cNvSpPr>
            <a:spLocks noGrp="1"/>
          </p:cNvSpPr>
          <p:nvPr>
            <p:ph idx="1"/>
          </p:nvPr>
        </p:nvSpPr>
        <p:spPr/>
        <p:txBody>
          <a:bodyPr>
            <a:normAutofit fontScale="92500" lnSpcReduction="20000"/>
          </a:bodyPr>
          <a:lstStyle/>
          <a:p>
            <a:pPr marL="669909" lvl="1" indent="-325431">
              <a:defRPr/>
            </a:pPr>
            <a:endParaRPr lang="en-US" sz="700" b="1" dirty="0">
              <a:solidFill>
                <a:srgbClr val="525288"/>
              </a:solidFill>
            </a:endParaRPr>
          </a:p>
          <a:p>
            <a:pPr marL="514341" indent="-457200">
              <a:lnSpc>
                <a:spcPct val="100000"/>
              </a:lnSpc>
              <a:buClr>
                <a:schemeClr val="accent2"/>
              </a:buClr>
              <a:buSzPct val="125000"/>
              <a:buFont typeface="Wingdings" panose="05000000000000000000" pitchFamily="2" charset="2"/>
              <a:buChar char="§"/>
              <a:defRPr/>
            </a:pPr>
            <a:r>
              <a:rPr lang="en-US" b="1" dirty="0">
                <a:solidFill>
                  <a:srgbClr val="0076A3"/>
                </a:solidFill>
                <a:latin typeface="Calibri" panose="020F0502020204030204" pitchFamily="34" charset="0"/>
              </a:rPr>
              <a:t>Chesapeake Bay Foundation Settlement Agreement with EPA – May 2010</a:t>
            </a:r>
          </a:p>
          <a:p>
            <a:pPr marL="57141" indent="0">
              <a:lnSpc>
                <a:spcPct val="100000"/>
              </a:lnSpc>
              <a:buClr>
                <a:schemeClr val="accent2"/>
              </a:buClr>
              <a:buSzPct val="125000"/>
              <a:buNone/>
              <a:defRPr/>
            </a:pPr>
            <a:endParaRPr lang="en-US" sz="1400" b="1" dirty="0">
              <a:solidFill>
                <a:srgbClr val="0076A3"/>
              </a:solidFill>
              <a:latin typeface="Calibri" panose="020F0502020204030204" pitchFamily="34" charset="0"/>
            </a:endParaRPr>
          </a:p>
          <a:p>
            <a:pPr marL="514341" indent="-457200">
              <a:lnSpc>
                <a:spcPct val="100000"/>
              </a:lnSpc>
              <a:buClr>
                <a:schemeClr val="accent2"/>
              </a:buClr>
              <a:buSzPct val="125000"/>
              <a:buFont typeface="Wingdings" panose="05000000000000000000" pitchFamily="2" charset="2"/>
              <a:buChar char="§"/>
              <a:defRPr/>
            </a:pPr>
            <a:r>
              <a:rPr lang="en-US" b="1" dirty="0">
                <a:solidFill>
                  <a:srgbClr val="0076A3"/>
                </a:solidFill>
                <a:latin typeface="Calibri" panose="020F0502020204030204" pitchFamily="34" charset="0"/>
              </a:rPr>
              <a:t>Bay TMDL (Total Maximum Daily Load) – December 2010</a:t>
            </a:r>
          </a:p>
          <a:p>
            <a:pPr marL="841359" lvl="1" indent="-457200">
              <a:lnSpc>
                <a:spcPct val="100000"/>
              </a:lnSpc>
              <a:buClr>
                <a:schemeClr val="accent2"/>
              </a:buClr>
              <a:buSzPct val="65000"/>
              <a:buFont typeface="Wingdings" panose="05000000000000000000" pitchFamily="2" charset="2"/>
              <a:buChar char="q"/>
              <a:defRPr/>
            </a:pPr>
            <a:r>
              <a:rPr lang="en-US" sz="2800" dirty="0">
                <a:solidFill>
                  <a:srgbClr val="0076A3"/>
                </a:solidFill>
                <a:latin typeface="Calibri" panose="020F0502020204030204" pitchFamily="34" charset="0"/>
              </a:rPr>
              <a:t>All CBP Jurisdictions participating and sets goals and planning targets for 2017 and 2025</a:t>
            </a:r>
            <a:endParaRPr lang="en-US" sz="2600" b="1" dirty="0">
              <a:solidFill>
                <a:srgbClr val="0076A3"/>
              </a:solidFill>
              <a:latin typeface="Calibri" panose="020F0502020204030204" pitchFamily="34" charset="0"/>
            </a:endParaRPr>
          </a:p>
          <a:p>
            <a:pPr marL="514341" indent="-457200">
              <a:lnSpc>
                <a:spcPct val="100000"/>
              </a:lnSpc>
              <a:buClr>
                <a:schemeClr val="accent2"/>
              </a:buClr>
              <a:buSzPct val="125000"/>
              <a:buFont typeface="Wingdings" panose="05000000000000000000" pitchFamily="2" charset="2"/>
              <a:buChar char="§"/>
              <a:defRPr/>
            </a:pPr>
            <a:endParaRPr lang="en-US" b="1" dirty="0">
              <a:solidFill>
                <a:srgbClr val="0076A3"/>
              </a:solidFill>
              <a:latin typeface="Calibri" panose="020F0502020204030204" pitchFamily="34" charset="0"/>
            </a:endParaRPr>
          </a:p>
          <a:p>
            <a:pPr marL="514341" indent="-457200">
              <a:lnSpc>
                <a:spcPct val="100000"/>
              </a:lnSpc>
              <a:buClr>
                <a:schemeClr val="accent2"/>
              </a:buClr>
              <a:buSzPct val="125000"/>
              <a:buFont typeface="Wingdings" panose="05000000000000000000" pitchFamily="2" charset="2"/>
              <a:buChar char="§"/>
              <a:defRPr/>
            </a:pPr>
            <a:r>
              <a:rPr lang="en-US" b="1" dirty="0">
                <a:solidFill>
                  <a:srgbClr val="0076A3"/>
                </a:solidFill>
                <a:latin typeface="Calibri" panose="020F0502020204030204" pitchFamily="34" charset="0"/>
              </a:rPr>
              <a:t>Chesapeake Bay Watershed Agreement 2014</a:t>
            </a:r>
          </a:p>
          <a:p>
            <a:pPr marL="841359" lvl="1" indent="-457200">
              <a:lnSpc>
                <a:spcPct val="100000"/>
              </a:lnSpc>
              <a:buClr>
                <a:schemeClr val="accent2"/>
              </a:buClr>
              <a:buSzPct val="65000"/>
              <a:buFont typeface="Wingdings" panose="05000000000000000000" pitchFamily="2" charset="2"/>
              <a:buChar char="q"/>
              <a:defRPr/>
            </a:pPr>
            <a:r>
              <a:rPr lang="en-US" sz="2800" dirty="0">
                <a:solidFill>
                  <a:srgbClr val="0076A3"/>
                </a:solidFill>
                <a:latin typeface="Calibri" panose="020F0502020204030204" pitchFamily="34" charset="0"/>
              </a:rPr>
              <a:t>10 Broad Goals, 31 Well-defined Outcomes</a:t>
            </a:r>
          </a:p>
          <a:p>
            <a:pPr marL="841359" lvl="1" indent="-457200">
              <a:lnSpc>
                <a:spcPct val="100000"/>
              </a:lnSpc>
              <a:buClr>
                <a:schemeClr val="accent2"/>
              </a:buClr>
              <a:buSzPct val="65000"/>
              <a:buFont typeface="Wingdings" panose="05000000000000000000" pitchFamily="2" charset="2"/>
              <a:buChar char="q"/>
              <a:defRPr/>
            </a:pPr>
            <a:r>
              <a:rPr lang="en-US" sz="2800" dirty="0">
                <a:solidFill>
                  <a:srgbClr val="0076A3"/>
                </a:solidFill>
                <a:latin typeface="Calibri" panose="020F0502020204030204" pitchFamily="34" charset="0"/>
              </a:rPr>
              <a:t>Headwater state are full partners</a:t>
            </a:r>
          </a:p>
          <a:p>
            <a:pPr marL="384159" lvl="1" indent="0">
              <a:lnSpc>
                <a:spcPct val="100000"/>
              </a:lnSpc>
              <a:buClr>
                <a:schemeClr val="accent2"/>
              </a:buClr>
              <a:buSzPct val="65000"/>
              <a:buNone/>
              <a:defRPr/>
            </a:pPr>
            <a:endParaRPr lang="en-US" sz="1500" dirty="0">
              <a:solidFill>
                <a:srgbClr val="0076A3"/>
              </a:solidFill>
              <a:latin typeface="Calibri" panose="020F0502020204030204" pitchFamily="34" charset="0"/>
            </a:endParaRPr>
          </a:p>
          <a:p>
            <a:pPr marL="342891" indent="-342891">
              <a:defRPr/>
            </a:pPr>
            <a:endParaRPr lang="en-US" sz="1500" dirty="0"/>
          </a:p>
        </p:txBody>
      </p:sp>
      <p:sp>
        <p:nvSpPr>
          <p:cNvPr id="124931" name="Rectangle 5"/>
          <p:cNvSpPr>
            <a:spLocks noChangeArrowheads="1"/>
          </p:cNvSpPr>
          <p:nvPr/>
        </p:nvSpPr>
        <p:spPr bwMode="auto">
          <a:xfrm>
            <a:off x="1436914" y="406400"/>
            <a:ext cx="30207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i="1">
                <a:solidFill>
                  <a:schemeClr val="bg1"/>
                </a:solidFill>
                <a:latin typeface="Calibri" panose="020F0502020204030204" pitchFamily="34" charset="0"/>
                <a:ea typeface="ＭＳ Ｐゴシック" panose="020B0600070205080204" pitchFamily="34" charset="-128"/>
              </a:rPr>
              <a:t>Recent Bay Program “Drivers”</a:t>
            </a:r>
          </a:p>
        </p:txBody>
      </p:sp>
    </p:spTree>
    <p:extLst>
      <p:ext uri="{BB962C8B-B14F-4D97-AF65-F5344CB8AC3E}">
        <p14:creationId xmlns:p14="http://schemas.microsoft.com/office/powerpoint/2010/main" val="2517874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292" y="962368"/>
            <a:ext cx="10515600" cy="825733"/>
          </a:xfrm>
        </p:spPr>
        <p:txBody>
          <a:bodyPr>
            <a:noAutofit/>
          </a:bodyPr>
          <a:lstStyle/>
          <a:p>
            <a:pPr algn="ctr"/>
            <a:r>
              <a:rPr lang="en-US" sz="3600" b="1" dirty="0"/>
              <a:t>Bay TMDL Accountability Framework Starts with Watershed Implementation Plans</a:t>
            </a:r>
          </a:p>
        </p:txBody>
      </p:sp>
      <p:grpSp>
        <p:nvGrpSpPr>
          <p:cNvPr id="4" name="Group 167"/>
          <p:cNvGrpSpPr/>
          <p:nvPr/>
        </p:nvGrpSpPr>
        <p:grpSpPr>
          <a:xfrm>
            <a:off x="1463986" y="1807859"/>
            <a:ext cx="2362200" cy="1600200"/>
            <a:chOff x="214313" y="1066800"/>
            <a:chExt cx="2184400" cy="1600200"/>
          </a:xfrm>
        </p:grpSpPr>
        <p:sp>
          <p:nvSpPr>
            <p:cNvPr id="5" name="Rectangle 143"/>
            <p:cNvSpPr>
              <a:spLocks noChangeArrowheads="1"/>
            </p:cNvSpPr>
            <p:nvPr/>
          </p:nvSpPr>
          <p:spPr bwMode="auto">
            <a:xfrm>
              <a:off x="214313" y="1066800"/>
              <a:ext cx="2147888" cy="1600200"/>
            </a:xfrm>
            <a:prstGeom prst="rect">
              <a:avLst/>
            </a:prstGeom>
            <a:solidFill>
              <a:srgbClr val="B996CE"/>
            </a:solidFill>
            <a:ln w="6350">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6" name="Rectangle 144"/>
            <p:cNvSpPr>
              <a:spLocks noChangeArrowheads="1"/>
            </p:cNvSpPr>
            <p:nvPr/>
          </p:nvSpPr>
          <p:spPr bwMode="auto">
            <a:xfrm>
              <a:off x="312502" y="1208110"/>
              <a:ext cx="1418304" cy="492453"/>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1. Watershed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Implementation</a:t>
              </a:r>
              <a:r>
                <a:rPr kumimoji="0" lang="en-US" sz="1600" b="0" i="0" u="none" strike="noStrike" kern="0" cap="none" spc="0" normalizeH="0" baseline="0" noProof="0" dirty="0">
                  <a:ln>
                    <a:noFill/>
                  </a:ln>
                  <a:solidFill>
                    <a:prstClr val="black"/>
                  </a:solidFill>
                  <a:effectLst/>
                  <a:uLnTx/>
                  <a:uFillTx/>
                </a:rPr>
                <a:t> </a:t>
              </a:r>
              <a:endParaRPr kumimoji="0" lang="en-US" sz="1800" b="0" i="0" u="none" strike="noStrike" kern="0" cap="none" spc="0" normalizeH="0" baseline="0" noProof="0" dirty="0">
                <a:ln>
                  <a:noFill/>
                </a:ln>
                <a:solidFill>
                  <a:prstClr val="black"/>
                </a:solidFill>
                <a:effectLst/>
                <a:uLnTx/>
                <a:uFillTx/>
              </a:endParaRPr>
            </a:p>
          </p:txBody>
        </p:sp>
        <p:sp>
          <p:nvSpPr>
            <p:cNvPr id="7" name="Rectangle 145"/>
            <p:cNvSpPr>
              <a:spLocks noChangeArrowheads="1"/>
            </p:cNvSpPr>
            <p:nvPr/>
          </p:nvSpPr>
          <p:spPr bwMode="auto">
            <a:xfrm>
              <a:off x="312502" y="1442314"/>
              <a:ext cx="1133085" cy="492453"/>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Plans</a:t>
              </a:r>
              <a:r>
                <a:rPr kumimoji="0" lang="en-US" sz="1600" b="0" i="0" u="none" strike="noStrike" kern="0" cap="none" spc="0" normalizeH="0" baseline="0" noProof="0" dirty="0">
                  <a:ln>
                    <a:noFill/>
                  </a:ln>
                  <a:solidFill>
                    <a:prstClr val="black"/>
                  </a:solidFill>
                  <a:effectLst/>
                  <a:uLnTx/>
                  <a:uFillTx/>
                </a:rPr>
                <a:t> identify</a:t>
              </a:r>
            </a:p>
          </p:txBody>
        </p:sp>
        <p:sp>
          <p:nvSpPr>
            <p:cNvPr id="8" name="Rectangle 146"/>
            <p:cNvSpPr>
              <a:spLocks noChangeArrowheads="1"/>
            </p:cNvSpPr>
            <p:nvPr/>
          </p:nvSpPr>
          <p:spPr bwMode="auto">
            <a:xfrm>
              <a:off x="312502" y="1892072"/>
              <a:ext cx="2086211" cy="737096"/>
            </a:xfrm>
            <a:prstGeom prst="rect">
              <a:avLst/>
            </a:prstGeom>
            <a:noFill/>
            <a:ln w="9525">
              <a:noFill/>
              <a:miter lim="800000"/>
              <a:headEnd/>
              <a:tailEnd/>
            </a:ln>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nutrient and sediment targets that meet water quality standards. </a:t>
              </a:r>
            </a:p>
          </p:txBody>
        </p:sp>
        <p:pic>
          <p:nvPicPr>
            <p:cNvPr id="9" name="Picture 0" descr="flow chart.jpg"/>
            <p:cNvPicPr>
              <a:picLocks noChangeAspect="1" noChangeArrowheads="1"/>
            </p:cNvPicPr>
            <p:nvPr/>
          </p:nvPicPr>
          <p:blipFill>
            <a:blip r:embed="rId2" cstate="screen"/>
            <a:srcRect/>
            <a:stretch>
              <a:fillRect/>
            </a:stretch>
          </p:blipFill>
          <p:spPr bwMode="auto">
            <a:xfrm>
              <a:off x="1756757" y="1137967"/>
              <a:ext cx="598493" cy="811636"/>
            </a:xfrm>
            <a:prstGeom prst="rect">
              <a:avLst/>
            </a:prstGeom>
            <a:noFill/>
            <a:ln w="9525">
              <a:noFill/>
              <a:miter lim="800000"/>
              <a:headEnd/>
              <a:tailEnd/>
            </a:ln>
          </p:spPr>
        </p:pic>
        <p:sp>
          <p:nvSpPr>
            <p:cNvPr id="10" name="Rectangle 148"/>
            <p:cNvSpPr>
              <a:spLocks noChangeArrowheads="1"/>
            </p:cNvSpPr>
            <p:nvPr/>
          </p:nvSpPr>
          <p:spPr bwMode="auto">
            <a:xfrm>
              <a:off x="312502" y="1066800"/>
              <a:ext cx="1559" cy="244707"/>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endParaRPr>
            </a:p>
          </p:txBody>
        </p:sp>
      </p:grpSp>
      <p:grpSp>
        <p:nvGrpSpPr>
          <p:cNvPr id="11" name="Group 163"/>
          <p:cNvGrpSpPr/>
          <p:nvPr/>
        </p:nvGrpSpPr>
        <p:grpSpPr>
          <a:xfrm>
            <a:off x="3316690" y="3087413"/>
            <a:ext cx="2420937" cy="1480027"/>
            <a:chOff x="6551613" y="3209925"/>
            <a:chExt cx="2192337" cy="1480027"/>
          </a:xfrm>
        </p:grpSpPr>
        <p:sp>
          <p:nvSpPr>
            <p:cNvPr id="12" name="Rectangle 150"/>
            <p:cNvSpPr>
              <a:spLocks noChangeArrowheads="1"/>
            </p:cNvSpPr>
            <p:nvPr/>
          </p:nvSpPr>
          <p:spPr bwMode="auto">
            <a:xfrm>
              <a:off x="6551613" y="3276600"/>
              <a:ext cx="1982787" cy="1371600"/>
            </a:xfrm>
            <a:prstGeom prst="rect">
              <a:avLst/>
            </a:prstGeom>
            <a:solidFill>
              <a:srgbClr val="B996CE"/>
            </a:solidFill>
            <a:ln w="6350">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3" name="Rectangle 151"/>
            <p:cNvSpPr>
              <a:spLocks noChangeArrowheads="1"/>
            </p:cNvSpPr>
            <p:nvPr/>
          </p:nvSpPr>
          <p:spPr bwMode="auto">
            <a:xfrm>
              <a:off x="6588125" y="3951288"/>
              <a:ext cx="2155825" cy="738664"/>
            </a:xfrm>
            <a:prstGeom prst="rect">
              <a:avLst/>
            </a:prstGeom>
            <a:noFill/>
            <a:ln w="9525">
              <a:noFill/>
              <a:miter lim="800000"/>
              <a:headEnd/>
              <a:tailEnd/>
            </a:ln>
          </p:spPr>
          <p:txBody>
            <a:bodyPr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with programmatic and pollutant reduction commitments</a:t>
              </a:r>
            </a:p>
          </p:txBody>
        </p:sp>
        <p:sp>
          <p:nvSpPr>
            <p:cNvPr id="14" name="Rectangle 152"/>
            <p:cNvSpPr>
              <a:spLocks noChangeArrowheads="1"/>
            </p:cNvSpPr>
            <p:nvPr/>
          </p:nvSpPr>
          <p:spPr bwMode="auto">
            <a:xfrm>
              <a:off x="6588125" y="3660775"/>
              <a:ext cx="1497013" cy="244475"/>
            </a:xfrm>
            <a:prstGeom prst="rect">
              <a:avLst/>
            </a:prstGeom>
            <a:noFill/>
            <a:ln w="9525">
              <a:noFill/>
              <a:miter lim="800000"/>
              <a:headEnd/>
              <a:tailEnd/>
            </a:ln>
          </p:spPr>
          <p:txBody>
            <a:bodyPr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Milestones</a:t>
              </a:r>
              <a:endParaRPr kumimoji="0" lang="en-US" sz="1800" b="1" i="0" u="none" strike="noStrike" kern="0" cap="none" spc="0" normalizeH="0" baseline="0" noProof="0" dirty="0">
                <a:ln>
                  <a:noFill/>
                </a:ln>
                <a:solidFill>
                  <a:prstClr val="black"/>
                </a:solidFill>
                <a:effectLst/>
                <a:uLnTx/>
                <a:uFillTx/>
              </a:endParaRPr>
            </a:p>
          </p:txBody>
        </p:sp>
        <p:sp>
          <p:nvSpPr>
            <p:cNvPr id="15" name="Rectangle 160"/>
            <p:cNvSpPr>
              <a:spLocks noChangeArrowheads="1"/>
            </p:cNvSpPr>
            <p:nvPr/>
          </p:nvSpPr>
          <p:spPr bwMode="auto">
            <a:xfrm>
              <a:off x="6588125" y="3209925"/>
              <a:ext cx="1576388" cy="488950"/>
            </a:xfrm>
            <a:prstGeom prst="rect">
              <a:avLst/>
            </a:prstGeom>
            <a:noFill/>
            <a:ln w="9525">
              <a:noFill/>
              <a:miter lim="800000"/>
              <a:headEnd/>
              <a:tailEnd/>
            </a:ln>
          </p:spPr>
          <p:txBody>
            <a:bodyPr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2. 2-Year</a:t>
              </a:r>
              <a:endParaRPr kumimoji="0" lang="en-US" sz="1800" b="1" i="0" u="none" strike="noStrike" kern="0" cap="none" spc="0" normalizeH="0" baseline="0" noProof="0" dirty="0">
                <a:ln>
                  <a:noFill/>
                </a:ln>
                <a:solidFill>
                  <a:prstClr val="black"/>
                </a:solidFill>
                <a:effectLst/>
                <a:uLnTx/>
                <a:uFillTx/>
              </a:endParaRPr>
            </a:p>
          </p:txBody>
        </p:sp>
        <p:pic>
          <p:nvPicPr>
            <p:cNvPr id="16" name="Picture 101"/>
            <p:cNvPicPr>
              <a:picLocks noChangeAspect="1" noChangeArrowheads="1"/>
            </p:cNvPicPr>
            <p:nvPr/>
          </p:nvPicPr>
          <p:blipFill>
            <a:blip r:embed="rId3" cstate="screen"/>
            <a:srcRect l="7852" t="3842" b="8221"/>
            <a:stretch>
              <a:fillRect/>
            </a:stretch>
          </p:blipFill>
          <p:spPr bwMode="auto">
            <a:xfrm>
              <a:off x="7620000" y="3352800"/>
              <a:ext cx="793750" cy="604838"/>
            </a:xfrm>
            <a:prstGeom prst="rect">
              <a:avLst/>
            </a:prstGeom>
            <a:noFill/>
            <a:ln w="9525">
              <a:noFill/>
              <a:miter lim="800000"/>
              <a:headEnd/>
              <a:tailEnd/>
            </a:ln>
          </p:spPr>
        </p:pic>
      </p:grpSp>
      <p:grpSp>
        <p:nvGrpSpPr>
          <p:cNvPr id="17" name="Group 163"/>
          <p:cNvGrpSpPr/>
          <p:nvPr/>
        </p:nvGrpSpPr>
        <p:grpSpPr>
          <a:xfrm>
            <a:off x="5001273" y="4289265"/>
            <a:ext cx="2438398" cy="1619156"/>
            <a:chOff x="6551614" y="3276601"/>
            <a:chExt cx="1986150" cy="1371600"/>
          </a:xfrm>
        </p:grpSpPr>
        <p:sp>
          <p:nvSpPr>
            <p:cNvPr id="18" name="Rectangle 150"/>
            <p:cNvSpPr>
              <a:spLocks noChangeArrowheads="1"/>
            </p:cNvSpPr>
            <p:nvPr/>
          </p:nvSpPr>
          <p:spPr bwMode="auto">
            <a:xfrm>
              <a:off x="6551614" y="3276601"/>
              <a:ext cx="1982787" cy="1371600"/>
            </a:xfrm>
            <a:prstGeom prst="rect">
              <a:avLst/>
            </a:prstGeom>
            <a:solidFill>
              <a:srgbClr val="B996CE"/>
            </a:solidFill>
            <a:ln w="6350">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9" name="Rectangle 152"/>
            <p:cNvSpPr>
              <a:spLocks noChangeArrowheads="1"/>
            </p:cNvSpPr>
            <p:nvPr/>
          </p:nvSpPr>
          <p:spPr bwMode="auto">
            <a:xfrm>
              <a:off x="6588125" y="3726324"/>
              <a:ext cx="1949639" cy="834304"/>
            </a:xfrm>
            <a:prstGeom prst="rect">
              <a:avLst/>
            </a:prstGeom>
            <a:noFill/>
            <a:ln w="9525">
              <a:noFill/>
              <a:miter lim="800000"/>
              <a:headEnd/>
              <a:tailEnd/>
            </a:ln>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Assess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Progress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implementing WIPs and milestones</a:t>
              </a:r>
            </a:p>
          </p:txBody>
        </p:sp>
        <p:sp>
          <p:nvSpPr>
            <p:cNvPr id="20" name="Rectangle 160"/>
            <p:cNvSpPr>
              <a:spLocks noChangeArrowheads="1"/>
            </p:cNvSpPr>
            <p:nvPr/>
          </p:nvSpPr>
          <p:spPr bwMode="auto">
            <a:xfrm>
              <a:off x="6588125" y="3339026"/>
              <a:ext cx="1576388" cy="488951"/>
            </a:xfrm>
            <a:prstGeom prst="rect">
              <a:avLst/>
            </a:prstGeom>
            <a:noFill/>
            <a:ln w="9525">
              <a:noFill/>
              <a:miter lim="800000"/>
              <a:headEnd/>
              <a:tailEnd/>
            </a:ln>
          </p:spPr>
          <p:txBody>
            <a:bodyPr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3.Track and </a:t>
              </a:r>
              <a:endParaRPr kumimoji="0" lang="en-US" sz="1800" b="1" i="0" u="none" strike="noStrike" kern="0" cap="none" spc="0" normalizeH="0" baseline="0" noProof="0" dirty="0">
                <a:ln>
                  <a:noFill/>
                </a:ln>
                <a:solidFill>
                  <a:prstClr val="black"/>
                </a:solidFill>
                <a:effectLst/>
                <a:uLnTx/>
                <a:uFillTx/>
              </a:endParaRPr>
            </a:p>
          </p:txBody>
        </p:sp>
      </p:grpSp>
      <p:pic>
        <p:nvPicPr>
          <p:cNvPr id="21" name="Picture 0" descr="flow chart.jpg"/>
          <p:cNvPicPr>
            <a:picLocks noChangeAspect="1" noChangeArrowheads="1"/>
          </p:cNvPicPr>
          <p:nvPr/>
        </p:nvPicPr>
        <p:blipFill>
          <a:blip r:embed="rId4" cstate="screen"/>
          <a:srcRect/>
          <a:stretch>
            <a:fillRect/>
          </a:stretch>
        </p:blipFill>
        <p:spPr bwMode="auto">
          <a:xfrm>
            <a:off x="6248549" y="4398481"/>
            <a:ext cx="1051441" cy="838479"/>
          </a:xfrm>
          <a:prstGeom prst="rect">
            <a:avLst/>
          </a:prstGeom>
          <a:noFill/>
          <a:ln w="9525">
            <a:noFill/>
            <a:miter lim="800000"/>
            <a:headEnd/>
            <a:tailEnd/>
          </a:ln>
        </p:spPr>
      </p:pic>
      <p:sp>
        <p:nvSpPr>
          <p:cNvPr id="22" name="Bent-Up Arrow 21"/>
          <p:cNvSpPr/>
          <p:nvPr/>
        </p:nvSpPr>
        <p:spPr>
          <a:xfrm rot="16200000">
            <a:off x="4613245" y="981313"/>
            <a:ext cx="3981788" cy="5634873"/>
          </a:xfrm>
          <a:prstGeom prst="bentUpArrow">
            <a:avLst>
              <a:gd name="adj1" fmla="val 5916"/>
              <a:gd name="adj2" fmla="val 6795"/>
              <a:gd name="adj3" fmla="val 15165"/>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urved Down Arrow 22"/>
          <p:cNvSpPr/>
          <p:nvPr/>
        </p:nvSpPr>
        <p:spPr>
          <a:xfrm rot="5400000">
            <a:off x="7244881" y="3645877"/>
            <a:ext cx="1645776" cy="1357024"/>
          </a:xfrm>
          <a:prstGeom prst="curvedDownArrow">
            <a:avLst>
              <a:gd name="adj1" fmla="val 18230"/>
              <a:gd name="adj2" fmla="val 39152"/>
              <a:gd name="adj3" fmla="val 38477"/>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Curved Down Arrow 23"/>
          <p:cNvSpPr/>
          <p:nvPr/>
        </p:nvSpPr>
        <p:spPr>
          <a:xfrm rot="16200000">
            <a:off x="1802456" y="3833338"/>
            <a:ext cx="1645776" cy="1357024"/>
          </a:xfrm>
          <a:prstGeom prst="curvedDownArrow">
            <a:avLst>
              <a:gd name="adj1" fmla="val 18230"/>
              <a:gd name="adj2" fmla="val 39152"/>
              <a:gd name="adj3" fmla="val 38477"/>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ectangle 24"/>
          <p:cNvSpPr/>
          <p:nvPr/>
        </p:nvSpPr>
        <p:spPr>
          <a:xfrm>
            <a:off x="5499786" y="3501501"/>
            <a:ext cx="1889471" cy="250559"/>
          </a:xfrm>
          <a:prstGeom prst="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3315063" y="5084179"/>
            <a:ext cx="1654126" cy="250559"/>
          </a:xfrm>
          <a:prstGeom prst="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7323706" y="3509218"/>
            <a:ext cx="167759" cy="23512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3231183" y="5098843"/>
            <a:ext cx="167759" cy="2222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nvGrpSpPr>
          <p:cNvPr id="30" name="Group 166"/>
          <p:cNvGrpSpPr/>
          <p:nvPr/>
        </p:nvGrpSpPr>
        <p:grpSpPr>
          <a:xfrm>
            <a:off x="7216097" y="5489677"/>
            <a:ext cx="2420795" cy="1776413"/>
            <a:chOff x="838200" y="4267200"/>
            <a:chExt cx="2420795" cy="1776413"/>
          </a:xfrm>
        </p:grpSpPr>
        <p:grpSp>
          <p:nvGrpSpPr>
            <p:cNvPr id="31" name="Group 164"/>
            <p:cNvGrpSpPr/>
            <p:nvPr/>
          </p:nvGrpSpPr>
          <p:grpSpPr>
            <a:xfrm>
              <a:off x="838200" y="4267200"/>
              <a:ext cx="2420795" cy="1347788"/>
              <a:chOff x="838200" y="4267200"/>
              <a:chExt cx="2420795" cy="1347788"/>
            </a:xfrm>
          </p:grpSpPr>
          <p:sp>
            <p:nvSpPr>
              <p:cNvPr id="33" name="Rectangle 107"/>
              <p:cNvSpPr>
                <a:spLocks noChangeArrowheads="1"/>
              </p:cNvSpPr>
              <p:nvPr/>
            </p:nvSpPr>
            <p:spPr bwMode="auto">
              <a:xfrm>
                <a:off x="838200" y="4267200"/>
                <a:ext cx="2409825" cy="1347788"/>
              </a:xfrm>
              <a:prstGeom prst="rect">
                <a:avLst/>
              </a:prstGeom>
              <a:solidFill>
                <a:srgbClr val="B996CE"/>
              </a:solidFill>
              <a:ln w="6350">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34" name="Rectangle 108"/>
              <p:cNvSpPr>
                <a:spLocks noChangeArrowheads="1"/>
              </p:cNvSpPr>
              <p:nvPr/>
            </p:nvSpPr>
            <p:spPr bwMode="auto">
              <a:xfrm>
                <a:off x="865910" y="4346575"/>
                <a:ext cx="2365375" cy="274638"/>
              </a:xfrm>
              <a:prstGeom prst="rect">
                <a:avLst/>
              </a:prstGeom>
              <a:noFill/>
              <a:ln w="9525">
                <a:noFill/>
                <a:miter lim="800000"/>
                <a:headEnd/>
                <a:tailEnd/>
              </a:ln>
            </p:spPr>
            <p:txBody>
              <a:bodyPr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rPr>
                  <a:t>4. Federal</a:t>
                </a:r>
                <a:r>
                  <a:rPr kumimoji="0" lang="en-US" sz="1800" b="1" i="0" u="none" strike="noStrike" kern="0" cap="none" spc="0" normalizeH="0" baseline="0" noProof="0" dirty="0">
                    <a:ln>
                      <a:noFill/>
                    </a:ln>
                    <a:solidFill>
                      <a:prstClr val="black"/>
                    </a:solidFill>
                    <a:effectLst/>
                    <a:uLnTx/>
                    <a:uFillTx/>
                  </a:rPr>
                  <a:t> </a:t>
                </a:r>
                <a:r>
                  <a:rPr kumimoji="0" lang="en-US" sz="1600" b="1" i="0" u="none" strike="noStrike" kern="0" cap="none" spc="0" normalizeH="0" baseline="0" noProof="0" dirty="0">
                    <a:ln>
                      <a:noFill/>
                    </a:ln>
                    <a:solidFill>
                      <a:prstClr val="black"/>
                    </a:solidFill>
                    <a:effectLst/>
                    <a:uLnTx/>
                    <a:uFillTx/>
                  </a:rPr>
                  <a:t>Actions</a:t>
                </a:r>
                <a:endParaRPr kumimoji="0" lang="en-US" sz="1600" b="1" i="0" u="none" strike="noStrike" kern="0" cap="none" spc="0" normalizeH="0" baseline="0" noProof="0" dirty="0">
                  <a:ln>
                    <a:noFill/>
                  </a:ln>
                  <a:solidFill>
                    <a:srgbClr val="000000"/>
                  </a:solidFill>
                  <a:effectLst/>
                  <a:uLnTx/>
                  <a:uFillTx/>
                </a:endParaRPr>
              </a:p>
            </p:txBody>
          </p:sp>
          <p:sp>
            <p:nvSpPr>
              <p:cNvPr id="35" name="Rectangle 109"/>
              <p:cNvSpPr>
                <a:spLocks noChangeArrowheads="1"/>
              </p:cNvSpPr>
              <p:nvPr/>
            </p:nvSpPr>
            <p:spPr bwMode="auto">
              <a:xfrm>
                <a:off x="865910" y="4596559"/>
                <a:ext cx="2393085" cy="984885"/>
              </a:xfrm>
              <a:prstGeom prst="rect">
                <a:avLst/>
              </a:prstGeom>
              <a:noFill/>
              <a:ln w="9525">
                <a:noFill/>
                <a:miter lim="800000"/>
                <a:headEnd/>
                <a:tailEnd/>
              </a:ln>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if insufficient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Watershed Implementation Plans or 2-year milestones</a:t>
                </a:r>
              </a:p>
            </p:txBody>
          </p:sp>
          <p:pic>
            <p:nvPicPr>
              <p:cNvPr id="36" name="Picture 110" descr="MCBS01060_0000[1]"/>
              <p:cNvPicPr>
                <a:picLocks noChangeAspect="1" noChangeArrowheads="1"/>
              </p:cNvPicPr>
              <p:nvPr/>
            </p:nvPicPr>
            <p:blipFill>
              <a:blip r:embed="rId5" cstate="screen"/>
              <a:srcRect/>
              <a:stretch>
                <a:fillRect/>
              </a:stretch>
            </p:blipFill>
            <p:spPr bwMode="auto">
              <a:xfrm flipH="1">
                <a:off x="2561850" y="4337241"/>
                <a:ext cx="657225" cy="628650"/>
              </a:xfrm>
              <a:prstGeom prst="rect">
                <a:avLst/>
              </a:prstGeom>
              <a:noFill/>
              <a:ln w="9525">
                <a:noFill/>
                <a:miter lim="800000"/>
                <a:headEnd/>
                <a:tailEnd/>
              </a:ln>
            </p:spPr>
          </p:pic>
        </p:grpSp>
        <p:sp>
          <p:nvSpPr>
            <p:cNvPr id="32" name="Rectangle 138"/>
            <p:cNvSpPr>
              <a:spLocks noChangeArrowheads="1"/>
            </p:cNvSpPr>
            <p:nvPr/>
          </p:nvSpPr>
          <p:spPr bwMode="auto">
            <a:xfrm>
              <a:off x="1984375" y="5768975"/>
              <a:ext cx="1588" cy="274638"/>
            </a:xfrm>
            <a:prstGeom prst="rect">
              <a:avLst/>
            </a:prstGeom>
            <a:solidFill>
              <a:srgbClr val="B996CE"/>
            </a:solid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4174609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426028" y="435429"/>
            <a:ext cx="1219201" cy="391886"/>
          </a:xfrm>
        </p:spPr>
        <p:txBody>
          <a:bodyPr>
            <a:normAutofit/>
          </a:bodyPr>
          <a:lstStyle/>
          <a:p>
            <a:pPr algn="ctr"/>
            <a:r>
              <a:rPr lang="en-US" altLang="en-US" sz="1800" i="1">
                <a:solidFill>
                  <a:schemeClr val="bg1"/>
                </a:solidFill>
                <a:latin typeface="Calibri" panose="020F0502020204030204" pitchFamily="34" charset="0"/>
                <a:cs typeface="Arial" panose="020B0604020202020204" pitchFamily="34" charset="0"/>
              </a:rPr>
              <a:t>Our Goals</a:t>
            </a:r>
          </a:p>
        </p:txBody>
      </p:sp>
      <p:pic>
        <p:nvPicPr>
          <p:cNvPr id="19" name="Picture 18"/>
          <p:cNvPicPr>
            <a:picLocks/>
          </p:cNvPicPr>
          <p:nvPr/>
        </p:nvPicPr>
        <p:blipFill rotWithShape="1">
          <a:blip r:embed="rId3"/>
          <a:srcRect l="11942" t="34861" r="49019" b="45927"/>
          <a:stretch/>
        </p:blipFill>
        <p:spPr>
          <a:xfrm>
            <a:off x="1415270" y="3839035"/>
            <a:ext cx="9866376" cy="3017520"/>
          </a:xfrm>
          <a:prstGeom prst="rect">
            <a:avLst/>
          </a:prstGeom>
          <a:solidFill>
            <a:schemeClr val="accent1"/>
          </a:solidFill>
        </p:spPr>
      </p:pic>
      <p:pic>
        <p:nvPicPr>
          <p:cNvPr id="20" name="Picture 19"/>
          <p:cNvPicPr>
            <a:picLocks/>
          </p:cNvPicPr>
          <p:nvPr/>
        </p:nvPicPr>
        <p:blipFill rotWithShape="1">
          <a:blip r:embed="rId3"/>
          <a:srcRect l="50772" t="34861" r="10646" b="45927"/>
          <a:stretch/>
        </p:blipFill>
        <p:spPr>
          <a:xfrm>
            <a:off x="1415270" y="859590"/>
            <a:ext cx="9866376" cy="3017520"/>
          </a:xfrm>
          <a:prstGeom prst="rect">
            <a:avLst/>
          </a:prstGeom>
          <a:solidFill>
            <a:schemeClr val="accent1">
              <a:alpha val="26000"/>
            </a:schemeClr>
          </a:solidFill>
        </p:spPr>
      </p:pic>
      <p:sp>
        <p:nvSpPr>
          <p:cNvPr id="4" name="Left Arrow 3"/>
          <p:cNvSpPr/>
          <p:nvPr/>
        </p:nvSpPr>
        <p:spPr>
          <a:xfrm rot="1468122">
            <a:off x="6811617" y="4253947"/>
            <a:ext cx="1124182" cy="577397"/>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7178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mn-lt"/>
              </a:rPr>
              <a:t>2017 &amp; 2025 WIP Outcomes </a:t>
            </a:r>
          </a:p>
        </p:txBody>
      </p:sp>
      <p:sp>
        <p:nvSpPr>
          <p:cNvPr id="3" name="Content Placeholder 2"/>
          <p:cNvSpPr>
            <a:spLocks noGrp="1"/>
          </p:cNvSpPr>
          <p:nvPr>
            <p:ph idx="1"/>
          </p:nvPr>
        </p:nvSpPr>
        <p:spPr/>
        <p:txBody>
          <a:bodyPr/>
          <a:lstStyle/>
          <a:p>
            <a:r>
              <a:rPr lang="en-US" dirty="0">
                <a:solidFill>
                  <a:srgbClr val="0076A3"/>
                </a:solidFill>
              </a:rPr>
              <a:t>By 2017, have practices and controls in place that are expected to achieve 60 percent of the nutrient and sediment pollution load reductions necessary to achieve applicable water quality standards compared to 2009 levels</a:t>
            </a:r>
          </a:p>
          <a:p>
            <a:pPr marL="0" indent="0">
              <a:buNone/>
            </a:pPr>
            <a:r>
              <a:rPr lang="en-US" dirty="0">
                <a:solidFill>
                  <a:srgbClr val="0076A3"/>
                </a:solidFill>
              </a:rPr>
              <a:t>  </a:t>
            </a:r>
          </a:p>
          <a:p>
            <a:r>
              <a:rPr lang="en-US" dirty="0">
                <a:solidFill>
                  <a:srgbClr val="0076A3"/>
                </a:solidFill>
              </a:rPr>
              <a:t>By 2025, have all practices and controls installed to achieve the Bay’s dissolved oxygen, water clarity/submerged aquatic vegetation and chlorophyll a standards as articulated in the Chesapeake Bay TMDL document.</a:t>
            </a:r>
          </a:p>
        </p:txBody>
      </p:sp>
    </p:spTree>
    <p:extLst>
      <p:ext uri="{BB962C8B-B14F-4D97-AF65-F5344CB8AC3E}">
        <p14:creationId xmlns:p14="http://schemas.microsoft.com/office/powerpoint/2010/main" val="1003192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50029" y="1916564"/>
            <a:ext cx="7228114" cy="4778150"/>
            <a:chOff x="3176588" y="2473776"/>
            <a:chExt cx="5837238" cy="3937001"/>
          </a:xfrm>
        </p:grpSpPr>
        <p:pic>
          <p:nvPicPr>
            <p:cNvPr id="1259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6588" y="4553402"/>
              <a:ext cx="1077912" cy="1393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595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1550" y="4553401"/>
              <a:ext cx="1062038" cy="1371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595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6664" y="4553401"/>
              <a:ext cx="1081087" cy="1404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595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1" y="4553402"/>
              <a:ext cx="1089025" cy="1406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5959" name="Picture 8" descr="TMDLsignaturepag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67350" y="2473776"/>
              <a:ext cx="1265238" cy="1633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596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1" y="4988377"/>
              <a:ext cx="1089025" cy="1408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596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57838" y="5004252"/>
              <a:ext cx="1085850" cy="1406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596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4700" y="4988376"/>
              <a:ext cx="1085850" cy="1404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 name="Left Brace 12"/>
            <p:cNvSpPr/>
            <p:nvPr/>
          </p:nvSpPr>
          <p:spPr>
            <a:xfrm rot="5400000">
              <a:off x="5981700" y="1861001"/>
              <a:ext cx="342900" cy="4914900"/>
            </a:xfrm>
            <a:prstGeom prst="leftBrace">
              <a:avLst/>
            </a:prstGeom>
            <a:ln w="28575">
              <a:solidFill>
                <a:srgbClr val="0000CC"/>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solidFill>
                  <a:prstClr val="black"/>
                </a:solidFill>
              </a:endParaRPr>
            </a:p>
          </p:txBody>
        </p:sp>
      </p:grpSp>
      <p:sp>
        <p:nvSpPr>
          <p:cNvPr id="125964" name="Rectangle 2"/>
          <p:cNvSpPr>
            <a:spLocks noChangeArrowheads="1"/>
          </p:cNvSpPr>
          <p:nvPr/>
        </p:nvSpPr>
        <p:spPr bwMode="auto">
          <a:xfrm>
            <a:off x="1469571" y="918932"/>
            <a:ext cx="977537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b="1" dirty="0">
                <a:latin typeface="Calibri" panose="020F0502020204030204" pitchFamily="34" charset="0"/>
              </a:rPr>
              <a:t>2010 Chesapeake Bay TMDL Based on the &amp; Bay Jurisdictions’</a:t>
            </a:r>
            <a:br>
              <a:rPr lang="en-US" altLang="en-US" sz="2800" b="1" dirty="0">
                <a:latin typeface="Calibri" panose="020F0502020204030204" pitchFamily="34" charset="0"/>
              </a:rPr>
            </a:br>
            <a:r>
              <a:rPr lang="en-US" altLang="en-US" sz="2800" b="1" dirty="0">
                <a:latin typeface="Calibri" panose="020F0502020204030204" pitchFamily="34" charset="0"/>
              </a:rPr>
              <a:t>Watershed Implementation Plans</a:t>
            </a:r>
          </a:p>
        </p:txBody>
      </p:sp>
      <p:sp>
        <p:nvSpPr>
          <p:cNvPr id="14" name="Title 1"/>
          <p:cNvSpPr>
            <a:spLocks noGrp="1"/>
          </p:cNvSpPr>
          <p:nvPr>
            <p:ph type="title"/>
          </p:nvPr>
        </p:nvSpPr>
        <p:spPr>
          <a:xfrm>
            <a:off x="1426028" y="435429"/>
            <a:ext cx="2454310" cy="391886"/>
          </a:xfrm>
        </p:spPr>
        <p:txBody>
          <a:bodyPr>
            <a:noAutofit/>
          </a:bodyPr>
          <a:lstStyle/>
          <a:p>
            <a:pPr algn="ctr"/>
            <a:r>
              <a:rPr lang="en-US" altLang="en-US" sz="1800" i="1" dirty="0">
                <a:solidFill>
                  <a:schemeClr val="bg1"/>
                </a:solidFill>
                <a:latin typeface="Calibri" panose="020F0502020204030204" pitchFamily="34" charset="0"/>
                <a:cs typeface="Arial" panose="020B0604020202020204" pitchFamily="34" charset="0"/>
              </a:rPr>
              <a:t>Chesapeake Bay TMDL</a:t>
            </a:r>
          </a:p>
        </p:txBody>
      </p:sp>
    </p:spTree>
    <p:extLst>
      <p:ext uri="{BB962C8B-B14F-4D97-AF65-F5344CB8AC3E}">
        <p14:creationId xmlns:p14="http://schemas.microsoft.com/office/powerpoint/2010/main" val="1440054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96" y="1010729"/>
            <a:ext cx="11781182" cy="825733"/>
          </a:xfrm>
        </p:spPr>
        <p:txBody>
          <a:bodyPr>
            <a:noAutofit/>
          </a:bodyPr>
          <a:lstStyle/>
          <a:p>
            <a:pPr algn="ctr"/>
            <a:r>
              <a:rPr lang="en-US" sz="3800" b="1" dirty="0">
                <a:latin typeface="+mn-lt"/>
              </a:rPr>
              <a:t>Elements of a WIP: </a:t>
            </a:r>
            <a:br>
              <a:rPr lang="en-US" sz="3800" b="1" dirty="0">
                <a:latin typeface="+mn-lt"/>
              </a:rPr>
            </a:br>
            <a:r>
              <a:rPr lang="en-US" sz="3800" b="1" dirty="0">
                <a:latin typeface="+mn-lt"/>
              </a:rPr>
              <a:t>A Roadmap to Achieve Water Quality Standards </a:t>
            </a:r>
          </a:p>
        </p:txBody>
      </p:sp>
      <p:sp>
        <p:nvSpPr>
          <p:cNvPr id="3" name="Content Placeholder 2"/>
          <p:cNvSpPr>
            <a:spLocks noGrp="1"/>
          </p:cNvSpPr>
          <p:nvPr>
            <p:ph idx="1"/>
          </p:nvPr>
        </p:nvSpPr>
        <p:spPr>
          <a:xfrm>
            <a:off x="911087" y="2183434"/>
            <a:ext cx="10515600" cy="4351338"/>
          </a:xfrm>
        </p:spPr>
        <p:txBody>
          <a:bodyPr/>
          <a:lstStyle/>
          <a:p>
            <a:r>
              <a:rPr lang="en-US" dirty="0">
                <a:solidFill>
                  <a:srgbClr val="0076A3"/>
                </a:solidFill>
              </a:rPr>
              <a:t>Phase I WIP and Phase II WIPs were developed and submitted to EPA in 2010 and 2012, respectively. </a:t>
            </a:r>
          </a:p>
          <a:p>
            <a:r>
              <a:rPr lang="en-US" dirty="0">
                <a:solidFill>
                  <a:srgbClr val="0076A3"/>
                </a:solidFill>
              </a:rPr>
              <a:t>These documents focused on the following elements: </a:t>
            </a:r>
          </a:p>
          <a:p>
            <a:pPr lvl="1"/>
            <a:r>
              <a:rPr lang="en-US" dirty="0">
                <a:solidFill>
                  <a:srgbClr val="0076A3"/>
                </a:solidFill>
              </a:rPr>
              <a:t>Interim and final N, P, and SED Target Loads</a:t>
            </a:r>
          </a:p>
          <a:p>
            <a:pPr lvl="1"/>
            <a:r>
              <a:rPr lang="en-US" dirty="0">
                <a:solidFill>
                  <a:srgbClr val="0076A3"/>
                </a:solidFill>
              </a:rPr>
              <a:t>Current Loading Baseline and Program Capacity </a:t>
            </a:r>
          </a:p>
          <a:p>
            <a:pPr lvl="1"/>
            <a:r>
              <a:rPr lang="en-US" dirty="0">
                <a:solidFill>
                  <a:srgbClr val="0076A3"/>
                </a:solidFill>
              </a:rPr>
              <a:t>Account for Growth </a:t>
            </a:r>
          </a:p>
          <a:p>
            <a:pPr lvl="1"/>
            <a:r>
              <a:rPr lang="en-US" dirty="0">
                <a:solidFill>
                  <a:srgbClr val="0076A3"/>
                </a:solidFill>
              </a:rPr>
              <a:t>Gap Analysis </a:t>
            </a:r>
          </a:p>
          <a:p>
            <a:pPr lvl="1"/>
            <a:r>
              <a:rPr lang="en-US" dirty="0">
                <a:solidFill>
                  <a:srgbClr val="0076A3"/>
                </a:solidFill>
              </a:rPr>
              <a:t>Tracking and Reporting Protocols</a:t>
            </a:r>
          </a:p>
          <a:p>
            <a:pPr lvl="1"/>
            <a:r>
              <a:rPr lang="en-US" dirty="0">
                <a:solidFill>
                  <a:srgbClr val="0076A3"/>
                </a:solidFill>
              </a:rPr>
              <a:t>Contingencies</a:t>
            </a:r>
          </a:p>
          <a:p>
            <a:pPr lvl="1"/>
            <a:r>
              <a:rPr lang="en-US" dirty="0">
                <a:solidFill>
                  <a:srgbClr val="0076A3"/>
                </a:solidFill>
              </a:rPr>
              <a:t>Appendix w/ Detailed Targets &amp; Schedule 	</a:t>
            </a:r>
          </a:p>
        </p:txBody>
      </p:sp>
    </p:spTree>
    <p:extLst>
      <p:ext uri="{BB962C8B-B14F-4D97-AF65-F5344CB8AC3E}">
        <p14:creationId xmlns:p14="http://schemas.microsoft.com/office/powerpoint/2010/main" val="3004460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7630" y="1152144"/>
            <a:ext cx="9509118" cy="4654296"/>
          </a:xfrm>
          <a:prstGeom prst="rect">
            <a:avLst/>
          </a:prstGeom>
        </p:spPr>
      </p:pic>
    </p:spTree>
    <p:extLst>
      <p:ext uri="{BB962C8B-B14F-4D97-AF65-F5344CB8AC3E}">
        <p14:creationId xmlns:p14="http://schemas.microsoft.com/office/powerpoint/2010/main" val="3515499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mn-lt"/>
              </a:rPr>
              <a:t>What’s Different in Phase III WIPs? </a:t>
            </a:r>
          </a:p>
        </p:txBody>
      </p:sp>
      <p:sp>
        <p:nvSpPr>
          <p:cNvPr id="3" name="Content Placeholder 2"/>
          <p:cNvSpPr>
            <a:spLocks noGrp="1"/>
          </p:cNvSpPr>
          <p:nvPr>
            <p:ph idx="1"/>
          </p:nvPr>
        </p:nvSpPr>
        <p:spPr>
          <a:xfrm>
            <a:off x="838200" y="1825624"/>
            <a:ext cx="10515600" cy="5032375"/>
          </a:xfrm>
        </p:spPr>
        <p:txBody>
          <a:bodyPr>
            <a:normAutofit/>
          </a:bodyPr>
          <a:lstStyle/>
          <a:p>
            <a:pPr>
              <a:buClr>
                <a:schemeClr val="accent2"/>
              </a:buClr>
              <a:buFont typeface="Wingdings" panose="05000000000000000000" pitchFamily="2" charset="2"/>
              <a:buChar char="§"/>
            </a:pPr>
            <a:r>
              <a:rPr lang="en-US" dirty="0">
                <a:solidFill>
                  <a:srgbClr val="0076A3"/>
                </a:solidFill>
              </a:rPr>
              <a:t>Programmatic and numeric implementation commitments for 2018-2025</a:t>
            </a:r>
          </a:p>
          <a:p>
            <a:pPr>
              <a:buClr>
                <a:schemeClr val="accent2"/>
              </a:buClr>
              <a:buFont typeface="Wingdings" panose="05000000000000000000" pitchFamily="2" charset="2"/>
              <a:buChar char="§"/>
            </a:pPr>
            <a:r>
              <a:rPr lang="en-US" dirty="0">
                <a:solidFill>
                  <a:srgbClr val="0076A3"/>
                </a:solidFill>
              </a:rPr>
              <a:t>Strategies for engagement of local, regional and federal partners in implementation</a:t>
            </a:r>
          </a:p>
          <a:p>
            <a:pPr>
              <a:buClr>
                <a:schemeClr val="accent2"/>
              </a:buClr>
              <a:buFont typeface="Wingdings" panose="05000000000000000000" pitchFamily="2" charset="2"/>
              <a:buChar char="§"/>
            </a:pPr>
            <a:r>
              <a:rPr lang="en-US" dirty="0">
                <a:solidFill>
                  <a:srgbClr val="0076A3"/>
                </a:solidFill>
              </a:rPr>
              <a:t>Account for changed conditions: climate change, </a:t>
            </a:r>
            <a:r>
              <a:rPr lang="en-US" dirty="0" err="1">
                <a:solidFill>
                  <a:srgbClr val="0076A3"/>
                </a:solidFill>
              </a:rPr>
              <a:t>Conowingo</a:t>
            </a:r>
            <a:r>
              <a:rPr lang="en-US" dirty="0">
                <a:solidFill>
                  <a:srgbClr val="0076A3"/>
                </a:solidFill>
              </a:rPr>
              <a:t> Dam infill, growth</a:t>
            </a:r>
          </a:p>
          <a:p>
            <a:pPr>
              <a:buClr>
                <a:schemeClr val="accent2"/>
              </a:buClr>
              <a:buFont typeface="Wingdings" panose="05000000000000000000" pitchFamily="2" charset="2"/>
              <a:buChar char="§"/>
            </a:pPr>
            <a:r>
              <a:rPr lang="en-US" dirty="0">
                <a:solidFill>
                  <a:srgbClr val="0076A3"/>
                </a:solidFill>
              </a:rPr>
              <a:t>Develop, implement local planning goals below the state-major basin scales</a:t>
            </a:r>
          </a:p>
          <a:p>
            <a:pPr>
              <a:buClr>
                <a:schemeClr val="accent2"/>
              </a:buClr>
              <a:buFont typeface="Wingdings" panose="05000000000000000000" pitchFamily="2" charset="2"/>
              <a:buChar char="§"/>
            </a:pPr>
            <a:r>
              <a:rPr lang="en-US" dirty="0">
                <a:solidFill>
                  <a:srgbClr val="0076A3"/>
                </a:solidFill>
              </a:rPr>
              <a:t>Use of Phase 6 suite of modeling tools, expanded monitoring and trends data</a:t>
            </a:r>
          </a:p>
          <a:p>
            <a:pPr>
              <a:buClr>
                <a:schemeClr val="accent2"/>
              </a:buClr>
              <a:buFont typeface="Wingdings" panose="05000000000000000000" pitchFamily="2" charset="2"/>
              <a:buChar char="§"/>
            </a:pPr>
            <a:r>
              <a:rPr lang="en-US" dirty="0">
                <a:solidFill>
                  <a:srgbClr val="0076A3"/>
                </a:solidFill>
              </a:rPr>
              <a:t>Consideration of co-benefits of BMPs</a:t>
            </a:r>
          </a:p>
          <a:p>
            <a:endParaRPr lang="en-US" dirty="0"/>
          </a:p>
        </p:txBody>
      </p:sp>
    </p:spTree>
    <p:extLst>
      <p:ext uri="{BB962C8B-B14F-4D97-AF65-F5344CB8AC3E}">
        <p14:creationId xmlns:p14="http://schemas.microsoft.com/office/powerpoint/2010/main" val="176690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mso-contentType ?>
<FormTemplates xmlns="http://schemas.microsoft.com/sharepoint/v3/contenttype/forms">
  <Display>DocumentLibraryForm</Display>
  <Edit>DocumentLibraryForm</Edit>
  <New>DocumentLibraryForm</New>
</FormTemplates>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ct:contentTypeSchema xmlns:ct="http://schemas.microsoft.com/office/2006/metadata/contentType" xmlns:ma="http://schemas.microsoft.com/office/2006/metadata/properties/metaAttributes" ct:_="" ma:_="" ma:contentTypeName="Document" ma:contentTypeID="0x0101007DFF77B30BF5FB4AAA5BFBEA58155619" ma:contentTypeVersion="6" ma:contentTypeDescription="Create a new document." ma:contentTypeScope="" ma:versionID="73ab1eb6e33eea03dea2ff37b9e7691d">
  <xsd:schema xmlns:xsd="http://www.w3.org/2001/XMLSchema" xmlns:xs="http://www.w3.org/2001/XMLSchema" xmlns:p="http://schemas.microsoft.com/office/2006/metadata/properties" xmlns:ns2="b577c3aa-2e8c-47dd-8386-ad02eb896d16" xmlns:ns3="f017d732-5d4d-4b0d-a575-95e696cd3b43" targetNamespace="http://schemas.microsoft.com/office/2006/metadata/properties" ma:root="true" ma:fieldsID="e7102815bdb8b8e54bdcb130e0a27e5a" ns2:_="" ns3:_="">
    <xsd:import namespace="b577c3aa-2e8c-47dd-8386-ad02eb896d16"/>
    <xsd:import namespace="f017d732-5d4d-4b0d-a575-95e696cd3b4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77c3aa-2e8c-47dd-8386-ad02eb896d1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17d732-5d4d-4b0d-a575-95e696cd3b4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5.xml><?xml version="1.0" encoding="utf-8"?>
<EsriMapsInfo xmlns="ESRI.ArcGIS.Mapping.OfficeIntegration.PowerPointInfo">
  <Version>Version1</Version>
  <RequiresSignIn>False</RequiresSignIn>
</EsriMapsInfo>
</file>

<file path=customXml/item36.xml><?xml version="1.0" encoding="utf-8"?>
<p:properties xmlns:p="http://schemas.microsoft.com/office/2006/metadata/properties" xmlns:xsi="http://www.w3.org/2001/XMLSchema-instance" xmlns:pc="http://schemas.microsoft.com/office/infopath/2007/PartnerControls">
  <documentManagement/>
</p:properties>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A4F40E1C-5D34-4D6B-8361-2F76FE07F819}">
  <ds:schemaRefs>
    <ds:schemaRef ds:uri="ESRI.ArcGIS.Mapping.OfficeIntegration.PowerPointInfo"/>
  </ds:schemaRefs>
</ds:datastoreItem>
</file>

<file path=customXml/itemProps10.xml><?xml version="1.0" encoding="utf-8"?>
<ds:datastoreItem xmlns:ds="http://schemas.openxmlformats.org/officeDocument/2006/customXml" ds:itemID="{D7F824AA-D366-457A-B1D5-EA2FD3A23DC1}">
  <ds:schemaRefs>
    <ds:schemaRef ds:uri="ESRI.ArcGIS.Mapping.OfficeIntegration.PowerPointInfo"/>
  </ds:schemaRefs>
</ds:datastoreItem>
</file>

<file path=customXml/itemProps11.xml><?xml version="1.0" encoding="utf-8"?>
<ds:datastoreItem xmlns:ds="http://schemas.openxmlformats.org/officeDocument/2006/customXml" ds:itemID="{AE33A681-563A-4D0C-99FE-AFE61FEF3E11}">
  <ds:schemaRefs>
    <ds:schemaRef ds:uri="ESRI.ArcGIS.Mapping.OfficeIntegration.PowerPointInfo"/>
  </ds:schemaRefs>
</ds:datastoreItem>
</file>

<file path=customXml/itemProps12.xml><?xml version="1.0" encoding="utf-8"?>
<ds:datastoreItem xmlns:ds="http://schemas.openxmlformats.org/officeDocument/2006/customXml" ds:itemID="{8D34C352-A72D-45F2-AF0F-F2DFAF6C4287}">
  <ds:schemaRefs>
    <ds:schemaRef ds:uri="ESRI.ArcGIS.Mapping.OfficeIntegration.PowerPointInfo"/>
  </ds:schemaRefs>
</ds:datastoreItem>
</file>

<file path=customXml/itemProps13.xml><?xml version="1.0" encoding="utf-8"?>
<ds:datastoreItem xmlns:ds="http://schemas.openxmlformats.org/officeDocument/2006/customXml" ds:itemID="{D0E5577A-A721-4942-85F6-9E29C36D94F7}">
  <ds:schemaRefs>
    <ds:schemaRef ds:uri="ESRI.ArcGIS.Mapping.OfficeIntegration.PowerPointInfo"/>
  </ds:schemaRefs>
</ds:datastoreItem>
</file>

<file path=customXml/itemProps14.xml><?xml version="1.0" encoding="utf-8"?>
<ds:datastoreItem xmlns:ds="http://schemas.openxmlformats.org/officeDocument/2006/customXml" ds:itemID="{296744EF-E1B1-46F2-88D8-8B39A661F1F4}">
  <ds:schemaRefs>
    <ds:schemaRef ds:uri="ESRI.ArcGIS.Mapping.OfficeIntegration.PowerPointInfo"/>
  </ds:schemaRefs>
</ds:datastoreItem>
</file>

<file path=customXml/itemProps15.xml><?xml version="1.0" encoding="utf-8"?>
<ds:datastoreItem xmlns:ds="http://schemas.openxmlformats.org/officeDocument/2006/customXml" ds:itemID="{4EE4EE1F-B3DA-493C-8FE4-62F9E600A24A}">
  <ds:schemaRefs>
    <ds:schemaRef ds:uri="ESRI.ArcGIS.Mapping.OfficeIntegration.PowerPointInfo"/>
  </ds:schemaRefs>
</ds:datastoreItem>
</file>

<file path=customXml/itemProps16.xml><?xml version="1.0" encoding="utf-8"?>
<ds:datastoreItem xmlns:ds="http://schemas.openxmlformats.org/officeDocument/2006/customXml" ds:itemID="{5D1F6BFF-E5EB-4CC5-BC8D-AACE942AB457}">
  <ds:schemaRefs>
    <ds:schemaRef ds:uri="ESRI.ArcGIS.Mapping.OfficeIntegration.PowerPointInfo"/>
  </ds:schemaRefs>
</ds:datastoreItem>
</file>

<file path=customXml/itemProps17.xml><?xml version="1.0" encoding="utf-8"?>
<ds:datastoreItem xmlns:ds="http://schemas.openxmlformats.org/officeDocument/2006/customXml" ds:itemID="{3C722D2C-88F5-4EA5-B774-ADF7E567177E}">
  <ds:schemaRefs>
    <ds:schemaRef ds:uri="ESRI.ArcGIS.Mapping.OfficeIntegration.PowerPointInfo"/>
  </ds:schemaRefs>
</ds:datastoreItem>
</file>

<file path=customXml/itemProps18.xml><?xml version="1.0" encoding="utf-8"?>
<ds:datastoreItem xmlns:ds="http://schemas.openxmlformats.org/officeDocument/2006/customXml" ds:itemID="{3700CE81-6077-467B-9E61-0F33FAAB00C3}">
  <ds:schemaRefs>
    <ds:schemaRef ds:uri="ESRI.ArcGIS.Mapping.OfficeIntegration.PowerPointInfo"/>
  </ds:schemaRefs>
</ds:datastoreItem>
</file>

<file path=customXml/itemProps19.xml><?xml version="1.0" encoding="utf-8"?>
<ds:datastoreItem xmlns:ds="http://schemas.openxmlformats.org/officeDocument/2006/customXml" ds:itemID="{8736C1EE-9653-4C90-913D-D056AF3C50DF}">
  <ds:schemaRefs>
    <ds:schemaRef ds:uri="ESRI.ArcGIS.Mapping.OfficeIntegration.PowerPointInfo"/>
  </ds:schemaRefs>
</ds:datastoreItem>
</file>

<file path=customXml/itemProps2.xml><?xml version="1.0" encoding="utf-8"?>
<ds:datastoreItem xmlns:ds="http://schemas.openxmlformats.org/officeDocument/2006/customXml" ds:itemID="{AA573EBA-AEC6-4702-AE05-F46D5568A863}">
  <ds:schemaRefs>
    <ds:schemaRef ds:uri="ESRI.ArcGIS.Mapping.OfficeIntegration.PowerPointInfo"/>
  </ds:schemaRefs>
</ds:datastoreItem>
</file>

<file path=customXml/itemProps20.xml><?xml version="1.0" encoding="utf-8"?>
<ds:datastoreItem xmlns:ds="http://schemas.openxmlformats.org/officeDocument/2006/customXml" ds:itemID="{AF29BC46-25CC-465D-9843-FE32FACA69E1}">
  <ds:schemaRefs>
    <ds:schemaRef ds:uri="ESRI.ArcGIS.Mapping.OfficeIntegration.PowerPointInfo"/>
  </ds:schemaRefs>
</ds:datastoreItem>
</file>

<file path=customXml/itemProps21.xml><?xml version="1.0" encoding="utf-8"?>
<ds:datastoreItem xmlns:ds="http://schemas.openxmlformats.org/officeDocument/2006/customXml" ds:itemID="{643B8C3F-D925-4D71-AC63-E827AFE5AD98}">
  <ds:schemaRefs>
    <ds:schemaRef ds:uri="ESRI.ArcGIS.Mapping.OfficeIntegration.PowerPointInfo"/>
  </ds:schemaRefs>
</ds:datastoreItem>
</file>

<file path=customXml/itemProps22.xml><?xml version="1.0" encoding="utf-8"?>
<ds:datastoreItem xmlns:ds="http://schemas.openxmlformats.org/officeDocument/2006/customXml" ds:itemID="{281B09C4-55E4-494F-A408-7A4B2BADC9FA}">
  <ds:schemaRefs>
    <ds:schemaRef ds:uri="ESRI.ArcGIS.Mapping.OfficeIntegration.PowerPointInfo"/>
  </ds:schemaRefs>
</ds:datastoreItem>
</file>

<file path=customXml/itemProps23.xml><?xml version="1.0" encoding="utf-8"?>
<ds:datastoreItem xmlns:ds="http://schemas.openxmlformats.org/officeDocument/2006/customXml" ds:itemID="{D2FC6C21-317F-4043-A1F8-E5C960CC4BED}">
  <ds:schemaRefs>
    <ds:schemaRef ds:uri="ESRI.ArcGIS.Mapping.OfficeIntegration.PowerPointInfo"/>
  </ds:schemaRefs>
</ds:datastoreItem>
</file>

<file path=customXml/itemProps24.xml><?xml version="1.0" encoding="utf-8"?>
<ds:datastoreItem xmlns:ds="http://schemas.openxmlformats.org/officeDocument/2006/customXml" ds:itemID="{780A28D9-F57E-4278-A8F4-F6180712E724}">
  <ds:schemaRefs>
    <ds:schemaRef ds:uri="http://schemas.microsoft.com/sharepoint/v3/contenttype/forms"/>
  </ds:schemaRefs>
</ds:datastoreItem>
</file>

<file path=customXml/itemProps25.xml><?xml version="1.0" encoding="utf-8"?>
<ds:datastoreItem xmlns:ds="http://schemas.openxmlformats.org/officeDocument/2006/customXml" ds:itemID="{15E5690A-4DC7-4B21-B28E-AC056BADFCB5}">
  <ds:schemaRefs>
    <ds:schemaRef ds:uri="ESRI.ArcGIS.Mapping.OfficeIntegration.PowerPointInfo"/>
  </ds:schemaRefs>
</ds:datastoreItem>
</file>

<file path=customXml/itemProps26.xml><?xml version="1.0" encoding="utf-8"?>
<ds:datastoreItem xmlns:ds="http://schemas.openxmlformats.org/officeDocument/2006/customXml" ds:itemID="{375DE800-933D-4D6E-B080-C1794707F28C}">
  <ds:schemaRefs>
    <ds:schemaRef ds:uri="ESRI.ArcGIS.Mapping.OfficeIntegration.PowerPointInfo"/>
  </ds:schemaRefs>
</ds:datastoreItem>
</file>

<file path=customXml/itemProps27.xml><?xml version="1.0" encoding="utf-8"?>
<ds:datastoreItem xmlns:ds="http://schemas.openxmlformats.org/officeDocument/2006/customXml" ds:itemID="{822CDD65-01C9-4BDE-8325-449206BC9A6B}">
  <ds:schemaRefs>
    <ds:schemaRef ds:uri="ESRI.ArcGIS.Mapping.OfficeIntegration.PowerPointInfo"/>
  </ds:schemaRefs>
</ds:datastoreItem>
</file>

<file path=customXml/itemProps28.xml><?xml version="1.0" encoding="utf-8"?>
<ds:datastoreItem xmlns:ds="http://schemas.openxmlformats.org/officeDocument/2006/customXml" ds:itemID="{B937F086-9FC1-4DBB-A443-60A2BEA9ECCB}">
  <ds:schemaRefs>
    <ds:schemaRef ds:uri="ESRI.ArcGIS.Mapping.OfficeIntegration.PowerPointInfo"/>
  </ds:schemaRefs>
</ds:datastoreItem>
</file>

<file path=customXml/itemProps29.xml><?xml version="1.0" encoding="utf-8"?>
<ds:datastoreItem xmlns:ds="http://schemas.openxmlformats.org/officeDocument/2006/customXml" ds:itemID="{E655E11A-8342-4940-9CBA-6C023A01E9F3}">
  <ds:schemaRefs>
    <ds:schemaRef ds:uri="ESRI.ArcGIS.Mapping.OfficeIntegration.PowerPointInfo"/>
  </ds:schemaRefs>
</ds:datastoreItem>
</file>

<file path=customXml/itemProps3.xml><?xml version="1.0" encoding="utf-8"?>
<ds:datastoreItem xmlns:ds="http://schemas.openxmlformats.org/officeDocument/2006/customXml" ds:itemID="{17D933F7-2561-4196-B03A-2E8C178B6D57}">
  <ds:schemaRefs>
    <ds:schemaRef ds:uri="ESRI.ArcGIS.Mapping.OfficeIntegration.PowerPointInfo"/>
  </ds:schemaRefs>
</ds:datastoreItem>
</file>

<file path=customXml/itemProps30.xml><?xml version="1.0" encoding="utf-8"?>
<ds:datastoreItem xmlns:ds="http://schemas.openxmlformats.org/officeDocument/2006/customXml" ds:itemID="{55AD51B4-2A1F-4E7A-A746-4E2B26BC8A98}">
  <ds:schemaRefs>
    <ds:schemaRef ds:uri="ESRI.ArcGIS.Mapping.OfficeIntegration.PowerPointInfo"/>
  </ds:schemaRefs>
</ds:datastoreItem>
</file>

<file path=customXml/itemProps31.xml><?xml version="1.0" encoding="utf-8"?>
<ds:datastoreItem xmlns:ds="http://schemas.openxmlformats.org/officeDocument/2006/customXml" ds:itemID="{FACD86D7-BCD9-4E4E-8B2E-C6FCD91464E6}">
  <ds:schemaRefs>
    <ds:schemaRef ds:uri="ESRI.ArcGIS.Mapping.OfficeIntegration.PowerPointInfo"/>
  </ds:schemaRefs>
</ds:datastoreItem>
</file>

<file path=customXml/itemProps32.xml><?xml version="1.0" encoding="utf-8"?>
<ds:datastoreItem xmlns:ds="http://schemas.openxmlformats.org/officeDocument/2006/customXml" ds:itemID="{D0B8D74D-8BBD-4347-BE77-78B17FEAB8F9}">
  <ds:schemaRefs>
    <ds:schemaRef ds:uri="ESRI.ArcGIS.Mapping.OfficeIntegration.PowerPointInfo"/>
  </ds:schemaRefs>
</ds:datastoreItem>
</file>

<file path=customXml/itemProps33.xml><?xml version="1.0" encoding="utf-8"?>
<ds:datastoreItem xmlns:ds="http://schemas.openxmlformats.org/officeDocument/2006/customXml" ds:itemID="{BD3D4B8A-CC87-4A39-B733-E21BFDC049AC}">
  <ds:schemaRefs>
    <ds:schemaRef ds:uri="ESRI.ArcGIS.Mapping.OfficeIntegration.PowerPointInfo"/>
  </ds:schemaRefs>
</ds:datastoreItem>
</file>

<file path=customXml/itemProps34.xml><?xml version="1.0" encoding="utf-8"?>
<ds:datastoreItem xmlns:ds="http://schemas.openxmlformats.org/officeDocument/2006/customXml" ds:itemID="{00553FDF-2F9C-4386-8090-1E9BFD603C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77c3aa-2e8c-47dd-8386-ad02eb896d16"/>
    <ds:schemaRef ds:uri="f017d732-5d4d-4b0d-a575-95e696cd3b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5.xml><?xml version="1.0" encoding="utf-8"?>
<ds:datastoreItem xmlns:ds="http://schemas.openxmlformats.org/officeDocument/2006/customXml" ds:itemID="{59CED1CD-CD80-436E-8A58-7679464F393E}">
  <ds:schemaRefs>
    <ds:schemaRef ds:uri="ESRI.ArcGIS.Mapping.OfficeIntegration.PowerPointInfo"/>
  </ds:schemaRefs>
</ds:datastoreItem>
</file>

<file path=customXml/itemProps36.xml><?xml version="1.0" encoding="utf-8"?>
<ds:datastoreItem xmlns:ds="http://schemas.openxmlformats.org/officeDocument/2006/customXml" ds:itemID="{A1922747-B6CF-4445-AE39-44E5385AEED3}">
  <ds:schemaRefs>
    <ds:schemaRef ds:uri="http://purl.org/dc/terms/"/>
    <ds:schemaRef ds:uri="http://purl.org/dc/elements/1.1/"/>
    <ds:schemaRef ds:uri="http://purl.org/dc/dcmitype/"/>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f017d732-5d4d-4b0d-a575-95e696cd3b43"/>
    <ds:schemaRef ds:uri="b577c3aa-2e8c-47dd-8386-ad02eb896d16"/>
    <ds:schemaRef ds:uri="http://schemas.microsoft.com/office/2006/metadata/properties"/>
  </ds:schemaRefs>
</ds:datastoreItem>
</file>

<file path=customXml/itemProps37.xml><?xml version="1.0" encoding="utf-8"?>
<ds:datastoreItem xmlns:ds="http://schemas.openxmlformats.org/officeDocument/2006/customXml" ds:itemID="{2E5242EE-4533-476A-93F0-7E25BBBE13D3}">
  <ds:schemaRefs>
    <ds:schemaRef ds:uri="ESRI.ArcGIS.Mapping.OfficeIntegration.PowerPointInfo"/>
  </ds:schemaRefs>
</ds:datastoreItem>
</file>

<file path=customXml/itemProps38.xml><?xml version="1.0" encoding="utf-8"?>
<ds:datastoreItem xmlns:ds="http://schemas.openxmlformats.org/officeDocument/2006/customXml" ds:itemID="{B1EF3D28-AADC-4A6F-BE65-74D9029FB285}">
  <ds:schemaRefs>
    <ds:schemaRef ds:uri="ESRI.ArcGIS.Mapping.OfficeIntegration.PowerPointInfo"/>
  </ds:schemaRefs>
</ds:datastoreItem>
</file>

<file path=customXml/itemProps39.xml><?xml version="1.0" encoding="utf-8"?>
<ds:datastoreItem xmlns:ds="http://schemas.openxmlformats.org/officeDocument/2006/customXml" ds:itemID="{482D8C6E-1F9E-4B91-8B91-77E71EE2631D}">
  <ds:schemaRefs>
    <ds:schemaRef ds:uri="ESRI.ArcGIS.Mapping.OfficeIntegration.PowerPointInfo"/>
  </ds:schemaRefs>
</ds:datastoreItem>
</file>

<file path=customXml/itemProps4.xml><?xml version="1.0" encoding="utf-8"?>
<ds:datastoreItem xmlns:ds="http://schemas.openxmlformats.org/officeDocument/2006/customXml" ds:itemID="{3AB5FD27-20F8-4D7F-AB34-F0E197C368C7}">
  <ds:schemaRefs>
    <ds:schemaRef ds:uri="ESRI.ArcGIS.Mapping.OfficeIntegration.PowerPointInfo"/>
  </ds:schemaRefs>
</ds:datastoreItem>
</file>

<file path=customXml/itemProps40.xml><?xml version="1.0" encoding="utf-8"?>
<ds:datastoreItem xmlns:ds="http://schemas.openxmlformats.org/officeDocument/2006/customXml" ds:itemID="{AE62AAD3-F46F-4839-881B-9FC752C5BD7C}">
  <ds:schemaRefs>
    <ds:schemaRef ds:uri="ESRI.ArcGIS.Mapping.OfficeIntegration.PowerPointInfo"/>
  </ds:schemaRefs>
</ds:datastoreItem>
</file>

<file path=customXml/itemProps41.xml><?xml version="1.0" encoding="utf-8"?>
<ds:datastoreItem xmlns:ds="http://schemas.openxmlformats.org/officeDocument/2006/customXml" ds:itemID="{267B092A-BB70-4C5A-AD87-E0F4D6C86836}">
  <ds:schemaRefs>
    <ds:schemaRef ds:uri="ESRI.ArcGIS.Mapping.OfficeIntegration.PowerPointInfo"/>
  </ds:schemaRefs>
</ds:datastoreItem>
</file>

<file path=customXml/itemProps42.xml><?xml version="1.0" encoding="utf-8"?>
<ds:datastoreItem xmlns:ds="http://schemas.openxmlformats.org/officeDocument/2006/customXml" ds:itemID="{118D7CEC-153D-4E14-B555-BF4356266ECB}">
  <ds:schemaRefs>
    <ds:schemaRef ds:uri="ESRI.ArcGIS.Mapping.OfficeIntegration.PowerPointInfo"/>
  </ds:schemaRefs>
</ds:datastoreItem>
</file>

<file path=customXml/itemProps43.xml><?xml version="1.0" encoding="utf-8"?>
<ds:datastoreItem xmlns:ds="http://schemas.openxmlformats.org/officeDocument/2006/customXml" ds:itemID="{8D99835A-BB82-411C-A829-567A8D3F58A7}">
  <ds:schemaRefs>
    <ds:schemaRef ds:uri="ESRI.ArcGIS.Mapping.OfficeIntegration.PowerPointInfo"/>
  </ds:schemaRefs>
</ds:datastoreItem>
</file>

<file path=customXml/itemProps44.xml><?xml version="1.0" encoding="utf-8"?>
<ds:datastoreItem xmlns:ds="http://schemas.openxmlformats.org/officeDocument/2006/customXml" ds:itemID="{C52396C8-2E2F-42FB-933D-D90FFD4DF0E0}">
  <ds:schemaRefs>
    <ds:schemaRef ds:uri="ESRI.ArcGIS.Mapping.OfficeIntegration.PowerPointInfo"/>
  </ds:schemaRefs>
</ds:datastoreItem>
</file>

<file path=customXml/itemProps45.xml><?xml version="1.0" encoding="utf-8"?>
<ds:datastoreItem xmlns:ds="http://schemas.openxmlformats.org/officeDocument/2006/customXml" ds:itemID="{E930CAE9-2982-46C4-BCE8-D0B65CE4445D}">
  <ds:schemaRefs>
    <ds:schemaRef ds:uri="ESRI.ArcGIS.Mapping.OfficeIntegration.PowerPointInfo"/>
  </ds:schemaRefs>
</ds:datastoreItem>
</file>

<file path=customXml/itemProps46.xml><?xml version="1.0" encoding="utf-8"?>
<ds:datastoreItem xmlns:ds="http://schemas.openxmlformats.org/officeDocument/2006/customXml" ds:itemID="{7E8566A3-47F6-4F63-A2E5-E60255321A12}">
  <ds:schemaRefs>
    <ds:schemaRef ds:uri="ESRI.ArcGIS.Mapping.OfficeIntegration.PowerPointInfo"/>
  </ds:schemaRefs>
</ds:datastoreItem>
</file>

<file path=customXml/itemProps47.xml><?xml version="1.0" encoding="utf-8"?>
<ds:datastoreItem xmlns:ds="http://schemas.openxmlformats.org/officeDocument/2006/customXml" ds:itemID="{021D3B9C-C12F-43F1-B99B-332244E33F1C}">
  <ds:schemaRefs>
    <ds:schemaRef ds:uri="ESRI.ArcGIS.Mapping.OfficeIntegration.PowerPointInfo"/>
  </ds:schemaRefs>
</ds:datastoreItem>
</file>

<file path=customXml/itemProps48.xml><?xml version="1.0" encoding="utf-8"?>
<ds:datastoreItem xmlns:ds="http://schemas.openxmlformats.org/officeDocument/2006/customXml" ds:itemID="{B9B859D8-43F6-42C1-8FDD-1C00B48E597D}">
  <ds:schemaRefs>
    <ds:schemaRef ds:uri="ESRI.ArcGIS.Mapping.OfficeIntegration.PowerPointInfo"/>
  </ds:schemaRefs>
</ds:datastoreItem>
</file>

<file path=customXml/itemProps49.xml><?xml version="1.0" encoding="utf-8"?>
<ds:datastoreItem xmlns:ds="http://schemas.openxmlformats.org/officeDocument/2006/customXml" ds:itemID="{4343F549-AC1D-4318-BF0C-93E74643F4A6}">
  <ds:schemaRefs>
    <ds:schemaRef ds:uri="ESRI.ArcGIS.Mapping.OfficeIntegration.PowerPointInfo"/>
  </ds:schemaRefs>
</ds:datastoreItem>
</file>

<file path=customXml/itemProps5.xml><?xml version="1.0" encoding="utf-8"?>
<ds:datastoreItem xmlns:ds="http://schemas.openxmlformats.org/officeDocument/2006/customXml" ds:itemID="{1FE2DE70-0E93-43D4-9FEF-57D71E4D5B59}">
  <ds:schemaRefs>
    <ds:schemaRef ds:uri="ESRI.ArcGIS.Mapping.OfficeIntegration.PowerPointInfo"/>
  </ds:schemaRefs>
</ds:datastoreItem>
</file>

<file path=customXml/itemProps50.xml><?xml version="1.0" encoding="utf-8"?>
<ds:datastoreItem xmlns:ds="http://schemas.openxmlformats.org/officeDocument/2006/customXml" ds:itemID="{3F61A64C-FF44-4766-8CD2-699BB307E851}">
  <ds:schemaRefs>
    <ds:schemaRef ds:uri="ESRI.ArcGIS.Mapping.OfficeIntegration.PowerPointInfo"/>
  </ds:schemaRefs>
</ds:datastoreItem>
</file>

<file path=customXml/itemProps6.xml><?xml version="1.0" encoding="utf-8"?>
<ds:datastoreItem xmlns:ds="http://schemas.openxmlformats.org/officeDocument/2006/customXml" ds:itemID="{21F14A80-C199-4061-A02D-6E5C93907CEC}">
  <ds:schemaRefs>
    <ds:schemaRef ds:uri="ESRI.ArcGIS.Mapping.OfficeIntegration.PowerPointInfo"/>
  </ds:schemaRefs>
</ds:datastoreItem>
</file>

<file path=customXml/itemProps7.xml><?xml version="1.0" encoding="utf-8"?>
<ds:datastoreItem xmlns:ds="http://schemas.openxmlformats.org/officeDocument/2006/customXml" ds:itemID="{7808097D-FF98-4DAE-AAFD-4D135C6F1D86}">
  <ds:schemaRefs>
    <ds:schemaRef ds:uri="ESRI.ArcGIS.Mapping.OfficeIntegration.PowerPointInfo"/>
  </ds:schemaRefs>
</ds:datastoreItem>
</file>

<file path=customXml/itemProps8.xml><?xml version="1.0" encoding="utf-8"?>
<ds:datastoreItem xmlns:ds="http://schemas.openxmlformats.org/officeDocument/2006/customXml" ds:itemID="{668E83CD-2348-417D-8F94-C0406F217251}">
  <ds:schemaRefs>
    <ds:schemaRef ds:uri="ESRI.ArcGIS.Mapping.OfficeIntegration.PowerPointInfo"/>
  </ds:schemaRefs>
</ds:datastoreItem>
</file>

<file path=customXml/itemProps9.xml><?xml version="1.0" encoding="utf-8"?>
<ds:datastoreItem xmlns:ds="http://schemas.openxmlformats.org/officeDocument/2006/customXml" ds:itemID="{1128DF80-42E1-428D-B8BE-5AD60D869113}">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1188</TotalTime>
  <Words>518</Words>
  <Application>Microsoft Office PowerPoint</Application>
  <PresentationFormat>Widescreen</PresentationFormat>
  <Paragraphs>78</Paragraphs>
  <Slides>11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ＭＳ Ｐゴシック</vt:lpstr>
      <vt:lpstr>Arial</vt:lpstr>
      <vt:lpstr>Calibri</vt:lpstr>
      <vt:lpstr>Calibri Light</vt:lpstr>
      <vt:lpstr>Oswald</vt:lpstr>
      <vt:lpstr>Wingdings</vt:lpstr>
      <vt:lpstr>Office Theme</vt:lpstr>
      <vt:lpstr>PowerPoint Presentation</vt:lpstr>
      <vt:lpstr>What’s driving the WIPs? </vt:lpstr>
      <vt:lpstr>Bay TMDL Accountability Framework Starts with Watershed Implementation Plans</vt:lpstr>
      <vt:lpstr>Our Goals</vt:lpstr>
      <vt:lpstr>2017 &amp; 2025 WIP Outcomes </vt:lpstr>
      <vt:lpstr>Chesapeake Bay TMDL</vt:lpstr>
      <vt:lpstr>Elements of a WIP:  A Roadmap to Achieve Water Quality Standards </vt:lpstr>
      <vt:lpstr>PowerPoint Presentation</vt:lpstr>
      <vt:lpstr>What’s Different in Phase III WIPs? </vt:lpstr>
      <vt:lpstr> Midpoint Assessment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Wenz, Tom</dc:creator>
  <cp:lastModifiedBy>Power, Lucinda</cp:lastModifiedBy>
  <cp:revision>103</cp:revision>
  <cp:lastPrinted>2017-10-10T21:27:20Z</cp:lastPrinted>
  <dcterms:modified xsi:type="dcterms:W3CDTF">2017-11-06T13:19:37Z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0x0101007DFF77B30BF5FB4AAA5BFBEA58155619</vt:lpwstr>
  </property>
</Properties>
</file>