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handoutMasterIdLst>
    <p:handoutMasterId r:id="rId20"/>
  </p:handoutMasterIdLst>
  <p:sldIdLst>
    <p:sldId id="256" r:id="rId6"/>
    <p:sldId id="319" r:id="rId7"/>
    <p:sldId id="416" r:id="rId8"/>
    <p:sldId id="437" r:id="rId9"/>
    <p:sldId id="438" r:id="rId10"/>
    <p:sldId id="439" r:id="rId11"/>
    <p:sldId id="440" r:id="rId12"/>
    <p:sldId id="441" r:id="rId13"/>
    <p:sldId id="443" r:id="rId14"/>
    <p:sldId id="444" r:id="rId15"/>
    <p:sldId id="445" r:id="rId16"/>
    <p:sldId id="446" r:id="rId17"/>
    <p:sldId id="44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8C43"/>
    <a:srgbClr val="225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9F7218-DA09-4649-ACF8-C86A64C77DF4}" v="17" dt="2022-05-19T14:05:00.847"/>
  </p1510:revLst>
</p1510:revInfo>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Matthew (DOEE)" userId="cfb4dd23-f711-4ebb-9561-3cdfbbe7ad6e" providerId="ADAL" clId="{AA9F7218-DA09-4649-ACF8-C86A64C77DF4}"/>
    <pc:docChg chg="undo custSel addSld delSld modSld">
      <pc:chgData name="Robinson, Matthew (DOEE)" userId="cfb4dd23-f711-4ebb-9561-3cdfbbe7ad6e" providerId="ADAL" clId="{AA9F7218-DA09-4649-ACF8-C86A64C77DF4}" dt="2022-05-19T14:14:01.781" v="4587" actId="20577"/>
      <pc:docMkLst>
        <pc:docMk/>
      </pc:docMkLst>
      <pc:sldChg chg="delSp modSp mod">
        <pc:chgData name="Robinson, Matthew (DOEE)" userId="cfb4dd23-f711-4ebb-9561-3cdfbbe7ad6e" providerId="ADAL" clId="{AA9F7218-DA09-4649-ACF8-C86A64C77DF4}" dt="2022-05-19T00:26:43.879" v="39" actId="115"/>
        <pc:sldMkLst>
          <pc:docMk/>
          <pc:sldMk cId="1944732045" sldId="256"/>
        </pc:sldMkLst>
        <pc:spChg chg="mod">
          <ac:chgData name="Robinson, Matthew (DOEE)" userId="cfb4dd23-f711-4ebb-9561-3cdfbbe7ad6e" providerId="ADAL" clId="{AA9F7218-DA09-4649-ACF8-C86A64C77DF4}" dt="2022-05-19T00:26:43.879" v="39" actId="115"/>
          <ac:spMkLst>
            <pc:docMk/>
            <pc:sldMk cId="1944732045" sldId="256"/>
            <ac:spMk id="4" creationId="{00000000-0000-0000-0000-000000000000}"/>
          </ac:spMkLst>
        </pc:spChg>
        <pc:picChg chg="del">
          <ac:chgData name="Robinson, Matthew (DOEE)" userId="cfb4dd23-f711-4ebb-9561-3cdfbbe7ad6e" providerId="ADAL" clId="{AA9F7218-DA09-4649-ACF8-C86A64C77DF4}" dt="2022-05-19T00:26:31.204" v="37" actId="478"/>
          <ac:picMkLst>
            <pc:docMk/>
            <pc:sldMk cId="1944732045" sldId="256"/>
            <ac:picMk id="5" creationId="{0206394C-840F-416C-9B8D-5650BAACBE54}"/>
          </ac:picMkLst>
        </pc:picChg>
      </pc:sldChg>
      <pc:sldChg chg="del">
        <pc:chgData name="Robinson, Matthew (DOEE)" userId="cfb4dd23-f711-4ebb-9561-3cdfbbe7ad6e" providerId="ADAL" clId="{AA9F7218-DA09-4649-ACF8-C86A64C77DF4}" dt="2022-05-19T14:08:16.295" v="4495" actId="2696"/>
        <pc:sldMkLst>
          <pc:docMk/>
          <pc:sldMk cId="2613240929" sldId="291"/>
        </pc:sldMkLst>
      </pc:sldChg>
      <pc:sldChg chg="del">
        <pc:chgData name="Robinson, Matthew (DOEE)" userId="cfb4dd23-f711-4ebb-9561-3cdfbbe7ad6e" providerId="ADAL" clId="{AA9F7218-DA09-4649-ACF8-C86A64C77DF4}" dt="2022-05-19T14:08:16.295" v="4495" actId="2696"/>
        <pc:sldMkLst>
          <pc:docMk/>
          <pc:sldMk cId="833611027" sldId="295"/>
        </pc:sldMkLst>
      </pc:sldChg>
      <pc:sldChg chg="addSp delSp modSp mod">
        <pc:chgData name="Robinson, Matthew (DOEE)" userId="cfb4dd23-f711-4ebb-9561-3cdfbbe7ad6e" providerId="ADAL" clId="{AA9F7218-DA09-4649-ACF8-C86A64C77DF4}" dt="2022-05-19T14:09:10.247" v="4503" actId="20577"/>
        <pc:sldMkLst>
          <pc:docMk/>
          <pc:sldMk cId="3899632156" sldId="319"/>
        </pc:sldMkLst>
        <pc:spChg chg="mod">
          <ac:chgData name="Robinson, Matthew (DOEE)" userId="cfb4dd23-f711-4ebb-9561-3cdfbbe7ad6e" providerId="ADAL" clId="{AA9F7218-DA09-4649-ACF8-C86A64C77DF4}" dt="2022-05-19T00:28:02.185" v="76" actId="1076"/>
          <ac:spMkLst>
            <pc:docMk/>
            <pc:sldMk cId="3899632156" sldId="319"/>
            <ac:spMk id="6" creationId="{CC507C52-AA75-7345-BDA2-365157AFA36E}"/>
          </ac:spMkLst>
        </pc:spChg>
        <pc:spChg chg="add mod">
          <ac:chgData name="Robinson, Matthew (DOEE)" userId="cfb4dd23-f711-4ebb-9561-3cdfbbe7ad6e" providerId="ADAL" clId="{AA9F7218-DA09-4649-ACF8-C86A64C77DF4}" dt="2022-05-19T14:09:10.247" v="4503" actId="20577"/>
          <ac:spMkLst>
            <pc:docMk/>
            <pc:sldMk cId="3899632156" sldId="319"/>
            <ac:spMk id="11" creationId="{DCABA8C0-4B4D-411D-9EC1-D1146D0E4DB4}"/>
          </ac:spMkLst>
        </pc:spChg>
        <pc:spChg chg="mod">
          <ac:chgData name="Robinson, Matthew (DOEE)" userId="cfb4dd23-f711-4ebb-9561-3cdfbbe7ad6e" providerId="ADAL" clId="{AA9F7218-DA09-4649-ACF8-C86A64C77DF4}" dt="2022-05-19T01:07:20.050" v="2680" actId="113"/>
          <ac:spMkLst>
            <pc:docMk/>
            <pc:sldMk cId="3899632156" sldId="319"/>
            <ac:spMk id="12" creationId="{00000000-0000-0000-0000-000000000000}"/>
          </ac:spMkLst>
        </pc:spChg>
        <pc:spChg chg="del">
          <ac:chgData name="Robinson, Matthew (DOEE)" userId="cfb4dd23-f711-4ebb-9561-3cdfbbe7ad6e" providerId="ADAL" clId="{AA9F7218-DA09-4649-ACF8-C86A64C77DF4}" dt="2022-05-19T00:40:46.354" v="728" actId="478"/>
          <ac:spMkLst>
            <pc:docMk/>
            <pc:sldMk cId="3899632156" sldId="319"/>
            <ac:spMk id="16" creationId="{75BA14F9-D7BB-4533-B145-D4EFF8CCCAD9}"/>
          </ac:spMkLst>
        </pc:spChg>
        <pc:picChg chg="del">
          <ac:chgData name="Robinson, Matthew (DOEE)" userId="cfb4dd23-f711-4ebb-9561-3cdfbbe7ad6e" providerId="ADAL" clId="{AA9F7218-DA09-4649-ACF8-C86A64C77DF4}" dt="2022-05-19T00:27:02.075" v="72" actId="478"/>
          <ac:picMkLst>
            <pc:docMk/>
            <pc:sldMk cId="3899632156" sldId="319"/>
            <ac:picMk id="13" creationId="{C3883A13-1B52-4A99-AC2F-221FF65B8ADD}"/>
          </ac:picMkLst>
        </pc:picChg>
      </pc:sldChg>
      <pc:sldChg chg="del">
        <pc:chgData name="Robinson, Matthew (DOEE)" userId="cfb4dd23-f711-4ebb-9561-3cdfbbe7ad6e" providerId="ADAL" clId="{AA9F7218-DA09-4649-ACF8-C86A64C77DF4}" dt="2022-05-19T14:08:16.295" v="4495" actId="2696"/>
        <pc:sldMkLst>
          <pc:docMk/>
          <pc:sldMk cId="228379638" sldId="322"/>
        </pc:sldMkLst>
      </pc:sldChg>
      <pc:sldChg chg="del">
        <pc:chgData name="Robinson, Matthew (DOEE)" userId="cfb4dd23-f711-4ebb-9561-3cdfbbe7ad6e" providerId="ADAL" clId="{AA9F7218-DA09-4649-ACF8-C86A64C77DF4}" dt="2022-05-19T14:08:16.295" v="4495" actId="2696"/>
        <pc:sldMkLst>
          <pc:docMk/>
          <pc:sldMk cId="3533630890" sldId="359"/>
        </pc:sldMkLst>
      </pc:sldChg>
      <pc:sldChg chg="del">
        <pc:chgData name="Robinson, Matthew (DOEE)" userId="cfb4dd23-f711-4ebb-9561-3cdfbbe7ad6e" providerId="ADAL" clId="{AA9F7218-DA09-4649-ACF8-C86A64C77DF4}" dt="2022-05-19T14:08:16.295" v="4495" actId="2696"/>
        <pc:sldMkLst>
          <pc:docMk/>
          <pc:sldMk cId="4155329752" sldId="369"/>
        </pc:sldMkLst>
      </pc:sldChg>
      <pc:sldChg chg="del">
        <pc:chgData name="Robinson, Matthew (DOEE)" userId="cfb4dd23-f711-4ebb-9561-3cdfbbe7ad6e" providerId="ADAL" clId="{AA9F7218-DA09-4649-ACF8-C86A64C77DF4}" dt="2022-05-19T14:08:16.295" v="4495" actId="2696"/>
        <pc:sldMkLst>
          <pc:docMk/>
          <pc:sldMk cId="662473307" sldId="392"/>
        </pc:sldMkLst>
      </pc:sldChg>
      <pc:sldChg chg="del">
        <pc:chgData name="Robinson, Matthew (DOEE)" userId="cfb4dd23-f711-4ebb-9561-3cdfbbe7ad6e" providerId="ADAL" clId="{AA9F7218-DA09-4649-ACF8-C86A64C77DF4}" dt="2022-05-19T14:08:16.295" v="4495" actId="2696"/>
        <pc:sldMkLst>
          <pc:docMk/>
          <pc:sldMk cId="3744427826" sldId="396"/>
        </pc:sldMkLst>
      </pc:sldChg>
      <pc:sldChg chg="del">
        <pc:chgData name="Robinson, Matthew (DOEE)" userId="cfb4dd23-f711-4ebb-9561-3cdfbbe7ad6e" providerId="ADAL" clId="{AA9F7218-DA09-4649-ACF8-C86A64C77DF4}" dt="2022-05-19T14:08:16.295" v="4495" actId="2696"/>
        <pc:sldMkLst>
          <pc:docMk/>
          <pc:sldMk cId="248359247" sldId="399"/>
        </pc:sldMkLst>
      </pc:sldChg>
      <pc:sldChg chg="del">
        <pc:chgData name="Robinson, Matthew (DOEE)" userId="cfb4dd23-f711-4ebb-9561-3cdfbbe7ad6e" providerId="ADAL" clId="{AA9F7218-DA09-4649-ACF8-C86A64C77DF4}" dt="2022-05-19T14:08:16.295" v="4495" actId="2696"/>
        <pc:sldMkLst>
          <pc:docMk/>
          <pc:sldMk cId="1036415340" sldId="400"/>
        </pc:sldMkLst>
      </pc:sldChg>
      <pc:sldChg chg="del">
        <pc:chgData name="Robinson, Matthew (DOEE)" userId="cfb4dd23-f711-4ebb-9561-3cdfbbe7ad6e" providerId="ADAL" clId="{AA9F7218-DA09-4649-ACF8-C86A64C77DF4}" dt="2022-05-19T14:08:16.295" v="4495" actId="2696"/>
        <pc:sldMkLst>
          <pc:docMk/>
          <pc:sldMk cId="3501780418" sldId="401"/>
        </pc:sldMkLst>
      </pc:sldChg>
      <pc:sldChg chg="del">
        <pc:chgData name="Robinson, Matthew (DOEE)" userId="cfb4dd23-f711-4ebb-9561-3cdfbbe7ad6e" providerId="ADAL" clId="{AA9F7218-DA09-4649-ACF8-C86A64C77DF4}" dt="2022-05-19T14:08:16.295" v="4495" actId="2696"/>
        <pc:sldMkLst>
          <pc:docMk/>
          <pc:sldMk cId="3682808523" sldId="402"/>
        </pc:sldMkLst>
      </pc:sldChg>
      <pc:sldChg chg="del">
        <pc:chgData name="Robinson, Matthew (DOEE)" userId="cfb4dd23-f711-4ebb-9561-3cdfbbe7ad6e" providerId="ADAL" clId="{AA9F7218-DA09-4649-ACF8-C86A64C77DF4}" dt="2022-05-19T14:08:16.295" v="4495" actId="2696"/>
        <pc:sldMkLst>
          <pc:docMk/>
          <pc:sldMk cId="3609043143" sldId="409"/>
        </pc:sldMkLst>
      </pc:sldChg>
      <pc:sldChg chg="del">
        <pc:chgData name="Robinson, Matthew (DOEE)" userId="cfb4dd23-f711-4ebb-9561-3cdfbbe7ad6e" providerId="ADAL" clId="{AA9F7218-DA09-4649-ACF8-C86A64C77DF4}" dt="2022-05-19T14:08:16.295" v="4495" actId="2696"/>
        <pc:sldMkLst>
          <pc:docMk/>
          <pc:sldMk cId="3422257038" sldId="410"/>
        </pc:sldMkLst>
      </pc:sldChg>
      <pc:sldChg chg="del">
        <pc:chgData name="Robinson, Matthew (DOEE)" userId="cfb4dd23-f711-4ebb-9561-3cdfbbe7ad6e" providerId="ADAL" clId="{AA9F7218-DA09-4649-ACF8-C86A64C77DF4}" dt="2022-05-19T14:08:16.295" v="4495" actId="2696"/>
        <pc:sldMkLst>
          <pc:docMk/>
          <pc:sldMk cId="1496752130" sldId="414"/>
        </pc:sldMkLst>
      </pc:sldChg>
      <pc:sldChg chg="delSp modSp mod">
        <pc:chgData name="Robinson, Matthew (DOEE)" userId="cfb4dd23-f711-4ebb-9561-3cdfbbe7ad6e" providerId="ADAL" clId="{AA9F7218-DA09-4649-ACF8-C86A64C77DF4}" dt="2022-05-19T14:09:37.126" v="4521" actId="20577"/>
        <pc:sldMkLst>
          <pc:docMk/>
          <pc:sldMk cId="3833222800" sldId="416"/>
        </pc:sldMkLst>
        <pc:spChg chg="mod">
          <ac:chgData name="Robinson, Matthew (DOEE)" userId="cfb4dd23-f711-4ebb-9561-3cdfbbe7ad6e" providerId="ADAL" clId="{AA9F7218-DA09-4649-ACF8-C86A64C77DF4}" dt="2022-05-19T14:09:37.126" v="4521" actId="20577"/>
          <ac:spMkLst>
            <pc:docMk/>
            <pc:sldMk cId="3833222800" sldId="416"/>
            <ac:spMk id="3" creationId="{00000000-0000-0000-0000-000000000000}"/>
          </ac:spMkLst>
        </pc:spChg>
        <pc:spChg chg="del">
          <ac:chgData name="Robinson, Matthew (DOEE)" userId="cfb4dd23-f711-4ebb-9561-3cdfbbe7ad6e" providerId="ADAL" clId="{AA9F7218-DA09-4649-ACF8-C86A64C77DF4}" dt="2022-05-19T00:41:25.923" v="813" actId="478"/>
          <ac:spMkLst>
            <pc:docMk/>
            <pc:sldMk cId="3833222800" sldId="416"/>
            <ac:spMk id="5" creationId="{A5066707-DEE4-4866-9E88-018D8C654331}"/>
          </ac:spMkLst>
        </pc:spChg>
        <pc:spChg chg="mod">
          <ac:chgData name="Robinson, Matthew (DOEE)" userId="cfb4dd23-f711-4ebb-9561-3cdfbbe7ad6e" providerId="ADAL" clId="{AA9F7218-DA09-4649-ACF8-C86A64C77DF4}" dt="2022-05-19T01:07:24.226" v="2681" actId="113"/>
          <ac:spMkLst>
            <pc:docMk/>
            <pc:sldMk cId="3833222800" sldId="416"/>
            <ac:spMk id="17" creationId="{00000000-0000-0000-0000-000000000000}"/>
          </ac:spMkLst>
        </pc:spChg>
        <pc:picChg chg="del">
          <ac:chgData name="Robinson, Matthew (DOEE)" userId="cfb4dd23-f711-4ebb-9561-3cdfbbe7ad6e" providerId="ADAL" clId="{AA9F7218-DA09-4649-ACF8-C86A64C77DF4}" dt="2022-05-19T00:41:23.147" v="812" actId="478"/>
          <ac:picMkLst>
            <pc:docMk/>
            <pc:sldMk cId="3833222800" sldId="416"/>
            <ac:picMk id="12" creationId="{FCF100BF-1508-47A5-BD2B-26D8FAA893F9}"/>
          </ac:picMkLst>
        </pc:picChg>
      </pc:sldChg>
      <pc:sldChg chg="del">
        <pc:chgData name="Robinson, Matthew (DOEE)" userId="cfb4dd23-f711-4ebb-9561-3cdfbbe7ad6e" providerId="ADAL" clId="{AA9F7218-DA09-4649-ACF8-C86A64C77DF4}" dt="2022-05-19T14:08:16.295" v="4495" actId="2696"/>
        <pc:sldMkLst>
          <pc:docMk/>
          <pc:sldMk cId="211190097" sldId="417"/>
        </pc:sldMkLst>
      </pc:sldChg>
      <pc:sldChg chg="del">
        <pc:chgData name="Robinson, Matthew (DOEE)" userId="cfb4dd23-f711-4ebb-9561-3cdfbbe7ad6e" providerId="ADAL" clId="{AA9F7218-DA09-4649-ACF8-C86A64C77DF4}" dt="2022-05-19T14:08:16.295" v="4495" actId="2696"/>
        <pc:sldMkLst>
          <pc:docMk/>
          <pc:sldMk cId="1100517583" sldId="420"/>
        </pc:sldMkLst>
      </pc:sldChg>
      <pc:sldChg chg="del">
        <pc:chgData name="Robinson, Matthew (DOEE)" userId="cfb4dd23-f711-4ebb-9561-3cdfbbe7ad6e" providerId="ADAL" clId="{AA9F7218-DA09-4649-ACF8-C86A64C77DF4}" dt="2022-05-19T14:08:16.295" v="4495" actId="2696"/>
        <pc:sldMkLst>
          <pc:docMk/>
          <pc:sldMk cId="3276322410" sldId="421"/>
        </pc:sldMkLst>
      </pc:sldChg>
      <pc:sldChg chg="del">
        <pc:chgData name="Robinson, Matthew (DOEE)" userId="cfb4dd23-f711-4ebb-9561-3cdfbbe7ad6e" providerId="ADAL" clId="{AA9F7218-DA09-4649-ACF8-C86A64C77DF4}" dt="2022-05-19T14:08:16.295" v="4495" actId="2696"/>
        <pc:sldMkLst>
          <pc:docMk/>
          <pc:sldMk cId="3432004267" sldId="425"/>
        </pc:sldMkLst>
      </pc:sldChg>
      <pc:sldChg chg="del">
        <pc:chgData name="Robinson, Matthew (DOEE)" userId="cfb4dd23-f711-4ebb-9561-3cdfbbe7ad6e" providerId="ADAL" clId="{AA9F7218-DA09-4649-ACF8-C86A64C77DF4}" dt="2022-05-19T14:08:16.295" v="4495" actId="2696"/>
        <pc:sldMkLst>
          <pc:docMk/>
          <pc:sldMk cId="994233170" sldId="432"/>
        </pc:sldMkLst>
      </pc:sldChg>
      <pc:sldChg chg="del">
        <pc:chgData name="Robinson, Matthew (DOEE)" userId="cfb4dd23-f711-4ebb-9561-3cdfbbe7ad6e" providerId="ADAL" clId="{AA9F7218-DA09-4649-ACF8-C86A64C77DF4}" dt="2022-05-19T14:08:16.295" v="4495" actId="2696"/>
        <pc:sldMkLst>
          <pc:docMk/>
          <pc:sldMk cId="939652333" sldId="434"/>
        </pc:sldMkLst>
      </pc:sldChg>
      <pc:sldChg chg="del">
        <pc:chgData name="Robinson, Matthew (DOEE)" userId="cfb4dd23-f711-4ebb-9561-3cdfbbe7ad6e" providerId="ADAL" clId="{AA9F7218-DA09-4649-ACF8-C86A64C77DF4}" dt="2022-05-19T14:08:16.295" v="4495" actId="2696"/>
        <pc:sldMkLst>
          <pc:docMk/>
          <pc:sldMk cId="2940349055" sldId="435"/>
        </pc:sldMkLst>
      </pc:sldChg>
      <pc:sldChg chg="delSp del">
        <pc:chgData name="Robinson, Matthew (DOEE)" userId="cfb4dd23-f711-4ebb-9561-3cdfbbe7ad6e" providerId="ADAL" clId="{AA9F7218-DA09-4649-ACF8-C86A64C77DF4}" dt="2022-05-19T01:07:01.299" v="2665" actId="47"/>
        <pc:sldMkLst>
          <pc:docMk/>
          <pc:sldMk cId="567143529" sldId="436"/>
        </pc:sldMkLst>
        <pc:picChg chg="del">
          <ac:chgData name="Robinson, Matthew (DOEE)" userId="cfb4dd23-f711-4ebb-9561-3cdfbbe7ad6e" providerId="ADAL" clId="{AA9F7218-DA09-4649-ACF8-C86A64C77DF4}" dt="2022-05-19T01:06:58.983" v="2664" actId="478"/>
          <ac:picMkLst>
            <pc:docMk/>
            <pc:sldMk cId="567143529" sldId="436"/>
            <ac:picMk id="2050" creationId="{FD38CCD7-1FB7-4F80-A103-1D1DA21435C5}"/>
          </ac:picMkLst>
        </pc:picChg>
      </pc:sldChg>
      <pc:sldChg chg="modSp mod">
        <pc:chgData name="Robinson, Matthew (DOEE)" userId="cfb4dd23-f711-4ebb-9561-3cdfbbe7ad6e" providerId="ADAL" clId="{AA9F7218-DA09-4649-ACF8-C86A64C77DF4}" dt="2022-05-19T14:10:25.493" v="4527" actId="20577"/>
        <pc:sldMkLst>
          <pc:docMk/>
          <pc:sldMk cId="1195566353" sldId="437"/>
        </pc:sldMkLst>
        <pc:spChg chg="mod">
          <ac:chgData name="Robinson, Matthew (DOEE)" userId="cfb4dd23-f711-4ebb-9561-3cdfbbe7ad6e" providerId="ADAL" clId="{AA9F7218-DA09-4649-ACF8-C86A64C77DF4}" dt="2022-05-19T14:10:25.493" v="4527" actId="20577"/>
          <ac:spMkLst>
            <pc:docMk/>
            <pc:sldMk cId="1195566353" sldId="437"/>
            <ac:spMk id="3" creationId="{00000000-0000-0000-0000-000000000000}"/>
          </ac:spMkLst>
        </pc:spChg>
        <pc:spChg chg="mod">
          <ac:chgData name="Robinson, Matthew (DOEE)" userId="cfb4dd23-f711-4ebb-9561-3cdfbbe7ad6e" providerId="ADAL" clId="{AA9F7218-DA09-4649-ACF8-C86A64C77DF4}" dt="2022-05-19T01:07:28.866" v="2682" actId="113"/>
          <ac:spMkLst>
            <pc:docMk/>
            <pc:sldMk cId="1195566353" sldId="437"/>
            <ac:spMk id="17" creationId="{00000000-0000-0000-0000-000000000000}"/>
          </ac:spMkLst>
        </pc:spChg>
      </pc:sldChg>
      <pc:sldChg chg="modSp mod">
        <pc:chgData name="Robinson, Matthew (DOEE)" userId="cfb4dd23-f711-4ebb-9561-3cdfbbe7ad6e" providerId="ADAL" clId="{AA9F7218-DA09-4649-ACF8-C86A64C77DF4}" dt="2022-05-19T01:07:32.700" v="2683" actId="113"/>
        <pc:sldMkLst>
          <pc:docMk/>
          <pc:sldMk cId="3893541375" sldId="438"/>
        </pc:sldMkLst>
        <pc:spChg chg="mod">
          <ac:chgData name="Robinson, Matthew (DOEE)" userId="cfb4dd23-f711-4ebb-9561-3cdfbbe7ad6e" providerId="ADAL" clId="{AA9F7218-DA09-4649-ACF8-C86A64C77DF4}" dt="2022-05-19T00:54:58.883" v="1638" actId="255"/>
          <ac:spMkLst>
            <pc:docMk/>
            <pc:sldMk cId="3893541375" sldId="438"/>
            <ac:spMk id="3" creationId="{00000000-0000-0000-0000-000000000000}"/>
          </ac:spMkLst>
        </pc:spChg>
        <pc:spChg chg="mod">
          <ac:chgData name="Robinson, Matthew (DOEE)" userId="cfb4dd23-f711-4ebb-9561-3cdfbbe7ad6e" providerId="ADAL" clId="{AA9F7218-DA09-4649-ACF8-C86A64C77DF4}" dt="2022-05-19T01:07:32.700" v="2683" actId="113"/>
          <ac:spMkLst>
            <pc:docMk/>
            <pc:sldMk cId="3893541375" sldId="438"/>
            <ac:spMk id="17" creationId="{00000000-0000-0000-0000-000000000000}"/>
          </ac:spMkLst>
        </pc:spChg>
      </pc:sldChg>
      <pc:sldChg chg="modSp mod">
        <pc:chgData name="Robinson, Matthew (DOEE)" userId="cfb4dd23-f711-4ebb-9561-3cdfbbe7ad6e" providerId="ADAL" clId="{AA9F7218-DA09-4649-ACF8-C86A64C77DF4}" dt="2022-05-19T00:59:46.197" v="2031" actId="113"/>
        <pc:sldMkLst>
          <pc:docMk/>
          <pc:sldMk cId="1842582146" sldId="439"/>
        </pc:sldMkLst>
        <pc:spChg chg="mod">
          <ac:chgData name="Robinson, Matthew (DOEE)" userId="cfb4dd23-f711-4ebb-9561-3cdfbbe7ad6e" providerId="ADAL" clId="{AA9F7218-DA09-4649-ACF8-C86A64C77DF4}" dt="2022-05-19T00:59:38.246" v="2030" actId="11"/>
          <ac:spMkLst>
            <pc:docMk/>
            <pc:sldMk cId="1842582146" sldId="439"/>
            <ac:spMk id="3" creationId="{00000000-0000-0000-0000-000000000000}"/>
          </ac:spMkLst>
        </pc:spChg>
        <pc:spChg chg="mod">
          <ac:chgData name="Robinson, Matthew (DOEE)" userId="cfb4dd23-f711-4ebb-9561-3cdfbbe7ad6e" providerId="ADAL" clId="{AA9F7218-DA09-4649-ACF8-C86A64C77DF4}" dt="2022-05-19T00:59:46.197" v="2031" actId="113"/>
          <ac:spMkLst>
            <pc:docMk/>
            <pc:sldMk cId="1842582146" sldId="439"/>
            <ac:spMk id="17" creationId="{00000000-0000-0000-0000-000000000000}"/>
          </ac:spMkLst>
        </pc:spChg>
      </pc:sldChg>
      <pc:sldChg chg="modSp mod">
        <pc:chgData name="Robinson, Matthew (DOEE)" userId="cfb4dd23-f711-4ebb-9561-3cdfbbe7ad6e" providerId="ADAL" clId="{AA9F7218-DA09-4649-ACF8-C86A64C77DF4}" dt="2022-05-19T01:04:52.563" v="2488" actId="20577"/>
        <pc:sldMkLst>
          <pc:docMk/>
          <pc:sldMk cId="134733049" sldId="440"/>
        </pc:sldMkLst>
        <pc:spChg chg="mod">
          <ac:chgData name="Robinson, Matthew (DOEE)" userId="cfb4dd23-f711-4ebb-9561-3cdfbbe7ad6e" providerId="ADAL" clId="{AA9F7218-DA09-4649-ACF8-C86A64C77DF4}" dt="2022-05-19T01:04:52.563" v="2488" actId="20577"/>
          <ac:spMkLst>
            <pc:docMk/>
            <pc:sldMk cId="134733049" sldId="440"/>
            <ac:spMk id="3" creationId="{00000000-0000-0000-0000-000000000000}"/>
          </ac:spMkLst>
        </pc:spChg>
        <pc:spChg chg="mod">
          <ac:chgData name="Robinson, Matthew (DOEE)" userId="cfb4dd23-f711-4ebb-9561-3cdfbbe7ad6e" providerId="ADAL" clId="{AA9F7218-DA09-4649-ACF8-C86A64C77DF4}" dt="2022-05-19T01:01:03.489" v="2034" actId="255"/>
          <ac:spMkLst>
            <pc:docMk/>
            <pc:sldMk cId="134733049" sldId="440"/>
            <ac:spMk id="17" creationId="{00000000-0000-0000-0000-000000000000}"/>
          </ac:spMkLst>
        </pc:spChg>
      </pc:sldChg>
      <pc:sldChg chg="modSp mod">
        <pc:chgData name="Robinson, Matthew (DOEE)" userId="cfb4dd23-f711-4ebb-9561-3cdfbbe7ad6e" providerId="ADAL" clId="{AA9F7218-DA09-4649-ACF8-C86A64C77DF4}" dt="2022-05-19T01:06:51.366" v="2663" actId="5793"/>
        <pc:sldMkLst>
          <pc:docMk/>
          <pc:sldMk cId="3648754575" sldId="441"/>
        </pc:sldMkLst>
        <pc:spChg chg="mod">
          <ac:chgData name="Robinson, Matthew (DOEE)" userId="cfb4dd23-f711-4ebb-9561-3cdfbbe7ad6e" providerId="ADAL" clId="{AA9F7218-DA09-4649-ACF8-C86A64C77DF4}" dt="2022-05-19T01:06:51.366" v="2663" actId="5793"/>
          <ac:spMkLst>
            <pc:docMk/>
            <pc:sldMk cId="3648754575" sldId="441"/>
            <ac:spMk id="3" creationId="{00000000-0000-0000-0000-000000000000}"/>
          </ac:spMkLst>
        </pc:spChg>
        <pc:spChg chg="mod">
          <ac:chgData name="Robinson, Matthew (DOEE)" userId="cfb4dd23-f711-4ebb-9561-3cdfbbe7ad6e" providerId="ADAL" clId="{AA9F7218-DA09-4649-ACF8-C86A64C77DF4}" dt="2022-05-19T01:05:41.657" v="2491" actId="255"/>
          <ac:spMkLst>
            <pc:docMk/>
            <pc:sldMk cId="3648754575" sldId="441"/>
            <ac:spMk id="17" creationId="{00000000-0000-0000-0000-000000000000}"/>
          </ac:spMkLst>
        </pc:spChg>
      </pc:sldChg>
      <pc:sldChg chg="modSp mod">
        <pc:chgData name="Robinson, Matthew (DOEE)" userId="cfb4dd23-f711-4ebb-9561-3cdfbbe7ad6e" providerId="ADAL" clId="{AA9F7218-DA09-4649-ACF8-C86A64C77DF4}" dt="2022-05-19T14:14:01.781" v="4587" actId="20577"/>
        <pc:sldMkLst>
          <pc:docMk/>
          <pc:sldMk cId="2236502313" sldId="442"/>
        </pc:sldMkLst>
        <pc:spChg chg="mod">
          <ac:chgData name="Robinson, Matthew (DOEE)" userId="cfb4dd23-f711-4ebb-9561-3cdfbbe7ad6e" providerId="ADAL" clId="{AA9F7218-DA09-4649-ACF8-C86A64C77DF4}" dt="2022-05-19T14:14:01.781" v="4587" actId="20577"/>
          <ac:spMkLst>
            <pc:docMk/>
            <pc:sldMk cId="2236502313" sldId="442"/>
            <ac:spMk id="3" creationId="{00000000-0000-0000-0000-000000000000}"/>
          </ac:spMkLst>
        </pc:spChg>
        <pc:spChg chg="mod">
          <ac:chgData name="Robinson, Matthew (DOEE)" userId="cfb4dd23-f711-4ebb-9561-3cdfbbe7ad6e" providerId="ADAL" clId="{AA9F7218-DA09-4649-ACF8-C86A64C77DF4}" dt="2022-05-19T01:07:53.969" v="2684" actId="255"/>
          <ac:spMkLst>
            <pc:docMk/>
            <pc:sldMk cId="2236502313" sldId="442"/>
            <ac:spMk id="17" creationId="{00000000-0000-0000-0000-000000000000}"/>
          </ac:spMkLst>
        </pc:spChg>
      </pc:sldChg>
      <pc:sldChg chg="new del">
        <pc:chgData name="Robinson, Matthew (DOEE)" userId="cfb4dd23-f711-4ebb-9561-3cdfbbe7ad6e" providerId="ADAL" clId="{AA9F7218-DA09-4649-ACF8-C86A64C77DF4}" dt="2022-05-19T01:10:48.587" v="2843" actId="47"/>
        <pc:sldMkLst>
          <pc:docMk/>
          <pc:sldMk cId="410313312" sldId="443"/>
        </pc:sldMkLst>
      </pc:sldChg>
      <pc:sldChg chg="modSp mod">
        <pc:chgData name="Robinson, Matthew (DOEE)" userId="cfb4dd23-f711-4ebb-9561-3cdfbbe7ad6e" providerId="ADAL" clId="{AA9F7218-DA09-4649-ACF8-C86A64C77DF4}" dt="2022-05-19T14:13:01.181" v="4574" actId="20577"/>
        <pc:sldMkLst>
          <pc:docMk/>
          <pc:sldMk cId="3783905702" sldId="443"/>
        </pc:sldMkLst>
        <pc:spChg chg="mod">
          <ac:chgData name="Robinson, Matthew (DOEE)" userId="cfb4dd23-f711-4ebb-9561-3cdfbbe7ad6e" providerId="ADAL" clId="{AA9F7218-DA09-4649-ACF8-C86A64C77DF4}" dt="2022-05-19T14:13:01.181" v="4574" actId="20577"/>
          <ac:spMkLst>
            <pc:docMk/>
            <pc:sldMk cId="3783905702" sldId="443"/>
            <ac:spMk id="3" creationId="{00000000-0000-0000-0000-000000000000}"/>
          </ac:spMkLst>
        </pc:spChg>
        <pc:spChg chg="mod">
          <ac:chgData name="Robinson, Matthew (DOEE)" userId="cfb4dd23-f711-4ebb-9561-3cdfbbe7ad6e" providerId="ADAL" clId="{AA9F7218-DA09-4649-ACF8-C86A64C77DF4}" dt="2022-05-19T01:11:17.931" v="2865" actId="5793"/>
          <ac:spMkLst>
            <pc:docMk/>
            <pc:sldMk cId="3783905702" sldId="443"/>
            <ac:spMk id="17" creationId="{00000000-0000-0000-0000-000000000000}"/>
          </ac:spMkLst>
        </pc:spChg>
      </pc:sldChg>
      <pc:sldChg chg="modSp mod">
        <pc:chgData name="Robinson, Matthew (DOEE)" userId="cfb4dd23-f711-4ebb-9561-3cdfbbe7ad6e" providerId="ADAL" clId="{AA9F7218-DA09-4649-ACF8-C86A64C77DF4}" dt="2022-05-19T01:16:27.480" v="3335" actId="113"/>
        <pc:sldMkLst>
          <pc:docMk/>
          <pc:sldMk cId="1047311882" sldId="444"/>
        </pc:sldMkLst>
        <pc:spChg chg="mod">
          <ac:chgData name="Robinson, Matthew (DOEE)" userId="cfb4dd23-f711-4ebb-9561-3cdfbbe7ad6e" providerId="ADAL" clId="{AA9F7218-DA09-4649-ACF8-C86A64C77DF4}" dt="2022-05-19T01:16:02.123" v="3334" actId="20577"/>
          <ac:spMkLst>
            <pc:docMk/>
            <pc:sldMk cId="1047311882" sldId="444"/>
            <ac:spMk id="3" creationId="{00000000-0000-0000-0000-000000000000}"/>
          </ac:spMkLst>
        </pc:spChg>
        <pc:spChg chg="mod">
          <ac:chgData name="Robinson, Matthew (DOEE)" userId="cfb4dd23-f711-4ebb-9561-3cdfbbe7ad6e" providerId="ADAL" clId="{AA9F7218-DA09-4649-ACF8-C86A64C77DF4}" dt="2022-05-19T01:16:27.480" v="3335" actId="113"/>
          <ac:spMkLst>
            <pc:docMk/>
            <pc:sldMk cId="1047311882" sldId="444"/>
            <ac:spMk id="17" creationId="{00000000-0000-0000-0000-000000000000}"/>
          </ac:spMkLst>
        </pc:spChg>
      </pc:sldChg>
      <pc:sldChg chg="modSp mod">
        <pc:chgData name="Robinson, Matthew (DOEE)" userId="cfb4dd23-f711-4ebb-9561-3cdfbbe7ad6e" providerId="ADAL" clId="{AA9F7218-DA09-4649-ACF8-C86A64C77DF4}" dt="2022-05-19T01:48:57.528" v="3530" actId="5793"/>
        <pc:sldMkLst>
          <pc:docMk/>
          <pc:sldMk cId="4251398145" sldId="445"/>
        </pc:sldMkLst>
        <pc:spChg chg="mod">
          <ac:chgData name="Robinson, Matthew (DOEE)" userId="cfb4dd23-f711-4ebb-9561-3cdfbbe7ad6e" providerId="ADAL" clId="{AA9F7218-DA09-4649-ACF8-C86A64C77DF4}" dt="2022-05-19T01:48:57.528" v="3530" actId="5793"/>
          <ac:spMkLst>
            <pc:docMk/>
            <pc:sldMk cId="4251398145" sldId="445"/>
            <ac:spMk id="3" creationId="{00000000-0000-0000-0000-000000000000}"/>
          </ac:spMkLst>
        </pc:spChg>
        <pc:spChg chg="mod">
          <ac:chgData name="Robinson, Matthew (DOEE)" userId="cfb4dd23-f711-4ebb-9561-3cdfbbe7ad6e" providerId="ADAL" clId="{AA9F7218-DA09-4649-ACF8-C86A64C77DF4}" dt="2022-05-19T01:16:55.515" v="3350" actId="20577"/>
          <ac:spMkLst>
            <pc:docMk/>
            <pc:sldMk cId="4251398145" sldId="445"/>
            <ac:spMk id="17" creationId="{00000000-0000-0000-0000-000000000000}"/>
          </ac:spMkLst>
        </pc:spChg>
      </pc:sldChg>
      <pc:sldChg chg="modSp mod">
        <pc:chgData name="Robinson, Matthew (DOEE)" userId="cfb4dd23-f711-4ebb-9561-3cdfbbe7ad6e" providerId="ADAL" clId="{AA9F7218-DA09-4649-ACF8-C86A64C77DF4}" dt="2022-05-19T14:07:59.862" v="4494" actId="20577"/>
        <pc:sldMkLst>
          <pc:docMk/>
          <pc:sldMk cId="425837060" sldId="446"/>
        </pc:sldMkLst>
        <pc:spChg chg="mod">
          <ac:chgData name="Robinson, Matthew (DOEE)" userId="cfb4dd23-f711-4ebb-9561-3cdfbbe7ad6e" providerId="ADAL" clId="{AA9F7218-DA09-4649-ACF8-C86A64C77DF4}" dt="2022-05-19T14:07:59.862" v="4494" actId="20577"/>
          <ac:spMkLst>
            <pc:docMk/>
            <pc:sldMk cId="425837060" sldId="446"/>
            <ac:spMk id="3" creationId="{00000000-0000-0000-0000-000000000000}"/>
          </ac:spMkLst>
        </pc:spChg>
        <pc:spChg chg="mod">
          <ac:chgData name="Robinson, Matthew (DOEE)" userId="cfb4dd23-f711-4ebb-9561-3cdfbbe7ad6e" providerId="ADAL" clId="{AA9F7218-DA09-4649-ACF8-C86A64C77DF4}" dt="2022-05-19T14:05:23.568" v="4319" actId="113"/>
          <ac:spMkLst>
            <pc:docMk/>
            <pc:sldMk cId="425837060" sldId="446"/>
            <ac:spMk id="17" creationId="{00000000-0000-0000-0000-000000000000}"/>
          </ac:spMkLst>
        </pc:spChg>
      </pc:sldChg>
      <pc:sldChg chg="del">
        <pc:chgData name="Robinson, Matthew (DOEE)" userId="cfb4dd23-f711-4ebb-9561-3cdfbbe7ad6e" providerId="ADAL" clId="{AA9F7218-DA09-4649-ACF8-C86A64C77DF4}" dt="2022-05-19T01:53:54.125" v="3534" actId="47"/>
        <pc:sldMkLst>
          <pc:docMk/>
          <pc:sldMk cId="469012350" sldId="446"/>
        </pc:sldMkLst>
      </pc:sldChg>
      <pc:sldChg chg="del">
        <pc:chgData name="Robinson, Matthew (DOEE)" userId="cfb4dd23-f711-4ebb-9561-3cdfbbe7ad6e" providerId="ADAL" clId="{AA9F7218-DA09-4649-ACF8-C86A64C77DF4}" dt="2022-05-19T01:53:52.414" v="3532" actId="47"/>
        <pc:sldMkLst>
          <pc:docMk/>
          <pc:sldMk cId="4256264177" sldId="447"/>
        </pc:sldMkLst>
      </pc:sldChg>
      <pc:sldChg chg="add del">
        <pc:chgData name="Robinson, Matthew (DOEE)" userId="cfb4dd23-f711-4ebb-9561-3cdfbbe7ad6e" providerId="ADAL" clId="{AA9F7218-DA09-4649-ACF8-C86A64C77DF4}" dt="2022-05-19T01:53:53.384" v="3533" actId="47"/>
        <pc:sldMkLst>
          <pc:docMk/>
          <pc:sldMk cId="1614116652" sldId="4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85BEBA-CCC8-489E-94D4-D024B3BFBFFE}" type="datetimeFigureOut">
              <a:rPr lang="en-US" smtClean="0"/>
              <a:t>5/18/2022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70A735-EAC4-4099-AB79-871030B583AE}" type="slidenum">
              <a:rPr lang="en-US" smtClean="0"/>
              <a:t>‹#›</a:t>
            </a:fld>
            <a:endParaRPr lang="en-US"/>
          </a:p>
        </p:txBody>
      </p:sp>
    </p:spTree>
    <p:extLst>
      <p:ext uri="{BB962C8B-B14F-4D97-AF65-F5344CB8AC3E}">
        <p14:creationId xmlns:p14="http://schemas.microsoft.com/office/powerpoint/2010/main" val="3421499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8A6F2-DD5C-40E5-87F8-C2DF158C5A72}" type="datetimeFigureOut">
              <a:rPr lang="en-US" smtClean="0"/>
              <a:t>5/18/2022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136BD-7B79-450C-81E8-22F777A14C5E}" type="slidenum">
              <a:rPr lang="en-US" smtClean="0"/>
              <a:t>‹#›</a:t>
            </a:fld>
            <a:endParaRPr lang="en-US"/>
          </a:p>
        </p:txBody>
      </p:sp>
    </p:spTree>
    <p:extLst>
      <p:ext uri="{BB962C8B-B14F-4D97-AF65-F5344CB8AC3E}">
        <p14:creationId xmlns:p14="http://schemas.microsoft.com/office/powerpoint/2010/main" val="5430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will</a:t>
            </a:r>
            <a:r>
              <a:rPr lang="en-US" baseline="0"/>
              <a:t> be a brief overview of DC’s participation in a multi-jurisdictional effort to address trash in the Anacostia River.</a:t>
            </a:r>
          </a:p>
          <a:p>
            <a:endParaRPr lang="en-US" baseline="0"/>
          </a:p>
          <a:p>
            <a:r>
              <a:rPr lang="en-US" baseline="0"/>
              <a:t>Trash is not one of the pollutants that total maximum daily loads, or TMDLs, have been traditionally developed for.</a:t>
            </a:r>
          </a:p>
          <a:p>
            <a:endParaRPr lang="en-US" baseline="0"/>
          </a:p>
          <a:p>
            <a:r>
              <a:rPr lang="en-US" baseline="0"/>
              <a:t>However, given the regulatory framework that a TMDL provides for addressing various sources for trash, I hope to illustrate to everyone here today how it has been used to effectively address trash in local waterways in DC.</a:t>
            </a:r>
            <a:endParaRPr lang="en-US"/>
          </a:p>
        </p:txBody>
      </p:sp>
      <p:sp>
        <p:nvSpPr>
          <p:cNvPr id="4" name="Slide Number Placeholder 3"/>
          <p:cNvSpPr>
            <a:spLocks noGrp="1"/>
          </p:cNvSpPr>
          <p:nvPr>
            <p:ph type="sldNum" sz="quarter" idx="10"/>
          </p:nvPr>
        </p:nvSpPr>
        <p:spPr/>
        <p:txBody>
          <a:bodyPr/>
          <a:lstStyle/>
          <a:p>
            <a:fld id="{9A4136BD-7B79-450C-81E8-22F777A14C5E}" type="slidenum">
              <a:rPr lang="en-US" smtClean="0"/>
              <a:t>1</a:t>
            </a:fld>
            <a:endParaRPr lang="en-US"/>
          </a:p>
        </p:txBody>
      </p:sp>
    </p:spTree>
    <p:extLst>
      <p:ext uri="{BB962C8B-B14F-4D97-AF65-F5344CB8AC3E}">
        <p14:creationId xmlns:p14="http://schemas.microsoft.com/office/powerpoint/2010/main" val="414601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985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585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650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529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a:t>Now, how do we implement a trash TMDL?</a:t>
            </a:r>
          </a:p>
          <a:p>
            <a:pPr>
              <a:buFont typeface="Arial" pitchFamily="34" charset="0"/>
              <a:buNone/>
            </a:pPr>
            <a:endParaRPr lang="en-US" baseline="0"/>
          </a:p>
          <a:p>
            <a:pPr>
              <a:buFont typeface="Arial" pitchFamily="34" charset="0"/>
              <a:buNone/>
            </a:pPr>
            <a:r>
              <a:rPr lang="en-US" baseline="0"/>
              <a:t>Well, in DC, two major policy pieces are pushing compliance:</a:t>
            </a:r>
          </a:p>
          <a:p>
            <a:pPr>
              <a:buFont typeface="Arial" pitchFamily="34" charset="0"/>
              <a:buNone/>
            </a:pPr>
            <a:endParaRPr lang="en-US" baseline="0"/>
          </a:p>
          <a:p>
            <a:pPr marL="228600" indent="-228600">
              <a:buFont typeface="Arial" pitchFamily="34" charset="0"/>
              <a:buAutoNum type="arabicParenR"/>
            </a:pPr>
            <a:r>
              <a:rPr lang="en-US" baseline="0"/>
              <a:t>The 2012 iteration of our MS4 permit required the District to have the tools on the ground, by 2017, to capture or remove 103,188 lbs of trash per year from the Anacostia River watershed.  That is the equivalent of the MS4 point source load.</a:t>
            </a:r>
          </a:p>
          <a:p>
            <a:pPr marL="228600" indent="-228600">
              <a:buFont typeface="Arial" pitchFamily="34" charset="0"/>
              <a:buAutoNum type="arabicParenR"/>
            </a:pPr>
            <a:r>
              <a:rPr lang="en-US" baseline="0"/>
              <a:t>Per the NPDES permit for the combined sewer system, DC Water is required to implement a multi-year long term control plan for reducing the frequency of overflows from the combined sewer system.  These are commonly known as combined sewer overflows.  They are in the process of implementing a multi-year, multi-billion dollar to construct underground tunnels to capture this overflow and hold it for eventual piping to blue plains for treatment.</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2339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261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3639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451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72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965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503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808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2874EF-B459-4427-9EB5-D3ECB4F7223F}"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26818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979302-DC4A-461C-B916-8FD4CBB014C6}"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77240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656BF-F3CB-4266-8301-79F268F13E71}"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650658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22874EF-B459-4427-9EB5-D3ECB4F7223F}"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75499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46E75-F2E8-44E5-AF3E-BE1909BEFDA4}"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71569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F577CA-5B2E-48B0-ADA3-06911414BB79}"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517354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9CDFC-CE3B-471F-97B7-D130C4DBEB3A}" type="datetime1">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102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E8A5DA-4C23-4F5C-8D9E-69717754FF5E}" type="datetime1">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60517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21B9BF-E369-4909-A067-7A1C4891875B}" type="datetime1">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4465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1C2DA-7D12-4A55-A91D-879653F1776F}" type="datetime1">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56413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4641E8-BCBB-4C9D-B746-8F750ADCD296}" type="datetime1">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408461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46E75-F2E8-44E5-AF3E-BE1909BEFDA4}"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5373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3480EE-6601-4D8A-894A-2D938413DEF2}" type="datetime1">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237430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979302-DC4A-461C-B916-8FD4CBB014C6}"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057563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656BF-F3CB-4266-8301-79F268F13E71}"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85111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577CA-5B2E-48B0-ADA3-06911414BB79}" type="datetime1">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78915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9CDFC-CE3B-471F-97B7-D130C4DBEB3A}" type="datetime1">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25145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E8A5DA-4C23-4F5C-8D9E-69717754FF5E}" type="datetime1">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0635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21B9BF-E369-4909-A067-7A1C4891875B}" type="datetime1">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6990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1C2DA-7D12-4A55-A91D-879653F1776F}" type="datetime1">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17312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641E8-BCBB-4C9D-B746-8F750ADCD296}" type="datetime1">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9293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480EE-6601-4D8A-894A-2D938413DEF2}" type="datetime1">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302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extLst>
              <a:ext uri="{BEBA8EAE-BF5A-486C-A8C5-ECC9F3942E4B}">
                <a14:imgProps xmlns:a14="http://schemas.microsoft.com/office/drawing/2010/main">
                  <a14:imgLayer r:embed="rId14">
                    <a14:imgEffect>
                      <a14:saturation sat="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1B705-D42E-401C-9801-2AAE58477490}" type="datetime1">
              <a:rPr lang="en-US" smtClean="0"/>
              <a:t>5/18/2022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9C002-5CE5-4EC2-A343-F5C003F3031A}" type="slidenum">
              <a:rPr lang="en-US" smtClean="0"/>
              <a:t>‹#›</a:t>
            </a:fld>
            <a:endParaRPr lang="en-US"/>
          </a:p>
        </p:txBody>
      </p:sp>
    </p:spTree>
    <p:extLst>
      <p:ext uri="{BB962C8B-B14F-4D97-AF65-F5344CB8AC3E}">
        <p14:creationId xmlns:p14="http://schemas.microsoft.com/office/powerpoint/2010/main" val="128027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61B705-D42E-401C-9801-2AAE58477490}" type="datetime1">
              <a:rPr lang="en-US" smtClean="0"/>
              <a:t>5/18/2022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B9C002-5CE5-4EC2-A343-F5C003F3031A}" type="slidenum">
              <a:rPr lang="en-US" smtClean="0"/>
              <a:t>‹#›</a:t>
            </a:fld>
            <a:endParaRPr lang="en-US"/>
          </a:p>
        </p:txBody>
      </p:sp>
    </p:spTree>
    <p:extLst>
      <p:ext uri="{BB962C8B-B14F-4D97-AF65-F5344CB8AC3E}">
        <p14:creationId xmlns:p14="http://schemas.microsoft.com/office/powerpoint/2010/main" val="2949518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10800000">
            <a:off x="0" y="1012499"/>
            <a:ext cx="9144000" cy="281940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76200" y="1885212"/>
            <a:ext cx="9144000" cy="4969727"/>
          </a:xfrm>
          <a:prstGeom prst="rect">
            <a:avLst/>
          </a:prstGeom>
          <a:gradFill flip="none" rotWithShape="1">
            <a:gsLst>
              <a:gs pos="0">
                <a:schemeClr val="tx1"/>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05414" y="1224037"/>
            <a:ext cx="8380771" cy="2258105"/>
          </a:xfrm>
        </p:spPr>
        <p:txBody>
          <a:bodyPr>
            <a:noAutofit/>
          </a:bodyPr>
          <a:lstStyle/>
          <a:p>
            <a:r>
              <a:rPr lang="en-US" sz="3200" b="1" i="1" dirty="0">
                <a:solidFill>
                  <a:srgbClr val="FFFFFF"/>
                </a:solidFill>
              </a:rPr>
              <a:t>Report from PPAT Monitoring Workgroup</a:t>
            </a:r>
            <a:endParaRPr lang="en-US" sz="3200" b="1" i="1" dirty="0">
              <a:solidFill>
                <a:schemeClr val="bg1"/>
              </a:solidFill>
            </a:endParaRPr>
          </a:p>
        </p:txBody>
      </p:sp>
      <p:sp>
        <p:nvSpPr>
          <p:cNvPr id="12" name="Subtitle 4"/>
          <p:cNvSpPr txBox="1">
            <a:spLocks/>
          </p:cNvSpPr>
          <p:nvPr/>
        </p:nvSpPr>
        <p:spPr>
          <a:xfrm>
            <a:off x="2628900" y="4142744"/>
            <a:ext cx="4191000" cy="1869898"/>
          </a:xfrm>
          <a:prstGeom prst="rect">
            <a:avLst/>
          </a:prstGeom>
          <a:noFill/>
          <a:ln>
            <a:noFill/>
          </a:ln>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a:solidFill>
                  <a:schemeClr val="bg1"/>
                </a:solidFill>
                <a:latin typeface="+mj-lt"/>
              </a:rPr>
              <a:t>MATT ROBINSON</a:t>
            </a:r>
          </a:p>
          <a:p>
            <a:r>
              <a:rPr lang="en-US" sz="1800" dirty="0">
                <a:solidFill>
                  <a:schemeClr val="bg1"/>
                </a:solidFill>
                <a:latin typeface="+mj-lt"/>
              </a:rPr>
              <a:t>Watershed Protection Division</a:t>
            </a:r>
          </a:p>
          <a:p>
            <a:r>
              <a:rPr lang="en-US" sz="1800" dirty="0">
                <a:solidFill>
                  <a:schemeClr val="bg1"/>
                </a:solidFill>
                <a:latin typeface="+mj-lt"/>
              </a:rPr>
              <a:t>DC Department of Energy and Environment</a:t>
            </a:r>
          </a:p>
          <a:p>
            <a:r>
              <a:rPr lang="en-US" sz="1800" dirty="0">
                <a:solidFill>
                  <a:schemeClr val="bg1"/>
                </a:solidFill>
                <a:latin typeface="+mj-lt"/>
              </a:rPr>
              <a:t>&amp; Chair, Chesapeake Bay Program </a:t>
            </a:r>
          </a:p>
          <a:p>
            <a:r>
              <a:rPr lang="en-US" sz="1800" dirty="0">
                <a:solidFill>
                  <a:schemeClr val="bg1"/>
                </a:solidFill>
                <a:latin typeface="+mj-lt"/>
              </a:rPr>
              <a:t>Plastic Pollution Action Team</a:t>
            </a:r>
          </a:p>
        </p:txBody>
      </p:sp>
      <p:sp>
        <p:nvSpPr>
          <p:cNvPr id="2" name="AutoShape 2" descr="Chesapeake Bay Program logo">
            <a:extLst>
              <a:ext uri="{FF2B5EF4-FFF2-40B4-BE49-F238E27FC236}">
                <a16:creationId xmlns:a16="http://schemas.microsoft.com/office/drawing/2014/main" id="{4B9FAA09-9E47-4C0C-B56B-9739B4F8DFB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4" descr="See the source image">
            <a:extLst>
              <a:ext uri="{FF2B5EF4-FFF2-40B4-BE49-F238E27FC236}">
                <a16:creationId xmlns:a16="http://schemas.microsoft.com/office/drawing/2014/main" id="{DC615460-4E93-40F6-90AF-A4889FEED686}"/>
              </a:ext>
            </a:extLst>
          </p:cNvPr>
          <p:cNvPicPr>
            <a:picLocks noChangeAspect="1"/>
          </p:cNvPicPr>
          <p:nvPr/>
        </p:nvPicPr>
        <p:blipFill>
          <a:blip r:embed="rId3"/>
          <a:stretch>
            <a:fillRect/>
          </a:stretch>
        </p:blipFill>
        <p:spPr>
          <a:xfrm>
            <a:off x="255062" y="4547799"/>
            <a:ext cx="1902481" cy="1464843"/>
          </a:xfrm>
          <a:prstGeom prst="rect">
            <a:avLst/>
          </a:prstGeom>
        </p:spPr>
      </p:pic>
    </p:spTree>
    <p:extLst>
      <p:ext uri="{BB962C8B-B14F-4D97-AF65-F5344CB8AC3E}">
        <p14:creationId xmlns:p14="http://schemas.microsoft.com/office/powerpoint/2010/main" val="194473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14300" y="208276"/>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endParaRPr lang="en-US" sz="2400" b="1" dirty="0">
              <a:solidFill>
                <a:prstClr val="black"/>
              </a:solidFill>
              <a:latin typeface="Century Gothic" panose="020B0502020202020204" pitchFamily="34" charset="0"/>
            </a:endParaRPr>
          </a:p>
          <a:p>
            <a:pPr algn="l">
              <a:spcBef>
                <a:spcPts val="0"/>
              </a:spcBef>
              <a:defRPr/>
            </a:pPr>
            <a:r>
              <a:rPr kumimoji="0" lang="en-US" sz="2400" b="1" i="0" strike="noStrike" kern="1200" cap="none" spc="0" normalizeH="0" baseline="0" dirty="0">
                <a:ln>
                  <a:noFill/>
                </a:ln>
                <a:solidFill>
                  <a:prstClr val="black"/>
                </a:solidFill>
                <a:effectLst/>
                <a:uLnTx/>
                <a:uFillTx/>
                <a:latin typeface="Century Gothic" panose="020B0502020202020204" pitchFamily="34" charset="0"/>
                <a:ea typeface="+mn-ea"/>
                <a:cs typeface="+mn-cs"/>
              </a:rPr>
              <a:t>What are the top needs to overcome barriers to sampling</a:t>
            </a:r>
            <a:r>
              <a:rPr lang="en-US" sz="2400" b="1" dirty="0">
                <a:solidFill>
                  <a:prstClr val="black"/>
                </a:solidFill>
                <a:latin typeface="Century Gothic" panose="020B0502020202020204" pitchFamily="34" charset="0"/>
                <a:ea typeface="+mn-ea"/>
                <a:cs typeface="+mn-cs"/>
              </a:rPr>
              <a:t>?</a:t>
            </a:r>
            <a:endParaRPr lang="en-US" sz="2400" b="1"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100" dirty="0">
              <a:solidFill>
                <a:prstClr val="black"/>
              </a:solidFill>
              <a:latin typeface="Century Gothic" panose="020B0502020202020204" pitchFamily="34" charset="0"/>
            </a:endParaRP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2329" y="1086589"/>
            <a:ext cx="8807196" cy="218521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Develop standard operating procedures for monitoring.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Develop standard operating procedures for sampling in order to prevent cross contamination.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Beach sampling programs. </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047311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14300" y="208276"/>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endParaRPr lang="en-US" sz="2400" b="1" dirty="0">
              <a:solidFill>
                <a:prstClr val="black"/>
              </a:solidFill>
              <a:latin typeface="Century Gothic" panose="020B0502020202020204" pitchFamily="34" charset="0"/>
            </a:endParaRPr>
          </a:p>
          <a:p>
            <a:pPr algn="l">
              <a:spcBef>
                <a:spcPts val="0"/>
              </a:spcBef>
              <a:defRPr/>
            </a:pPr>
            <a:r>
              <a:rPr kumimoji="0" lang="en-US" sz="2400" b="1" i="0" strike="noStrike" kern="1200" cap="none" spc="0" normalizeH="0" baseline="0" dirty="0">
                <a:ln>
                  <a:noFill/>
                </a:ln>
                <a:solidFill>
                  <a:prstClr val="black"/>
                </a:solidFill>
                <a:effectLst/>
                <a:uLnTx/>
                <a:uFillTx/>
                <a:latin typeface="Century Gothic" panose="020B0502020202020204" pitchFamily="34" charset="0"/>
                <a:ea typeface="+mn-ea"/>
                <a:cs typeface="+mn-cs"/>
              </a:rPr>
              <a:t>What are the top needs to overcome barriers to extract/isolate</a:t>
            </a:r>
            <a:r>
              <a:rPr lang="en-US" sz="2400" b="1" dirty="0">
                <a:solidFill>
                  <a:prstClr val="black"/>
                </a:solidFill>
                <a:latin typeface="Century Gothic" panose="020B0502020202020204" pitchFamily="34" charset="0"/>
                <a:ea typeface="+mn-ea"/>
                <a:cs typeface="+mn-cs"/>
              </a:rPr>
              <a:t>?</a:t>
            </a:r>
            <a:endParaRPr lang="en-US" sz="2400" b="1"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100" dirty="0">
              <a:solidFill>
                <a:prstClr val="black"/>
              </a:solidFill>
              <a:latin typeface="Century Gothic" panose="020B0502020202020204" pitchFamily="34" charset="0"/>
            </a:endParaRP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2329" y="1086589"/>
            <a:ext cx="8807196" cy="280076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Standard </a:t>
            </a:r>
            <a:r>
              <a:rPr lang="en-US" sz="2000" dirty="0">
                <a:solidFill>
                  <a:prstClr val="black"/>
                </a:solidFill>
                <a:latin typeface="Century Gothic" panose="020B0502020202020204" pitchFamily="34" charset="0"/>
              </a:rPr>
              <a:t>operating procedures for extraction, isolation, and sample prep.</a:t>
            </a:r>
            <a:endParaRPr lang="en-US" sz="2000"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solidFill>
                  <a:prstClr val="black"/>
                </a:solidFill>
                <a:latin typeface="Century Gothic" panose="020B0502020202020204" pitchFamily="34" charset="0"/>
              </a:rPr>
              <a:t>Training in sample analysis. </a:t>
            </a:r>
            <a:endParaRPr lang="en-US" sz="2000"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Technical support for existing instrumentation.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000" noProof="0"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51398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14300" y="208276"/>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100000"/>
              </a:lnSpc>
              <a:spcBef>
                <a:spcPts val="0"/>
              </a:spcBef>
              <a:spcAft>
                <a:spcPts val="0"/>
              </a:spcAft>
              <a:buClrTx/>
              <a:buSzTx/>
              <a:tabLst/>
              <a:defRPr/>
            </a:pPr>
            <a:r>
              <a:rPr lang="en-US" sz="2400" b="1" noProof="0" dirty="0">
                <a:solidFill>
                  <a:prstClr val="black"/>
                </a:solidFill>
                <a:latin typeface="Century Gothic" panose="020B0502020202020204" pitchFamily="34" charset="0"/>
              </a:rPr>
              <a:t>What are the top 3 needs to overcome barriers to identify plastics?</a:t>
            </a: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2329" y="1086589"/>
            <a:ext cx="8807196" cy="34163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Standardization of instrumentation. Establishing what level of identification is needed (polymer class, proportion of sample, etc.). </a:t>
            </a:r>
          </a:p>
          <a:p>
            <a:pPr marR="0" lvl="0" algn="l" defTabSz="914400" rtl="0" eaLnBrk="1" fontAlgn="auto" latinLnBrk="0" hangingPunct="1">
              <a:lnSpc>
                <a:spcPct val="100000"/>
              </a:lnSpc>
              <a:spcBef>
                <a:spcPts val="0"/>
              </a:spcBef>
              <a:spcAft>
                <a:spcPts val="0"/>
              </a:spcAft>
              <a:buClrTx/>
              <a:buSzTx/>
              <a:tabLst/>
              <a:defRPr/>
            </a:pPr>
            <a:endParaRPr lang="en-US" sz="2000"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dirty="0">
                <a:solidFill>
                  <a:prstClr val="black"/>
                </a:solidFill>
                <a:latin typeface="Century Gothic" panose="020B0502020202020204" pitchFamily="34" charset="0"/>
              </a:rPr>
              <a:t>Inventory of lab infrastructure available.</a:t>
            </a:r>
            <a:endParaRPr lang="en-US" sz="2000"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Accessible “scanning” and “micro” FTIR and Raman instrumentation.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000" noProof="0"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2583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14300" y="377398"/>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b="1" dirty="0">
                <a:solidFill>
                  <a:prstClr val="black"/>
                </a:solidFill>
                <a:latin typeface="Century Gothic" panose="020B0502020202020204" pitchFamily="34" charset="0"/>
              </a:rPr>
              <a:t>Next Steps…</a:t>
            </a:r>
            <a:endParaRPr lang="en-US" sz="2800" dirty="0">
              <a:solidFill>
                <a:prstClr val="black"/>
              </a:solidFill>
              <a:latin typeface="Century Gothic" panose="020B0502020202020204" pitchFamily="34" charset="0"/>
            </a:endParaRPr>
          </a:p>
          <a:p>
            <a:pPr algn="l">
              <a:spcBef>
                <a:spcPts val="0"/>
              </a:spcBef>
              <a:defRPr/>
            </a:pPr>
            <a:r>
              <a:rPr lang="en-US" sz="900" dirty="0">
                <a:solidFill>
                  <a:prstClr val="black"/>
                </a:solidFill>
                <a:latin typeface="Century Gothic" panose="020B0502020202020204" pitchFamily="34" charset="0"/>
              </a:rPr>
              <a:t>.</a:t>
            </a:r>
          </a:p>
          <a:p>
            <a:pPr marR="0" lvl="0" algn="l" defTabSz="914400" rtl="0" eaLnBrk="1" fontAlgn="auto" latinLnBrk="0" hangingPunct="1">
              <a:lnSpc>
                <a:spcPct val="100000"/>
              </a:lnSpc>
              <a:spcBef>
                <a:spcPts val="0"/>
              </a:spcBef>
              <a:spcAft>
                <a:spcPts val="0"/>
              </a:spcAft>
              <a:buClrTx/>
              <a:buSzTx/>
              <a:tabLst/>
              <a:defRPr/>
            </a:pPr>
            <a:endParaRPr lang="en-US" sz="1100" dirty="0">
              <a:solidFill>
                <a:prstClr val="black"/>
              </a:solidFill>
              <a:latin typeface="Century Gothic" panose="020B0502020202020204" pitchFamily="34" charset="0"/>
            </a:endParaRP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2329" y="1086589"/>
            <a:ext cx="8807196" cy="489364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Next Steps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u="sng"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rPr>
              <a:t>Meet in June/July to discuss needs for a monitoring program.</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000" noProof="0" dirty="0">
                <a:solidFill>
                  <a:prstClr val="black"/>
                </a:solidFill>
                <a:latin typeface="Century Gothic" panose="020B0502020202020204" pitchFamily="34" charset="0"/>
              </a:rPr>
              <a:t>Send out a questionnaire </a:t>
            </a:r>
            <a:r>
              <a:rPr lang="en-US" sz="2000" dirty="0">
                <a:solidFill>
                  <a:prstClr val="black"/>
                </a:solidFill>
                <a:latin typeface="Century Gothic" panose="020B0502020202020204" pitchFamily="34" charset="0"/>
              </a:rPr>
              <a:t>(possibly with the Chesapeake Research Consortium and Chesapeake Watershed Cooperative Ecosystem Studies Unit) to research institutions in the region asking:</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entury Gothic" panose="020B0502020202020204" pitchFamily="34" charset="0"/>
              </a:rPr>
              <a:t>	1) Are they performing plastic pollution research? If so, what?</a:t>
            </a:r>
          </a:p>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entury Gothic" panose="020B0502020202020204" pitchFamily="34" charset="0"/>
              </a:rPr>
              <a:t>	2) What is the capacity of their lab for sampling and analysis?</a:t>
            </a:r>
          </a:p>
          <a:p>
            <a:pPr lvl="1">
              <a:defRPr/>
            </a:pPr>
            <a:endParaRPr lang="en-US" sz="2000" noProof="0"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000" u="sng" dirty="0">
                <a:solidFill>
                  <a:prstClr val="black"/>
                </a:solidFill>
                <a:latin typeface="Century Gothic" panose="020B0502020202020204" pitchFamily="34" charset="0"/>
              </a:rPr>
              <a:t>O</a:t>
            </a:r>
            <a:r>
              <a:rPr kumimoji="0" lang="en-US" sz="2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 conclusion</a:t>
            </a:r>
          </a:p>
          <a:p>
            <a:pPr marR="0" lvl="0" algn="l" defTabSz="914400" rtl="0" eaLnBrk="1" fontAlgn="auto" latinLnBrk="0" hangingPunct="1">
              <a:lnSpc>
                <a:spcPct val="100000"/>
              </a:lnSpc>
              <a:spcBef>
                <a:spcPts val="0"/>
              </a:spcBef>
              <a:spcAft>
                <a:spcPts val="0"/>
              </a:spcAft>
              <a:buClrTx/>
              <a:buSzTx/>
              <a:tabLst/>
              <a:defRPr/>
            </a:pPr>
            <a:endParaRPr lang="en-US" sz="2000" u="sng" dirty="0">
              <a:solidFill>
                <a:prstClr val="black"/>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SOPs are needed for the </a:t>
            </a:r>
            <a:r>
              <a:rPr kumimoji="0" lang="en-US" sz="2000" b="0" i="0" strike="noStrike" kern="1200" cap="none" spc="0" normalizeH="0" baseline="0" noProof="0">
                <a:ln>
                  <a:noFill/>
                </a:ln>
                <a:solidFill>
                  <a:prstClr val="black"/>
                </a:solidFill>
                <a:effectLst/>
                <a:uLnTx/>
                <a:uFillTx/>
                <a:latin typeface="Century Gothic" panose="020B0502020202020204" pitchFamily="34" charset="0"/>
                <a:ea typeface="+mn-ea"/>
                <a:cs typeface="+mn-cs"/>
              </a:rPr>
              <a:t>following sampling/monitoring</a:t>
            </a:r>
            <a:r>
              <a:rPr kumimoji="0" lang="en-US" sz="2000" b="0" i="0"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QA/QC, and analysis.</a:t>
            </a:r>
            <a:endParaRPr lang="en-US" sz="2000" noProof="0"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000" noProof="0"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236502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Footer Placeholder 1"/>
          <p:cNvSpPr>
            <a:spLocks noGrp="1"/>
          </p:cNvSpPr>
          <p:nvPr>
            <p:ph type="ftr" sz="quarter" idx="11"/>
          </p:nvPr>
        </p:nvSpPr>
        <p:spPr/>
        <p:txBody>
          <a:bodyPr/>
          <a:lstStyle/>
          <a:p>
            <a:endParaRPr lang="en-US"/>
          </a:p>
        </p:txBody>
      </p:sp>
      <p:sp>
        <p:nvSpPr>
          <p:cNvPr id="12" name="Title 1"/>
          <p:cNvSpPr txBox="1">
            <a:spLocks/>
          </p:cNvSpPr>
          <p:nvPr/>
        </p:nvSpPr>
        <p:spPr>
          <a:xfrm>
            <a:off x="152400" y="457199"/>
            <a:ext cx="8991600" cy="399630"/>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kern="0" spc="-150" dirty="0">
                <a:latin typeface="Century Gothic" panose="020B0502020202020204" pitchFamily="34" charset="0"/>
              </a:rPr>
              <a:t>Monitoring Workgroup “Charge”</a:t>
            </a:r>
          </a:p>
        </p:txBody>
      </p:sp>
      <p:cxnSp>
        <p:nvCxnSpPr>
          <p:cNvPr id="14" name="Straight Connector 13"/>
          <p:cNvCxnSpPr/>
          <p:nvPr/>
        </p:nvCxnSpPr>
        <p:spPr>
          <a:xfrm>
            <a:off x="228600" y="914400"/>
            <a:ext cx="38862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C507C52-AA75-7345-BDA2-365157AFA36E}"/>
              </a:ext>
            </a:extLst>
          </p:cNvPr>
          <p:cNvSpPr>
            <a:spLocks noChangeArrowheads="1"/>
          </p:cNvSpPr>
          <p:nvPr/>
        </p:nvSpPr>
        <p:spPr bwMode="auto">
          <a:xfrm>
            <a:off x="152400" y="1119877"/>
            <a:ext cx="13397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DCABA8C0-4B4D-411D-9EC1-D1146D0E4DB4}"/>
              </a:ext>
            </a:extLst>
          </p:cNvPr>
          <p:cNvSpPr txBox="1"/>
          <p:nvPr/>
        </p:nvSpPr>
        <p:spPr>
          <a:xfrm>
            <a:off x="152400" y="1112539"/>
            <a:ext cx="8479636" cy="49552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rPr>
              <a:t>Fall 2021 PSC directive to the PPAT:</a:t>
            </a:r>
          </a:p>
          <a:p>
            <a:pPr marL="742950" lvl="1" indent="-285750">
              <a:buFont typeface="Wingdings" panose="05000000000000000000" pitchFamily="2" charset="2"/>
              <a:buChar char="v"/>
              <a:defRPr/>
            </a:pPr>
            <a:r>
              <a:rPr lang="en-US" sz="1600" i="1" dirty="0">
                <a:solidFill>
                  <a:prstClr val="black"/>
                </a:solidFill>
                <a:latin typeface="Century Gothic" panose="020B0502020202020204" pitchFamily="34" charset="0"/>
              </a:rPr>
              <a:t>The PPAT, on behalf of the CBP, should make a very strategic investment in science.</a:t>
            </a:r>
          </a:p>
          <a:p>
            <a:pPr marL="742950" lvl="1" indent="-285750">
              <a:buFont typeface="Wingdings" panose="05000000000000000000" pitchFamily="2" charset="2"/>
              <a:buChar char="v"/>
              <a:defRPr/>
            </a:pP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rPr>
              <a:t>The PPAT should send science needs out to academic </a:t>
            </a:r>
            <a:r>
              <a:rPr kumimoji="0" lang="en-US" sz="1600" b="0" i="1" u="none" strike="noStrike" kern="1200" cap="none" spc="0" normalizeH="0" baseline="0" noProof="0" dirty="0" err="1">
                <a:ln>
                  <a:noFill/>
                </a:ln>
                <a:solidFill>
                  <a:prstClr val="black"/>
                </a:solidFill>
                <a:effectLst/>
                <a:uLnTx/>
                <a:uFillTx/>
                <a:latin typeface="Century Gothic" panose="020B0502020202020204" pitchFamily="34" charset="0"/>
              </a:rPr>
              <a:t>insti</a:t>
            </a:r>
            <a:r>
              <a:rPr lang="en-US" sz="1600" i="1" dirty="0" err="1">
                <a:solidFill>
                  <a:prstClr val="black"/>
                </a:solidFill>
                <a:latin typeface="Century Gothic" panose="020B0502020202020204" pitchFamily="34" charset="0"/>
              </a:rPr>
              <a:t>tutions</a:t>
            </a:r>
            <a:r>
              <a:rPr lang="en-US" sz="1600" i="1" dirty="0">
                <a:solidFill>
                  <a:prstClr val="black"/>
                </a:solidFill>
                <a:latin typeface="Century Gothic" panose="020B0502020202020204" pitchFamily="34" charset="0"/>
              </a:rPr>
              <a:t>.</a:t>
            </a:r>
          </a:p>
          <a:p>
            <a:pPr marL="742950" lvl="1" indent="-285750">
              <a:buFont typeface="Wingdings" panose="05000000000000000000" pitchFamily="2" charset="2"/>
              <a:buChar char="v"/>
              <a:defRPr/>
            </a:pPr>
            <a:r>
              <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rPr>
              <a:t>Th</a:t>
            </a:r>
            <a:r>
              <a:rPr lang="en-US" sz="1600" i="1" dirty="0">
                <a:solidFill>
                  <a:prstClr val="black"/>
                </a:solidFill>
                <a:latin typeface="Century Gothic" panose="020B0502020202020204" pitchFamily="34" charset="0"/>
              </a:rPr>
              <a:t>e PPAT should work on a plastic pollution source assessment and reduction strategy.</a:t>
            </a:r>
            <a:endParaRPr kumimoji="0" lang="en-US" sz="1600" b="0" i="1" u="none" strike="noStrike" kern="1200" cap="none" spc="0" normalizeH="0" baseline="0" noProof="0" dirty="0">
              <a:ln>
                <a:noFill/>
              </a:ln>
              <a:solidFill>
                <a:prstClr val="black"/>
              </a:solidFill>
              <a:effectLst/>
              <a:uLnTx/>
              <a:uFillTx/>
              <a:latin typeface="Century Gothic" panose="020B0502020202020204" pitchFamily="34" charset="0"/>
            </a:endParaRPr>
          </a:p>
          <a:p>
            <a:pPr marL="742950" lvl="1" indent="-285750">
              <a:buFont typeface="Courier New" panose="02070309020205020404" pitchFamily="49" charset="0"/>
              <a:buChar char="o"/>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prstClr val="black"/>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Century Gothic" panose="020B0502020202020204" pitchFamily="34" charset="0"/>
              </a:rPr>
              <a:t>Feedback from the Chesapeake Bay Commission:</a:t>
            </a:r>
          </a:p>
          <a:p>
            <a:pPr marL="742950" lvl="1" indent="-285750">
              <a:buFont typeface="Wingdings" panose="05000000000000000000" pitchFamily="2" charset="2"/>
              <a:buChar char="v"/>
              <a:defRPr/>
            </a:pPr>
            <a:r>
              <a:rPr lang="en-US" sz="1600" i="1" dirty="0">
                <a:solidFill>
                  <a:prstClr val="black"/>
                </a:solidFill>
                <a:latin typeface="Century Gothic" panose="020B0502020202020204" pitchFamily="34" charset="0"/>
              </a:rPr>
              <a:t>Strong interest in getting the science straight, especially when it comes to source tracking e.g. What products are microplastics coming from?</a:t>
            </a:r>
          </a:p>
          <a:p>
            <a:pPr lvl="1">
              <a:defRPr/>
            </a:pPr>
            <a:endParaRPr lang="en-US" sz="1600" dirty="0">
              <a:solidFill>
                <a:prstClr val="black"/>
              </a:solidFill>
              <a:latin typeface="Century Gothic" panose="020B0502020202020204" pitchFamily="34" charset="0"/>
            </a:endParaRPr>
          </a:p>
          <a:p>
            <a:pPr lvl="1">
              <a:defRPr/>
            </a:pPr>
            <a:endParaRPr lang="en-US" sz="1600" dirty="0">
              <a:solidFill>
                <a:prstClr val="black"/>
              </a:solidFill>
              <a:latin typeface="Century Gothic" panose="020B0502020202020204" pitchFamily="34" charset="0"/>
            </a:endParaRPr>
          </a:p>
          <a:p>
            <a:pPr marL="285750" lvl="1" indent="-285750">
              <a:buFont typeface="Arial" panose="020B0604020202020204" pitchFamily="34" charset="0"/>
              <a:buChar char="•"/>
              <a:defRPr/>
            </a:pPr>
            <a:r>
              <a:rPr lang="en-US" sz="1600" dirty="0">
                <a:solidFill>
                  <a:prstClr val="black"/>
                </a:solidFill>
                <a:latin typeface="Century Gothic" panose="020B0502020202020204" pitchFamily="34" charset="0"/>
              </a:rPr>
              <a:t>PPAT Meeting #7 (Nov 22, 2021) – Action Item:</a:t>
            </a:r>
          </a:p>
          <a:p>
            <a:pPr marL="739775" lvl="1" indent="-282575">
              <a:buFont typeface="Wingdings" panose="05000000000000000000" pitchFamily="2" charset="2"/>
              <a:buChar char="v"/>
              <a:defRPr/>
            </a:pPr>
            <a:r>
              <a:rPr lang="en-US" sz="1600" i="1" dirty="0">
                <a:effectLst/>
                <a:latin typeface="Century Gothic" panose="020B0502020202020204" pitchFamily="34" charset="0"/>
                <a:ea typeface="Calibri" panose="020F0502020204030204" pitchFamily="34" charset="0"/>
              </a:rPr>
              <a:t>A group of PPAT members will meet to discuss a monitoring sample design and needs that can be presented during the PSC review in early 2022.</a:t>
            </a:r>
          </a:p>
          <a:p>
            <a:pPr marL="739775" lvl="1" indent="-282575">
              <a:buFont typeface="Wingdings" panose="05000000000000000000" pitchFamily="2" charset="2"/>
              <a:buChar char="v"/>
              <a:defRPr/>
            </a:pPr>
            <a:r>
              <a:rPr lang="en-US" sz="1600" i="1" dirty="0">
                <a:effectLst/>
                <a:latin typeface="Century Gothic" panose="020B0502020202020204" pitchFamily="34" charset="0"/>
                <a:ea typeface="Calibri" panose="020F0502020204030204" pitchFamily="34" charset="0"/>
              </a:rPr>
              <a:t>Create an informal working group focused analytical equipment availability</a:t>
            </a:r>
            <a:endParaRPr lang="en-US" sz="1600" dirty="0">
              <a:solidFill>
                <a:prstClr val="black"/>
              </a:solidFill>
              <a:latin typeface="Century Gothic" panose="020B0502020202020204" pitchFamily="34" charset="0"/>
            </a:endParaRPr>
          </a:p>
          <a:p>
            <a:pPr marL="0" lvl="1">
              <a:defRPr/>
            </a:pPr>
            <a:endParaRPr lang="en-US" sz="1400" dirty="0">
              <a:solidFill>
                <a:prstClr val="black"/>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99632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14300" y="254687"/>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0" cap="none" spc="-150" normalizeH="0" baseline="0" noProof="0" dirty="0">
                <a:ln>
                  <a:noFill/>
                </a:ln>
                <a:solidFill>
                  <a:prstClr val="black"/>
                </a:solidFill>
                <a:effectLst/>
                <a:uLnTx/>
                <a:uFillTx/>
                <a:latin typeface="Century Gothic" panose="020B0502020202020204" pitchFamily="34" charset="0"/>
                <a:ea typeface="+mj-ea"/>
                <a:cs typeface="+mj-cs"/>
              </a:rPr>
              <a:t>Progress…</a:t>
            </a: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0" y="1074006"/>
            <a:ext cx="9144000" cy="32624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Workgroup was convened twice since last Nov.  We’ve used surveys and </a:t>
            </a:r>
            <a:r>
              <a:rPr kumimoji="0" lang="en-US"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jamboard</a:t>
            </a: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exercises to develop our priority questions, goals, and objectives.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entury Gothic" panose="020B0502020202020204" pitchFamily="34" charset="0"/>
              </a:rPr>
              <a:t>The group is currently made up of 12 members.</a:t>
            </a: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the first two meetings we have attempted to define:</a:t>
            </a:r>
          </a:p>
          <a:p>
            <a:pPr marL="800100" lvl="1" indent="-342900">
              <a:buFont typeface="+mj-lt"/>
              <a:buAutoNum type="arabicPeriod"/>
              <a:defRPr/>
            </a:pPr>
            <a:r>
              <a:rPr lang="en-US" dirty="0">
                <a:solidFill>
                  <a:prstClr val="black"/>
                </a:solidFill>
                <a:latin typeface="Century Gothic" panose="020B0502020202020204" pitchFamily="34" charset="0"/>
              </a:rPr>
              <a:t>Questions that need to be answered by a monitoring program</a:t>
            </a:r>
          </a:p>
          <a:p>
            <a:pPr marL="800100" lvl="1" indent="-342900">
              <a:buFont typeface="+mj-lt"/>
              <a:buAutoNum type="arabicPeriod"/>
              <a:defRPr/>
            </a:pPr>
            <a:r>
              <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Goals for a monitoring program</a:t>
            </a:r>
          </a:p>
          <a:p>
            <a:pPr marL="800100" lvl="1" indent="-342900">
              <a:buFont typeface="+mj-lt"/>
              <a:buAutoNum type="arabicPeriod"/>
              <a:defRPr/>
            </a:pPr>
            <a:r>
              <a:rPr lang="en-US" dirty="0">
                <a:solidFill>
                  <a:prstClr val="black"/>
                </a:solidFill>
                <a:latin typeface="Century Gothic" panose="020B0502020202020204" pitchFamily="34" charset="0"/>
              </a:rPr>
              <a:t>Objectives that will help to meet those goals.</a:t>
            </a:r>
            <a:endParaRPr kumimoji="0" lang="en-US"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332228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14300" y="254687"/>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0" cap="none" spc="-150" normalizeH="0" baseline="0" noProof="0" dirty="0">
                <a:ln>
                  <a:noFill/>
                </a:ln>
                <a:solidFill>
                  <a:prstClr val="black"/>
                </a:solidFill>
                <a:effectLst/>
                <a:uLnTx/>
                <a:uFillTx/>
                <a:latin typeface="Century Gothic" panose="020B0502020202020204" pitchFamily="34" charset="0"/>
                <a:ea typeface="+mj-ea"/>
                <a:cs typeface="+mj-cs"/>
              </a:rPr>
              <a:t>Questions…</a:t>
            </a: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2329" y="1086589"/>
            <a:ext cx="8807196" cy="5447645"/>
          </a:xfrm>
          <a:prstGeom prst="rect">
            <a:avLst/>
          </a:prstGeom>
          <a:noFill/>
        </p:spPr>
        <p:txBody>
          <a:bodyPr wrap="square" rtlCol="0">
            <a:spAutoFit/>
          </a:bodyPr>
          <a:lstStyle/>
          <a:p>
            <a:pPr marL="228600" indent="-228600" rtl="0" fontAlgn="base">
              <a:spcBef>
                <a:spcPts val="1200"/>
              </a:spcBef>
              <a:spcAft>
                <a:spcPts val="0"/>
              </a:spcAft>
              <a:buFont typeface="+mj-lt"/>
              <a:buAutoNum type="arabicPeriod"/>
            </a:pPr>
            <a:r>
              <a:rPr lang="en-US" b="0" i="0" u="none" strike="noStrike" dirty="0">
                <a:solidFill>
                  <a:srgbClr val="000000"/>
                </a:solidFill>
                <a:effectLst/>
                <a:latin typeface="Century Gothic" panose="020B0502020202020204" pitchFamily="34" charset="0"/>
              </a:rPr>
              <a:t>What is the current status (i.e., concentrations) of plastic pollution in tidal and nontidal waters of Chesapeake Bay and its watershed?</a:t>
            </a:r>
          </a:p>
          <a:p>
            <a:pPr marL="228600" indent="-228600" rtl="0" fontAlgn="base">
              <a:spcBef>
                <a:spcPts val="1200"/>
              </a:spcBef>
              <a:spcAft>
                <a:spcPts val="1200"/>
              </a:spcAft>
              <a:buFont typeface="+mj-lt"/>
              <a:buAutoNum type="arabicPeriod"/>
            </a:pPr>
            <a:r>
              <a:rPr lang="en-US" b="0" i="0" u="none" strike="noStrike" dirty="0">
                <a:solidFill>
                  <a:srgbClr val="000000"/>
                </a:solidFill>
                <a:effectLst/>
                <a:latin typeface="Century Gothic" panose="020B0502020202020204" pitchFamily="34" charset="0"/>
              </a:rPr>
              <a:t>What is the range of concentrations for plastic pollution within the food web, focusing on species identified in the Chesapeake Bay 2014 Watershed Agreement Goals and Outcomes (e.g. blue crabs, oysters, brook trout) as well as other species of commercial and/or recreational importance (e.g. striped bass)? </a:t>
            </a:r>
          </a:p>
          <a:p>
            <a:pPr marL="228600" indent="-228600" rtl="0" fontAlgn="base">
              <a:spcBef>
                <a:spcPts val="1200"/>
              </a:spcBef>
              <a:spcAft>
                <a:spcPts val="1200"/>
              </a:spcAft>
              <a:buFont typeface="+mj-lt"/>
              <a:buAutoNum type="arabicPeriod"/>
            </a:pPr>
            <a:r>
              <a:rPr lang="en-US" b="0" i="0" u="none" strike="noStrike" dirty="0">
                <a:solidFill>
                  <a:srgbClr val="000000"/>
                </a:solidFill>
                <a:effectLst/>
                <a:latin typeface="Century Gothic" panose="020B0502020202020204" pitchFamily="34" charset="0"/>
              </a:rPr>
              <a:t>What are the sources (i.e. plastic product) of plastics found in the bay and watershed?</a:t>
            </a:r>
          </a:p>
          <a:p>
            <a:pPr marL="228600" indent="-228600" rtl="0" fontAlgn="base">
              <a:spcBef>
                <a:spcPts val="1200"/>
              </a:spcBef>
              <a:spcAft>
                <a:spcPts val="1200"/>
              </a:spcAft>
              <a:buFont typeface="+mj-lt"/>
              <a:buAutoNum type="arabicPeriod"/>
            </a:pPr>
            <a:r>
              <a:rPr lang="en-US" b="0" i="0" u="none" strike="noStrike" dirty="0">
                <a:solidFill>
                  <a:srgbClr val="000000"/>
                </a:solidFill>
                <a:effectLst/>
                <a:latin typeface="Century Gothic" panose="020B0502020202020204" pitchFamily="34" charset="0"/>
              </a:rPr>
              <a:t>What are the pathways (i.e. stormwater, wastewater, non-point source) of plastics for the bay and its watershed?</a:t>
            </a:r>
          </a:p>
          <a:p>
            <a:pPr marL="228600" indent="-228600" rtl="0" fontAlgn="base">
              <a:spcBef>
                <a:spcPts val="1200"/>
              </a:spcBef>
              <a:spcAft>
                <a:spcPts val="0"/>
              </a:spcAft>
              <a:buFont typeface="+mj-lt"/>
              <a:buAutoNum type="arabicPeriod"/>
            </a:pPr>
            <a:r>
              <a:rPr lang="en-US" b="0" i="0" u="none" strike="noStrike" dirty="0">
                <a:solidFill>
                  <a:srgbClr val="000000"/>
                </a:solidFill>
                <a:effectLst/>
                <a:latin typeface="Century Gothic" panose="020B0502020202020204" pitchFamily="34" charset="0"/>
              </a:rPr>
              <a:t>What is the spatial distribution of plastic pollution in the Chesapeake Bay and watershed?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entury Gothic" panose="020B0502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195566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14300" y="254687"/>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0" cap="none" spc="-150" normalizeH="0" baseline="0" noProof="0" dirty="0">
                <a:ln>
                  <a:noFill/>
                </a:ln>
                <a:solidFill>
                  <a:prstClr val="black"/>
                </a:solidFill>
                <a:effectLst/>
                <a:uLnTx/>
                <a:uFillTx/>
                <a:latin typeface="Century Gothic" panose="020B0502020202020204" pitchFamily="34" charset="0"/>
                <a:ea typeface="+mj-ea"/>
                <a:cs typeface="+mj-cs"/>
              </a:rPr>
              <a:t>Goals…</a:t>
            </a: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2329" y="1086589"/>
            <a:ext cx="8807196" cy="249299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AutoNum type="arabicParenR"/>
              <a:tabLst/>
              <a:defRPr/>
            </a:pPr>
            <a:r>
              <a:rPr lang="en-US" dirty="0">
                <a:solidFill>
                  <a:prstClr val="black"/>
                </a:solidFill>
                <a:latin typeface="Century Gothic" panose="020B0502020202020204" pitchFamily="34" charset="0"/>
              </a:rPr>
              <a:t>Establish a baseline for plastic pollution in the Chesapeake Bay and its watershed.</a:t>
            </a:r>
          </a:p>
          <a:p>
            <a:pPr marL="342900" marR="0" lvl="0" indent="-342900" algn="l" defTabSz="914400" rtl="0" eaLnBrk="1" fontAlgn="auto" latinLnBrk="0" hangingPunct="1">
              <a:lnSpc>
                <a:spcPct val="100000"/>
              </a:lnSpc>
              <a:spcBef>
                <a:spcPts val="0"/>
              </a:spcBef>
              <a:spcAft>
                <a:spcPts val="0"/>
              </a:spcAft>
              <a:buClrTx/>
              <a:buSzTx/>
              <a:buAutoNum type="arabicParenR"/>
              <a:tabLst/>
              <a:defRPr/>
            </a:pPr>
            <a:endParaRPr lang="en-US" dirty="0">
              <a:solidFill>
                <a:prstClr val="black"/>
              </a:solidFill>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AutoNum type="arabicParenR"/>
              <a:tabLst/>
              <a:defRPr/>
            </a:pPr>
            <a:r>
              <a:rPr lang="en-US" dirty="0">
                <a:solidFill>
                  <a:prstClr val="black"/>
                </a:solidFill>
                <a:latin typeface="Century Gothic" panose="020B0502020202020204" pitchFamily="34" charset="0"/>
              </a:rPr>
              <a:t>Source identification, assessment, and control for plastic pollution.</a:t>
            </a:r>
          </a:p>
          <a:p>
            <a:pPr marL="342900" marR="0" lvl="0" indent="-342900" algn="l" defTabSz="914400" rtl="0" eaLnBrk="1" fontAlgn="auto" latinLnBrk="0" hangingPunct="1">
              <a:lnSpc>
                <a:spcPct val="100000"/>
              </a:lnSpc>
              <a:spcBef>
                <a:spcPts val="0"/>
              </a:spcBef>
              <a:spcAft>
                <a:spcPts val="0"/>
              </a:spcAft>
              <a:buClrTx/>
              <a:buSzTx/>
              <a:buAutoNum type="arabicParenR"/>
              <a:tabLst/>
              <a:defRPr/>
            </a:pPr>
            <a:endParaRPr lang="en-US" dirty="0">
              <a:solidFill>
                <a:prstClr val="black"/>
              </a:solidFill>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AutoNum type="arabicParenR"/>
              <a:tabLst/>
              <a:defRPr/>
            </a:pPr>
            <a:r>
              <a:rPr lang="en-US" dirty="0">
                <a:solidFill>
                  <a:prstClr val="black"/>
                </a:solidFill>
                <a:latin typeface="Century Gothic" panose="020B0502020202020204" pitchFamily="34" charset="0"/>
              </a:rPr>
              <a:t>Monitor presence of plastic pollution in living resources, including specific species and habitats</a:t>
            </a:r>
            <a:r>
              <a:rPr lang="en-US" sz="1400" dirty="0">
                <a:solidFill>
                  <a:prstClr val="black"/>
                </a:solidFill>
                <a:latin typeface="Century Gothic" panose="020B0502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93541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92329" y="254687"/>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100000"/>
              </a:lnSpc>
              <a:spcBef>
                <a:spcPts val="0"/>
              </a:spcBef>
              <a:spcAft>
                <a:spcPts val="0"/>
              </a:spcAft>
              <a:buClrTx/>
              <a:buSzTx/>
              <a:tabLst/>
              <a:defRPr/>
            </a:pPr>
            <a:r>
              <a:rPr lang="en-US" sz="1800" b="1" dirty="0">
                <a:solidFill>
                  <a:prstClr val="black"/>
                </a:solidFill>
                <a:latin typeface="Century Gothic" panose="020B0502020202020204" pitchFamily="34" charset="0"/>
              </a:rPr>
              <a:t>Goal #1 </a:t>
            </a:r>
            <a:r>
              <a:rPr lang="en-US" sz="1800" dirty="0">
                <a:solidFill>
                  <a:prstClr val="black"/>
                </a:solidFill>
                <a:latin typeface="Century Gothic" panose="020B0502020202020204" pitchFamily="34" charset="0"/>
              </a:rPr>
              <a:t>- Establish a baseline for plastic pollution in the Chesapeake Bay and its watershed</a:t>
            </a:r>
            <a:r>
              <a:rPr lang="en-US" sz="1100" dirty="0">
                <a:solidFill>
                  <a:prstClr val="black"/>
                </a:solidFill>
                <a:latin typeface="Century Gothic" panose="020B0502020202020204" pitchFamily="34" charset="0"/>
              </a:rPr>
              <a:t>.</a:t>
            </a: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2329" y="1086589"/>
            <a:ext cx="8807196" cy="273921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Objectives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u="sng"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rPr>
              <a:t>Estimate annual loading tonnage of plastic pollution.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Track changes of microplastic abundance in response to management actions.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rPr>
              <a:t>Start understanding spatial distribution of plastics. </a:t>
            </a:r>
            <a:endParaRPr kumimoji="0" lang="en-US" sz="2000" b="0" i="0"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842582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92329" y="254687"/>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1800" b="1" dirty="0">
                <a:solidFill>
                  <a:prstClr val="black"/>
                </a:solidFill>
                <a:latin typeface="Century Gothic" panose="020B0502020202020204" pitchFamily="34" charset="0"/>
              </a:rPr>
              <a:t>Goal #2 </a:t>
            </a:r>
            <a:r>
              <a:rPr lang="en-US" sz="1800" dirty="0">
                <a:solidFill>
                  <a:prstClr val="black"/>
                </a:solidFill>
                <a:latin typeface="Century Gothic" panose="020B0502020202020204" pitchFamily="34" charset="0"/>
              </a:rPr>
              <a:t>- Source identification, assessment, and control for plastic pollution</a:t>
            </a:r>
            <a:r>
              <a:rPr lang="en-US" sz="900" dirty="0">
                <a:solidFill>
                  <a:prstClr val="black"/>
                </a:solidFill>
                <a:latin typeface="Century Gothic" panose="020B0502020202020204" pitchFamily="34" charset="0"/>
              </a:rPr>
              <a:t>.</a:t>
            </a:r>
          </a:p>
          <a:p>
            <a:pPr marR="0" lvl="0" algn="l" defTabSz="914400" rtl="0" eaLnBrk="1" fontAlgn="auto" latinLnBrk="0" hangingPunct="1">
              <a:lnSpc>
                <a:spcPct val="100000"/>
              </a:lnSpc>
              <a:spcBef>
                <a:spcPts val="0"/>
              </a:spcBef>
              <a:spcAft>
                <a:spcPts val="0"/>
              </a:spcAft>
              <a:buClrTx/>
              <a:buSzTx/>
              <a:tabLst/>
              <a:defRPr/>
            </a:pPr>
            <a:endParaRPr lang="en-US" sz="1100" dirty="0">
              <a:solidFill>
                <a:prstClr val="black"/>
              </a:solidFill>
              <a:latin typeface="Century Gothic" panose="020B0502020202020204" pitchFamily="34" charset="0"/>
            </a:endParaRP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2329" y="1086589"/>
            <a:ext cx="8807196" cy="397031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Objectives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u="sng"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rPr>
              <a:t>Identify key sources (e.g. single use plastic products) and pathways (e.g. WWTP, </a:t>
            </a:r>
            <a:r>
              <a:rPr lang="en-US" sz="2000" dirty="0">
                <a:solidFill>
                  <a:prstClr val="black"/>
                </a:solidFill>
                <a:latin typeface="Century Gothic" panose="020B0502020202020204" pitchFamily="34" charset="0"/>
              </a:rPr>
              <a:t>stormwater, NPS) </a:t>
            </a:r>
            <a:r>
              <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rPr>
              <a:t>of pollution and associate with plastic characteristics.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err="1">
                <a:solidFill>
                  <a:prstClr val="black"/>
                </a:solidFill>
                <a:latin typeface="Century Gothic" panose="020B0502020202020204" pitchFamily="34" charset="0"/>
              </a:rPr>
              <a:t>Tra</a:t>
            </a:r>
            <a:r>
              <a:rPr lang="en-US" sz="2000" dirty="0" err="1">
                <a:solidFill>
                  <a:prstClr val="black"/>
                </a:solidFill>
                <a:latin typeface="Century Gothic" panose="020B0502020202020204" pitchFamily="34" charset="0"/>
              </a:rPr>
              <a:t>cing</a:t>
            </a:r>
            <a:r>
              <a:rPr lang="en-US" sz="2000" dirty="0">
                <a:solidFill>
                  <a:prstClr val="black"/>
                </a:solidFill>
                <a:latin typeface="Century Gothic" panose="020B0502020202020204" pitchFamily="34" charset="0"/>
              </a:rPr>
              <a:t> flow paths of plastics to identify key locations for interventions or BMPs where significant investments are being made for water quality that address plastics. </a:t>
            </a:r>
            <a:endParaRPr lang="en-US" sz="2000"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rPr>
              <a:t>Understand the status and trends of sources.  Are sources trending upwards?</a:t>
            </a:r>
            <a:endParaRPr kumimoji="0" lang="en-US" sz="2000" b="0" i="0"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4733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14300" y="377398"/>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1800" b="1" dirty="0">
                <a:solidFill>
                  <a:prstClr val="black"/>
                </a:solidFill>
                <a:latin typeface="Century Gothic" panose="020B0502020202020204" pitchFamily="34" charset="0"/>
              </a:rPr>
              <a:t>Goal #3 </a:t>
            </a:r>
            <a:r>
              <a:rPr lang="en-US" sz="1800" dirty="0">
                <a:solidFill>
                  <a:prstClr val="black"/>
                </a:solidFill>
                <a:latin typeface="Century Gothic" panose="020B0502020202020204" pitchFamily="34" charset="0"/>
              </a:rPr>
              <a:t>- Monitor presence of plastic pollution in living resources, including specific species and habitats.</a:t>
            </a:r>
          </a:p>
          <a:p>
            <a:pPr algn="l">
              <a:spcBef>
                <a:spcPts val="0"/>
              </a:spcBef>
              <a:defRPr/>
            </a:pPr>
            <a:r>
              <a:rPr lang="en-US" sz="900" dirty="0">
                <a:solidFill>
                  <a:prstClr val="black"/>
                </a:solidFill>
                <a:latin typeface="Century Gothic" panose="020B0502020202020204" pitchFamily="34" charset="0"/>
              </a:rPr>
              <a:t>.</a:t>
            </a:r>
          </a:p>
          <a:p>
            <a:pPr marR="0" lvl="0" algn="l" defTabSz="914400" rtl="0" eaLnBrk="1" fontAlgn="auto" latinLnBrk="0" hangingPunct="1">
              <a:lnSpc>
                <a:spcPct val="100000"/>
              </a:lnSpc>
              <a:spcBef>
                <a:spcPts val="0"/>
              </a:spcBef>
              <a:spcAft>
                <a:spcPts val="0"/>
              </a:spcAft>
              <a:buClrTx/>
              <a:buSzTx/>
              <a:tabLst/>
              <a:defRPr/>
            </a:pPr>
            <a:endParaRPr lang="en-US" sz="1100" dirty="0">
              <a:solidFill>
                <a:prstClr val="black"/>
              </a:solidFill>
              <a:latin typeface="Century Gothic" panose="020B0502020202020204" pitchFamily="34" charset="0"/>
            </a:endParaRP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2329" y="1086589"/>
            <a:ext cx="8807196" cy="243143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Objectives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u="sng"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rPr>
              <a:t>Support development of ecological risk assessments.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Survey biota to determine of plastic contamination is skewed towards certain organisms or habitat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noProof="0"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48754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14300" y="208276"/>
            <a:ext cx="9144000" cy="457199"/>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endParaRPr lang="en-US" sz="1800" b="1" dirty="0">
              <a:solidFill>
                <a:prstClr val="black"/>
              </a:solidFill>
              <a:latin typeface="Century Gothic" panose="020B0502020202020204" pitchFamily="34" charset="0"/>
            </a:endParaRPr>
          </a:p>
          <a:p>
            <a:pPr algn="l">
              <a:spcBef>
                <a:spcPts val="0"/>
              </a:spcBef>
              <a:defRPr/>
            </a:pPr>
            <a:r>
              <a:rPr lang="en-US" sz="2800" b="1" dirty="0">
                <a:solidFill>
                  <a:prstClr val="black"/>
                </a:solidFill>
                <a:latin typeface="Century Gothic" panose="020B0502020202020204" pitchFamily="34" charset="0"/>
              </a:rPr>
              <a:t>Analytical Needs</a:t>
            </a:r>
            <a:r>
              <a:rPr lang="en-US" sz="2800" dirty="0">
                <a:solidFill>
                  <a:prstClr val="black"/>
                </a:solidFill>
                <a:latin typeface="Century Gothic" panose="020B0502020202020204" pitchFamily="34" charset="0"/>
              </a:rPr>
              <a:t>…</a:t>
            </a:r>
          </a:p>
          <a:p>
            <a:pPr algn="l">
              <a:spcBef>
                <a:spcPts val="0"/>
              </a:spcBef>
              <a:defRPr/>
            </a:pPr>
            <a:r>
              <a:rPr lang="en-US" sz="900" dirty="0">
                <a:solidFill>
                  <a:prstClr val="black"/>
                </a:solidFill>
                <a:latin typeface="Century Gothic" panose="020B0502020202020204" pitchFamily="34" charset="0"/>
              </a:rPr>
              <a:t>.</a:t>
            </a:r>
          </a:p>
          <a:p>
            <a:pPr marR="0" lvl="0" algn="l" defTabSz="914400" rtl="0" eaLnBrk="1" fontAlgn="auto" latinLnBrk="0" hangingPunct="1">
              <a:lnSpc>
                <a:spcPct val="100000"/>
              </a:lnSpc>
              <a:spcBef>
                <a:spcPts val="0"/>
              </a:spcBef>
              <a:spcAft>
                <a:spcPts val="0"/>
              </a:spcAft>
              <a:buClrTx/>
              <a:buSzTx/>
              <a:tabLst/>
              <a:defRPr/>
            </a:pPr>
            <a:endParaRPr lang="en-US" sz="1100" dirty="0">
              <a:solidFill>
                <a:prstClr val="black"/>
              </a:solidFill>
              <a:latin typeface="Century Gothic" panose="020B0502020202020204" pitchFamily="34" charset="0"/>
            </a:endParaRP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7975" y="5105400"/>
            <a:ext cx="8531225"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92329" y="1086589"/>
            <a:ext cx="8807196" cy="338554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group discussed the following questions: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u="sng" noProof="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rPr>
              <a:t>What are the top 3 needs to overcome barriers to sampling?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strike="noStrike" kern="1200" cap="none" spc="0" normalizeH="0" baseline="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What are the top 3 needs to overcome barriers to extract/isolate plastics from samples?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noProof="0" dirty="0">
                <a:solidFill>
                  <a:prstClr val="black"/>
                </a:solidFill>
                <a:latin typeface="Century Gothic" panose="020B0502020202020204" pitchFamily="34" charset="0"/>
              </a:rPr>
              <a:t>What are the top 3 needs to overcome barriers to identify plastics in samples?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US" sz="2000" noProof="0"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783905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SIMPLE-TEMPLATE-4-3">
  <a:themeElements>
    <a:clrScheme name="DOEE Template 1">
      <a:dk1>
        <a:srgbClr val="262626"/>
      </a:dk1>
      <a:lt1>
        <a:sysClr val="window" lastClr="FFFFFF"/>
      </a:lt1>
      <a:dk2>
        <a:srgbClr val="3F3F3F"/>
      </a:dk2>
      <a:lt2>
        <a:srgbClr val="EEECE1"/>
      </a:lt2>
      <a:accent1>
        <a:srgbClr val="248C43"/>
      </a:accent1>
      <a:accent2>
        <a:srgbClr val="225B8B"/>
      </a:accent2>
      <a:accent3>
        <a:srgbClr val="BFEF25"/>
      </a:accent3>
      <a:accent4>
        <a:srgbClr val="1689CA"/>
      </a:accent4>
      <a:accent5>
        <a:srgbClr val="4BACC6"/>
      </a:accent5>
      <a:accent6>
        <a:srgbClr val="574370"/>
      </a:accent6>
      <a:hlink>
        <a:srgbClr val="7F7F7F"/>
      </a:hlink>
      <a:folHlink>
        <a:srgbClr val="B2A2C7"/>
      </a:folHlink>
    </a:clrScheme>
    <a:fontScheme name="DOEE">
      <a:majorFont>
        <a:latin typeface="Century Gothi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8C4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5B1E558EA55E4AA661DC1F67F944C3" ma:contentTypeVersion="14" ma:contentTypeDescription="Create a new document." ma:contentTypeScope="" ma:versionID="fc0fcb8237585535f987ca30a02ca2d1">
  <xsd:schema xmlns:xsd="http://www.w3.org/2001/XMLSchema" xmlns:xs="http://www.w3.org/2001/XMLSchema" xmlns:p="http://schemas.microsoft.com/office/2006/metadata/properties" xmlns:ns3="aa2f4cd9-ffde-4f29-9099-6de86c436803" xmlns:ns4="085190e4-cc30-4ab3-ab28-0e8351ad8bb3" targetNamespace="http://schemas.microsoft.com/office/2006/metadata/properties" ma:root="true" ma:fieldsID="87992a2c608cc5eb763743705b2818e0" ns3:_="" ns4:_="">
    <xsd:import namespace="aa2f4cd9-ffde-4f29-9099-6de86c436803"/>
    <xsd:import namespace="085190e4-cc30-4ab3-ab28-0e8351ad8bb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f4cd9-ffde-4f29-9099-6de86c43680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5190e4-cc30-4ab3-ab28-0e8351ad8bb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502D59-724B-4FEF-A8E8-9BB54F767141}">
  <ds:schemaRefs>
    <ds:schemaRef ds:uri="085190e4-cc30-4ab3-ab28-0e8351ad8bb3"/>
    <ds:schemaRef ds:uri="aa2f4cd9-ffde-4f29-9099-6de86c4368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29EFB62-DE99-4533-AD6F-6BC5800C7FA0}">
  <ds:schemaRefs>
    <ds:schemaRef ds:uri="085190e4-cc30-4ab3-ab28-0e8351ad8bb3"/>
    <ds:schemaRef ds:uri="aa2f4cd9-ffde-4f29-9099-6de86c4368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76A06C-5CB9-4CEA-BBA1-67A58123A4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974</TotalTime>
  <Words>1852</Words>
  <Application>Microsoft Office PowerPoint</Application>
  <PresentationFormat>On-screen Show (4:3)</PresentationFormat>
  <Paragraphs>192</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Century Gothic</vt:lpstr>
      <vt:lpstr>Courier New</vt:lpstr>
      <vt:lpstr>Trebuchet MS</vt:lpstr>
      <vt:lpstr>Wingdings</vt:lpstr>
      <vt:lpstr>SIMPLE-TEMPLATE-4-3</vt:lpstr>
      <vt:lpstr>Office Theme</vt:lpstr>
      <vt:lpstr>Report from PPAT Monitoring Workgroup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ServUS</dc:creator>
  <cp:lastModifiedBy>Robinson, Matthew (DOEE)</cp:lastModifiedBy>
  <cp:revision>8</cp:revision>
  <dcterms:created xsi:type="dcterms:W3CDTF">2017-07-07T15:36:42Z</dcterms:created>
  <dcterms:modified xsi:type="dcterms:W3CDTF">2022-05-19T14:14:08Z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0x010100575B1E558EA55E4AA661DC1F67F944C3</vt:lpwstr>
  </property>
</Properties>
</file>