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7"/>
  </p:notesMasterIdLst>
  <p:handoutMasterIdLst>
    <p:handoutMasterId r:id="rId18"/>
  </p:handoutMasterIdLst>
  <p:sldIdLst>
    <p:sldId id="256" r:id="rId6"/>
    <p:sldId id="319" r:id="rId7"/>
    <p:sldId id="320" r:id="rId8"/>
    <p:sldId id="322" r:id="rId9"/>
    <p:sldId id="323" r:id="rId10"/>
    <p:sldId id="324" r:id="rId11"/>
    <p:sldId id="325" r:id="rId12"/>
    <p:sldId id="326" r:id="rId13"/>
    <p:sldId id="414" r:id="rId14"/>
    <p:sldId id="416" r:id="rId15"/>
    <p:sldId id="41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48C43"/>
    <a:srgbClr val="225B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EAC537-7B86-4B56-97A6-CFCB6B29634F}" v="97" dt="2022-05-19T16:41:25.448"/>
    <p1510:client id="{AA9F7218-DA09-4649-ACF8-C86A64C77DF4}" v="17" dt="2022-05-19T14:05:00.847"/>
  </p1510:revLst>
</p1510:revInfo>
</file>

<file path=ppt/tableStyles.xml><?xml version="1.0" encoding="utf-8"?>
<a:tblStyleLst xmlns:a="http://schemas.openxmlformats.org/drawingml/2006/main" def="{5C22544A-7EE6-4342-B048-85BDC9FD1C3A}">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246" y="90"/>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inson, Matthew (DOEE)" userId="cfb4dd23-f711-4ebb-9561-3cdfbbe7ad6e" providerId="ADAL" clId="{09EAC537-7B86-4B56-97A6-CFCB6B29634F}"/>
    <pc:docChg chg="custSel addSld delSld modSld">
      <pc:chgData name="Robinson, Matthew (DOEE)" userId="cfb4dd23-f711-4ebb-9561-3cdfbbe7ad6e" providerId="ADAL" clId="{09EAC537-7B86-4B56-97A6-CFCB6B29634F}" dt="2022-05-19T16:41:11.061" v="2854" actId="1076"/>
      <pc:docMkLst>
        <pc:docMk/>
      </pc:docMkLst>
      <pc:sldChg chg="modSp mod">
        <pc:chgData name="Robinson, Matthew (DOEE)" userId="cfb4dd23-f711-4ebb-9561-3cdfbbe7ad6e" providerId="ADAL" clId="{09EAC537-7B86-4B56-97A6-CFCB6B29634F}" dt="2022-05-19T14:17:01.485" v="44" actId="20577"/>
        <pc:sldMkLst>
          <pc:docMk/>
          <pc:sldMk cId="1944732045" sldId="256"/>
        </pc:sldMkLst>
        <pc:spChg chg="mod">
          <ac:chgData name="Robinson, Matthew (DOEE)" userId="cfb4dd23-f711-4ebb-9561-3cdfbbe7ad6e" providerId="ADAL" clId="{09EAC537-7B86-4B56-97A6-CFCB6B29634F}" dt="2022-05-19T14:17:01.485" v="44" actId="20577"/>
          <ac:spMkLst>
            <pc:docMk/>
            <pc:sldMk cId="1944732045" sldId="256"/>
            <ac:spMk id="4" creationId="{00000000-0000-0000-0000-000000000000}"/>
          </ac:spMkLst>
        </pc:spChg>
      </pc:sldChg>
      <pc:sldChg chg="modSp mod">
        <pc:chgData name="Robinson, Matthew (DOEE)" userId="cfb4dd23-f711-4ebb-9561-3cdfbbe7ad6e" providerId="ADAL" clId="{09EAC537-7B86-4B56-97A6-CFCB6B29634F}" dt="2022-05-19T16:23:23.259" v="2335" actId="20577"/>
        <pc:sldMkLst>
          <pc:docMk/>
          <pc:sldMk cId="3899632156" sldId="319"/>
        </pc:sldMkLst>
        <pc:spChg chg="mod">
          <ac:chgData name="Robinson, Matthew (DOEE)" userId="cfb4dd23-f711-4ebb-9561-3cdfbbe7ad6e" providerId="ADAL" clId="{09EAC537-7B86-4B56-97A6-CFCB6B29634F}" dt="2022-05-19T16:23:23.259" v="2335" actId="20577"/>
          <ac:spMkLst>
            <pc:docMk/>
            <pc:sldMk cId="3899632156" sldId="319"/>
            <ac:spMk id="11" creationId="{DCABA8C0-4B4D-411D-9EC1-D1146D0E4DB4}"/>
          </ac:spMkLst>
        </pc:spChg>
        <pc:spChg chg="mod">
          <ac:chgData name="Robinson, Matthew (DOEE)" userId="cfb4dd23-f711-4ebb-9561-3cdfbbe7ad6e" providerId="ADAL" clId="{09EAC537-7B86-4B56-97A6-CFCB6B29634F}" dt="2022-05-19T14:17:16.963" v="55" actId="20577"/>
          <ac:spMkLst>
            <pc:docMk/>
            <pc:sldMk cId="3899632156" sldId="319"/>
            <ac:spMk id="12" creationId="{00000000-0000-0000-0000-000000000000}"/>
          </ac:spMkLst>
        </pc:spChg>
      </pc:sldChg>
      <pc:sldChg chg="addSp delSp modSp mod">
        <pc:chgData name="Robinson, Matthew (DOEE)" userId="cfb4dd23-f711-4ebb-9561-3cdfbbe7ad6e" providerId="ADAL" clId="{09EAC537-7B86-4B56-97A6-CFCB6B29634F}" dt="2022-05-19T14:30:38.674" v="839" actId="113"/>
        <pc:sldMkLst>
          <pc:docMk/>
          <pc:sldMk cId="1275049253" sldId="320"/>
        </pc:sldMkLst>
        <pc:spChg chg="mod">
          <ac:chgData name="Robinson, Matthew (DOEE)" userId="cfb4dd23-f711-4ebb-9561-3cdfbbe7ad6e" providerId="ADAL" clId="{09EAC537-7B86-4B56-97A6-CFCB6B29634F}" dt="2022-05-19T14:30:38.674" v="839" actId="113"/>
          <ac:spMkLst>
            <pc:docMk/>
            <pc:sldMk cId="1275049253" sldId="320"/>
            <ac:spMk id="11" creationId="{DCABA8C0-4B4D-411D-9EC1-D1146D0E4DB4}"/>
          </ac:spMkLst>
        </pc:spChg>
        <pc:spChg chg="mod">
          <ac:chgData name="Robinson, Matthew (DOEE)" userId="cfb4dd23-f711-4ebb-9561-3cdfbbe7ad6e" providerId="ADAL" clId="{09EAC537-7B86-4B56-97A6-CFCB6B29634F}" dt="2022-05-19T14:24:06.001" v="437" actId="20577"/>
          <ac:spMkLst>
            <pc:docMk/>
            <pc:sldMk cId="1275049253" sldId="320"/>
            <ac:spMk id="12" creationId="{00000000-0000-0000-0000-000000000000}"/>
          </ac:spMkLst>
        </pc:spChg>
        <pc:spChg chg="add del">
          <ac:chgData name="Robinson, Matthew (DOEE)" userId="cfb4dd23-f711-4ebb-9561-3cdfbbe7ad6e" providerId="ADAL" clId="{09EAC537-7B86-4B56-97A6-CFCB6B29634F}" dt="2022-05-19T14:28:54.398" v="821" actId="478"/>
          <ac:spMkLst>
            <pc:docMk/>
            <pc:sldMk cId="1275049253" sldId="320"/>
            <ac:spMk id="13" creationId="{AAB108DB-FC25-49B1-AE56-763368EB27BA}"/>
          </ac:spMkLst>
        </pc:spChg>
        <pc:picChg chg="add mod modCrop">
          <ac:chgData name="Robinson, Matthew (DOEE)" userId="cfb4dd23-f711-4ebb-9561-3cdfbbe7ad6e" providerId="ADAL" clId="{09EAC537-7B86-4B56-97A6-CFCB6B29634F}" dt="2022-05-19T14:30:09.610" v="836" actId="208"/>
          <ac:picMkLst>
            <pc:docMk/>
            <pc:sldMk cId="1275049253" sldId="320"/>
            <ac:picMk id="5" creationId="{3432E793-B03D-446D-A56B-CED587720D70}"/>
          </ac:picMkLst>
        </pc:picChg>
      </pc:sldChg>
      <pc:sldChg chg="new del">
        <pc:chgData name="Robinson, Matthew (DOEE)" userId="cfb4dd23-f711-4ebb-9561-3cdfbbe7ad6e" providerId="ADAL" clId="{09EAC537-7B86-4B56-97A6-CFCB6B29634F}" dt="2022-05-19T14:22:49.069" v="346" actId="47"/>
        <pc:sldMkLst>
          <pc:docMk/>
          <pc:sldMk cId="4165769376" sldId="320"/>
        </pc:sldMkLst>
      </pc:sldChg>
      <pc:sldChg chg="del">
        <pc:chgData name="Robinson, Matthew (DOEE)" userId="cfb4dd23-f711-4ebb-9561-3cdfbbe7ad6e" providerId="ADAL" clId="{09EAC537-7B86-4B56-97A6-CFCB6B29634F}" dt="2022-05-19T14:34:37.883" v="1268" actId="47"/>
        <pc:sldMkLst>
          <pc:docMk/>
          <pc:sldMk cId="3444475849" sldId="321"/>
        </pc:sldMkLst>
      </pc:sldChg>
      <pc:sldChg chg="addSp delSp modSp mod">
        <pc:chgData name="Robinson, Matthew (DOEE)" userId="cfb4dd23-f711-4ebb-9561-3cdfbbe7ad6e" providerId="ADAL" clId="{09EAC537-7B86-4B56-97A6-CFCB6B29634F}" dt="2022-05-19T16:24:43.688" v="2339" actId="2711"/>
        <pc:sldMkLst>
          <pc:docMk/>
          <pc:sldMk cId="2144215970" sldId="322"/>
        </pc:sldMkLst>
        <pc:spChg chg="add mod">
          <ac:chgData name="Robinson, Matthew (DOEE)" userId="cfb4dd23-f711-4ebb-9561-3cdfbbe7ad6e" providerId="ADAL" clId="{09EAC537-7B86-4B56-97A6-CFCB6B29634F}" dt="2022-05-19T14:37:06.193" v="1404" actId="14100"/>
          <ac:spMkLst>
            <pc:docMk/>
            <pc:sldMk cId="2144215970" sldId="322"/>
            <ac:spMk id="3" creationId="{71F6020C-FE59-434C-9CAE-EC6B798A3A04}"/>
          </ac:spMkLst>
        </pc:spChg>
        <pc:spChg chg="mod">
          <ac:chgData name="Robinson, Matthew (DOEE)" userId="cfb4dd23-f711-4ebb-9561-3cdfbbe7ad6e" providerId="ADAL" clId="{09EAC537-7B86-4B56-97A6-CFCB6B29634F}" dt="2022-05-19T16:24:43.688" v="2339" actId="2711"/>
          <ac:spMkLst>
            <pc:docMk/>
            <pc:sldMk cId="2144215970" sldId="322"/>
            <ac:spMk id="11" creationId="{DCABA8C0-4B4D-411D-9EC1-D1146D0E4DB4}"/>
          </ac:spMkLst>
        </pc:spChg>
        <pc:picChg chg="del">
          <ac:chgData name="Robinson, Matthew (DOEE)" userId="cfb4dd23-f711-4ebb-9561-3cdfbbe7ad6e" providerId="ADAL" clId="{09EAC537-7B86-4B56-97A6-CFCB6B29634F}" dt="2022-05-19T14:31:19.798" v="840" actId="478"/>
          <ac:picMkLst>
            <pc:docMk/>
            <pc:sldMk cId="2144215970" sldId="322"/>
            <ac:picMk id="5" creationId="{3432E793-B03D-446D-A56B-CED587720D70}"/>
          </ac:picMkLst>
        </pc:picChg>
        <pc:picChg chg="add mod">
          <ac:chgData name="Robinson, Matthew (DOEE)" userId="cfb4dd23-f711-4ebb-9561-3cdfbbe7ad6e" providerId="ADAL" clId="{09EAC537-7B86-4B56-97A6-CFCB6B29634F}" dt="2022-05-19T14:35:27.391" v="1273" actId="1076"/>
          <ac:picMkLst>
            <pc:docMk/>
            <pc:sldMk cId="2144215970" sldId="322"/>
            <ac:picMk id="13" creationId="{C90C42EE-5B38-40C1-8412-E0E5B002287B}"/>
          </ac:picMkLst>
        </pc:picChg>
        <pc:picChg chg="add mod">
          <ac:chgData name="Robinson, Matthew (DOEE)" userId="cfb4dd23-f711-4ebb-9561-3cdfbbe7ad6e" providerId="ADAL" clId="{09EAC537-7B86-4B56-97A6-CFCB6B29634F}" dt="2022-05-19T14:35:40.862" v="1276" actId="1076"/>
          <ac:picMkLst>
            <pc:docMk/>
            <pc:sldMk cId="2144215970" sldId="322"/>
            <ac:picMk id="15" creationId="{D9753E8C-41A8-4BD2-9CC2-011E846F985B}"/>
          </ac:picMkLst>
        </pc:picChg>
        <pc:picChg chg="del">
          <ac:chgData name="Robinson, Matthew (DOEE)" userId="cfb4dd23-f711-4ebb-9561-3cdfbbe7ad6e" providerId="ADAL" clId="{09EAC537-7B86-4B56-97A6-CFCB6B29634F}" dt="2022-05-19T14:39:19.792" v="1502"/>
          <ac:picMkLst>
            <pc:docMk/>
            <pc:sldMk cId="2144215970" sldId="322"/>
            <ac:picMk id="16" creationId="{5DA6DC94-0601-40A8-B5AB-5276EE8A27E8}"/>
          </ac:picMkLst>
        </pc:picChg>
      </pc:sldChg>
      <pc:sldChg chg="addSp modSp mod">
        <pc:chgData name="Robinson, Matthew (DOEE)" userId="cfb4dd23-f711-4ebb-9561-3cdfbbe7ad6e" providerId="ADAL" clId="{09EAC537-7B86-4B56-97A6-CFCB6B29634F}" dt="2022-05-19T15:46:22.355" v="1735" actId="20577"/>
        <pc:sldMkLst>
          <pc:docMk/>
          <pc:sldMk cId="1142633186" sldId="323"/>
        </pc:sldMkLst>
        <pc:spChg chg="add mod">
          <ac:chgData name="Robinson, Matthew (DOEE)" userId="cfb4dd23-f711-4ebb-9561-3cdfbbe7ad6e" providerId="ADAL" clId="{09EAC537-7B86-4B56-97A6-CFCB6B29634F}" dt="2022-05-19T15:46:22.355" v="1735" actId="20577"/>
          <ac:spMkLst>
            <pc:docMk/>
            <pc:sldMk cId="1142633186" sldId="323"/>
            <ac:spMk id="3" creationId="{C848DE85-1CC4-4FC1-9DCB-10DDC6F3723D}"/>
          </ac:spMkLst>
        </pc:spChg>
        <pc:spChg chg="mod">
          <ac:chgData name="Robinson, Matthew (DOEE)" userId="cfb4dd23-f711-4ebb-9561-3cdfbbe7ad6e" providerId="ADAL" clId="{09EAC537-7B86-4B56-97A6-CFCB6B29634F}" dt="2022-05-19T15:46:19.919" v="1734" actId="1076"/>
          <ac:spMkLst>
            <pc:docMk/>
            <pc:sldMk cId="1142633186" sldId="323"/>
            <ac:spMk id="11" creationId="{DCABA8C0-4B4D-411D-9EC1-D1146D0E4DB4}"/>
          </ac:spMkLst>
        </pc:spChg>
        <pc:spChg chg="mod">
          <ac:chgData name="Robinson, Matthew (DOEE)" userId="cfb4dd23-f711-4ebb-9561-3cdfbbe7ad6e" providerId="ADAL" clId="{09EAC537-7B86-4B56-97A6-CFCB6B29634F}" dt="2022-05-19T14:40:20.082" v="1608" actId="20577"/>
          <ac:spMkLst>
            <pc:docMk/>
            <pc:sldMk cId="1142633186" sldId="323"/>
            <ac:spMk id="12" creationId="{00000000-0000-0000-0000-000000000000}"/>
          </ac:spMkLst>
        </pc:spChg>
      </pc:sldChg>
      <pc:sldChg chg="delSp modSp mod">
        <pc:chgData name="Robinson, Matthew (DOEE)" userId="cfb4dd23-f711-4ebb-9561-3cdfbbe7ad6e" providerId="ADAL" clId="{09EAC537-7B86-4B56-97A6-CFCB6B29634F}" dt="2022-05-19T15:51:27.089" v="1914"/>
        <pc:sldMkLst>
          <pc:docMk/>
          <pc:sldMk cId="3218334180" sldId="324"/>
        </pc:sldMkLst>
        <pc:spChg chg="mod">
          <ac:chgData name="Robinson, Matthew (DOEE)" userId="cfb4dd23-f711-4ebb-9561-3cdfbbe7ad6e" providerId="ADAL" clId="{09EAC537-7B86-4B56-97A6-CFCB6B29634F}" dt="2022-05-19T15:51:27.089" v="1914"/>
          <ac:spMkLst>
            <pc:docMk/>
            <pc:sldMk cId="3218334180" sldId="324"/>
            <ac:spMk id="3" creationId="{C848DE85-1CC4-4FC1-9DCB-10DDC6F3723D}"/>
          </ac:spMkLst>
        </pc:spChg>
        <pc:spChg chg="del mod">
          <ac:chgData name="Robinson, Matthew (DOEE)" userId="cfb4dd23-f711-4ebb-9561-3cdfbbe7ad6e" providerId="ADAL" clId="{09EAC537-7B86-4B56-97A6-CFCB6B29634F}" dt="2022-05-19T15:49:11.038" v="1821" actId="478"/>
          <ac:spMkLst>
            <pc:docMk/>
            <pc:sldMk cId="3218334180" sldId="324"/>
            <ac:spMk id="11" creationId="{DCABA8C0-4B4D-411D-9EC1-D1146D0E4DB4}"/>
          </ac:spMkLst>
        </pc:spChg>
        <pc:spChg chg="mod">
          <ac:chgData name="Robinson, Matthew (DOEE)" userId="cfb4dd23-f711-4ebb-9561-3cdfbbe7ad6e" providerId="ADAL" clId="{09EAC537-7B86-4B56-97A6-CFCB6B29634F}" dt="2022-05-19T15:46:55.600" v="1767" actId="20577"/>
          <ac:spMkLst>
            <pc:docMk/>
            <pc:sldMk cId="3218334180" sldId="324"/>
            <ac:spMk id="12" creationId="{00000000-0000-0000-0000-000000000000}"/>
          </ac:spMkLst>
        </pc:spChg>
      </pc:sldChg>
      <pc:sldChg chg="modSp mod">
        <pc:chgData name="Robinson, Matthew (DOEE)" userId="cfb4dd23-f711-4ebb-9561-3cdfbbe7ad6e" providerId="ADAL" clId="{09EAC537-7B86-4B56-97A6-CFCB6B29634F}" dt="2022-05-19T15:53:54.103" v="1967" actId="6549"/>
        <pc:sldMkLst>
          <pc:docMk/>
          <pc:sldMk cId="2305203615" sldId="325"/>
        </pc:sldMkLst>
        <pc:spChg chg="mod">
          <ac:chgData name="Robinson, Matthew (DOEE)" userId="cfb4dd23-f711-4ebb-9561-3cdfbbe7ad6e" providerId="ADAL" clId="{09EAC537-7B86-4B56-97A6-CFCB6B29634F}" dt="2022-05-19T15:53:54.103" v="1967" actId="6549"/>
          <ac:spMkLst>
            <pc:docMk/>
            <pc:sldMk cId="2305203615" sldId="325"/>
            <ac:spMk id="3" creationId="{C848DE85-1CC4-4FC1-9DCB-10DDC6F3723D}"/>
          </ac:spMkLst>
        </pc:spChg>
        <pc:spChg chg="mod">
          <ac:chgData name="Robinson, Matthew (DOEE)" userId="cfb4dd23-f711-4ebb-9561-3cdfbbe7ad6e" providerId="ADAL" clId="{09EAC537-7B86-4B56-97A6-CFCB6B29634F}" dt="2022-05-19T15:51:52.311" v="1935" actId="20577"/>
          <ac:spMkLst>
            <pc:docMk/>
            <pc:sldMk cId="2305203615" sldId="325"/>
            <ac:spMk id="12" creationId="{00000000-0000-0000-0000-000000000000}"/>
          </ac:spMkLst>
        </pc:spChg>
      </pc:sldChg>
      <pc:sldChg chg="modSp mod">
        <pc:chgData name="Robinson, Matthew (DOEE)" userId="cfb4dd23-f711-4ebb-9561-3cdfbbe7ad6e" providerId="ADAL" clId="{09EAC537-7B86-4B56-97A6-CFCB6B29634F}" dt="2022-05-19T15:55:49.869" v="2003"/>
        <pc:sldMkLst>
          <pc:docMk/>
          <pc:sldMk cId="4250468196" sldId="326"/>
        </pc:sldMkLst>
        <pc:spChg chg="mod">
          <ac:chgData name="Robinson, Matthew (DOEE)" userId="cfb4dd23-f711-4ebb-9561-3cdfbbe7ad6e" providerId="ADAL" clId="{09EAC537-7B86-4B56-97A6-CFCB6B29634F}" dt="2022-05-19T15:55:49.869" v="2003"/>
          <ac:spMkLst>
            <pc:docMk/>
            <pc:sldMk cId="4250468196" sldId="326"/>
            <ac:spMk id="3" creationId="{C848DE85-1CC4-4FC1-9DCB-10DDC6F3723D}"/>
          </ac:spMkLst>
        </pc:spChg>
      </pc:sldChg>
      <pc:sldChg chg="new del">
        <pc:chgData name="Robinson, Matthew (DOEE)" userId="cfb4dd23-f711-4ebb-9561-3cdfbbe7ad6e" providerId="ADAL" clId="{09EAC537-7B86-4B56-97A6-CFCB6B29634F}" dt="2022-05-19T16:22:27.696" v="2306" actId="47"/>
        <pc:sldMkLst>
          <pc:docMk/>
          <pc:sldMk cId="3568471429" sldId="327"/>
        </pc:sldMkLst>
      </pc:sldChg>
      <pc:sldChg chg="delSp modSp del mod">
        <pc:chgData name="Robinson, Matthew (DOEE)" userId="cfb4dd23-f711-4ebb-9561-3cdfbbe7ad6e" providerId="ADAL" clId="{09EAC537-7B86-4B56-97A6-CFCB6B29634F}" dt="2022-05-19T16:18:21.128" v="2197" actId="47"/>
        <pc:sldMkLst>
          <pc:docMk/>
          <pc:sldMk cId="4160151645" sldId="328"/>
        </pc:sldMkLst>
        <pc:spChg chg="del mod">
          <ac:chgData name="Robinson, Matthew (DOEE)" userId="cfb4dd23-f711-4ebb-9561-3cdfbbe7ad6e" providerId="ADAL" clId="{09EAC537-7B86-4B56-97A6-CFCB6B29634F}" dt="2022-05-19T15:57:28.628" v="2093"/>
          <ac:spMkLst>
            <pc:docMk/>
            <pc:sldMk cId="4160151645" sldId="328"/>
            <ac:spMk id="3" creationId="{C848DE85-1CC4-4FC1-9DCB-10DDC6F3723D}"/>
          </ac:spMkLst>
        </pc:spChg>
        <pc:spChg chg="mod">
          <ac:chgData name="Robinson, Matthew (DOEE)" userId="cfb4dd23-f711-4ebb-9561-3cdfbbe7ad6e" providerId="ADAL" clId="{09EAC537-7B86-4B56-97A6-CFCB6B29634F}" dt="2022-05-19T15:56:44.918" v="2090" actId="1076"/>
          <ac:spMkLst>
            <pc:docMk/>
            <pc:sldMk cId="4160151645" sldId="328"/>
            <ac:spMk id="12" creationId="{00000000-0000-0000-0000-000000000000}"/>
          </ac:spMkLst>
        </pc:spChg>
      </pc:sldChg>
      <pc:sldChg chg="addSp delSp modSp mod">
        <pc:chgData name="Robinson, Matthew (DOEE)" userId="cfb4dd23-f711-4ebb-9561-3cdfbbe7ad6e" providerId="ADAL" clId="{09EAC537-7B86-4B56-97A6-CFCB6B29634F}" dt="2022-05-19T16:29:12.181" v="2482" actId="1076"/>
        <pc:sldMkLst>
          <pc:docMk/>
          <pc:sldMk cId="1496752130" sldId="414"/>
        </pc:sldMkLst>
        <pc:spChg chg="mod">
          <ac:chgData name="Robinson, Matthew (DOEE)" userId="cfb4dd23-f711-4ebb-9561-3cdfbbe7ad6e" providerId="ADAL" clId="{09EAC537-7B86-4B56-97A6-CFCB6B29634F}" dt="2022-05-19T16:29:12.181" v="2482" actId="1076"/>
          <ac:spMkLst>
            <pc:docMk/>
            <pc:sldMk cId="1496752130" sldId="414"/>
            <ac:spMk id="3" creationId="{00000000-0000-0000-0000-000000000000}"/>
          </ac:spMkLst>
        </pc:spChg>
        <pc:spChg chg="mod">
          <ac:chgData name="Robinson, Matthew (DOEE)" userId="cfb4dd23-f711-4ebb-9561-3cdfbbe7ad6e" providerId="ADAL" clId="{09EAC537-7B86-4B56-97A6-CFCB6B29634F}" dt="2022-05-19T16:15:53.080" v="2167" actId="255"/>
          <ac:spMkLst>
            <pc:docMk/>
            <pc:sldMk cId="1496752130" sldId="414"/>
            <ac:spMk id="19" creationId="{AD1EC1D6-3238-41B7-9C5F-F2F6CA95E875}"/>
          </ac:spMkLst>
        </pc:spChg>
        <pc:picChg chg="mod">
          <ac:chgData name="Robinson, Matthew (DOEE)" userId="cfb4dd23-f711-4ebb-9561-3cdfbbe7ad6e" providerId="ADAL" clId="{09EAC537-7B86-4B56-97A6-CFCB6B29634F}" dt="2022-05-19T16:28:37.549" v="2433" actId="1076"/>
          <ac:picMkLst>
            <pc:docMk/>
            <pc:sldMk cId="1496752130" sldId="414"/>
            <ac:picMk id="5" creationId="{FE43BCAE-53F0-4349-88D7-4BE9F86D0715}"/>
          </ac:picMkLst>
        </pc:picChg>
        <pc:picChg chg="del mod">
          <ac:chgData name="Robinson, Matthew (DOEE)" userId="cfb4dd23-f711-4ebb-9561-3cdfbbe7ad6e" providerId="ADAL" clId="{09EAC537-7B86-4B56-97A6-CFCB6B29634F}" dt="2022-05-19T15:57:40.597" v="2097" actId="478"/>
          <ac:picMkLst>
            <pc:docMk/>
            <pc:sldMk cId="1496752130" sldId="414"/>
            <ac:picMk id="7" creationId="{8270E4C9-8DD1-4C78-B471-38436B4A328A}"/>
          </ac:picMkLst>
        </pc:picChg>
        <pc:picChg chg="mod">
          <ac:chgData name="Robinson, Matthew (DOEE)" userId="cfb4dd23-f711-4ebb-9561-3cdfbbe7ad6e" providerId="ADAL" clId="{09EAC537-7B86-4B56-97A6-CFCB6B29634F}" dt="2022-05-19T16:28:38.700" v="2434" actId="1076"/>
          <ac:picMkLst>
            <pc:docMk/>
            <pc:sldMk cId="1496752130" sldId="414"/>
            <ac:picMk id="25" creationId="{259A080C-1AC8-44B8-B057-9E59EDDDD81E}"/>
          </ac:picMkLst>
        </pc:picChg>
        <pc:picChg chg="add del mod">
          <ac:chgData name="Robinson, Matthew (DOEE)" userId="cfb4dd23-f711-4ebb-9561-3cdfbbe7ad6e" providerId="ADAL" clId="{09EAC537-7B86-4B56-97A6-CFCB6B29634F}" dt="2022-05-19T16:13:03.175" v="2146" actId="478"/>
          <ac:picMkLst>
            <pc:docMk/>
            <pc:sldMk cId="1496752130" sldId="414"/>
            <ac:picMk id="1026" creationId="{FA1A2AB3-E193-4948-B517-77F38E6B904E}"/>
          </ac:picMkLst>
        </pc:picChg>
        <pc:picChg chg="add mod">
          <ac:chgData name="Robinson, Matthew (DOEE)" userId="cfb4dd23-f711-4ebb-9561-3cdfbbe7ad6e" providerId="ADAL" clId="{09EAC537-7B86-4B56-97A6-CFCB6B29634F}" dt="2022-05-19T16:04:17.580" v="2112" actId="1076"/>
          <ac:picMkLst>
            <pc:docMk/>
            <pc:sldMk cId="1496752130" sldId="414"/>
            <ac:picMk id="1028" creationId="{463FBBED-EE78-46E7-B1F4-CE6E5C94C254}"/>
          </ac:picMkLst>
        </pc:picChg>
        <pc:picChg chg="add mod">
          <ac:chgData name="Robinson, Matthew (DOEE)" userId="cfb4dd23-f711-4ebb-9561-3cdfbbe7ad6e" providerId="ADAL" clId="{09EAC537-7B86-4B56-97A6-CFCB6B29634F}" dt="2022-05-19T16:28:40.765" v="2435" actId="1076"/>
          <ac:picMkLst>
            <pc:docMk/>
            <pc:sldMk cId="1496752130" sldId="414"/>
            <ac:picMk id="1030" creationId="{AEB0CC4C-61F9-4F70-B0A1-1980371622D2}"/>
          </ac:picMkLst>
        </pc:picChg>
        <pc:picChg chg="del">
          <ac:chgData name="Robinson, Matthew (DOEE)" userId="cfb4dd23-f711-4ebb-9561-3cdfbbe7ad6e" providerId="ADAL" clId="{09EAC537-7B86-4B56-97A6-CFCB6B29634F}" dt="2022-05-19T16:04:10.729" v="2109" actId="478"/>
          <ac:picMkLst>
            <pc:docMk/>
            <pc:sldMk cId="1496752130" sldId="414"/>
            <ac:picMk id="3078" creationId="{5390A5D6-ED23-42E4-B39C-10E7B6456F23}"/>
          </ac:picMkLst>
        </pc:picChg>
      </pc:sldChg>
      <pc:sldChg chg="delSp modSp mod modAnim">
        <pc:chgData name="Robinson, Matthew (DOEE)" userId="cfb4dd23-f711-4ebb-9561-3cdfbbe7ad6e" providerId="ADAL" clId="{09EAC537-7B86-4B56-97A6-CFCB6B29634F}" dt="2022-05-19T16:22:51.741" v="2316" actId="20577"/>
        <pc:sldMkLst>
          <pc:docMk/>
          <pc:sldMk cId="1443339585" sldId="415"/>
        </pc:sldMkLst>
        <pc:spChg chg="mod">
          <ac:chgData name="Robinson, Matthew (DOEE)" userId="cfb4dd23-f711-4ebb-9561-3cdfbbe7ad6e" providerId="ADAL" clId="{09EAC537-7B86-4B56-97A6-CFCB6B29634F}" dt="2022-05-19T16:22:51.741" v="2316" actId="20577"/>
          <ac:spMkLst>
            <pc:docMk/>
            <pc:sldMk cId="1443339585" sldId="415"/>
            <ac:spMk id="3" creationId="{00000000-0000-0000-0000-000000000000}"/>
          </ac:spMkLst>
        </pc:spChg>
        <pc:spChg chg="mod">
          <ac:chgData name="Robinson, Matthew (DOEE)" userId="cfb4dd23-f711-4ebb-9561-3cdfbbe7ad6e" providerId="ADAL" clId="{09EAC537-7B86-4B56-97A6-CFCB6B29634F}" dt="2022-05-19T16:21:20.441" v="2239" actId="5793"/>
          <ac:spMkLst>
            <pc:docMk/>
            <pc:sldMk cId="1443339585" sldId="415"/>
            <ac:spMk id="19" creationId="{AD1EC1D6-3238-41B7-9C5F-F2F6CA95E875}"/>
          </ac:spMkLst>
        </pc:spChg>
        <pc:picChg chg="del">
          <ac:chgData name="Robinson, Matthew (DOEE)" userId="cfb4dd23-f711-4ebb-9561-3cdfbbe7ad6e" providerId="ADAL" clId="{09EAC537-7B86-4B56-97A6-CFCB6B29634F}" dt="2022-05-19T16:18:31.301" v="2198" actId="478"/>
          <ac:picMkLst>
            <pc:docMk/>
            <pc:sldMk cId="1443339585" sldId="415"/>
            <ac:picMk id="5" creationId="{FE43BCAE-53F0-4349-88D7-4BE9F86D0715}"/>
          </ac:picMkLst>
        </pc:picChg>
        <pc:picChg chg="del">
          <ac:chgData name="Robinson, Matthew (DOEE)" userId="cfb4dd23-f711-4ebb-9561-3cdfbbe7ad6e" providerId="ADAL" clId="{09EAC537-7B86-4B56-97A6-CFCB6B29634F}" dt="2022-05-19T16:18:33.305" v="2199" actId="478"/>
          <ac:picMkLst>
            <pc:docMk/>
            <pc:sldMk cId="1443339585" sldId="415"/>
            <ac:picMk id="25" creationId="{259A080C-1AC8-44B8-B057-9E59EDDDD81E}"/>
          </ac:picMkLst>
        </pc:picChg>
        <pc:picChg chg="del">
          <ac:chgData name="Robinson, Matthew (DOEE)" userId="cfb4dd23-f711-4ebb-9561-3cdfbbe7ad6e" providerId="ADAL" clId="{09EAC537-7B86-4B56-97A6-CFCB6B29634F}" dt="2022-05-19T16:18:39.202" v="2201" actId="478"/>
          <ac:picMkLst>
            <pc:docMk/>
            <pc:sldMk cId="1443339585" sldId="415"/>
            <ac:picMk id="1028" creationId="{463FBBED-EE78-46E7-B1F4-CE6E5C94C254}"/>
          </ac:picMkLst>
        </pc:picChg>
        <pc:picChg chg="del">
          <ac:chgData name="Robinson, Matthew (DOEE)" userId="cfb4dd23-f711-4ebb-9561-3cdfbbe7ad6e" providerId="ADAL" clId="{09EAC537-7B86-4B56-97A6-CFCB6B29634F}" dt="2022-05-19T16:18:35.509" v="2200" actId="478"/>
          <ac:picMkLst>
            <pc:docMk/>
            <pc:sldMk cId="1443339585" sldId="415"/>
            <ac:picMk id="1030" creationId="{AEB0CC4C-61F9-4F70-B0A1-1980371622D2}"/>
          </ac:picMkLst>
        </pc:picChg>
        <pc:cxnChg chg="mod">
          <ac:chgData name="Robinson, Matthew (DOEE)" userId="cfb4dd23-f711-4ebb-9561-3cdfbbe7ad6e" providerId="ADAL" clId="{09EAC537-7B86-4B56-97A6-CFCB6B29634F}" dt="2022-05-19T16:20:40.676" v="2218" actId="1076"/>
          <ac:cxnSpMkLst>
            <pc:docMk/>
            <pc:sldMk cId="1443339585" sldId="415"/>
            <ac:cxnSpMk id="18" creationId="{00000000-0000-0000-0000-000000000000}"/>
          </ac:cxnSpMkLst>
        </pc:cxnChg>
      </pc:sldChg>
      <pc:sldChg chg="addSp delSp modSp mod">
        <pc:chgData name="Robinson, Matthew (DOEE)" userId="cfb4dd23-f711-4ebb-9561-3cdfbbe7ad6e" providerId="ADAL" clId="{09EAC537-7B86-4B56-97A6-CFCB6B29634F}" dt="2022-05-19T16:41:11.061" v="2854" actId="1076"/>
        <pc:sldMkLst>
          <pc:docMk/>
          <pc:sldMk cId="2579785361" sldId="416"/>
        </pc:sldMkLst>
        <pc:spChg chg="del">
          <ac:chgData name="Robinson, Matthew (DOEE)" userId="cfb4dd23-f711-4ebb-9561-3cdfbbe7ad6e" providerId="ADAL" clId="{09EAC537-7B86-4B56-97A6-CFCB6B29634F}" dt="2022-05-19T16:29:28.547" v="2487" actId="478"/>
          <ac:spMkLst>
            <pc:docMk/>
            <pc:sldMk cId="2579785361" sldId="416"/>
            <ac:spMk id="3" creationId="{00000000-0000-0000-0000-000000000000}"/>
          </ac:spMkLst>
        </pc:spChg>
        <pc:spChg chg="add mod">
          <ac:chgData name="Robinson, Matthew (DOEE)" userId="cfb4dd23-f711-4ebb-9561-3cdfbbe7ad6e" providerId="ADAL" clId="{09EAC537-7B86-4B56-97A6-CFCB6B29634F}" dt="2022-05-19T16:37:03.980" v="2777" actId="1076"/>
          <ac:spMkLst>
            <pc:docMk/>
            <pc:sldMk cId="2579785361" sldId="416"/>
            <ac:spMk id="9" creationId="{3791D9A1-53AD-455D-A733-B157E9417BA0}"/>
          </ac:spMkLst>
        </pc:spChg>
        <pc:spChg chg="mod">
          <ac:chgData name="Robinson, Matthew (DOEE)" userId="cfb4dd23-f711-4ebb-9561-3cdfbbe7ad6e" providerId="ADAL" clId="{09EAC537-7B86-4B56-97A6-CFCB6B29634F}" dt="2022-05-19T16:29:52.692" v="2601" actId="1076"/>
          <ac:spMkLst>
            <pc:docMk/>
            <pc:sldMk cId="2579785361" sldId="416"/>
            <ac:spMk id="19" creationId="{AD1EC1D6-3238-41B7-9C5F-F2F6CA95E875}"/>
          </ac:spMkLst>
        </pc:spChg>
        <pc:spChg chg="add mod">
          <ac:chgData name="Robinson, Matthew (DOEE)" userId="cfb4dd23-f711-4ebb-9561-3cdfbbe7ad6e" providerId="ADAL" clId="{09EAC537-7B86-4B56-97A6-CFCB6B29634F}" dt="2022-05-19T16:41:11.061" v="2854" actId="1076"/>
          <ac:spMkLst>
            <pc:docMk/>
            <pc:sldMk cId="2579785361" sldId="416"/>
            <ac:spMk id="21" creationId="{442EE188-8996-4C83-BEC4-F1ADC112966D}"/>
          </ac:spMkLst>
        </pc:spChg>
        <pc:picChg chg="del">
          <ac:chgData name="Robinson, Matthew (DOEE)" userId="cfb4dd23-f711-4ebb-9561-3cdfbbe7ad6e" providerId="ADAL" clId="{09EAC537-7B86-4B56-97A6-CFCB6B29634F}" dt="2022-05-19T16:29:19.711" v="2483" actId="478"/>
          <ac:picMkLst>
            <pc:docMk/>
            <pc:sldMk cId="2579785361" sldId="416"/>
            <ac:picMk id="5" creationId="{FE43BCAE-53F0-4349-88D7-4BE9F86D0715}"/>
          </ac:picMkLst>
        </pc:picChg>
        <pc:picChg chg="add mod modCrop">
          <ac:chgData name="Robinson, Matthew (DOEE)" userId="cfb4dd23-f711-4ebb-9561-3cdfbbe7ad6e" providerId="ADAL" clId="{09EAC537-7B86-4B56-97A6-CFCB6B29634F}" dt="2022-05-19T16:38:26.340" v="2787" actId="1076"/>
          <ac:picMkLst>
            <pc:docMk/>
            <pc:sldMk cId="2579785361" sldId="416"/>
            <ac:picMk id="8" creationId="{20F0E8D1-F163-4310-9206-36A67BF399CB}"/>
          </ac:picMkLst>
        </pc:picChg>
        <pc:picChg chg="add mod modCrop">
          <ac:chgData name="Robinson, Matthew (DOEE)" userId="cfb4dd23-f711-4ebb-9561-3cdfbbe7ad6e" providerId="ADAL" clId="{09EAC537-7B86-4B56-97A6-CFCB6B29634F}" dt="2022-05-19T16:38:30.413" v="2790" actId="1076"/>
          <ac:picMkLst>
            <pc:docMk/>
            <pc:sldMk cId="2579785361" sldId="416"/>
            <ac:picMk id="11" creationId="{42D7E2CC-ACE3-44BA-8F3E-324BF885C904}"/>
          </ac:picMkLst>
        </pc:picChg>
        <pc:picChg chg="del">
          <ac:chgData name="Robinson, Matthew (DOEE)" userId="cfb4dd23-f711-4ebb-9561-3cdfbbe7ad6e" providerId="ADAL" clId="{09EAC537-7B86-4B56-97A6-CFCB6B29634F}" dt="2022-05-19T16:29:23.156" v="2485" actId="478"/>
          <ac:picMkLst>
            <pc:docMk/>
            <pc:sldMk cId="2579785361" sldId="416"/>
            <ac:picMk id="25" creationId="{259A080C-1AC8-44B8-B057-9E59EDDDD81E}"/>
          </ac:picMkLst>
        </pc:picChg>
        <pc:picChg chg="del">
          <ac:chgData name="Robinson, Matthew (DOEE)" userId="cfb4dd23-f711-4ebb-9561-3cdfbbe7ad6e" providerId="ADAL" clId="{09EAC537-7B86-4B56-97A6-CFCB6B29634F}" dt="2022-05-19T16:29:25.760" v="2486" actId="478"/>
          <ac:picMkLst>
            <pc:docMk/>
            <pc:sldMk cId="2579785361" sldId="416"/>
            <ac:picMk id="1028" creationId="{463FBBED-EE78-46E7-B1F4-CE6E5C94C254}"/>
          </ac:picMkLst>
        </pc:picChg>
        <pc:picChg chg="del">
          <ac:chgData name="Robinson, Matthew (DOEE)" userId="cfb4dd23-f711-4ebb-9561-3cdfbbe7ad6e" providerId="ADAL" clId="{09EAC537-7B86-4B56-97A6-CFCB6B29634F}" dt="2022-05-19T16:29:21.437" v="2484" actId="478"/>
          <ac:picMkLst>
            <pc:docMk/>
            <pc:sldMk cId="2579785361" sldId="416"/>
            <ac:picMk id="1030" creationId="{AEB0CC4C-61F9-4F70-B0A1-1980371622D2}"/>
          </ac:picMkLst>
        </pc:picChg>
      </pc:sldChg>
      <pc:sldChg chg="del">
        <pc:chgData name="Robinson, Matthew (DOEE)" userId="cfb4dd23-f711-4ebb-9561-3cdfbbe7ad6e" providerId="ADAL" clId="{09EAC537-7B86-4B56-97A6-CFCB6B29634F}" dt="2022-05-19T14:22:36.158" v="334" actId="47"/>
        <pc:sldMkLst>
          <pc:docMk/>
          <pc:sldMk cId="3833222800" sldId="416"/>
        </pc:sldMkLst>
      </pc:sldChg>
      <pc:sldChg chg="del">
        <pc:chgData name="Robinson, Matthew (DOEE)" userId="cfb4dd23-f711-4ebb-9561-3cdfbbe7ad6e" providerId="ADAL" clId="{09EAC537-7B86-4B56-97A6-CFCB6B29634F}" dt="2022-05-19T14:22:36.743" v="335" actId="47"/>
        <pc:sldMkLst>
          <pc:docMk/>
          <pc:sldMk cId="1195566353" sldId="437"/>
        </pc:sldMkLst>
      </pc:sldChg>
      <pc:sldChg chg="del">
        <pc:chgData name="Robinson, Matthew (DOEE)" userId="cfb4dd23-f711-4ebb-9561-3cdfbbe7ad6e" providerId="ADAL" clId="{09EAC537-7B86-4B56-97A6-CFCB6B29634F}" dt="2022-05-19T14:22:37.258" v="336" actId="47"/>
        <pc:sldMkLst>
          <pc:docMk/>
          <pc:sldMk cId="3893541375" sldId="438"/>
        </pc:sldMkLst>
      </pc:sldChg>
      <pc:sldChg chg="del">
        <pc:chgData name="Robinson, Matthew (DOEE)" userId="cfb4dd23-f711-4ebb-9561-3cdfbbe7ad6e" providerId="ADAL" clId="{09EAC537-7B86-4B56-97A6-CFCB6B29634F}" dt="2022-05-19T14:22:37.866" v="337" actId="47"/>
        <pc:sldMkLst>
          <pc:docMk/>
          <pc:sldMk cId="1842582146" sldId="439"/>
        </pc:sldMkLst>
      </pc:sldChg>
      <pc:sldChg chg="del">
        <pc:chgData name="Robinson, Matthew (DOEE)" userId="cfb4dd23-f711-4ebb-9561-3cdfbbe7ad6e" providerId="ADAL" clId="{09EAC537-7B86-4B56-97A6-CFCB6B29634F}" dt="2022-05-19T14:22:38.383" v="338" actId="47"/>
        <pc:sldMkLst>
          <pc:docMk/>
          <pc:sldMk cId="134733049" sldId="440"/>
        </pc:sldMkLst>
      </pc:sldChg>
      <pc:sldChg chg="del">
        <pc:chgData name="Robinson, Matthew (DOEE)" userId="cfb4dd23-f711-4ebb-9561-3cdfbbe7ad6e" providerId="ADAL" clId="{09EAC537-7B86-4B56-97A6-CFCB6B29634F}" dt="2022-05-19T14:22:38.954" v="339" actId="47"/>
        <pc:sldMkLst>
          <pc:docMk/>
          <pc:sldMk cId="3648754575" sldId="441"/>
        </pc:sldMkLst>
      </pc:sldChg>
      <pc:sldChg chg="del">
        <pc:chgData name="Robinson, Matthew (DOEE)" userId="cfb4dd23-f711-4ebb-9561-3cdfbbe7ad6e" providerId="ADAL" clId="{09EAC537-7B86-4B56-97A6-CFCB6B29634F}" dt="2022-05-19T14:22:41.791" v="344" actId="47"/>
        <pc:sldMkLst>
          <pc:docMk/>
          <pc:sldMk cId="2236502313" sldId="442"/>
        </pc:sldMkLst>
      </pc:sldChg>
      <pc:sldChg chg="del">
        <pc:chgData name="Robinson, Matthew (DOEE)" userId="cfb4dd23-f711-4ebb-9561-3cdfbbe7ad6e" providerId="ADAL" clId="{09EAC537-7B86-4B56-97A6-CFCB6B29634F}" dt="2022-05-19T14:22:39.475" v="340" actId="47"/>
        <pc:sldMkLst>
          <pc:docMk/>
          <pc:sldMk cId="3783905702" sldId="443"/>
        </pc:sldMkLst>
      </pc:sldChg>
      <pc:sldChg chg="del">
        <pc:chgData name="Robinson, Matthew (DOEE)" userId="cfb4dd23-f711-4ebb-9561-3cdfbbe7ad6e" providerId="ADAL" clId="{09EAC537-7B86-4B56-97A6-CFCB6B29634F}" dt="2022-05-19T14:22:40.017" v="341" actId="47"/>
        <pc:sldMkLst>
          <pc:docMk/>
          <pc:sldMk cId="1047311882" sldId="444"/>
        </pc:sldMkLst>
      </pc:sldChg>
      <pc:sldChg chg="del">
        <pc:chgData name="Robinson, Matthew (DOEE)" userId="cfb4dd23-f711-4ebb-9561-3cdfbbe7ad6e" providerId="ADAL" clId="{09EAC537-7B86-4B56-97A6-CFCB6B29634F}" dt="2022-05-19T14:22:40.535" v="342" actId="47"/>
        <pc:sldMkLst>
          <pc:docMk/>
          <pc:sldMk cId="4251398145" sldId="445"/>
        </pc:sldMkLst>
      </pc:sldChg>
      <pc:sldChg chg="del">
        <pc:chgData name="Robinson, Matthew (DOEE)" userId="cfb4dd23-f711-4ebb-9561-3cdfbbe7ad6e" providerId="ADAL" clId="{09EAC537-7B86-4B56-97A6-CFCB6B29634F}" dt="2022-05-19T14:22:41.069" v="343" actId="47"/>
        <pc:sldMkLst>
          <pc:docMk/>
          <pc:sldMk cId="425837060" sldId="44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85BEBA-CCC8-489E-94D4-D024B3BFBFFE}" type="datetimeFigureOut">
              <a:rPr lang="en-US" smtClean="0"/>
              <a:t>5/19/2022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70A735-EAC4-4099-AB79-871030B583AE}" type="slidenum">
              <a:rPr lang="en-US" smtClean="0"/>
              <a:t>‹#›</a:t>
            </a:fld>
            <a:endParaRPr lang="en-US"/>
          </a:p>
        </p:txBody>
      </p:sp>
    </p:spTree>
    <p:extLst>
      <p:ext uri="{BB962C8B-B14F-4D97-AF65-F5344CB8AC3E}">
        <p14:creationId xmlns:p14="http://schemas.microsoft.com/office/powerpoint/2010/main" val="3421499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18A6F2-DD5C-40E5-87F8-C2DF158C5A72}" type="datetimeFigureOut">
              <a:rPr lang="en-US" smtClean="0"/>
              <a:t>5/19/2022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4136BD-7B79-450C-81E8-22F777A14C5E}" type="slidenum">
              <a:rPr lang="en-US" smtClean="0"/>
              <a:t>‹#›</a:t>
            </a:fld>
            <a:endParaRPr lang="en-US"/>
          </a:p>
        </p:txBody>
      </p:sp>
    </p:spTree>
    <p:extLst>
      <p:ext uri="{BB962C8B-B14F-4D97-AF65-F5344CB8AC3E}">
        <p14:creationId xmlns:p14="http://schemas.microsoft.com/office/powerpoint/2010/main" val="543015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will</a:t>
            </a:r>
            <a:r>
              <a:rPr lang="en-US" baseline="0"/>
              <a:t> be a brief overview of DC’s participation in a multi-jurisdictional effort to address trash in the Anacostia River.</a:t>
            </a:r>
          </a:p>
          <a:p>
            <a:endParaRPr lang="en-US" baseline="0"/>
          </a:p>
          <a:p>
            <a:r>
              <a:rPr lang="en-US" baseline="0"/>
              <a:t>Trash is not one of the pollutants that total maximum daily loads, or TMDLs, have been traditionally developed for.</a:t>
            </a:r>
          </a:p>
          <a:p>
            <a:endParaRPr lang="en-US" baseline="0"/>
          </a:p>
          <a:p>
            <a:r>
              <a:rPr lang="en-US" baseline="0"/>
              <a:t>However, given the regulatory framework that a TMDL provides for addressing various sources for trash, I hope to illustrate to everyone here today how it has been used to effectively address trash in local waterways in DC.</a:t>
            </a:r>
            <a:endParaRPr lang="en-US"/>
          </a:p>
        </p:txBody>
      </p:sp>
      <p:sp>
        <p:nvSpPr>
          <p:cNvPr id="4" name="Slide Number Placeholder 3"/>
          <p:cNvSpPr>
            <a:spLocks noGrp="1"/>
          </p:cNvSpPr>
          <p:nvPr>
            <p:ph type="sldNum" sz="quarter" idx="10"/>
          </p:nvPr>
        </p:nvSpPr>
        <p:spPr/>
        <p:txBody>
          <a:bodyPr/>
          <a:lstStyle/>
          <a:p>
            <a:fld id="{9A4136BD-7B79-450C-81E8-22F777A14C5E}" type="slidenum">
              <a:rPr lang="en-US" smtClean="0"/>
              <a:t>1</a:t>
            </a:fld>
            <a:endParaRPr lang="en-US"/>
          </a:p>
        </p:txBody>
      </p:sp>
    </p:spTree>
    <p:extLst>
      <p:ext uri="{BB962C8B-B14F-4D97-AF65-F5344CB8AC3E}">
        <p14:creationId xmlns:p14="http://schemas.microsoft.com/office/powerpoint/2010/main" val="4146016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a:t>For</a:t>
            </a:r>
            <a:r>
              <a:rPr lang="en-US" baseline="0"/>
              <a:t> many of you this picture might be of particular interest.  Trash negatively impacts aquatic vegetative habitat in DC.</a:t>
            </a:r>
          </a:p>
          <a:p>
            <a:pPr>
              <a:buFont typeface="Arial" pitchFamily="34" charset="0"/>
              <a:buNone/>
            </a:pPr>
            <a:r>
              <a:rPr lang="en-US" baseline="0"/>
              <a:t>The trash in this picture comes from a stormwater outfall which enters this restored wetland along the Anacostia River in DC, just across the river from RFK stadium.  </a:t>
            </a:r>
          </a:p>
          <a:p>
            <a:pPr>
              <a:buFont typeface="Arial" pitchFamily="34" charset="0"/>
              <a:buNone/>
            </a:pPr>
            <a:endParaRPr lang="en-US" baseline="0"/>
          </a:p>
          <a:p>
            <a:pPr>
              <a:buFont typeface="Arial" pitchFamily="34" charset="0"/>
              <a:buNone/>
            </a:pPr>
            <a:r>
              <a:rPr lang="en-US" baseline="0"/>
              <a:t>This site has also been retrofitted with a trash trap.</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782391-1AB4-4A46-839F-A50C302795A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0539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a:t>For</a:t>
            </a:r>
            <a:r>
              <a:rPr lang="en-US" baseline="0"/>
              <a:t> many of you this picture might be of particular interest.  Trash negatively impacts aquatic vegetative habitat in DC.</a:t>
            </a:r>
          </a:p>
          <a:p>
            <a:pPr>
              <a:buFont typeface="Arial" pitchFamily="34" charset="0"/>
              <a:buNone/>
            </a:pPr>
            <a:r>
              <a:rPr lang="en-US" baseline="0"/>
              <a:t>The trash in this picture comes from a stormwater outfall which enters this restored wetland along the Anacostia River in DC, just across the river from RFK stadium.  </a:t>
            </a:r>
          </a:p>
          <a:p>
            <a:pPr>
              <a:buFont typeface="Arial" pitchFamily="34" charset="0"/>
              <a:buNone/>
            </a:pPr>
            <a:endParaRPr lang="en-US" baseline="0"/>
          </a:p>
          <a:p>
            <a:pPr>
              <a:buFont typeface="Arial" pitchFamily="34" charset="0"/>
              <a:buNone/>
            </a:pPr>
            <a:r>
              <a:rPr lang="en-US" baseline="0"/>
              <a:t>This site has also been retrofitted with a trash trap.</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782391-1AB4-4A46-839F-A50C302795A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1316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aseline="0"/>
              <a:t>Now, how do we implement a trash TMDL?</a:t>
            </a:r>
          </a:p>
          <a:p>
            <a:pPr>
              <a:buFont typeface="Arial" pitchFamily="34" charset="0"/>
              <a:buNone/>
            </a:pPr>
            <a:endParaRPr lang="en-US" baseline="0"/>
          </a:p>
          <a:p>
            <a:pPr>
              <a:buFont typeface="Arial" pitchFamily="34" charset="0"/>
              <a:buNone/>
            </a:pPr>
            <a:r>
              <a:rPr lang="en-US" baseline="0"/>
              <a:t>Well, in DC, two major policy pieces are pushing compliance:</a:t>
            </a:r>
          </a:p>
          <a:p>
            <a:pPr>
              <a:buFont typeface="Arial" pitchFamily="34" charset="0"/>
              <a:buNone/>
            </a:pPr>
            <a:endParaRPr lang="en-US" baseline="0"/>
          </a:p>
          <a:p>
            <a:pPr marL="228600" indent="-228600">
              <a:buFont typeface="Arial" pitchFamily="34" charset="0"/>
              <a:buAutoNum type="arabicParenR"/>
            </a:pPr>
            <a:r>
              <a:rPr lang="en-US" baseline="0"/>
              <a:t>The 2012 iteration of our MS4 permit required the District to have the tools on the ground, by 2017, to capture or remove 103,188 lbs of trash per year from the Anacostia River watershed.  That is the equivalent of the MS4 point source load.</a:t>
            </a:r>
          </a:p>
          <a:p>
            <a:pPr marL="228600" indent="-228600">
              <a:buFont typeface="Arial" pitchFamily="34" charset="0"/>
              <a:buAutoNum type="arabicParenR"/>
            </a:pPr>
            <a:r>
              <a:rPr lang="en-US" baseline="0"/>
              <a:t>Per the NPDES permit for the combined sewer system, DC Water is required to implement a multi-year long term control plan for reducing the frequency of overflows from the combined sewer system.  These are commonly known as combined sewer overflows.  They are in the process of implementing a multi-year, multi-billion dollar to construct underground tunnels to capture this overflow and hold it for eventual piping to blue plains for treatment.</a:t>
            </a:r>
          </a:p>
        </p:txBody>
      </p:sp>
      <p:sp>
        <p:nvSpPr>
          <p:cNvPr id="4" name="Slide Number Placeholder 3"/>
          <p:cNvSpPr>
            <a:spLocks noGrp="1"/>
          </p:cNvSpPr>
          <p:nvPr>
            <p:ph type="sldNum" sz="quarter" idx="10"/>
          </p:nvPr>
        </p:nvSpPr>
        <p:spPr/>
        <p:txBody>
          <a:bodyPr/>
          <a:lstStyle/>
          <a:p>
            <a:fld id="{FD782391-1AB4-4A46-839F-A50C302795AD}"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523393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aseline="0"/>
              <a:t>Now, how do we implement a trash TMDL?</a:t>
            </a:r>
          </a:p>
          <a:p>
            <a:pPr>
              <a:buFont typeface="Arial" pitchFamily="34" charset="0"/>
              <a:buNone/>
            </a:pPr>
            <a:endParaRPr lang="en-US" baseline="0"/>
          </a:p>
          <a:p>
            <a:pPr>
              <a:buFont typeface="Arial" pitchFamily="34" charset="0"/>
              <a:buNone/>
            </a:pPr>
            <a:r>
              <a:rPr lang="en-US" baseline="0"/>
              <a:t>Well, in DC, two major policy pieces are pushing compliance:</a:t>
            </a:r>
          </a:p>
          <a:p>
            <a:pPr>
              <a:buFont typeface="Arial" pitchFamily="34" charset="0"/>
              <a:buNone/>
            </a:pPr>
            <a:endParaRPr lang="en-US" baseline="0"/>
          </a:p>
          <a:p>
            <a:pPr marL="228600" indent="-228600">
              <a:buFont typeface="Arial" pitchFamily="34" charset="0"/>
              <a:buAutoNum type="arabicParenR"/>
            </a:pPr>
            <a:r>
              <a:rPr lang="en-US" baseline="0"/>
              <a:t>The 2012 iteration of our MS4 permit required the District to have the tools on the ground, by 2017, to capture or remove 103,188 lbs of trash per year from the Anacostia River watershed.  That is the equivalent of the MS4 point source load.</a:t>
            </a:r>
          </a:p>
          <a:p>
            <a:pPr marL="228600" indent="-228600">
              <a:buFont typeface="Arial" pitchFamily="34" charset="0"/>
              <a:buAutoNum type="arabicParenR"/>
            </a:pPr>
            <a:r>
              <a:rPr lang="en-US" baseline="0"/>
              <a:t>Per the NPDES permit for the combined sewer system, DC Water is required to implement a multi-year long term control plan for reducing the frequency of overflows from the combined sewer system.  These are commonly known as combined sewer overflows.  They are in the process of implementing a multi-year, multi-billion dollar to construct underground tunnels to capture this overflow and hold it for eventual piping to blue plains for treatment.</a:t>
            </a:r>
          </a:p>
        </p:txBody>
      </p:sp>
      <p:sp>
        <p:nvSpPr>
          <p:cNvPr id="4" name="Slide Number Placeholder 3"/>
          <p:cNvSpPr>
            <a:spLocks noGrp="1"/>
          </p:cNvSpPr>
          <p:nvPr>
            <p:ph type="sldNum" sz="quarter" idx="10"/>
          </p:nvPr>
        </p:nvSpPr>
        <p:spPr/>
        <p:txBody>
          <a:bodyPr/>
          <a:lstStyle/>
          <a:p>
            <a:fld id="{FD782391-1AB4-4A46-839F-A50C302795AD}"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796156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aseline="0"/>
              <a:t>Now, how do we implement a trash TMDL?</a:t>
            </a:r>
          </a:p>
          <a:p>
            <a:pPr>
              <a:buFont typeface="Arial" pitchFamily="34" charset="0"/>
              <a:buNone/>
            </a:pPr>
            <a:endParaRPr lang="en-US" baseline="0"/>
          </a:p>
          <a:p>
            <a:pPr>
              <a:buFont typeface="Arial" pitchFamily="34" charset="0"/>
              <a:buNone/>
            </a:pPr>
            <a:r>
              <a:rPr lang="en-US" baseline="0"/>
              <a:t>Well, in DC, two major policy pieces are pushing compliance:</a:t>
            </a:r>
          </a:p>
          <a:p>
            <a:pPr>
              <a:buFont typeface="Arial" pitchFamily="34" charset="0"/>
              <a:buNone/>
            </a:pPr>
            <a:endParaRPr lang="en-US" baseline="0"/>
          </a:p>
          <a:p>
            <a:pPr marL="228600" indent="-228600">
              <a:buFont typeface="Arial" pitchFamily="34" charset="0"/>
              <a:buAutoNum type="arabicParenR"/>
            </a:pPr>
            <a:r>
              <a:rPr lang="en-US" baseline="0"/>
              <a:t>The 2012 iteration of our MS4 permit required the District to have the tools on the ground, by 2017, to capture or remove 103,188 lbs of trash per year from the Anacostia River watershed.  That is the equivalent of the MS4 point source load.</a:t>
            </a:r>
          </a:p>
          <a:p>
            <a:pPr marL="228600" indent="-228600">
              <a:buFont typeface="Arial" pitchFamily="34" charset="0"/>
              <a:buAutoNum type="arabicParenR"/>
            </a:pPr>
            <a:r>
              <a:rPr lang="en-US" baseline="0"/>
              <a:t>Per the NPDES permit for the combined sewer system, DC Water is required to implement a multi-year long term control plan for reducing the frequency of overflows from the combined sewer system.  These are commonly known as combined sewer overflows.  They are in the process of implementing a multi-year, multi-billion dollar to construct underground tunnels to capture this overflow and hold it for eventual piping to blue plains for treatment.</a:t>
            </a:r>
          </a:p>
        </p:txBody>
      </p:sp>
      <p:sp>
        <p:nvSpPr>
          <p:cNvPr id="4" name="Slide Number Placeholder 3"/>
          <p:cNvSpPr>
            <a:spLocks noGrp="1"/>
          </p:cNvSpPr>
          <p:nvPr>
            <p:ph type="sldNum" sz="quarter" idx="10"/>
          </p:nvPr>
        </p:nvSpPr>
        <p:spPr/>
        <p:txBody>
          <a:bodyPr/>
          <a:lstStyle/>
          <a:p>
            <a:fld id="{FD782391-1AB4-4A46-839F-A50C302795AD}"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098698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aseline="0"/>
              <a:t>Now, how do we implement a trash TMDL?</a:t>
            </a:r>
          </a:p>
          <a:p>
            <a:pPr>
              <a:buFont typeface="Arial" pitchFamily="34" charset="0"/>
              <a:buNone/>
            </a:pPr>
            <a:endParaRPr lang="en-US" baseline="0"/>
          </a:p>
          <a:p>
            <a:pPr>
              <a:buFont typeface="Arial" pitchFamily="34" charset="0"/>
              <a:buNone/>
            </a:pPr>
            <a:r>
              <a:rPr lang="en-US" baseline="0"/>
              <a:t>Well, in DC, two major policy pieces are pushing compliance:</a:t>
            </a:r>
          </a:p>
          <a:p>
            <a:pPr>
              <a:buFont typeface="Arial" pitchFamily="34" charset="0"/>
              <a:buNone/>
            </a:pPr>
            <a:endParaRPr lang="en-US" baseline="0"/>
          </a:p>
          <a:p>
            <a:pPr marL="228600" indent="-228600">
              <a:buFont typeface="Arial" pitchFamily="34" charset="0"/>
              <a:buAutoNum type="arabicParenR"/>
            </a:pPr>
            <a:r>
              <a:rPr lang="en-US" baseline="0"/>
              <a:t>The 2012 iteration of our MS4 permit required the District to have the tools on the ground, by 2017, to capture or remove 103,188 lbs of trash per year from the Anacostia River watershed.  That is the equivalent of the MS4 point source load.</a:t>
            </a:r>
          </a:p>
          <a:p>
            <a:pPr marL="228600" indent="-228600">
              <a:buFont typeface="Arial" pitchFamily="34" charset="0"/>
              <a:buAutoNum type="arabicParenR"/>
            </a:pPr>
            <a:r>
              <a:rPr lang="en-US" baseline="0"/>
              <a:t>Per the NPDES permit for the combined sewer system, DC Water is required to implement a multi-year long term control plan for reducing the frequency of overflows from the combined sewer system.  These are commonly known as combined sewer overflows.  They are in the process of implementing a multi-year, multi-billion dollar to construct underground tunnels to capture this overflow and hold it for eventual piping to blue plains for treatment.</a:t>
            </a:r>
          </a:p>
        </p:txBody>
      </p:sp>
      <p:sp>
        <p:nvSpPr>
          <p:cNvPr id="4" name="Slide Number Placeholder 3"/>
          <p:cNvSpPr>
            <a:spLocks noGrp="1"/>
          </p:cNvSpPr>
          <p:nvPr>
            <p:ph type="sldNum" sz="quarter" idx="10"/>
          </p:nvPr>
        </p:nvSpPr>
        <p:spPr/>
        <p:txBody>
          <a:bodyPr/>
          <a:lstStyle/>
          <a:p>
            <a:fld id="{FD782391-1AB4-4A46-839F-A50C302795AD}"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421258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aseline="0"/>
              <a:t>Now, how do we implement a trash TMDL?</a:t>
            </a:r>
          </a:p>
          <a:p>
            <a:pPr>
              <a:buFont typeface="Arial" pitchFamily="34" charset="0"/>
              <a:buNone/>
            </a:pPr>
            <a:endParaRPr lang="en-US" baseline="0"/>
          </a:p>
          <a:p>
            <a:pPr>
              <a:buFont typeface="Arial" pitchFamily="34" charset="0"/>
              <a:buNone/>
            </a:pPr>
            <a:r>
              <a:rPr lang="en-US" baseline="0"/>
              <a:t>Well, in DC, two major policy pieces are pushing compliance:</a:t>
            </a:r>
          </a:p>
          <a:p>
            <a:pPr>
              <a:buFont typeface="Arial" pitchFamily="34" charset="0"/>
              <a:buNone/>
            </a:pPr>
            <a:endParaRPr lang="en-US" baseline="0"/>
          </a:p>
          <a:p>
            <a:pPr marL="228600" indent="-228600">
              <a:buFont typeface="Arial" pitchFamily="34" charset="0"/>
              <a:buAutoNum type="arabicParenR"/>
            </a:pPr>
            <a:r>
              <a:rPr lang="en-US" baseline="0"/>
              <a:t>The 2012 iteration of our MS4 permit required the District to have the tools on the ground, by 2017, to capture or remove 103,188 lbs of trash per year from the Anacostia River watershed.  That is the equivalent of the MS4 point source load.</a:t>
            </a:r>
          </a:p>
          <a:p>
            <a:pPr marL="228600" indent="-228600">
              <a:buFont typeface="Arial" pitchFamily="34" charset="0"/>
              <a:buAutoNum type="arabicParenR"/>
            </a:pPr>
            <a:r>
              <a:rPr lang="en-US" baseline="0"/>
              <a:t>Per the NPDES permit for the combined sewer system, DC Water is required to implement a multi-year long term control plan for reducing the frequency of overflows from the combined sewer system.  These are commonly known as combined sewer overflows.  They are in the process of implementing a multi-year, multi-billion dollar to construct underground tunnels to capture this overflow and hold it for eventual piping to blue plains for treatment.</a:t>
            </a:r>
          </a:p>
        </p:txBody>
      </p:sp>
      <p:sp>
        <p:nvSpPr>
          <p:cNvPr id="4" name="Slide Number Placeholder 3"/>
          <p:cNvSpPr>
            <a:spLocks noGrp="1"/>
          </p:cNvSpPr>
          <p:nvPr>
            <p:ph type="sldNum" sz="quarter" idx="10"/>
          </p:nvPr>
        </p:nvSpPr>
        <p:spPr/>
        <p:txBody>
          <a:bodyPr/>
          <a:lstStyle/>
          <a:p>
            <a:fld id="{FD782391-1AB4-4A46-839F-A50C302795AD}"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4199784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aseline="0"/>
              <a:t>Now, how do we implement a trash TMDL?</a:t>
            </a:r>
          </a:p>
          <a:p>
            <a:pPr>
              <a:buFont typeface="Arial" pitchFamily="34" charset="0"/>
              <a:buNone/>
            </a:pPr>
            <a:endParaRPr lang="en-US" baseline="0"/>
          </a:p>
          <a:p>
            <a:pPr>
              <a:buFont typeface="Arial" pitchFamily="34" charset="0"/>
              <a:buNone/>
            </a:pPr>
            <a:r>
              <a:rPr lang="en-US" baseline="0"/>
              <a:t>Well, in DC, two major policy pieces are pushing compliance:</a:t>
            </a:r>
          </a:p>
          <a:p>
            <a:pPr>
              <a:buFont typeface="Arial" pitchFamily="34" charset="0"/>
              <a:buNone/>
            </a:pPr>
            <a:endParaRPr lang="en-US" baseline="0"/>
          </a:p>
          <a:p>
            <a:pPr marL="228600" indent="-228600">
              <a:buFont typeface="Arial" pitchFamily="34" charset="0"/>
              <a:buAutoNum type="arabicParenR"/>
            </a:pPr>
            <a:r>
              <a:rPr lang="en-US" baseline="0"/>
              <a:t>The 2012 iteration of our MS4 permit required the District to have the tools on the ground, by 2017, to capture or remove 103,188 lbs of trash per year from the Anacostia River watershed.  That is the equivalent of the MS4 point source load.</a:t>
            </a:r>
          </a:p>
          <a:p>
            <a:pPr marL="228600" indent="-228600">
              <a:buFont typeface="Arial" pitchFamily="34" charset="0"/>
              <a:buAutoNum type="arabicParenR"/>
            </a:pPr>
            <a:r>
              <a:rPr lang="en-US" baseline="0"/>
              <a:t>Per the NPDES permit for the combined sewer system, DC Water is required to implement a multi-year long term control plan for reducing the frequency of overflows from the combined sewer system.  These are commonly known as combined sewer overflows.  They are in the process of implementing a multi-year, multi-billion dollar to construct underground tunnels to capture this overflow and hold it for eventual piping to blue plains for treatment.</a:t>
            </a:r>
          </a:p>
        </p:txBody>
      </p:sp>
      <p:sp>
        <p:nvSpPr>
          <p:cNvPr id="4" name="Slide Number Placeholder 3"/>
          <p:cNvSpPr>
            <a:spLocks noGrp="1"/>
          </p:cNvSpPr>
          <p:nvPr>
            <p:ph type="sldNum" sz="quarter" idx="10"/>
          </p:nvPr>
        </p:nvSpPr>
        <p:spPr/>
        <p:txBody>
          <a:bodyPr/>
          <a:lstStyle/>
          <a:p>
            <a:fld id="{FD782391-1AB4-4A46-839F-A50C302795AD}"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544486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aseline="0"/>
              <a:t>Now, how do we implement a trash TMDL?</a:t>
            </a:r>
          </a:p>
          <a:p>
            <a:pPr>
              <a:buFont typeface="Arial" pitchFamily="34" charset="0"/>
              <a:buNone/>
            </a:pPr>
            <a:endParaRPr lang="en-US" baseline="0"/>
          </a:p>
          <a:p>
            <a:pPr>
              <a:buFont typeface="Arial" pitchFamily="34" charset="0"/>
              <a:buNone/>
            </a:pPr>
            <a:r>
              <a:rPr lang="en-US" baseline="0"/>
              <a:t>Well, in DC, two major policy pieces are pushing compliance:</a:t>
            </a:r>
          </a:p>
          <a:p>
            <a:pPr>
              <a:buFont typeface="Arial" pitchFamily="34" charset="0"/>
              <a:buNone/>
            </a:pPr>
            <a:endParaRPr lang="en-US" baseline="0"/>
          </a:p>
          <a:p>
            <a:pPr marL="228600" indent="-228600">
              <a:buFont typeface="Arial" pitchFamily="34" charset="0"/>
              <a:buAutoNum type="arabicParenR"/>
            </a:pPr>
            <a:r>
              <a:rPr lang="en-US" baseline="0"/>
              <a:t>The 2012 iteration of our MS4 permit required the District to have the tools on the ground, by 2017, to capture or remove 103,188 lbs of trash per year from the Anacostia River watershed.  That is the equivalent of the MS4 point source load.</a:t>
            </a:r>
          </a:p>
          <a:p>
            <a:pPr marL="228600" indent="-228600">
              <a:buFont typeface="Arial" pitchFamily="34" charset="0"/>
              <a:buAutoNum type="arabicParenR"/>
            </a:pPr>
            <a:r>
              <a:rPr lang="en-US" baseline="0"/>
              <a:t>Per the NPDES permit for the combined sewer system, DC Water is required to implement a multi-year long term control plan for reducing the frequency of overflows from the combined sewer system.  These are commonly known as combined sewer overflows.  They are in the process of implementing a multi-year, multi-billion dollar to construct underground tunnels to capture this overflow and hold it for eventual piping to blue plains for treatment.</a:t>
            </a:r>
          </a:p>
        </p:txBody>
      </p:sp>
      <p:sp>
        <p:nvSpPr>
          <p:cNvPr id="4" name="Slide Number Placeholder 3"/>
          <p:cNvSpPr>
            <a:spLocks noGrp="1"/>
          </p:cNvSpPr>
          <p:nvPr>
            <p:ph type="sldNum" sz="quarter" idx="10"/>
          </p:nvPr>
        </p:nvSpPr>
        <p:spPr/>
        <p:txBody>
          <a:bodyPr/>
          <a:lstStyle/>
          <a:p>
            <a:fld id="{FD782391-1AB4-4A46-839F-A50C302795AD}"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817275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a:t>For</a:t>
            </a:r>
            <a:r>
              <a:rPr lang="en-US" baseline="0"/>
              <a:t> many of you this picture might be of particular interest.  Trash negatively impacts aquatic vegetative habitat in DC.</a:t>
            </a:r>
          </a:p>
          <a:p>
            <a:pPr>
              <a:buFont typeface="Arial" pitchFamily="34" charset="0"/>
              <a:buNone/>
            </a:pPr>
            <a:r>
              <a:rPr lang="en-US" baseline="0"/>
              <a:t>The trash in this picture comes from a stormwater outfall which enters this restored wetland along the Anacostia River in DC, just across the river from RFK stadium.  </a:t>
            </a:r>
          </a:p>
          <a:p>
            <a:pPr>
              <a:buFont typeface="Arial" pitchFamily="34" charset="0"/>
              <a:buNone/>
            </a:pPr>
            <a:endParaRPr lang="en-US" baseline="0"/>
          </a:p>
          <a:p>
            <a:pPr>
              <a:buFont typeface="Arial" pitchFamily="34" charset="0"/>
              <a:buNone/>
            </a:pPr>
            <a:r>
              <a:rPr lang="en-US" baseline="0"/>
              <a:t>This site has also been retrofitted with a trash trap.</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782391-1AB4-4A46-839F-A50C302795A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695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22874EF-B459-4427-9EB5-D3ECB4F7223F}" type="datetime1">
              <a:rPr lang="en-US" smtClean="0"/>
              <a:t>5/19/2022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1268183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979302-DC4A-461C-B916-8FD4CBB014C6}" type="datetime1">
              <a:rPr lang="en-US" smtClean="0"/>
              <a:t>5/19/2022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772401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C656BF-F3CB-4266-8301-79F268F13E71}" type="datetime1">
              <a:rPr lang="en-US" smtClean="0"/>
              <a:t>5/19/2022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3650658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E22874EF-B459-4427-9EB5-D3ECB4F7223F}" type="datetime1">
              <a:rPr lang="en-US" smtClean="0"/>
              <a:t>5/19/2022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3754999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146E75-F2E8-44E5-AF3E-BE1909BEFDA4}" type="datetime1">
              <a:rPr lang="en-US" smtClean="0"/>
              <a:t>5/19/2022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171569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F577CA-5B2E-48B0-ADA3-06911414BB79}" type="datetime1">
              <a:rPr lang="en-US" smtClean="0"/>
              <a:t>5/19/2022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517354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D9CDFC-CE3B-471F-97B7-D130C4DBEB3A}" type="datetime1">
              <a:rPr lang="en-US" smtClean="0"/>
              <a:t>5/19/2022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1102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E8A5DA-4C23-4F5C-8D9E-69717754FF5E}" type="datetime1">
              <a:rPr lang="en-US" smtClean="0"/>
              <a:t>5/19/2022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26051799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21B9BF-E369-4909-A067-7A1C4891875B}" type="datetime1">
              <a:rPr lang="en-US" smtClean="0"/>
              <a:t>5/19/2022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244650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81C2DA-7D12-4A55-A91D-879653F1776F}" type="datetime1">
              <a:rPr lang="en-US" smtClean="0"/>
              <a:t>5/19/2022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25641319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64641E8-BCBB-4C9D-B746-8F750ADCD296}" type="datetime1">
              <a:rPr lang="en-US" smtClean="0"/>
              <a:t>5/19/2022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4084616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146E75-F2E8-44E5-AF3E-BE1909BEFDA4}" type="datetime1">
              <a:rPr lang="en-US" smtClean="0"/>
              <a:t>5/19/2022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35537370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E3480EE-6601-4D8A-894A-2D938413DEF2}" type="datetime1">
              <a:rPr lang="en-US" smtClean="0"/>
              <a:t>5/19/2022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12374302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979302-DC4A-461C-B916-8FD4CBB014C6}" type="datetime1">
              <a:rPr lang="en-US" smtClean="0"/>
              <a:t>5/19/2022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10575630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C656BF-F3CB-4266-8301-79F268F13E71}" type="datetime1">
              <a:rPr lang="en-US" smtClean="0"/>
              <a:t>5/19/2022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851111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F577CA-5B2E-48B0-ADA3-06911414BB79}" type="datetime1">
              <a:rPr lang="en-US" smtClean="0"/>
              <a:t>5/19/2022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3789151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D9CDFC-CE3B-471F-97B7-D130C4DBEB3A}" type="datetime1">
              <a:rPr lang="en-US" smtClean="0"/>
              <a:t>5/19/2022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2251455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E8A5DA-4C23-4F5C-8D9E-69717754FF5E}" type="datetime1">
              <a:rPr lang="en-US" smtClean="0"/>
              <a:t>5/19/2022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2306356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21B9BF-E369-4909-A067-7A1C4891875B}" type="datetime1">
              <a:rPr lang="en-US" smtClean="0"/>
              <a:t>5/19/2022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1699005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81C2DA-7D12-4A55-A91D-879653F1776F}" type="datetime1">
              <a:rPr lang="en-US" smtClean="0"/>
              <a:t>5/19/2022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3173122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4641E8-BCBB-4C9D-B746-8F750ADCD296}" type="datetime1">
              <a:rPr lang="en-US" smtClean="0"/>
              <a:t>5/19/2022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2392933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3480EE-6601-4D8A-894A-2D938413DEF2}" type="datetime1">
              <a:rPr lang="en-US" smtClean="0"/>
              <a:t>5/19/2022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B9C002-5CE5-4EC2-A343-F5C003F3031A}" type="slidenum">
              <a:rPr lang="en-US" smtClean="0"/>
              <a:t>‹#›</a:t>
            </a:fld>
            <a:endParaRPr lang="en-US"/>
          </a:p>
        </p:txBody>
      </p:sp>
    </p:spTree>
    <p:extLst>
      <p:ext uri="{BB962C8B-B14F-4D97-AF65-F5344CB8AC3E}">
        <p14:creationId xmlns:p14="http://schemas.microsoft.com/office/powerpoint/2010/main" val="353021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90000"/>
            <a:lum/>
            <a:extLst>
              <a:ext uri="{BEBA8EAE-BF5A-486C-A8C5-ECC9F3942E4B}">
                <a14:imgProps xmlns:a14="http://schemas.microsoft.com/office/drawing/2010/main">
                  <a14:imgLayer r:embed="rId14">
                    <a14:imgEffect>
                      <a14:saturation sat="0"/>
                    </a14:imgEffect>
                  </a14:imgLayer>
                </a14:imgProps>
              </a:ext>
            </a:extLst>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61B705-D42E-401C-9801-2AAE58477490}" type="datetime1">
              <a:rPr lang="en-US" smtClean="0"/>
              <a:t>5/19/2022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B9C002-5CE5-4EC2-A343-F5C003F3031A}" type="slidenum">
              <a:rPr lang="en-US" smtClean="0"/>
              <a:t>‹#›</a:t>
            </a:fld>
            <a:endParaRPr lang="en-US"/>
          </a:p>
        </p:txBody>
      </p:sp>
    </p:spTree>
    <p:extLst>
      <p:ext uri="{BB962C8B-B14F-4D97-AF65-F5344CB8AC3E}">
        <p14:creationId xmlns:p14="http://schemas.microsoft.com/office/powerpoint/2010/main" val="1280277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E61B705-D42E-401C-9801-2AAE58477490}" type="datetime1">
              <a:rPr lang="en-US" smtClean="0"/>
              <a:t>5/19/2022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8B9C002-5CE5-4EC2-A343-F5C003F3031A}" type="slidenum">
              <a:rPr lang="en-US" smtClean="0"/>
              <a:t>‹#›</a:t>
            </a:fld>
            <a:endParaRPr lang="en-US"/>
          </a:p>
        </p:txBody>
      </p:sp>
    </p:spTree>
    <p:extLst>
      <p:ext uri="{BB962C8B-B14F-4D97-AF65-F5344CB8AC3E}">
        <p14:creationId xmlns:p14="http://schemas.microsoft.com/office/powerpoint/2010/main" val="2949518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www.deq.virginia.gov/home/showpublisheddocument/12647/637727494737000000"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hyperlink" Target="file:///C:\Users\matthew.robinson\Downloads\2021_Mid-Atlantic_Marine_Debris_Action_Plan%20(4).pdf" TargetMode="Externa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rot="10800000">
            <a:off x="0" y="1012499"/>
            <a:ext cx="9144000" cy="2819401"/>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10800000">
            <a:off x="-76200" y="1885212"/>
            <a:ext cx="9144000" cy="4969727"/>
          </a:xfrm>
          <a:prstGeom prst="rect">
            <a:avLst/>
          </a:prstGeom>
          <a:gradFill flip="none" rotWithShape="1">
            <a:gsLst>
              <a:gs pos="0">
                <a:schemeClr val="tx1"/>
              </a:gs>
              <a:gs pos="100000">
                <a:schemeClr val="tx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305414" y="1224037"/>
            <a:ext cx="8380771" cy="2258105"/>
          </a:xfrm>
        </p:spPr>
        <p:txBody>
          <a:bodyPr>
            <a:noAutofit/>
          </a:bodyPr>
          <a:lstStyle/>
          <a:p>
            <a:r>
              <a:rPr lang="en-US" sz="3200" b="1" i="1" dirty="0">
                <a:solidFill>
                  <a:srgbClr val="FFFFFF"/>
                </a:solidFill>
              </a:rPr>
              <a:t>Let’s Talk About Source Reduction!!!</a:t>
            </a:r>
            <a:endParaRPr lang="en-US" sz="3200" b="1" i="1" dirty="0">
              <a:solidFill>
                <a:schemeClr val="bg1"/>
              </a:solidFill>
            </a:endParaRPr>
          </a:p>
        </p:txBody>
      </p:sp>
      <p:sp>
        <p:nvSpPr>
          <p:cNvPr id="12" name="Subtitle 4"/>
          <p:cNvSpPr txBox="1">
            <a:spLocks/>
          </p:cNvSpPr>
          <p:nvPr/>
        </p:nvSpPr>
        <p:spPr>
          <a:xfrm>
            <a:off x="2628900" y="4142744"/>
            <a:ext cx="4191000" cy="1869898"/>
          </a:xfrm>
          <a:prstGeom prst="rect">
            <a:avLst/>
          </a:prstGeom>
          <a:noFill/>
          <a:ln>
            <a:noFill/>
          </a:ln>
        </p:spPr>
        <p:txBody>
          <a:bodyPr vert="horz" lIns="91440" tIns="45720" rIns="91440" bIns="45720" rtlCol="0" anchor="t">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800" b="1" dirty="0">
                <a:solidFill>
                  <a:schemeClr val="bg1"/>
                </a:solidFill>
                <a:latin typeface="+mj-lt"/>
              </a:rPr>
              <a:t>MATT ROBINSON</a:t>
            </a:r>
          </a:p>
          <a:p>
            <a:r>
              <a:rPr lang="en-US" sz="1800" dirty="0">
                <a:solidFill>
                  <a:schemeClr val="bg1"/>
                </a:solidFill>
                <a:latin typeface="+mj-lt"/>
              </a:rPr>
              <a:t>Watershed Protection Division</a:t>
            </a:r>
          </a:p>
          <a:p>
            <a:r>
              <a:rPr lang="en-US" sz="1800" dirty="0">
                <a:solidFill>
                  <a:schemeClr val="bg1"/>
                </a:solidFill>
                <a:latin typeface="+mj-lt"/>
              </a:rPr>
              <a:t>DC Department of Energy and Environment</a:t>
            </a:r>
          </a:p>
          <a:p>
            <a:r>
              <a:rPr lang="en-US" sz="1800" dirty="0">
                <a:solidFill>
                  <a:schemeClr val="bg1"/>
                </a:solidFill>
                <a:latin typeface="+mj-lt"/>
              </a:rPr>
              <a:t>&amp; Chair, Chesapeake Bay Program </a:t>
            </a:r>
          </a:p>
          <a:p>
            <a:r>
              <a:rPr lang="en-US" sz="1800" dirty="0">
                <a:solidFill>
                  <a:schemeClr val="bg1"/>
                </a:solidFill>
                <a:latin typeface="+mj-lt"/>
              </a:rPr>
              <a:t>Plastic Pollution Action Team</a:t>
            </a:r>
          </a:p>
        </p:txBody>
      </p:sp>
      <p:sp>
        <p:nvSpPr>
          <p:cNvPr id="2" name="AutoShape 2" descr="Chesapeake Bay Program logo">
            <a:extLst>
              <a:ext uri="{FF2B5EF4-FFF2-40B4-BE49-F238E27FC236}">
                <a16:creationId xmlns:a16="http://schemas.microsoft.com/office/drawing/2014/main" id="{4B9FAA09-9E47-4C0C-B56B-9739B4F8DFB0}"/>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4" descr="See the source image">
            <a:extLst>
              <a:ext uri="{FF2B5EF4-FFF2-40B4-BE49-F238E27FC236}">
                <a16:creationId xmlns:a16="http://schemas.microsoft.com/office/drawing/2014/main" id="{DC615460-4E93-40F6-90AF-A4889FEED686}"/>
              </a:ext>
            </a:extLst>
          </p:cNvPr>
          <p:cNvPicPr>
            <a:picLocks noChangeAspect="1"/>
          </p:cNvPicPr>
          <p:nvPr/>
        </p:nvPicPr>
        <p:blipFill>
          <a:blip r:embed="rId3"/>
          <a:stretch>
            <a:fillRect/>
          </a:stretch>
        </p:blipFill>
        <p:spPr>
          <a:xfrm>
            <a:off x="255062" y="4547799"/>
            <a:ext cx="1902481" cy="1464843"/>
          </a:xfrm>
          <a:prstGeom prst="rect">
            <a:avLst/>
          </a:prstGeom>
        </p:spPr>
      </p:pic>
    </p:spTree>
    <p:extLst>
      <p:ext uri="{BB962C8B-B14F-4D97-AF65-F5344CB8AC3E}">
        <p14:creationId xmlns:p14="http://schemas.microsoft.com/office/powerpoint/2010/main" val="1944732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data:image/jpeg;base64,/9j/4AAQSkZJRgABAQAAAQABAAD/4gJESUNDX1BST0ZJTEUAAQEAAAI0AAAAAAAAAABtbnRyUkdCIFhZWiAH3gAGAAQAEQArADhhY3NwAAAAAAAAAAAAAAAAAAAAAAAAAAEAAAAAAAAAAAAA9tYAAQAAAADTLQAAAAAAAAAAAAAAAAAAAAAAAAAAAAAAAAAAAAAAAAAAAAAAAAAAAAAAAAAAAAAAAAAAAApkZXNjAAAA/AAAAHlia3B0AAABeAAAABR3dHB0AAABjAAAABRjcHJ0AAABoAAAABVyWFlaAAABuAAAABRnWFlaAAABzAAAABRiWFlaAAAB4AAAABRyVFJDAAAB9AAAAEBnVFJDAAAB9AAAAEBiVFJDAAAB9AAAAEBkZXNjAAAAAAAAAB9zUkdCIElFQzYxOTY2LTItMSBibGFjayBzY2FsZWQAAAAAAAAAAAAAAAAAAAAAAAAAAAAAAAAAAAAAAAAAAAAAAAAAAAAAAAAAAAAAAAAAAAAAAAAAAAAAAAAAAAAAAAAAAAAAAAAAAAAAAAAAAAAAWFlaIAAAAAAAAAMWAAADMwAAAqRYWVogAAAAAAAA9tYAAQAAAADTLXRleHQAAAAARHJvcGJveCwgSW5jLgAAAFhZWiAAAAAAAABvogAAOPUAAAOQWFlaIAAAAAAAAGKZAAC3hQAAGNpYWVogAAAAAAAAJKAAAA+EAAC2z2N1cnYAAAAAAAAAGgAAAMUBzANiBZMIawv2EEAVURs0IfEpkDIYO5JGBVF2Xe1rcHoFibKafKxpv37Twek3////2wBDAAYEBQYFBAYGBQYHBwYIChAKCgkJChQODwwQFxQYGBcUFhYaHSUfGhsjHBYWICwgIyYnKSopGR8tMC0oMCUoKSj/2wBDAQcHBwoIChMKChMoGhYaKCgoKCgoKCgoKCgoKCgoKCgoKCgoKCgoKCgoKCgoKCgoKCgoKCgoKCgoKCgoKCgoKCj/wAARCACyALI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G0a+ku9DuLWfyw8VofkQjKknODiuWtDClxC9zMkLlykS7vvn06da1/BZU3F+ZpI/tlxbs80Ctnyzj/wCtWGVtXmga9lWLy5gYfmI3N6dK4pbo9KC92S/rc69CfLX6CnscxsOenbg/gajh/wBUvrilnJELDsQR1x2riWjOyT90ktwTEm8ENjnd1rE8QuhubRgTmMscY71oabdxOiwljvUYyxzn8axfE42TxeWWQOxBb1+nrVp+9dHPOd6XulCe73tCUQSFcI258cc8+9W5r0SIZXIXOFxkYIHH6VkSW8RRVkkO/GQwXHc/pTGfLNHIwbbjaxHWqlJ2tc83ma3NOCcNvDg4yRjuKjyn2tzwY1UHBP61RhuHVv3B+cDA96uZ80FtqlyD0P3j6YFLmdrBe+jOj8Mac2paDrCb38iJoJDGnTc7lQc9T047DJ9qr+KY1iV40UrCroBzznI/n/WtXwvdeRpuoQpNFGjeR8pHzNhz0+hrP8SSrNcSO4YksoAIx6dv0rqjZJGtFJXN3U5ZhaypPEocFcSKccAd+4yDW98BUEuo6cqFsNJOxU9B8vX61iao8jWUgd1lG5B78JwPwHH4VpfB3Uo9JS0vXCkRCZ9zHAOcDn2rePxIctYM+iTaEElmA+tVmjGaZp/inTb+KILc26zOOUEgbbgZPNXB+9Xf8vfoffFd0Kje55NWklsVdlJsq35ftTfLNa85hyFbZSbKtbKNlHMHIVdlASrOyjZRzC5Cts9qKs7KKOYfIfIXghidY/0p0GoTRN5kSZwAFOCOP61jSRwSXP8AphZUjcSJsDZyD3xWr4M3xa5Z/b5N9/IrEBUIQoOOvTNUZ4IYLi5+0l/JidtxQFjy2O3vXiyWqPpI2SkdTASYVJ96ewyjA45HeobclVKZHBI/WkuLuO1KGU4BPWuG3vWO1tct2YTJPa3EbWwjIUf3twbrjFU9XuzfLAzRlWifODyD64rRnv4N7Ru0Txs28SAY59MVjagEYqyq0e7n73H1x2qnpLQ82T5VoyOf54yVC8cgms2dxFLyzEjnJHUelSXs8sQQFWZc43AdM1Xud+HScgA4G5expo5JO5NbwyTTlYiQCclscdORWzZqYiwbDlR8oHTOOpzWTZTC1dFYsQ4KjjPIqz9r/fMGZhg5wO4I6VXUcWkjpNKChJZLyRVuQ0flqDkqoJyMHjmna5cQXcriMlYxKrFRjIIrH0+CXUZi0RZkUjzGH8OTx/WtO+s1gKwQnD+auQT0HUj6+9a8ztpsbUnub175r2TyXERU7gM9D93pj34NRaDCkvhPypwjRSLtdWGVIMqA9x/OtGWUXdrIjvgM4dQM5+7jn+VQ6MGsdDjhJG4ADgnABkXvgn9K2pSXPy9S5fAzVtrG1stTge0SBGaO4J8sDru68Hr+v0r1f4a63qGoQw2d/wDY/wB0WCNEXDsBnJYEY656H0ryW3l3ajBjGBbzHn3k91B/z3616R8HNz6kd4UMsDt78v8ASu2C1k/Q4ZpSSR6jspyoo5Iq109KhMqliu9cgZIz0HrRzEezsQmME9AKaYwP/rVNPJFBEZJWAQck0kU0c0YZM4PSmpC5CERr70FB9KsAc/dP0qlrepWOk2LXOoOscQIA55J9BQ52EqbZN5dFcm/jXQ2dmXULgqTkbeB+FFT7ZB7LzPm3Q/I01YlFnf3UsTlluJ/9YoPUcDGKmVbG3vZ5xp13IXJmdXfAzndxxxzWNpU17c+XJcapFEIztVEjZifqcVPrGpXX2lDpsZuYgrRSl+AwxgEH/PSudNvodvOrMc2tJO9zNbxnYrAuGkyyk8fjUWr3w+wLJ5YYNnBIzg9x7GuOSR7UvsAAYbW24O7uM+1Zt7q8+REQQiHd8rdK5/ZJu4/rU1Dlubz3jyWhRxvhLDnA47ZpZ5EKxwgO4XDAkYOPesjT7+OZSQxUquWGOPrVuORVRjIGIY5HOR/9aspRtoZcze5ZJCk+Wp2HGAo61m3imTzJEZt2M7QcZNaVhOUkZGxtJ+8AenpTniRp02qAH+V2J9azTsx2ujOlSXfEQ+NylmIbqMc0kUMk0gbPzL1BOKtyaegulRLlgShwJBzx159KWa3nt3ixGzuTztBIznt/OrckS4svWc8iWpRDtRyDtTjpnBNVZ9RmuJwlrIXlB+Y9dvPT2zzV62eKKCZZR50m3LJjBbHOP5VhXF99lvcwBoWldG+UYCEkDBPTpmiGrasK/Q9F066vf7MQXgjR25wR+WT64rSs2SCKHYiu+9CzOQcYbOTnHTtXIIzyKPtMr53Bg+fvqOh4rUW6UWrCIblPysmSc5H+cVyUKs6dbmubOomnE68lFuEuXCI4tZGLcAY8w+hx6/54ro/hr4usdLvXeQSyILU72gTf5QznLjggZ715pb+JdMMKWUSlHWBoFTPyliwJyO3euaju1vbu7t7kiKEy7PMgyh2DgA5HK8Zwa92GK0k7bmElGys9j6E0r45wXGqfZ7izH2eNm3yROWJAzzg9OxqC6+KdvPe3V5aaahkeLCM7k5Zfub1Hp6CvHhb2mli4htbhri3Eg2PIigscc9O3TFPgkjWWfy5HSZCF2qOM+ua86pi5qTURJHfar8TNeltQkd8svJbzPsyqwyeBgeme/wCtc8/xM8cWFysh1WVo/L3NE6INnUAtx69qilu5ZRErXLyMjZUkcYPU/Xj1qvcTHYRKGkBI+QrwR6n0rBY+UZ6O5o4Jo9WT4420nhtVjs7xtaNuQXWINEkwHU89M84xXml14v8AEetWzr4gvzLH5nmRxMoG3jB6dvY1ix+a+cExAHIXHGPpTHlVFbDQrznB5wKdXHTlolYhI01vr7A2yQ7e3A/xorl5JfnbFxCBngbOlFT9YY+VHNR6obK9ntZrqNmikZA5IXODwa3rDVrZSrQ30CsexZTn25Nc9pS+Y7BGJ3Yyeob611mmabE2lKRFFuZeG8kMMj6ivYTSNFexzet3sCXMm4x/OBjYRg8Vi6YiGSdkKydss/8ACeoqTUleK/cS25MgBO1VGMVlOzmQOIxEQAcbT65rOSvsZLe50FmyWyMk0W206oNvXJOeKvQCJIGEdwPKY5Chc49Kp6c/mW5N1Jv7qrDBUGrcNgZAZrefBfor8D6Ef1rjm9XctO4scUhiDMQ2RnOOg96v2M0d0hjkwxAwNpwaqySubcRSOqPnBweDmo7WONLhI4W3nPJ6YrJ7FbbFq4DI5Zow+BwOuPxp324uNvSM/wAR65/wqrcXwsXbfh17Ac1Rjme5kJaT5n7dsemKIxvqxOXY2oZmurZzCY3PTjg4780+0Z3d4Z7Y+SybMkZBH9ao2k8sAETKigEjC/lmpG1CMZNzLtjTnIfp+A/lTs+hGhfjit4EaMTEn+GPjj6cZAzSsl1NAj2bDYWwSy8qAOQB0rBnuoZLgmyuHBOS0rsDjHbPUDp0NFhq08sb/vlLqMkjlQM471SpdbEud2XYDOAAsJVpDyV6k55LehxW5aJZbnZ7ZZZXOSGBHI6YIwc5rlLa5mMsm+ZQGDZJHXnrgVatdL+aO4S9UoMrvySFbjJxnPQ1c9mrji9Drr+2nieM3NrLbvISwDDr+H1qvbXUgldGRg7NzgHk1taf4Vu9aJj0i6F75YTg8sxIJIGT9B+Jp1h4bu5bg21lZzySyMcSRqcEZI5Yr047Hv2rknQdndbgkzNM0hOzYEAySOaLK6ZmkjXK9+hIxXqGn/DtLDT7dtbbzbm4njQKp5hznPzDqeldVD4e0vTDfJo1qqXEkQjV3kbIzkHDEelOGBk9y1Fng0wJx5bcg4+Y9azZ0VW8p8bnzgA9a9u1vw7d6jO0Oos+yKElLmzHmPtzgBkbknjtXnuv2rPpNzb299Cht0OUurLyJTgZUquMk8Y/Gq+rcrsLlOAWCVlBIckjOQKK0Ftr/aN2jjd3zP8A/bKKfspiscrosd1buqwtDsOQPMU8YPqD0rrNMutSa3aFLS2kAJUslw6/+ymqenaLLo9tbC7R4pnj3ssi8Ic4256Hpn8amtpHW5f5lYKeBjIP4816qvY0jtqcn4yE8N+ge1WFjux++8zBB9gPWsKWV5YQjfMR6nrXpN/Y3d5qVrJp9mbk2yyTSqAPlTHJOeo5rzr7OiqXadOOqou8j8u9C10YpQVr3GrPNHIk5fAjwAo6Y9K39Mne5SSYXFvCw6Kx9elc/vgBVHE65Iy8mFAGeuBzVGWUKWWMfd9RUTpKWhC0Z3GUmeRnmi3oNxKeg4yantLqOGMGFYXlxjft5OK5zwU583ViQGxYyMAehwQakstQtxboclbl/mIAOOp6VzVMO4ruO/UtXXmXkYkZQj7jlQenByf0pbSWBIo/NRcrkI6L8zZPc9/b0qhrF64iR4TlZPlyvb/6/NVlvTboIpQXP3ih4wT/AFxVcj5diXvc6eaxlls2ku0eKBjhXL49T+GMHmsea60qNAsf7yTPJY9eMdf8ms641e7mglhEjCKXqqt1A9QKzETewDSAAevetYUbAzbsvOlmkNu6QA/eRRgY+hrR03MMpZ4xuV9rqnJX3wfpms3TY7KJN02d4I5LEbh047d+ntXQp4gstFnVdMitL15IQk01zASA2cnCtxnoA3Xg0pRvcjlPafhfbeHNX0iNb7TVvJ4m37p9gf1zhQDj6kivRLfT/D0E7yDRbFEABVVt0+Vhkk4x34/KvkOw1HUoNYgv/NMZRt8bxnA4OcDH8q9RtfiZqkm4zQ253gnABHGOKjmUVZmsJpLU9+0nVbBLOCWGCOHcisQkQQevQVR0PU1SxsmwDH9lVcFiBuLFjx+Iri/AWrv4ntJLW22wXUEeNrZ24xxj6V1Vp4ev7e2hiJQiNAmQQRwMentWkWmro2TutCzqGoQTXNmJbVGAkJA87BJ2nGPp1q0b+N5rTZG6qJCWzLnjacfris2bw/etPDJuXEZJ5HXIxTpNLu0GSFP0zVDNie8aRpfsrJHJtQbpBvHcngH3rzTxj4TupYb+/l1iRpXBbBhI5JAwOvHNdO9tcRl2K4BPXPtWZrhlGmyqf4mRevq61LgpqzJdjj59AihnkibWodyMVP8AoncHH92ir9/4U0u6vrm4m1ICSWRpGBDHBJJPRsUVHsKXY05D0UWNtNGrKqvG4DAhshge/uKzLrwlolwS8+lWTsf4mgGfz61oaD4hstczb21tJbTWyBWj8koioMBcE9Tx6VseWMncRmtJc0WEUmee6n4Ti0uxu7nwtpcH9pSR+Uo3FVIPXOTjA64715X4p8M22ipAL3QNQeMxI73FoW+WQj5wQo28HNfSxiVhgjIppt1ydowfakpvqDppnyDp/hHQdeuTHo+tTw3RDMYruLOAoyfmX0A9K5XWNFk0/U5bbzI50UgCWHJRiewJFfZ2o+FtJvpjNcWFsbgo0fnBAsgVgQRuHPQmvLta+D0Vpqdvc6ZdSXNoJA0tnc4JK+gb+Ie3BqufsZunqeKeGo1s7m/V1yWsZRnHXpUGk28SlGmjYPggcEcc/wCJr0+80fSNTsLptOt4tP1G2VoJEhXaUb+6y9wccHrXn87mByhyjLxtwQD+dZ1pNR5TCSsrE7xqII9qoRvxuPQHHpTbpIrmOMS28L7Mjp9e9RT3HlaVGyrtHnNkkcH5fWs0TTxupxEA3HLZz3rJxk7Mam0rFy104iOWKJYwAvIKZP5/pVS60USmaSApGByFUcf/AK+K0LWZ97MfM3YB5xgn2PetK3UzIQQdrdSoIzU+1nFkxkkcxFp7uixuWTJzk9/T9amtdGWRgyhzx0J79q6B0ThIyxAABV1wfrmrtnYXNxxBbt5AJRpMHaPxxz+FW68nsPd6GdY6YRKAIpGkwAvl5csfQAc5r0Lwp8LNX1KTN1DLaxRsN6TrsZsjoCfT867L4a+BNRsNVi1V2jSIjcCz7i2fp0/D869ljTCj0FVG8lqjaNPrI5vwb4L07w3GrW6brnHzS9M/T/69aPiLX7fR7UsxVps4C54HufSs/wAWeK7XRbUtvBkJwMf0rxLxFrq6leXMnnHfMBjacEgepqalRUlpuNzUdDqNe8cT3N26Wly5USFg6nGDtPUdh1rl5vin4jtswm/aSWMjK/Zk/InHSsdIlgfeX87cwXkZLHsf/r1la61stw800TQOq5Vmb7/uD78n8q4qNaUpvme5DfMtzvLP40a1JMY5NLtZGUfNuQoB9TmtGX4tyPayg6HB55QhTHNyD64I5Arw19REjgKjGMZAPUD/ABptndDDbpigVs7SpY9f7w59q71KVjNTseof8J9f/wAdtprP3JGMn8qK8/N6AT88X4x//XoqbyD2s+575osemRXN6t1LdKySAKgWVDGMdDgde9b1tJZt/wAeevzxH+5JKr/o3NV9IjaPxJqG+RlZ4opOMjnkd/yrpPLSVcSokg/29rfzra51JaGeZNUj8swXtndqzBfnhK4z3ypqx9q1JP8AXWEEg9YLgfyYCo7vTbEpuWzgVgyklI9pIyM8qakGkxY/dyXUIHaOd8fk2RSuNJkc2sxWyh7yzvbdSQu4xbxk+6k02XVLGbKG4VCf+emUP64qnrlpLbac8sd7NJsdDtlVHH3h6AGtIWt+QPMntpD3WSJv6MaLILs8Y+KsZS/kvrBFWWSPyJ5YxgTLnjOOuK8iuDmR/PBLNjpg5r6b8c272uiTStFBbtIUVZbbl/vHopAz09elec6NIj37LPerdHaxCyWS7sgEg5GamULmMqfM7nlDkx6dII1cFJASMbiCR2qnFG7Hachi3JOSTnpXsc+y4uQkkWnbvMGSkhiOfXBGDWRe+G47+4KIlxAzvs3xPHIBk4zjggU+V20FKlpozhIY5RE8BlAC4UBV4x/U1dtI7qTci+bJKflXauSP8c16HpPwmu5ZUkvbhjalThIlUzEDocFsAH1PPtXbaD4H0jSWBvYZ7cFsKjIx3fVuc9KycJERpX3PNPB/g+91K7R2tHcKwyf4B6gn/CvozRNKtLWOMi3i89UCbwgGB6DjpTtMOnRoI7Oa2VR/CrBT+RrYC7OoP41pGFjeMVHYeCsSEvhVAz7CuK8eeKf7P0a4lt54oFXC75TjeSeg9z6Vo67HrMs7mCKF7QY2qSyt+YBH6V454t8NeL9Qv/PuoY5IgcxQRkMI/YZ5Jxznv04FXJcsbilJ7GVdaydSnRbmSWRwQ5VsMFXrn8aoq9kHlCtJJLEu9iqD5hk8j9f1qC5tNT0xnnm067iZO0yFce5I4pq3Kxor3CRsTy4jIDHd0HHbp3/HrXmypvdnO0y5HdMYnksiHQE5L8Z75P8AKoWlhaeSO6t2jyQdknI59Dg59e1VDeCNXEdq/lbP4zks2c5P4549qtQ31tE0iRAo+z5DvYjk8rjp1yaz5bCuSyQRGcpBH5pCEr8wbccgHOOfT9Kqar4ft52d7YukjLl0jGFJAxkE/X+gq+buKCNCSZF2b3YSYG3OOT9TWbHeWsRDwqAQuASSCcnr+dEXJO6C5gHQ5gSBa3TAdG2jn3orpx4g1ADAdyB0+dP8KK056gXR7wGMXi+BCChns2GCCMlWH+NdHGp/i3H8/wDCvP8AUvEX2XVdPik1bTJmmaSIztZgfZ8LnB4zzjHFWl8ToqnHiXRjjjm2lFepyLudSlY7i5VfssmccKT27fhT8IQTx+GK4SXxUFhOde0aRSCCBFMAaW18XlsKuraSGwPl2SjHHTk0cnmPnOm8Trs8P3754WPdjPPBz61qKo5LZIIyT/nvXnur+MIW065iuNQ0q6R42VoEWUM4xyvt+Yq7beNoxCjf2npKqyhgrJN0x9KFAOc7ORVeUbkBITKn+7z2/OsrxHpllJp8081tC0qgDeY13YJAPzDnvXNy+OrdZdxv9L4GNwEuOvT7tV77xvaXlpNALmyuS4x5UPmB3OegyBzT5Rc6NW7+Heilw0EEtuUYEGKc44Ofutn+dXdK8MafpUUk1rboLhlZmuJQHlORnA4wo9hz71myeMlimeKaa0S4BKsjCQFT3B4px8V5sXbzLIxrHz87ZAx796Vl3ByOgsrG0OlwH7PDgxKclB6A1TS2iEmnIUuIZxN+8Y71BGGPB6dh0rLsfEsrabGIVtmRYlGDL8wGBjPv0pLvxRIl7aiWK33BmC7JQwDYIw2Dx1/Ol8xXR1N/bp9ku3Lyy/IcbwGz8vqRkVqJIViXeeNoGPwrif8AhJlbzYY7ixMshZMeawIIHPUevH1rdS51NiGFnAY2yfMDsRj1pqUe4Xb2NrzcjI4+opUm3dcMAehrHgubqZnCGxTaxU5ZxyPwqWaS/jQM32IhnCDAc5JOKu4GtJJDIjJNbwsCMYxjH5Viah4S8O6om660y2Z8gh2jUkEd8kZ/WppvtsUbSM1qcY4Ct3IHr70TLeI8cbSwDeSMiJuMDP8Aeo3EcTf/AAr0qaaT7M8UMLdBtYH067iD+Vcxe/CW8iUxWs5eIggZdXXn1Hynj8a9etBPvuFeVX2OFBA24+UE8c+tTFJVBY9enrWToxetiXBM+fL34Y+IYBKgW3niIXozRkY6AZUgDhfXAFc1qfhPW45TFdaPOxVvvpiTJ4BY7Tk9u3avqjzmVT0B/Kon8qbPnQxyH/aUE1PsIvYXs0fID2E8TtG2jX5ZTtJ8l+SPwor63NtZ5P8Ao6fmf8aKXsH3F7NHg/i8Lb+K76BlDKsu4E/w5FZvzOpHmMVXJBXGAO38q2PiFIr+KJ08mJmkRJgx+8cj+Vc+5WHcuGbcAAFYbfwz0/8ArVwV7qo0K9i7DvMhjYblIzkYUA56ZokWYZEbbgx2lGbBHPbjkVV228IZ7uW4cbhs3MAMk9Dx+tToREEaaReCWDRsduM4AOay1ve5SBPPmmWWVfMEDZ8tmDfh/wDWq1KrzY+Ul2xgqvyj6Co4rbzJAY1IlwcKsud2ewz3qSOaJQMFjx3OMYqXN30BtLVAsDRsJM7UB2kBlOG9x1B60txcBYm3/KQMfPjc3HTP60s008sahZVUgk52jLfj1/Gq88cxjJeKFzjIZx0x3HvTpTl9plKS6G74qEba7fJI3Rx14xwMCsi6hLIcGPf/ABjoD9a2/EYzrl453AAqwJbjJUc1Qfa2BhhGRlgMcn157mnUlaq/US1ehSjUBdpgBBIBYY6fnV61SJtQtVMX7zzYyxOM53DofTFZ0gg3tmPynxyUI/UCrmkoJtV08GaKUrPHtK8EEEcf/WqrNzT2QOL6kt7APt92Q7ndI+S7HI+Y96fZapqWmS77e4ubZI1AyH3A89NtUWdkublVJkiM0g2NkEcnuafLfRW0KqY5kdgCSzjGDkYPvkVM3JS07kqN9bnaf8JxqllbwLG1tP58fnS+euC7MSDyPYdq0dL8ercKEv7CKNY2Fw0ltJ/CueMH/GuE1Y70tDIoKraxZI4OSCcdfeq2n8W+oZIwLZvvDHVlFdSnLntcq7XU9psfEmmayqRWl9IrvKn7m4xnbuB4J7DGetdBIf8AiYW/Ro9rkMDjPQe/HNeBeHdPu7jzpIo0iCQOIzIdgckdBnrjr/jXdeEtP1qJUSG8uTk5CwE7UXP3eexJGSK66bnJaoanqejQSwXBIgH3xv3Y4PvUjRMB8uWA9Kk07S7iCyVZvmfjavHyL6e9SmAxrg7l+tdCT6lXXQosGVskHgYqKSMPyQB7Zq+RIRjII96Y0QIO4AGlZiMkxc/dP50Ve8lM/eNFGoXPnL4huryaRemGGRZbCNsydQcdq5S3uVmjkLy+QcgqyAMFHt78112vlJvCvhe4YKwNqYznqcED+lck2nxPKzRXKIp6qO349q5K0E5XJs+hO2oK58uHzXYgICy5GP73qeO1ON1KJY1a1eGBcEyyAjPvj/Gp1i+z2uYsu4G4Mqbsj1Gaotq8ybo7kOwzkbxyPpXO6cYuz/MTUYbl6K/sGdHUSM2cjgnBzxVi8DG5kkjsYzKUw+4EA44HsDxVC0mu7lXk+1tJFGclSgBPfn1NWH1dRbmSFHaUYIQnl8n6/j7Vg4csk0riSitQjku2RtzRxMOnoPQZ/A8VYFzAFKXl2AVXgQsT8xGPypi3U1zpRkWzzO0uRjAGO+V78d/WozpMd2WmK+TcDO3b95gByCB2+tXHlcbtcupq4xt7p0Pi+drbX7hxBLIGWMfKcAZjXk1mRXiypGVjYYzlQx4OPTvVnx5cRR6rOrqSzxRAbevMa4+tZFrf27RmCPfGwxhygO78K6KtCEpsSir3NC3eJo0j1ATIWPyuUIcdskdMZ96t6DAr69p7u6u6XEYRsFS43en0HQ1Wt7LVbhAsNtLOSc+a37sL+DcfiM10Ph7wve2uoWl3dzIfLYMQqFjj+7z1pUsO4z0u0Epp76nMi6c+YsksqMXJ5APc9SetWIba9uV3Wdu7oc5YIF5HueDXodp4Y0m1uHbaryZyrSqct7gH/wCtXQ23h6+m0+O502zEsM3CBnA4zjdj+77+grb6km7yZCucDfeHGkvI5pZiv7iNNkGCCAoB56DnPauj8NeGJ2Oy0tdsVw/lNIybgCOeW7Y69q9K0rwfbWl5BcSTNKUX5omQbWcjGfXA5wD/AErpbS3hs4fKtolhiyTtQYHJyf1rqhRhDVILHJ6L4IjiVX1JlfhgYl5H+yd3XOP5+1dZBbRWylYIkjH+yMfj+lStJtB5qNpBj5ck1oNDjTCD65FIJAx/xpQevHNAFd4o2+8g+uKhe1Qj5WI/WrZNMwMkjFAFH7GM/fH5UVbyc9vyoosB8oXhdfhzorQoXa2upYNp5OMmsOztyzGRyI2bAIQ5H4j1rc0WYXfw2uWlBJh1AMR6bgP8apRXMCuyKQJOhHfNcc4RcucqEE3zMfLbqFbbKyy9VCMBg44zWdJayTGR72RGdT0jPT6Zq5dRW0kiqTLlV3eYGwD7Gql1NCZNkQTzW4URgk/X3rNwXM5FNK9xLaOKy3NIzSQHBdAgJBzxnHWpZvJuJYJLRVVo+7sVwf6iksvDetXBUiBkiI+9Owj/ABx1rdsvB0EYzeTSTY6LF8q/meTUwozlK6RjzO+iMBY55XxbSbl6Yx+7/I89at6Roc0l8f7XeS3Rk2PcBiB+IzyK7mzsRFGqwxJGoGPl6/measi3SPd5hXaeDnnPt711rCxvzS3KbTd0ivrPhuO6uxcXsu9GARREqj7gC5LcnnGfx61NpeiWVjlrO0RGPV8Zb8zWqulLoyN5kCWKn5mDIEz746V0ngrQZb6dNT1FGSyAzbwSDmX/AG3HZfRe/U1olFbILM5+N0twGfcM8fJyzH0rrX8Mao1hHLCsQmKA/Zw21lJ7Fj+uK3ovDmmRalFfJAVmiHyLuJRT/eC9j/jW8sg4GMVeoJWMTSPDlnbaULS9giuWf5pndeWY9cd8fjXQRRokapFhVUYC44FNLcZ60m+kBIQc85z60gJx96mCTmlOCOtMBHVscHP1qIn1B+oqX6Gmc0DFBG0Z5+tOBBB55qMnNHY4/WgQ8j1FRsAM84oDYHvQXHPNAyPb/tL+tFL5oooCx8n6N8ngDxLt+XE6EY4weK5S4JEiEE529fxoorlq7DRejdjp5yxPCd69E8NwQxW1w0UUaMMcqoB7UUVOHG9jRxkgnqe9TIo3pwOnpRRXcZMeP4v96rfhhVfxxpKOoZQsrgEZG4LkH6j1ooqXsUtj1sW8N3E8V1FHPEQDskUMM59DUqdPxNFFSPqPpqn56KKYEininUUUAg7U4dKKKYhV6Ug+6aKKBoYO9Jn5qKKAGHrTTzmiigEQt94/Wiiig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3" name="Rectangle 12"/>
          <p:cNvSpPr/>
          <p:nvPr/>
        </p:nvSpPr>
        <p:spPr>
          <a:xfrm>
            <a:off x="-228600" y="6317818"/>
            <a:ext cx="9829800" cy="616382"/>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p:cNvSpPr txBox="1"/>
          <p:nvPr/>
        </p:nvSpPr>
        <p:spPr>
          <a:xfrm>
            <a:off x="7086600" y="6443246"/>
            <a:ext cx="1371600"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Century Gothic"/>
                <a:ea typeface="+mn-ea"/>
                <a:cs typeface="+mn-cs"/>
              </a:rPr>
              <a:t>@DOEE_DC</a:t>
            </a:r>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r="65650"/>
          <a:stretch/>
        </p:blipFill>
        <p:spPr>
          <a:xfrm>
            <a:off x="8458200" y="6358469"/>
            <a:ext cx="463296" cy="365760"/>
          </a:xfrm>
          <a:prstGeom prst="rect">
            <a:avLst/>
          </a:prstGeom>
        </p:spPr>
      </p:pic>
      <p:sp>
        <p:nvSpPr>
          <p:cNvPr id="17" name="Title 1"/>
          <p:cNvSpPr txBox="1">
            <a:spLocks/>
          </p:cNvSpPr>
          <p:nvPr/>
        </p:nvSpPr>
        <p:spPr>
          <a:xfrm>
            <a:off x="1797338" y="-1349270"/>
            <a:ext cx="11008311" cy="583723"/>
          </a:xfrm>
          <a:prstGeom prst="rect">
            <a:avLst/>
          </a:prstGeom>
          <a:solidFill>
            <a:schemeClr val="bg1">
              <a:alpha val="54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kern="0" spc="-150">
                <a:solidFill>
                  <a:prstClr val="black"/>
                </a:solidFill>
                <a:latin typeface="Century Gothic" panose="020B0502020202020204" pitchFamily="34" charset="0"/>
              </a:rPr>
              <a:t>Policy Approaches</a:t>
            </a:r>
            <a:endParaRPr kumimoji="0" lang="en-US" sz="2800" b="0" i="0" u="none" strike="noStrike" kern="0" cap="none" spc="-150" normalizeH="0" baseline="0" noProof="0">
              <a:ln>
                <a:noFill/>
              </a:ln>
              <a:solidFill>
                <a:prstClr val="black"/>
              </a:solidFill>
              <a:effectLst/>
              <a:uLnTx/>
              <a:uFillTx/>
              <a:latin typeface="Century Gothic" panose="020B0502020202020204" pitchFamily="34" charset="0"/>
              <a:ea typeface="+mj-ea"/>
              <a:cs typeface="+mj-cs"/>
            </a:endParaRPr>
          </a:p>
        </p:txBody>
      </p:sp>
      <p:cxnSp>
        <p:nvCxnSpPr>
          <p:cNvPr id="18" name="Straight Connector 17"/>
          <p:cNvCxnSpPr/>
          <p:nvPr/>
        </p:nvCxnSpPr>
        <p:spPr>
          <a:xfrm>
            <a:off x="304800" y="914400"/>
            <a:ext cx="3733800" cy="12583"/>
          </a:xfrm>
          <a:prstGeom prst="line">
            <a:avLst/>
          </a:prstGeom>
          <a:ln w="38100">
            <a:solidFill>
              <a:srgbClr val="248C43"/>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074760" y="5250579"/>
            <a:ext cx="1858954" cy="15106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AD1EC1D6-3238-41B7-9C5F-F2F6CA95E875}"/>
              </a:ext>
            </a:extLst>
          </p:cNvPr>
          <p:cNvSpPr txBox="1"/>
          <p:nvPr/>
        </p:nvSpPr>
        <p:spPr>
          <a:xfrm>
            <a:off x="155575" y="7937"/>
            <a:ext cx="7845425" cy="830997"/>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400" kern="0" spc="-150" dirty="0">
                <a:solidFill>
                  <a:prstClr val="black"/>
                </a:solidFill>
                <a:latin typeface="Century Gothic" panose="020B0502020202020204" pitchFamily="34" charset="0"/>
              </a:rPr>
              <a:t>Current Implementation Plans for Chesapeake Bay Watershed Jurisdictions</a:t>
            </a:r>
            <a:endParaRPr kumimoji="0" lang="en-US" sz="2400" b="0" i="0" u="none" strike="noStrike" kern="0" cap="none" spc="-150" normalizeH="0" baseline="0" noProof="0" dirty="0">
              <a:ln>
                <a:noFill/>
              </a:ln>
              <a:solidFill>
                <a:prstClr val="black"/>
              </a:solidFill>
              <a:effectLst/>
              <a:uLnTx/>
              <a:uFillTx/>
              <a:latin typeface="Century Gothic" panose="020B0502020202020204" pitchFamily="34" charset="0"/>
              <a:ea typeface="+mj-ea"/>
              <a:cs typeface="+mj-cs"/>
            </a:endParaRPr>
          </a:p>
        </p:txBody>
      </p:sp>
      <p:pic>
        <p:nvPicPr>
          <p:cNvPr id="8" name="Picture 7">
            <a:extLst>
              <a:ext uri="{FF2B5EF4-FFF2-40B4-BE49-F238E27FC236}">
                <a16:creationId xmlns:a16="http://schemas.microsoft.com/office/drawing/2014/main" id="{20F0E8D1-F163-4310-9206-36A67BF399CB}"/>
              </a:ext>
            </a:extLst>
          </p:cNvPr>
          <p:cNvPicPr>
            <a:picLocks noChangeAspect="1"/>
          </p:cNvPicPr>
          <p:nvPr/>
        </p:nvPicPr>
        <p:blipFill rotWithShape="1">
          <a:blip r:embed="rId4"/>
          <a:srcRect l="6490" t="21204" r="79149" b="15775"/>
          <a:stretch/>
        </p:blipFill>
        <p:spPr>
          <a:xfrm>
            <a:off x="1162399" y="3358751"/>
            <a:ext cx="2095774" cy="2758925"/>
          </a:xfrm>
          <a:prstGeom prst="rect">
            <a:avLst/>
          </a:prstGeom>
        </p:spPr>
      </p:pic>
      <p:sp>
        <p:nvSpPr>
          <p:cNvPr id="9" name="TextBox 8">
            <a:extLst>
              <a:ext uri="{FF2B5EF4-FFF2-40B4-BE49-F238E27FC236}">
                <a16:creationId xmlns:a16="http://schemas.microsoft.com/office/drawing/2014/main" id="{3791D9A1-53AD-455D-A733-B157E9417BA0}"/>
              </a:ext>
            </a:extLst>
          </p:cNvPr>
          <p:cNvSpPr txBox="1"/>
          <p:nvPr/>
        </p:nvSpPr>
        <p:spPr>
          <a:xfrm>
            <a:off x="3490414" y="4174849"/>
            <a:ext cx="5199434" cy="923330"/>
          </a:xfrm>
          <a:prstGeom prst="rect">
            <a:avLst/>
          </a:prstGeom>
          <a:noFill/>
        </p:spPr>
        <p:txBody>
          <a:bodyPr wrap="square" rtlCol="0">
            <a:spAutoFit/>
          </a:bodyPr>
          <a:lstStyle/>
          <a:p>
            <a:r>
              <a:rPr lang="en-US" dirty="0">
                <a:hlinkClick r:id="rId5"/>
              </a:rPr>
              <a:t>2021 NOAA Marine Debris Action Plan </a:t>
            </a:r>
            <a:r>
              <a:rPr lang="en-US" dirty="0"/>
              <a:t>– Voluntary, collaborative effort of 96 organizations in DE, MD, NJ, NY, VA, and DC.  </a:t>
            </a:r>
          </a:p>
        </p:txBody>
      </p:sp>
      <p:pic>
        <p:nvPicPr>
          <p:cNvPr id="11" name="Picture 10">
            <a:extLst>
              <a:ext uri="{FF2B5EF4-FFF2-40B4-BE49-F238E27FC236}">
                <a16:creationId xmlns:a16="http://schemas.microsoft.com/office/drawing/2014/main" id="{42D7E2CC-ACE3-44BA-8F3E-324BF885C904}"/>
              </a:ext>
            </a:extLst>
          </p:cNvPr>
          <p:cNvPicPr>
            <a:picLocks noChangeAspect="1"/>
          </p:cNvPicPr>
          <p:nvPr/>
        </p:nvPicPr>
        <p:blipFill rotWithShape="1">
          <a:blip r:embed="rId6"/>
          <a:srcRect l="17766" t="14362" r="63980" b="6391"/>
          <a:stretch/>
        </p:blipFill>
        <p:spPr>
          <a:xfrm>
            <a:off x="4572000" y="991334"/>
            <a:ext cx="2263344" cy="2947735"/>
          </a:xfrm>
          <a:prstGeom prst="rect">
            <a:avLst/>
          </a:prstGeom>
        </p:spPr>
      </p:pic>
      <p:sp>
        <p:nvSpPr>
          <p:cNvPr id="21" name="TextBox 20">
            <a:extLst>
              <a:ext uri="{FF2B5EF4-FFF2-40B4-BE49-F238E27FC236}">
                <a16:creationId xmlns:a16="http://schemas.microsoft.com/office/drawing/2014/main" id="{442EE188-8996-4C83-BEC4-F1ADC112966D}"/>
              </a:ext>
            </a:extLst>
          </p:cNvPr>
          <p:cNvSpPr txBox="1"/>
          <p:nvPr/>
        </p:nvSpPr>
        <p:spPr>
          <a:xfrm>
            <a:off x="304800" y="1425470"/>
            <a:ext cx="4038600" cy="1754326"/>
          </a:xfrm>
          <a:prstGeom prst="rect">
            <a:avLst/>
          </a:prstGeom>
          <a:noFill/>
        </p:spPr>
        <p:txBody>
          <a:bodyPr wrap="square" rtlCol="0">
            <a:spAutoFit/>
          </a:bodyPr>
          <a:lstStyle/>
          <a:p>
            <a:r>
              <a:rPr lang="en-US" dirty="0">
                <a:hlinkClick r:id="rId7"/>
              </a:rPr>
              <a:t>2021-2025 VA Marine Debris Reduction Plan </a:t>
            </a:r>
            <a:r>
              <a:rPr lang="en-US" dirty="0"/>
              <a:t>– establishes a comprehensive framework for strategic action and identifies priorities to reduce the impacts of marine debris on Virginia’s coasts, people, and wildlife.</a:t>
            </a:r>
          </a:p>
        </p:txBody>
      </p:sp>
    </p:spTree>
    <p:extLst>
      <p:ext uri="{BB962C8B-B14F-4D97-AF65-F5344CB8AC3E}">
        <p14:creationId xmlns:p14="http://schemas.microsoft.com/office/powerpoint/2010/main" val="25797853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data:image/jpeg;base64,/9j/4AAQSkZJRgABAQAAAQABAAD/4gJESUNDX1BST0ZJTEUAAQEAAAI0AAAAAAAAAABtbnRyUkdCIFhZWiAH3gAGAAQAEQArADhhY3NwAAAAAAAAAAAAAAAAAAAAAAAAAAEAAAAAAAAAAAAA9tYAAQAAAADTLQAAAAAAAAAAAAAAAAAAAAAAAAAAAAAAAAAAAAAAAAAAAAAAAAAAAAAAAAAAAAAAAAAAAApkZXNjAAAA/AAAAHlia3B0AAABeAAAABR3dHB0AAABjAAAABRjcHJ0AAABoAAAABVyWFlaAAABuAAAABRnWFlaAAABzAAAABRiWFlaAAAB4AAAABRyVFJDAAAB9AAAAEBnVFJDAAAB9AAAAEBiVFJDAAAB9AAAAEBkZXNjAAAAAAAAAB9zUkdCIElFQzYxOTY2LTItMSBibGFjayBzY2FsZWQAAAAAAAAAAAAAAAAAAAAAAAAAAAAAAAAAAAAAAAAAAAAAAAAAAAAAAAAAAAAAAAAAAAAAAAAAAAAAAAAAAAAAAAAAAAAAAAAAAAAAAAAAAAAAWFlaIAAAAAAAAAMWAAADMwAAAqRYWVogAAAAAAAA9tYAAQAAAADTLXRleHQAAAAARHJvcGJveCwgSW5jLgAAAFhZWiAAAAAAAABvogAAOPUAAAOQWFlaIAAAAAAAAGKZAAC3hQAAGNpYWVogAAAAAAAAJKAAAA+EAAC2z2N1cnYAAAAAAAAAGgAAAMUBzANiBZMIawv2EEAVURs0IfEpkDIYO5JGBVF2Xe1rcHoFibKafKxpv37Twek3////2wBDAAYEBQYFBAYGBQYHBwYIChAKCgkJChQODwwQFxQYGBcUFhYaHSUfGhsjHBYWICwgIyYnKSopGR8tMC0oMCUoKSj/2wBDAQcHBwoIChMKChMoGhYaKCgoKCgoKCgoKCgoKCgoKCgoKCgoKCgoKCgoKCgoKCgoKCgoKCgoKCgoKCgoKCgoKCj/wAARCACyALI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G0a+ku9DuLWfyw8VofkQjKknODiuWtDClxC9zMkLlykS7vvn06da1/BZU3F+ZpI/tlxbs80Ctnyzj/wCtWGVtXmga9lWLy5gYfmI3N6dK4pbo9KC92S/rc69CfLX6CnscxsOenbg/gajh/wBUvrilnJELDsQR1x2riWjOyT90ktwTEm8ENjnd1rE8QuhubRgTmMscY71oabdxOiwljvUYyxzn8axfE42TxeWWQOxBb1+nrVp+9dHPOd6XulCe73tCUQSFcI258cc8+9W5r0SIZXIXOFxkYIHH6VkSW8RRVkkO/GQwXHc/pTGfLNHIwbbjaxHWqlJ2tc83ma3NOCcNvDg4yRjuKjyn2tzwY1UHBP61RhuHVv3B+cDA96uZ80FtqlyD0P3j6YFLmdrBe+jOj8Mac2paDrCb38iJoJDGnTc7lQc9T047DJ9qr+KY1iV40UrCroBzznI/n/WtXwvdeRpuoQpNFGjeR8pHzNhz0+hrP8SSrNcSO4YksoAIx6dv0rqjZJGtFJXN3U5ZhaypPEocFcSKccAd+4yDW98BUEuo6cqFsNJOxU9B8vX61iao8jWUgd1lG5B78JwPwHH4VpfB3Uo9JS0vXCkRCZ9zHAOcDn2rePxIctYM+iTaEElmA+tVmjGaZp/inTb+KILc26zOOUEgbbgZPNXB+9Xf8vfoffFd0Kje55NWklsVdlJsq35ftTfLNa85hyFbZSbKtbKNlHMHIVdlASrOyjZRzC5Cts9qKs7KKOYfIfIXghidY/0p0GoTRN5kSZwAFOCOP61jSRwSXP8AphZUjcSJsDZyD3xWr4M3xa5Z/b5N9/IrEBUIQoOOvTNUZ4IYLi5+0l/JidtxQFjy2O3vXiyWqPpI2SkdTASYVJ96ewyjA45HeobclVKZHBI/WkuLuO1KGU4BPWuG3vWO1tct2YTJPa3EbWwjIUf3twbrjFU9XuzfLAzRlWifODyD64rRnv4N7Ru0Txs28SAY59MVjagEYqyq0e7n73H1x2qnpLQ82T5VoyOf54yVC8cgms2dxFLyzEjnJHUelSXs8sQQFWZc43AdM1Xud+HScgA4G5expo5JO5NbwyTTlYiQCclscdORWzZqYiwbDlR8oHTOOpzWTZTC1dFYsQ4KjjPIqz9r/fMGZhg5wO4I6VXUcWkjpNKChJZLyRVuQ0flqDkqoJyMHjmna5cQXcriMlYxKrFRjIIrH0+CXUZi0RZkUjzGH8OTx/WtO+s1gKwQnD+auQT0HUj6+9a8ztpsbUnub175r2TyXERU7gM9D93pj34NRaDCkvhPypwjRSLtdWGVIMqA9x/OtGWUXdrIjvgM4dQM5+7jn+VQ6MGsdDjhJG4ADgnABkXvgn9K2pSXPy9S5fAzVtrG1stTge0SBGaO4J8sDru68Hr+v0r1f4a63qGoQw2d/wDY/wB0WCNEXDsBnJYEY656H0ryW3l3ajBjGBbzHn3k91B/z3616R8HNz6kd4UMsDt78v8ASu2C1k/Q4ZpSSR6jspyoo5Iq109KhMqliu9cgZIz0HrRzEezsQmME9AKaYwP/rVNPJFBEZJWAQck0kU0c0YZM4PSmpC5CERr70FB9KsAc/dP0qlrepWOk2LXOoOscQIA55J9BQ52EqbZN5dFcm/jXQ2dmXULgqTkbeB+FFT7ZB7LzPm3Q/I01YlFnf3UsTlluJ/9YoPUcDGKmVbG3vZ5xp13IXJmdXfAzndxxxzWNpU17c+XJcapFEIztVEjZifqcVPrGpXX2lDpsZuYgrRSl+AwxgEH/PSudNvodvOrMc2tJO9zNbxnYrAuGkyyk8fjUWr3w+wLJ5YYNnBIzg9x7GuOSR7UvsAAYbW24O7uM+1Zt7q8+REQQiHd8rdK5/ZJu4/rU1Dlubz3jyWhRxvhLDnA47ZpZ5EKxwgO4XDAkYOPesjT7+OZSQxUquWGOPrVuORVRjIGIY5HOR/9aspRtoZcze5ZJCk+Wp2HGAo61m3imTzJEZt2M7QcZNaVhOUkZGxtJ+8AenpTniRp02qAH+V2J9azTsx2ujOlSXfEQ+NylmIbqMc0kUMk0gbPzL1BOKtyaegulRLlgShwJBzx159KWa3nt3ixGzuTztBIznt/OrckS4svWc8iWpRDtRyDtTjpnBNVZ9RmuJwlrIXlB+Y9dvPT2zzV62eKKCZZR50m3LJjBbHOP5VhXF99lvcwBoWldG+UYCEkDBPTpmiGrasK/Q9F066vf7MQXgjR25wR+WT64rSs2SCKHYiu+9CzOQcYbOTnHTtXIIzyKPtMr53Bg+fvqOh4rUW6UWrCIblPysmSc5H+cVyUKs6dbmubOomnE68lFuEuXCI4tZGLcAY8w+hx6/54ro/hr4usdLvXeQSyILU72gTf5QznLjggZ715pb+JdMMKWUSlHWBoFTPyliwJyO3euaju1vbu7t7kiKEy7PMgyh2DgA5HK8Zwa92GK0k7bmElGys9j6E0r45wXGqfZ7izH2eNm3yROWJAzzg9OxqC6+KdvPe3V5aaahkeLCM7k5Zfub1Hp6CvHhb2mli4htbhri3Eg2PIigscc9O3TFPgkjWWfy5HSZCF2qOM+ua86pi5qTURJHfar8TNeltQkd8svJbzPsyqwyeBgeme/wCtc8/xM8cWFysh1WVo/L3NE6INnUAtx69qilu5ZRErXLyMjZUkcYPU/Xj1qvcTHYRKGkBI+QrwR6n0rBY+UZ6O5o4Jo9WT4420nhtVjs7xtaNuQXWINEkwHU89M84xXml14v8AEetWzr4gvzLH5nmRxMoG3jB6dvY1ix+a+cExAHIXHGPpTHlVFbDQrznB5wKdXHTlolYhI01vr7A2yQ7e3A/xorl5JfnbFxCBngbOlFT9YY+VHNR6obK9ntZrqNmikZA5IXODwa3rDVrZSrQ30CsexZTn25Nc9pS+Y7BGJ3Yyeob611mmabE2lKRFFuZeG8kMMj6ivYTSNFexzet3sCXMm4x/OBjYRg8Vi6YiGSdkKydss/8ACeoqTUleK/cS25MgBO1VGMVlOzmQOIxEQAcbT65rOSvsZLe50FmyWyMk0W206oNvXJOeKvQCJIGEdwPKY5Chc49Kp6c/mW5N1Jv7qrDBUGrcNgZAZrefBfor8D6Ef1rjm9XctO4scUhiDMQ2RnOOg96v2M0d0hjkwxAwNpwaqySubcRSOqPnBweDmo7WONLhI4W3nPJ6YrJ7FbbFq4DI5Zow+BwOuPxp324uNvSM/wAR65/wqrcXwsXbfh17Ac1Rjme5kJaT5n7dsemKIxvqxOXY2oZmurZzCY3PTjg4780+0Z3d4Z7Y+SybMkZBH9ao2k8sAETKigEjC/lmpG1CMZNzLtjTnIfp+A/lTs+hGhfjit4EaMTEn+GPjj6cZAzSsl1NAj2bDYWwSy8qAOQB0rBnuoZLgmyuHBOS0rsDjHbPUDp0NFhq08sb/vlLqMkjlQM471SpdbEud2XYDOAAsJVpDyV6k55LehxW5aJZbnZ7ZZZXOSGBHI6YIwc5rlLa5mMsm+ZQGDZJHXnrgVatdL+aO4S9UoMrvySFbjJxnPQ1c9mrji9Drr+2nieM3NrLbvISwDDr+H1qvbXUgldGRg7NzgHk1taf4Vu9aJj0i6F75YTg8sxIJIGT9B+Jp1h4bu5bg21lZzySyMcSRqcEZI5Yr047Hv2rknQdndbgkzNM0hOzYEAySOaLK6ZmkjXK9+hIxXqGn/DtLDT7dtbbzbm4njQKp5hznPzDqeldVD4e0vTDfJo1qqXEkQjV3kbIzkHDEelOGBk9y1Fng0wJx5bcg4+Y9azZ0VW8p8bnzgA9a9u1vw7d6jO0Oos+yKElLmzHmPtzgBkbknjtXnuv2rPpNzb299Cht0OUurLyJTgZUquMk8Y/Gq+rcrsLlOAWCVlBIckjOQKK0Ftr/aN2jjd3zP8A/bKKfspiscrosd1buqwtDsOQPMU8YPqD0rrNMutSa3aFLS2kAJUslw6/+ymqenaLLo9tbC7R4pnj3ssi8Ic4256Hpn8amtpHW5f5lYKeBjIP4816qvY0jtqcn4yE8N+ge1WFjux++8zBB9gPWsKWV5YQjfMR6nrXpN/Y3d5qVrJp9mbk2yyTSqAPlTHJOeo5rzr7OiqXadOOqou8j8u9C10YpQVr3GrPNHIk5fAjwAo6Y9K39Mne5SSYXFvCw6Kx9elc/vgBVHE65Iy8mFAGeuBzVGWUKWWMfd9RUTpKWhC0Z3GUmeRnmi3oNxKeg4yantLqOGMGFYXlxjft5OK5zwU583ViQGxYyMAehwQakstQtxboclbl/mIAOOp6VzVMO4ruO/UtXXmXkYkZQj7jlQenByf0pbSWBIo/NRcrkI6L8zZPc9/b0qhrF64iR4TlZPlyvb/6/NVlvTboIpQXP3ih4wT/AFxVcj5diXvc6eaxlls2ku0eKBjhXL49T+GMHmsea60qNAsf7yTPJY9eMdf8ms641e7mglhEjCKXqqt1A9QKzETewDSAAevetYUbAzbsvOlmkNu6QA/eRRgY+hrR03MMpZ4xuV9rqnJX3wfpms3TY7KJN02d4I5LEbh047d+ntXQp4gstFnVdMitL15IQk01zASA2cnCtxnoA3Xg0pRvcjlPafhfbeHNX0iNb7TVvJ4m37p9gf1zhQDj6kivRLfT/D0E7yDRbFEABVVt0+Vhkk4x34/KvkOw1HUoNYgv/NMZRt8bxnA4OcDH8q9RtfiZqkm4zQ253gnABHGOKjmUVZmsJpLU9+0nVbBLOCWGCOHcisQkQQevQVR0PU1SxsmwDH9lVcFiBuLFjx+Iri/AWrv4ntJLW22wXUEeNrZ24xxj6V1Vp4ev7e2hiJQiNAmQQRwMentWkWmro2TutCzqGoQTXNmJbVGAkJA87BJ2nGPp1q0b+N5rTZG6qJCWzLnjacfris2bw/etPDJuXEZJ5HXIxTpNLu0GSFP0zVDNie8aRpfsrJHJtQbpBvHcngH3rzTxj4TupYb+/l1iRpXBbBhI5JAwOvHNdO9tcRl2K4BPXPtWZrhlGmyqf4mRevq61LgpqzJdjj59AihnkibWodyMVP8AoncHH92ir9/4U0u6vrm4m1ICSWRpGBDHBJJPRsUVHsKXY05D0UWNtNGrKqvG4DAhshge/uKzLrwlolwS8+lWTsf4mgGfz61oaD4hstczb21tJbTWyBWj8koioMBcE9Tx6VseWMncRmtJc0WEUmee6n4Ti0uxu7nwtpcH9pSR+Uo3FVIPXOTjA64715X4p8M22ipAL3QNQeMxI73FoW+WQj5wQo28HNfSxiVhgjIppt1ydowfakpvqDppnyDp/hHQdeuTHo+tTw3RDMYruLOAoyfmX0A9K5XWNFk0/U5bbzI50UgCWHJRiewJFfZ2o+FtJvpjNcWFsbgo0fnBAsgVgQRuHPQmvLta+D0Vpqdvc6ZdSXNoJA0tnc4JK+gb+Ie3BqufsZunqeKeGo1s7m/V1yWsZRnHXpUGk28SlGmjYPggcEcc/wCJr0+80fSNTsLptOt4tP1G2VoJEhXaUb+6y9wccHrXn87mByhyjLxtwQD+dZ1pNR5TCSsrE7xqII9qoRvxuPQHHpTbpIrmOMS28L7Mjp9e9RT3HlaVGyrtHnNkkcH5fWs0TTxupxEA3HLZz3rJxk7Mam0rFy104iOWKJYwAvIKZP5/pVS60USmaSApGByFUcf/AK+K0LWZ97MfM3YB5xgn2PetK3UzIQQdrdSoIzU+1nFkxkkcxFp7uixuWTJzk9/T9amtdGWRgyhzx0J79q6B0ThIyxAABV1wfrmrtnYXNxxBbt5AJRpMHaPxxz+FW68nsPd6GdY6YRKAIpGkwAvl5csfQAc5r0Lwp8LNX1KTN1DLaxRsN6TrsZsjoCfT867L4a+BNRsNVi1V2jSIjcCz7i2fp0/D869ljTCj0FVG8lqjaNPrI5vwb4L07w3GrW6brnHzS9M/T/69aPiLX7fR7UsxVps4C54HufSs/wAWeK7XRbUtvBkJwMf0rxLxFrq6leXMnnHfMBjacEgepqalRUlpuNzUdDqNe8cT3N26Wly5USFg6nGDtPUdh1rl5vin4jtswm/aSWMjK/Zk/InHSsdIlgfeX87cwXkZLHsf/r1la61stw800TQOq5Vmb7/uD78n8q4qNaUpvme5DfMtzvLP40a1JMY5NLtZGUfNuQoB9TmtGX4tyPayg6HB55QhTHNyD64I5Arw19REjgKjGMZAPUD/ABptndDDbpigVs7SpY9f7w59q71KVjNTseof8J9f/wAdtprP3JGMn8qK8/N6AT88X4x//XoqbyD2s+575osemRXN6t1LdKySAKgWVDGMdDgde9b1tJZt/wAeevzxH+5JKr/o3NV9IjaPxJqG+RlZ4opOMjnkd/yrpPLSVcSokg/29rfzra51JaGeZNUj8swXtndqzBfnhK4z3ypqx9q1JP8AXWEEg9YLgfyYCo7vTbEpuWzgVgyklI9pIyM8qakGkxY/dyXUIHaOd8fk2RSuNJkc2sxWyh7yzvbdSQu4xbxk+6k02XVLGbKG4VCf+emUP64qnrlpLbac8sd7NJsdDtlVHH3h6AGtIWt+QPMntpD3WSJv6MaLILs8Y+KsZS/kvrBFWWSPyJ5YxgTLnjOOuK8iuDmR/PBLNjpg5r6b8c272uiTStFBbtIUVZbbl/vHopAz09elec6NIj37LPerdHaxCyWS7sgEg5GamULmMqfM7nlDkx6dII1cFJASMbiCR2qnFG7Hachi3JOSTnpXsc+y4uQkkWnbvMGSkhiOfXBGDWRe+G47+4KIlxAzvs3xPHIBk4zjggU+V20FKlpozhIY5RE8BlAC4UBV4x/U1dtI7qTci+bJKflXauSP8c16HpPwmu5ZUkvbhjalThIlUzEDocFsAH1PPtXbaD4H0jSWBvYZ7cFsKjIx3fVuc9KycJERpX3PNPB/g+91K7R2tHcKwyf4B6gn/CvozRNKtLWOMi3i89UCbwgGB6DjpTtMOnRoI7Oa2VR/CrBT+RrYC7OoP41pGFjeMVHYeCsSEvhVAz7CuK8eeKf7P0a4lt54oFXC75TjeSeg9z6Vo67HrMs7mCKF7QY2qSyt+YBH6V454t8NeL9Qv/PuoY5IgcxQRkMI/YZ5Jxznv04FXJcsbilJ7GVdaydSnRbmSWRwQ5VsMFXrn8aoq9kHlCtJJLEu9iqD5hk8j9f1qC5tNT0xnnm067iZO0yFce5I4pq3Kxor3CRsTy4jIDHd0HHbp3/HrXmypvdnO0y5HdMYnksiHQE5L8Z75P8AKoWlhaeSO6t2jyQdknI59Dg59e1VDeCNXEdq/lbP4zks2c5P4549qtQ31tE0iRAo+z5DvYjk8rjp1yaz5bCuSyQRGcpBH5pCEr8wbccgHOOfT9Kqar4ft52d7YukjLl0jGFJAxkE/X+gq+buKCNCSZF2b3YSYG3OOT9TWbHeWsRDwqAQuASSCcnr+dEXJO6C5gHQ5gSBa3TAdG2jn3orpx4g1ADAdyB0+dP8KK056gXR7wGMXi+BCChns2GCCMlWH+NdHGp/i3H8/wDCvP8AUvEX2XVdPik1bTJmmaSIztZgfZ8LnB4zzjHFWl8ToqnHiXRjjjm2lFepyLudSlY7i5VfssmccKT27fhT8IQTx+GK4SXxUFhOde0aRSCCBFMAaW18XlsKuraSGwPl2SjHHTk0cnmPnOm8Trs8P3754WPdjPPBz61qKo5LZIIyT/nvXnur+MIW065iuNQ0q6R42VoEWUM4xyvt+Yq7beNoxCjf2npKqyhgrJN0x9KFAOc7ORVeUbkBITKn+7z2/OsrxHpllJp8081tC0qgDeY13YJAPzDnvXNy+OrdZdxv9L4GNwEuOvT7tV77xvaXlpNALmyuS4x5UPmB3OegyBzT5Rc6NW7+Heilw0EEtuUYEGKc44Ofutn+dXdK8MafpUUk1rboLhlZmuJQHlORnA4wo9hz71myeMlimeKaa0S4BKsjCQFT3B4px8V5sXbzLIxrHz87ZAx796Vl3ByOgsrG0OlwH7PDgxKclB6A1TS2iEmnIUuIZxN+8Y71BGGPB6dh0rLsfEsrabGIVtmRYlGDL8wGBjPv0pLvxRIl7aiWK33BmC7JQwDYIw2Dx1/Ol8xXR1N/bp9ku3Lyy/IcbwGz8vqRkVqJIViXeeNoGPwrif8AhJlbzYY7ixMshZMeawIIHPUevH1rdS51NiGFnAY2yfMDsRj1pqUe4Xb2NrzcjI4+opUm3dcMAehrHgubqZnCGxTaxU5ZxyPwqWaS/jQM32IhnCDAc5JOKu4GtJJDIjJNbwsCMYxjH5Viah4S8O6om660y2Z8gh2jUkEd8kZ/WppvtsUbSM1qcY4Ct3IHr70TLeI8cbSwDeSMiJuMDP8Aeo3EcTf/AAr0qaaT7M8UMLdBtYH067iD+Vcxe/CW8iUxWs5eIggZdXXn1Hynj8a9etBPvuFeVX2OFBA24+UE8c+tTFJVBY9enrWToxetiXBM+fL34Y+IYBKgW3niIXozRkY6AZUgDhfXAFc1qfhPW45TFdaPOxVvvpiTJ4BY7Tk9u3avqjzmVT0B/Kon8qbPnQxyH/aUE1PsIvYXs0fID2E8TtG2jX5ZTtJ8l+SPwor63NtZ5P8Ao6fmf8aKXsH3F7NHg/i8Lb+K76BlDKsu4E/w5FZvzOpHmMVXJBXGAO38q2PiFIr+KJ08mJmkRJgx+8cj+Vc+5WHcuGbcAAFYbfwz0/8ArVwV7qo0K9i7DvMhjYblIzkYUA56ZokWYZEbbgx2lGbBHPbjkVV228IZ7uW4cbhs3MAMk9Dx+tToREEaaReCWDRsduM4AOay1ve5SBPPmmWWVfMEDZ8tmDfh/wDWq1KrzY+Ul2xgqvyj6Co4rbzJAY1IlwcKsud2ewz3qSOaJQMFjx3OMYqXN30BtLVAsDRsJM7UB2kBlOG9x1B60txcBYm3/KQMfPjc3HTP60s008sahZVUgk52jLfj1/Gq88cxjJeKFzjIZx0x3HvTpTl9plKS6G74qEba7fJI3Rx14xwMCsi6hLIcGPf/ABjoD9a2/EYzrl453AAqwJbjJUc1Qfa2BhhGRlgMcn157mnUlaq/US1ehSjUBdpgBBIBYY6fnV61SJtQtVMX7zzYyxOM53DofTFZ0gg3tmPynxyUI/UCrmkoJtV08GaKUrPHtK8EEEcf/WqrNzT2QOL6kt7APt92Q7ndI+S7HI+Y96fZapqWmS77e4ubZI1AyH3A89NtUWdkublVJkiM0g2NkEcnuafLfRW0KqY5kdgCSzjGDkYPvkVM3JS07kqN9bnaf8JxqllbwLG1tP58fnS+euC7MSDyPYdq0dL8ercKEv7CKNY2Fw0ltJ/CueMH/GuE1Y70tDIoKraxZI4OSCcdfeq2n8W+oZIwLZvvDHVlFdSnLntcq7XU9psfEmmayqRWl9IrvKn7m4xnbuB4J7DGetdBIf8AiYW/Ro9rkMDjPQe/HNeBeHdPu7jzpIo0iCQOIzIdgckdBnrjr/jXdeEtP1qJUSG8uTk5CwE7UXP3eexJGSK66bnJaoanqejQSwXBIgH3xv3Y4PvUjRMB8uWA9Kk07S7iCyVZvmfjavHyL6e9SmAxrg7l+tdCT6lXXQosGVskHgYqKSMPyQB7Zq+RIRjII96Y0QIO4AGlZiMkxc/dP50Ve8lM/eNFGoXPnL4huryaRemGGRZbCNsydQcdq5S3uVmjkLy+QcgqyAMFHt78112vlJvCvhe4YKwNqYznqcED+lck2nxPKzRXKIp6qO349q5K0E5XJs+hO2oK58uHzXYgICy5GP73qeO1ON1KJY1a1eGBcEyyAjPvj/Gp1i+z2uYsu4G4Mqbsj1Gaotq8ybo7kOwzkbxyPpXO6cYuz/MTUYbl6K/sGdHUSM2cjgnBzxVi8DG5kkjsYzKUw+4EA44HsDxVC0mu7lXk+1tJFGclSgBPfn1NWH1dRbmSFHaUYIQnl8n6/j7Vg4csk0riSitQjku2RtzRxMOnoPQZ/A8VYFzAFKXl2AVXgQsT8xGPypi3U1zpRkWzzO0uRjAGO+V78d/WozpMd2WmK+TcDO3b95gByCB2+tXHlcbtcupq4xt7p0Pi+drbX7hxBLIGWMfKcAZjXk1mRXiypGVjYYzlQx4OPTvVnx5cRR6rOrqSzxRAbevMa4+tZFrf27RmCPfGwxhygO78K6KtCEpsSir3NC3eJo0j1ATIWPyuUIcdskdMZ96t6DAr69p7u6u6XEYRsFS43en0HQ1Wt7LVbhAsNtLOSc+a37sL+DcfiM10Ph7wve2uoWl3dzIfLYMQqFjj+7z1pUsO4z0u0Epp76nMi6c+YsksqMXJ5APc9SetWIba9uV3Wdu7oc5YIF5HueDXodp4Y0m1uHbaryZyrSqct7gH/wCtXQ23h6+m0+O502zEsM3CBnA4zjdj+77+grb6km7yZCucDfeHGkvI5pZiv7iNNkGCCAoB56DnPauj8NeGJ2Oy0tdsVw/lNIybgCOeW7Y69q9K0rwfbWl5BcSTNKUX5omQbWcjGfXA5wD/AErpbS3hs4fKtolhiyTtQYHJyf1rqhRhDVILHJ6L4IjiVX1JlfhgYl5H+yd3XOP5+1dZBbRWylYIkjH+yMfj+lStJtB5qNpBj5ck1oNDjTCD65FIJAx/xpQevHNAFd4o2+8g+uKhe1Qj5WI/WrZNMwMkjFAFH7GM/fH5UVbyc9vyoosB8oXhdfhzorQoXa2upYNp5OMmsOztyzGRyI2bAIQ5H4j1rc0WYXfw2uWlBJh1AMR6bgP8apRXMCuyKQJOhHfNcc4RcucqEE3zMfLbqFbbKyy9VCMBg44zWdJayTGR72RGdT0jPT6Zq5dRW0kiqTLlV3eYGwD7Gql1NCZNkQTzW4URgk/X3rNwXM5FNK9xLaOKy3NIzSQHBdAgJBzxnHWpZvJuJYJLRVVo+7sVwf6iksvDetXBUiBkiI+9Owj/ABx1rdsvB0EYzeTSTY6LF8q/meTUwozlK6RjzO+iMBY55XxbSbl6Yx+7/I89at6Roc0l8f7XeS3Rk2PcBiB+IzyK7mzsRFGqwxJGoGPl6/measi3SPd5hXaeDnnPt711rCxvzS3KbTd0ivrPhuO6uxcXsu9GARREqj7gC5LcnnGfx61NpeiWVjlrO0RGPV8Zb8zWqulLoyN5kCWKn5mDIEz746V0ngrQZb6dNT1FGSyAzbwSDmX/AG3HZfRe/U1olFbILM5+N0twGfcM8fJyzH0rrX8Mao1hHLCsQmKA/Zw21lJ7Fj+uK3ovDmmRalFfJAVmiHyLuJRT/eC9j/jW8sg4GMVeoJWMTSPDlnbaULS9giuWf5pndeWY9cd8fjXQRRokapFhVUYC44FNLcZ60m+kBIQc85z60gJx96mCTmlOCOtMBHVscHP1qIn1B+oqX6Gmc0DFBG0Z5+tOBBB55qMnNHY4/WgQ8j1FRsAM84oDYHvQXHPNAyPb/tL+tFL5oooCx8n6N8ngDxLt+XE6EY4weK5S4JEiEE529fxoorlq7DRejdjp5yxPCd69E8NwQxW1w0UUaMMcqoB7UUVOHG9jRxkgnqe9TIo3pwOnpRRXcZMeP4v96rfhhVfxxpKOoZQsrgEZG4LkH6j1ooqXsUtj1sW8N3E8V1FHPEQDskUMM59DUqdPxNFFSPqPpqn56KKYEininUUUAg7U4dKKKYhV6Ug+6aKKBoYO9Jn5qKKAGHrTTzmiigEQt94/Wiiig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3" name="Rectangle 12"/>
          <p:cNvSpPr/>
          <p:nvPr/>
        </p:nvSpPr>
        <p:spPr>
          <a:xfrm>
            <a:off x="-228600" y="6317818"/>
            <a:ext cx="9829800" cy="616382"/>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p:cNvSpPr txBox="1"/>
          <p:nvPr/>
        </p:nvSpPr>
        <p:spPr>
          <a:xfrm>
            <a:off x="7086600" y="6443246"/>
            <a:ext cx="1371600"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Century Gothic"/>
                <a:ea typeface="+mn-ea"/>
                <a:cs typeface="+mn-cs"/>
              </a:rPr>
              <a:t>@DOEE_DC</a:t>
            </a:r>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r="65650"/>
          <a:stretch/>
        </p:blipFill>
        <p:spPr>
          <a:xfrm>
            <a:off x="8458200" y="6358469"/>
            <a:ext cx="463296" cy="365760"/>
          </a:xfrm>
          <a:prstGeom prst="rect">
            <a:avLst/>
          </a:prstGeom>
        </p:spPr>
      </p:pic>
      <p:sp>
        <p:nvSpPr>
          <p:cNvPr id="17" name="Title 1"/>
          <p:cNvSpPr txBox="1">
            <a:spLocks/>
          </p:cNvSpPr>
          <p:nvPr/>
        </p:nvSpPr>
        <p:spPr>
          <a:xfrm>
            <a:off x="1797338" y="-1349270"/>
            <a:ext cx="11008311" cy="583723"/>
          </a:xfrm>
          <a:prstGeom prst="rect">
            <a:avLst/>
          </a:prstGeom>
          <a:solidFill>
            <a:schemeClr val="bg1">
              <a:alpha val="54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kern="0" spc="-150">
                <a:solidFill>
                  <a:prstClr val="black"/>
                </a:solidFill>
                <a:latin typeface="Century Gothic" panose="020B0502020202020204" pitchFamily="34" charset="0"/>
              </a:rPr>
              <a:t>Policy Approaches</a:t>
            </a:r>
            <a:endParaRPr kumimoji="0" lang="en-US" sz="2800" b="0" i="0" u="none" strike="noStrike" kern="0" cap="none" spc="-150" normalizeH="0" baseline="0" noProof="0">
              <a:ln>
                <a:noFill/>
              </a:ln>
              <a:solidFill>
                <a:prstClr val="black"/>
              </a:solidFill>
              <a:effectLst/>
              <a:uLnTx/>
              <a:uFillTx/>
              <a:latin typeface="Century Gothic" panose="020B0502020202020204" pitchFamily="34" charset="0"/>
              <a:ea typeface="+mj-ea"/>
              <a:cs typeface="+mj-cs"/>
            </a:endParaRPr>
          </a:p>
        </p:txBody>
      </p:sp>
      <p:cxnSp>
        <p:nvCxnSpPr>
          <p:cNvPr id="18" name="Straight Connector 17"/>
          <p:cNvCxnSpPr/>
          <p:nvPr/>
        </p:nvCxnSpPr>
        <p:spPr>
          <a:xfrm>
            <a:off x="307975" y="824786"/>
            <a:ext cx="3733800" cy="12583"/>
          </a:xfrm>
          <a:prstGeom prst="line">
            <a:avLst/>
          </a:prstGeom>
          <a:ln w="38100">
            <a:solidFill>
              <a:srgbClr val="248C43"/>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074760" y="5250579"/>
            <a:ext cx="1858954" cy="15106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155575" y="1780926"/>
            <a:ext cx="8773070" cy="4278094"/>
          </a:xfrm>
          <a:prstGeom prst="rect">
            <a:avLst/>
          </a:prstGeom>
          <a:noFill/>
        </p:spPr>
        <p:txBody>
          <a:bodyPr wrap="square" rtlCol="0">
            <a:spAutoFit/>
          </a:bodyPr>
          <a:lstStyle/>
          <a:p>
            <a:pPr algn="ctr" fontAlgn="base"/>
            <a:r>
              <a:rPr lang="en-US" sz="4000" b="1" i="1" dirty="0">
                <a:latin typeface="Century Gothic" panose="020B0502020202020204" pitchFamily="34" charset="0"/>
              </a:rPr>
              <a:t>Can we seriously start talking about source reduction?</a:t>
            </a:r>
          </a:p>
          <a:p>
            <a:pPr marL="285750" indent="-285750" fontAlgn="base">
              <a:buFont typeface="Arial" panose="020B0604020202020204" pitchFamily="34" charset="0"/>
              <a:buChar char="•"/>
            </a:pPr>
            <a:endParaRPr lang="en-US" sz="1600" dirty="0">
              <a:latin typeface="Century Gothic" panose="020B0502020202020204" pitchFamily="34" charset="0"/>
            </a:endParaRPr>
          </a:p>
          <a:p>
            <a:pPr marL="285750" indent="-285750" fontAlgn="base">
              <a:buFont typeface="Arial" panose="020B0604020202020204" pitchFamily="34" charset="0"/>
              <a:buChar char="•"/>
            </a:pPr>
            <a:endParaRPr lang="en-US" sz="1600" dirty="0">
              <a:latin typeface="Century Gothic" panose="020B0502020202020204" pitchFamily="34" charset="0"/>
            </a:endParaRPr>
          </a:p>
          <a:p>
            <a:pPr marL="285750" indent="-285750" fontAlgn="base">
              <a:buFont typeface="Arial" panose="020B0604020202020204" pitchFamily="34" charset="0"/>
              <a:buChar char="•"/>
            </a:pPr>
            <a:endParaRPr lang="en-US" sz="1600" dirty="0">
              <a:latin typeface="Century Gothic" panose="020B0502020202020204" pitchFamily="34" charset="0"/>
            </a:endParaRPr>
          </a:p>
          <a:p>
            <a:pPr marL="285750" indent="-285750" fontAlgn="base">
              <a:buFont typeface="Arial" panose="020B0604020202020204" pitchFamily="34" charset="0"/>
              <a:buChar char="•"/>
            </a:pPr>
            <a:endParaRPr lang="en-US" sz="1600" dirty="0">
              <a:latin typeface="Century Gothic" panose="020B0502020202020204" pitchFamily="34" charset="0"/>
            </a:endParaRPr>
          </a:p>
          <a:p>
            <a:pPr marL="285750" indent="-285750" fontAlgn="base">
              <a:buFont typeface="Arial" panose="020B0604020202020204" pitchFamily="34" charset="0"/>
              <a:buChar char="•"/>
            </a:pPr>
            <a:endParaRPr lang="en-US" sz="1600" dirty="0">
              <a:latin typeface="Century Gothic" panose="020B0502020202020204" pitchFamily="34" charset="0"/>
            </a:endParaRPr>
          </a:p>
          <a:p>
            <a:pPr marL="285750" indent="-285750" fontAlgn="base">
              <a:buFont typeface="Arial" panose="020B0604020202020204" pitchFamily="34" charset="0"/>
              <a:buChar char="•"/>
            </a:pPr>
            <a:endParaRPr lang="en-US" sz="1600" dirty="0">
              <a:latin typeface="Century Gothic" panose="020B0502020202020204" pitchFamily="34" charset="0"/>
            </a:endParaRPr>
          </a:p>
          <a:p>
            <a:pPr marL="285750" indent="-285750" fontAlgn="base">
              <a:buFont typeface="Arial" panose="020B0604020202020204" pitchFamily="34" charset="0"/>
              <a:buChar char="•"/>
            </a:pPr>
            <a:endParaRPr lang="en-US" sz="1600" dirty="0">
              <a:latin typeface="Century Gothic" panose="020B0502020202020204" pitchFamily="34" charset="0"/>
            </a:endParaRPr>
          </a:p>
          <a:p>
            <a:pPr lvl="1" fontAlgn="base"/>
            <a:endParaRPr lang="en-US" sz="1600" dirty="0">
              <a:latin typeface="Century Gothic" panose="020B0502020202020204" pitchFamily="34" charset="0"/>
            </a:endParaRPr>
          </a:p>
          <a:p>
            <a:pPr lvl="1" fontAlgn="base"/>
            <a:endParaRPr lang="en-US" sz="1600" dirty="0">
              <a:latin typeface="Century Gothic" panose="020B0502020202020204" pitchFamily="34" charset="0"/>
            </a:endParaRPr>
          </a:p>
          <a:p>
            <a:pPr marL="285750" indent="-285750" fontAlgn="base">
              <a:buFont typeface="Arial" panose="020B0604020202020204" pitchFamily="34" charset="0"/>
              <a:buChar char="•"/>
            </a:pPr>
            <a:endParaRPr kumimoji="0" lang="en-US" sz="1600" b="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285750" indent="-285750" fontAlgn="base">
              <a:buFont typeface="Arial" panose="020B0604020202020204" pitchFamily="34" charset="0"/>
              <a:buChar char="•"/>
            </a:pPr>
            <a:endParaRPr kumimoji="0" lang="en-US" sz="1600" b="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19" name="TextBox 18">
            <a:extLst>
              <a:ext uri="{FF2B5EF4-FFF2-40B4-BE49-F238E27FC236}">
                <a16:creationId xmlns:a16="http://schemas.microsoft.com/office/drawing/2014/main" id="{AD1EC1D6-3238-41B7-9C5F-F2F6CA95E875}"/>
              </a:ext>
            </a:extLst>
          </p:cNvPr>
          <p:cNvSpPr txBox="1"/>
          <p:nvPr/>
        </p:nvSpPr>
        <p:spPr>
          <a:xfrm>
            <a:off x="233397" y="198871"/>
            <a:ext cx="7845425" cy="523220"/>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kern="0" spc="-150" dirty="0">
                <a:solidFill>
                  <a:prstClr val="black"/>
                </a:solidFill>
                <a:latin typeface="Century Gothic" panose="020B0502020202020204" pitchFamily="34" charset="0"/>
              </a:rPr>
              <a:t>BIG QUESTION…</a:t>
            </a:r>
            <a:endParaRPr kumimoji="0" lang="en-US" sz="2800" b="0" i="0" u="none" strike="noStrike" kern="0" cap="none" spc="-150" normalizeH="0" baseline="0" noProof="0" dirty="0">
              <a:ln>
                <a:noFill/>
              </a:ln>
              <a:solidFill>
                <a:prstClr val="black"/>
              </a:solidFill>
              <a:effectLst/>
              <a:uLnTx/>
              <a:uFillTx/>
              <a:latin typeface="Century Gothic" panose="020B0502020202020204" pitchFamily="34" charset="0"/>
              <a:ea typeface="+mj-ea"/>
              <a:cs typeface="+mj-cs"/>
            </a:endParaRPr>
          </a:p>
        </p:txBody>
      </p:sp>
    </p:spTree>
    <p:extLst>
      <p:ext uri="{BB962C8B-B14F-4D97-AF65-F5344CB8AC3E}">
        <p14:creationId xmlns:p14="http://schemas.microsoft.com/office/powerpoint/2010/main" val="14433395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6317818"/>
            <a:ext cx="9829800" cy="616382"/>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086600" y="6443246"/>
            <a:ext cx="1371600" cy="338554"/>
          </a:xfrm>
          <a:prstGeom prst="rect">
            <a:avLst/>
          </a:prstGeom>
          <a:noFill/>
        </p:spPr>
        <p:txBody>
          <a:bodyPr wrap="square" rtlCol="0">
            <a:spAutoFit/>
          </a:bodyPr>
          <a:lstStyle/>
          <a:p>
            <a:pPr algn="r"/>
            <a:r>
              <a:rPr lang="en-US" sz="1600" b="1">
                <a:solidFill>
                  <a:schemeClr val="bg1"/>
                </a:solidFill>
                <a:latin typeface="Century Gothic"/>
              </a:rPr>
              <a:t>@DOEE_DC</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r="65650"/>
          <a:stretch/>
        </p:blipFill>
        <p:spPr>
          <a:xfrm>
            <a:off x="8458200" y="6358469"/>
            <a:ext cx="463296" cy="365760"/>
          </a:xfrm>
          <a:prstGeom prst="rect">
            <a:avLst/>
          </a:prstGeom>
        </p:spPr>
      </p:pic>
      <p:sp>
        <p:nvSpPr>
          <p:cNvPr id="2" name="Footer Placeholder 1"/>
          <p:cNvSpPr>
            <a:spLocks noGrp="1"/>
          </p:cNvSpPr>
          <p:nvPr>
            <p:ph type="ftr" sz="quarter" idx="11"/>
          </p:nvPr>
        </p:nvSpPr>
        <p:spPr/>
        <p:txBody>
          <a:bodyPr/>
          <a:lstStyle/>
          <a:p>
            <a:endParaRPr lang="en-US"/>
          </a:p>
        </p:txBody>
      </p:sp>
      <p:sp>
        <p:nvSpPr>
          <p:cNvPr id="12" name="Title 1"/>
          <p:cNvSpPr txBox="1">
            <a:spLocks/>
          </p:cNvSpPr>
          <p:nvPr/>
        </p:nvSpPr>
        <p:spPr>
          <a:xfrm>
            <a:off x="152400" y="457199"/>
            <a:ext cx="8991600" cy="399630"/>
          </a:xfrm>
          <a:prstGeom prst="rect">
            <a:avLst/>
          </a:prstGeom>
          <a:solidFill>
            <a:schemeClr val="bg1">
              <a:alpha val="54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kern="0" spc="-150" dirty="0">
                <a:latin typeface="Century Gothic" panose="020B0502020202020204" pitchFamily="34" charset="0"/>
              </a:rPr>
              <a:t>Is it time?</a:t>
            </a:r>
          </a:p>
        </p:txBody>
      </p:sp>
      <p:cxnSp>
        <p:nvCxnSpPr>
          <p:cNvPr id="14" name="Straight Connector 13"/>
          <p:cNvCxnSpPr/>
          <p:nvPr/>
        </p:nvCxnSpPr>
        <p:spPr>
          <a:xfrm>
            <a:off x="228600" y="914400"/>
            <a:ext cx="3886200" cy="0"/>
          </a:xfrm>
          <a:prstGeom prst="line">
            <a:avLst/>
          </a:prstGeom>
          <a:ln w="38100">
            <a:solidFill>
              <a:srgbClr val="248C43"/>
            </a:solidFill>
          </a:ln>
        </p:spPr>
        <p:style>
          <a:lnRef idx="1">
            <a:schemeClr val="accent1"/>
          </a:lnRef>
          <a:fillRef idx="0">
            <a:schemeClr val="accent1"/>
          </a:fillRef>
          <a:effectRef idx="0">
            <a:schemeClr val="accent1"/>
          </a:effectRef>
          <a:fontRef idx="minor">
            <a:schemeClr val="tx1"/>
          </a:fontRef>
        </p:style>
      </p:cxnSp>
      <p:sp>
        <p:nvSpPr>
          <p:cNvPr id="6" name="Rectangle 2">
            <a:extLst>
              <a:ext uri="{FF2B5EF4-FFF2-40B4-BE49-F238E27FC236}">
                <a16:creationId xmlns:a16="http://schemas.microsoft.com/office/drawing/2014/main" id="{CC507C52-AA75-7345-BDA2-365157AFA36E}"/>
              </a:ext>
            </a:extLst>
          </p:cNvPr>
          <p:cNvSpPr>
            <a:spLocks noChangeArrowheads="1"/>
          </p:cNvSpPr>
          <p:nvPr/>
        </p:nvSpPr>
        <p:spPr bwMode="auto">
          <a:xfrm>
            <a:off x="152400" y="1119877"/>
            <a:ext cx="1339702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TextBox 10">
            <a:extLst>
              <a:ext uri="{FF2B5EF4-FFF2-40B4-BE49-F238E27FC236}">
                <a16:creationId xmlns:a16="http://schemas.microsoft.com/office/drawing/2014/main" id="{DCABA8C0-4B4D-411D-9EC1-D1146D0E4DB4}"/>
              </a:ext>
            </a:extLst>
          </p:cNvPr>
          <p:cNvSpPr txBox="1"/>
          <p:nvPr/>
        </p:nvSpPr>
        <p:spPr>
          <a:xfrm>
            <a:off x="152400" y="1112539"/>
            <a:ext cx="8479636" cy="4985980"/>
          </a:xfrm>
          <a:prstGeom prst="rect">
            <a:avLst/>
          </a:prstGeom>
          <a:noFill/>
        </p:spPr>
        <p:txBody>
          <a:bodyPr wrap="square" rtlCol="0">
            <a:spAutoFit/>
          </a:bodyPr>
          <a:lstStyle/>
          <a:p>
            <a:pPr marL="285750" lvl="1" indent="-285750">
              <a:buFont typeface="Arial" panose="020B0604020202020204" pitchFamily="34" charset="0"/>
              <a:buChar char="•"/>
              <a:defRPr/>
            </a:pPr>
            <a:r>
              <a:rPr lang="en-US" sz="1600" dirty="0">
                <a:solidFill>
                  <a:prstClr val="black"/>
                </a:solidFill>
                <a:latin typeface="Century Gothic" panose="020B0502020202020204" pitchFamily="34" charset="0"/>
              </a:rPr>
              <a:t>From the 2020 Management Board Charge to the PPAT:</a:t>
            </a:r>
          </a:p>
          <a:p>
            <a:pPr marL="0" lvl="1">
              <a:defRPr/>
            </a:pPr>
            <a:r>
              <a:rPr lang="en-US" sz="1600" i="1" dirty="0">
                <a:latin typeface="Century Gothic"/>
              </a:rPr>
              <a:t>“Monitor policy advances at the state and federal level that could potentially impact, advance or complement [the PPAT’s work] to inform the science strategy and to identify potential policy or management options that could be utilized for source reduction strategies.”</a:t>
            </a:r>
          </a:p>
          <a:p>
            <a:pPr marL="0" lvl="1">
              <a:defRPr/>
            </a:pPr>
            <a:endParaRPr kumimoji="0" lang="en-US" sz="1600" b="0" i="1" u="none" strike="noStrike" kern="1200" cap="none" spc="0" normalizeH="0" baseline="0" noProof="0" dirty="0">
              <a:ln>
                <a:noFill/>
              </a:ln>
              <a:solidFill>
                <a:prstClr val="black"/>
              </a:solidFill>
              <a:effectLst/>
              <a:uLnTx/>
              <a:uFillTx/>
              <a:latin typeface="Century Gothic"/>
            </a:endParaRPr>
          </a:p>
          <a:p>
            <a:pPr marL="0" lvl="1">
              <a:defRPr/>
            </a:pPr>
            <a:endParaRPr lang="en-US" sz="1600" i="1" dirty="0">
              <a:solidFill>
                <a:prstClr val="black"/>
              </a:solidFill>
              <a:latin typeface="Century Gothic"/>
            </a:endParaRPr>
          </a:p>
          <a:p>
            <a:pPr marL="285750" lvl="1" indent="-285750">
              <a:buFont typeface="Arial" panose="020B0604020202020204" pitchFamily="34" charset="0"/>
              <a:buChar char="•"/>
              <a:defRPr/>
            </a:pPr>
            <a:r>
              <a:rPr lang="en-US" sz="1600" dirty="0">
                <a:solidFill>
                  <a:prstClr val="black"/>
                </a:solidFill>
                <a:latin typeface="Century Gothic"/>
              </a:rPr>
              <a:t>From the 2021 PSC Directive to the PPAT:</a:t>
            </a:r>
          </a:p>
          <a:p>
            <a:pPr marL="0" lvl="1">
              <a:defRPr/>
            </a:pPr>
            <a:r>
              <a:rPr lang="en-US" sz="1600" i="1" dirty="0">
                <a:solidFill>
                  <a:prstClr val="black"/>
                </a:solidFill>
                <a:latin typeface="Century Gothic"/>
              </a:rPr>
              <a:t>“</a:t>
            </a:r>
            <a:r>
              <a:rPr lang="en-US" sz="1600" i="1" dirty="0">
                <a:effectLst/>
                <a:latin typeface="Century Gothic" panose="020B0502020202020204" pitchFamily="34" charset="0"/>
                <a:ea typeface="Times New Roman" panose="02020603050405020304" pitchFamily="18" charset="0"/>
              </a:rPr>
              <a:t>The PPAT should work on a plastic pollution source assessment and reduction strategy.”</a:t>
            </a:r>
          </a:p>
          <a:p>
            <a:pPr marL="0" lvl="1">
              <a:defRPr/>
            </a:pPr>
            <a:endParaRPr lang="en-US" sz="1600" dirty="0">
              <a:solidFill>
                <a:prstClr val="black"/>
              </a:solidFill>
              <a:latin typeface="Century Gothic"/>
            </a:endParaRPr>
          </a:p>
          <a:p>
            <a:pPr marL="0" lvl="1">
              <a:defRPr/>
            </a:pPr>
            <a:endParaRPr kumimoji="0" lang="en-US" sz="1600" b="0" i="1" u="none" strike="noStrike" kern="1200" cap="none" spc="0" normalizeH="0" baseline="0" noProof="0" dirty="0">
              <a:ln>
                <a:noFill/>
              </a:ln>
              <a:solidFill>
                <a:prstClr val="black"/>
              </a:solidFill>
              <a:effectLst/>
              <a:uLnTx/>
              <a:uFillTx/>
              <a:latin typeface="Century Gothic"/>
            </a:endParaRPr>
          </a:p>
          <a:p>
            <a:pPr marL="285750" lvl="1" indent="-285750">
              <a:buFont typeface="Arial" panose="020B0604020202020204" pitchFamily="34" charset="0"/>
              <a:buChar char="•"/>
              <a:defRPr/>
            </a:pPr>
            <a:r>
              <a:rPr kumimoji="0" lang="en-US" sz="1600" b="0" i="1" u="none" strike="noStrike" kern="1200" cap="none" spc="0" normalizeH="0" baseline="0" noProof="0" dirty="0">
                <a:ln>
                  <a:noFill/>
                </a:ln>
                <a:solidFill>
                  <a:prstClr val="black"/>
                </a:solidFill>
                <a:effectLst/>
                <a:uLnTx/>
                <a:uFillTx/>
                <a:latin typeface="Century Gothic"/>
              </a:rPr>
              <a:t>Strong Interest </a:t>
            </a:r>
            <a:r>
              <a:rPr lang="en-US" sz="1600" i="1" dirty="0">
                <a:solidFill>
                  <a:prstClr val="black"/>
                </a:solidFill>
                <a:latin typeface="Century Gothic"/>
              </a:rPr>
              <a:t>Expressed at Fall 2021 Chesapeake Bay Commission Meeting: </a:t>
            </a:r>
            <a:endParaRPr kumimoji="0" lang="en-US" sz="1600" b="0" i="1" u="none" strike="noStrike" kern="1200" cap="none" spc="0" normalizeH="0" baseline="0" noProof="0" dirty="0">
              <a:ln>
                <a:noFill/>
              </a:ln>
              <a:solidFill>
                <a:prstClr val="black"/>
              </a:solidFill>
              <a:effectLst/>
              <a:uLnTx/>
              <a:uFillTx/>
              <a:latin typeface="Century Gothic"/>
            </a:endParaRPr>
          </a:p>
          <a:p>
            <a:pPr marR="0" lvl="0" algn="l" defTabSz="914400" rtl="0" eaLnBrk="1" fontAlgn="auto" latinLnBrk="0" hangingPunct="1">
              <a:lnSpc>
                <a:spcPct val="100000"/>
              </a:lnSpc>
              <a:spcBef>
                <a:spcPts val="0"/>
              </a:spcBef>
              <a:spcAft>
                <a:spcPts val="0"/>
              </a:spcAft>
              <a:buClrTx/>
              <a:buSzTx/>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742950" lvl="1" indent="-285750">
              <a:buSzPct val="100000"/>
              <a:buFont typeface="Wingdings" panose="05000000000000000000" pitchFamily="2" charset="2"/>
              <a:buChar char="v"/>
              <a:tabLst>
                <a:tab pos="457200" algn="l"/>
              </a:tabLst>
            </a:pPr>
            <a:r>
              <a:rPr lang="en-US" sz="1600" dirty="0">
                <a:effectLst/>
                <a:latin typeface="Century Gothic" panose="020B0502020202020204" pitchFamily="34" charset="0"/>
                <a:ea typeface="Calibri" panose="020F0502020204030204" pitchFamily="34" charset="0"/>
              </a:rPr>
              <a:t>Very interested in “low hanging fruit” policy and management options.</a:t>
            </a:r>
          </a:p>
          <a:p>
            <a:pPr marL="285750" marR="0" lvl="0" indent="-285750">
              <a:spcAft>
                <a:spcPts val="0"/>
              </a:spcAft>
              <a:buSzPct val="100000"/>
              <a:buFont typeface="Wingdings" panose="05000000000000000000" pitchFamily="2" charset="2"/>
              <a:buChar char="v"/>
              <a:tabLst>
                <a:tab pos="457200" algn="l"/>
              </a:tabLst>
            </a:pPr>
            <a:endParaRPr lang="en-US" sz="1600" dirty="0">
              <a:latin typeface="Century Gothic" panose="020B0502020202020204" pitchFamily="34" charset="0"/>
              <a:ea typeface="Calibri" panose="020F0502020204030204" pitchFamily="34" charset="0"/>
            </a:endParaRPr>
          </a:p>
          <a:p>
            <a:pPr marL="742950" lvl="1" indent="-285750">
              <a:buSzPct val="100000"/>
              <a:buFont typeface="Wingdings" panose="05000000000000000000" pitchFamily="2" charset="2"/>
              <a:buChar char="v"/>
              <a:tabLst>
                <a:tab pos="457200" algn="l"/>
              </a:tabLst>
            </a:pPr>
            <a:r>
              <a:rPr lang="en-US" sz="1600" dirty="0">
                <a:effectLst/>
                <a:latin typeface="Century Gothic" panose="020B0502020202020204" pitchFamily="34" charset="0"/>
                <a:ea typeface="Calibri" panose="020F0502020204030204" pitchFamily="34" charset="0"/>
              </a:rPr>
              <a:t>Interested in learning more about what federal funding sources are available to address plastic pollution (e.g. 2021 infrastructure bill, 2019 SOS Act 2.0).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8996321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6317818"/>
            <a:ext cx="9829800" cy="616382"/>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086600" y="6443246"/>
            <a:ext cx="1371600" cy="338554"/>
          </a:xfrm>
          <a:prstGeom prst="rect">
            <a:avLst/>
          </a:prstGeom>
          <a:noFill/>
        </p:spPr>
        <p:txBody>
          <a:bodyPr wrap="square" rtlCol="0">
            <a:spAutoFit/>
          </a:bodyPr>
          <a:lstStyle/>
          <a:p>
            <a:pPr algn="r"/>
            <a:r>
              <a:rPr lang="en-US" sz="1600" b="1">
                <a:solidFill>
                  <a:schemeClr val="bg1"/>
                </a:solidFill>
                <a:latin typeface="Century Gothic"/>
              </a:rPr>
              <a:t>@DOEE_DC</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r="65650"/>
          <a:stretch/>
        </p:blipFill>
        <p:spPr>
          <a:xfrm>
            <a:off x="8458200" y="6358469"/>
            <a:ext cx="463296" cy="365760"/>
          </a:xfrm>
          <a:prstGeom prst="rect">
            <a:avLst/>
          </a:prstGeom>
        </p:spPr>
      </p:pic>
      <p:sp>
        <p:nvSpPr>
          <p:cNvPr id="2" name="Footer Placeholder 1"/>
          <p:cNvSpPr>
            <a:spLocks noGrp="1"/>
          </p:cNvSpPr>
          <p:nvPr>
            <p:ph type="ftr" sz="quarter" idx="11"/>
          </p:nvPr>
        </p:nvSpPr>
        <p:spPr/>
        <p:txBody>
          <a:bodyPr/>
          <a:lstStyle/>
          <a:p>
            <a:endParaRPr lang="en-US"/>
          </a:p>
        </p:txBody>
      </p:sp>
      <p:sp>
        <p:nvSpPr>
          <p:cNvPr id="12" name="Title 1"/>
          <p:cNvSpPr txBox="1">
            <a:spLocks/>
          </p:cNvSpPr>
          <p:nvPr/>
        </p:nvSpPr>
        <p:spPr>
          <a:xfrm>
            <a:off x="152400" y="457199"/>
            <a:ext cx="8991600" cy="399630"/>
          </a:xfrm>
          <a:prstGeom prst="rect">
            <a:avLst/>
          </a:prstGeom>
          <a:solidFill>
            <a:schemeClr val="bg1">
              <a:alpha val="54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kern="0" spc="-150" dirty="0">
                <a:latin typeface="Century Gothic" panose="020B0502020202020204" pitchFamily="34" charset="0"/>
              </a:rPr>
              <a:t>2022 California State Microplastics Strategy</a:t>
            </a:r>
          </a:p>
        </p:txBody>
      </p:sp>
      <p:cxnSp>
        <p:nvCxnSpPr>
          <p:cNvPr id="14" name="Straight Connector 13"/>
          <p:cNvCxnSpPr/>
          <p:nvPr/>
        </p:nvCxnSpPr>
        <p:spPr>
          <a:xfrm>
            <a:off x="228600" y="914400"/>
            <a:ext cx="3886200" cy="0"/>
          </a:xfrm>
          <a:prstGeom prst="line">
            <a:avLst/>
          </a:prstGeom>
          <a:ln w="38100">
            <a:solidFill>
              <a:srgbClr val="248C43"/>
            </a:solidFill>
          </a:ln>
        </p:spPr>
        <p:style>
          <a:lnRef idx="1">
            <a:schemeClr val="accent1"/>
          </a:lnRef>
          <a:fillRef idx="0">
            <a:schemeClr val="accent1"/>
          </a:fillRef>
          <a:effectRef idx="0">
            <a:schemeClr val="accent1"/>
          </a:effectRef>
          <a:fontRef idx="minor">
            <a:schemeClr val="tx1"/>
          </a:fontRef>
        </p:style>
      </p:cxnSp>
      <p:sp>
        <p:nvSpPr>
          <p:cNvPr id="6" name="Rectangle 2">
            <a:extLst>
              <a:ext uri="{FF2B5EF4-FFF2-40B4-BE49-F238E27FC236}">
                <a16:creationId xmlns:a16="http://schemas.microsoft.com/office/drawing/2014/main" id="{CC507C52-AA75-7345-BDA2-365157AFA36E}"/>
              </a:ext>
            </a:extLst>
          </p:cNvPr>
          <p:cNvSpPr>
            <a:spLocks noChangeArrowheads="1"/>
          </p:cNvSpPr>
          <p:nvPr/>
        </p:nvSpPr>
        <p:spPr bwMode="auto">
          <a:xfrm>
            <a:off x="152400" y="1119877"/>
            <a:ext cx="1339702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TextBox 10">
            <a:extLst>
              <a:ext uri="{FF2B5EF4-FFF2-40B4-BE49-F238E27FC236}">
                <a16:creationId xmlns:a16="http://schemas.microsoft.com/office/drawing/2014/main" id="{DCABA8C0-4B4D-411D-9EC1-D1146D0E4DB4}"/>
              </a:ext>
            </a:extLst>
          </p:cNvPr>
          <p:cNvSpPr txBox="1"/>
          <p:nvPr/>
        </p:nvSpPr>
        <p:spPr>
          <a:xfrm>
            <a:off x="152400" y="1119877"/>
            <a:ext cx="4526604" cy="6001643"/>
          </a:xfrm>
          <a:prstGeom prst="rect">
            <a:avLst/>
          </a:prstGeom>
          <a:noFill/>
        </p:spPr>
        <p:txBody>
          <a:bodyPr wrap="square" rtlCol="0">
            <a:spAutoFit/>
          </a:bodyPr>
          <a:lstStyle/>
          <a:p>
            <a:pPr marL="285750" lvl="1" indent="-285750">
              <a:buFont typeface="Arial" panose="020B0604020202020204" pitchFamily="34" charset="0"/>
              <a:buChar char="•"/>
              <a:defRPr/>
            </a:pPr>
            <a:r>
              <a:rPr lang="en-US" sz="1600" dirty="0">
                <a:solidFill>
                  <a:prstClr val="black"/>
                </a:solidFill>
                <a:latin typeface="Century Gothic" panose="020B0502020202020204" pitchFamily="34" charset="0"/>
              </a:rPr>
              <a:t>Two Trach approach:</a:t>
            </a:r>
          </a:p>
          <a:p>
            <a:pPr marL="0" lvl="1">
              <a:defRPr/>
            </a:pPr>
            <a:endParaRPr lang="en-US" sz="1600" i="1" dirty="0">
              <a:solidFill>
                <a:prstClr val="black"/>
              </a:solidFill>
              <a:latin typeface="Century Gothic" panose="020B0502020202020204" pitchFamily="34" charset="0"/>
            </a:endParaRPr>
          </a:p>
          <a:p>
            <a:pPr marL="800100" lvl="2" indent="-342900">
              <a:buFont typeface="+mj-lt"/>
              <a:buAutoNum type="arabicPeriod"/>
              <a:defRPr/>
            </a:pPr>
            <a:r>
              <a:rPr lang="en-US" sz="1600" u="sng" dirty="0">
                <a:solidFill>
                  <a:prstClr val="black"/>
                </a:solidFill>
                <a:latin typeface="Century Gothic" panose="020B0502020202020204" pitchFamily="34" charset="0"/>
              </a:rPr>
              <a:t>Solutions</a:t>
            </a:r>
            <a:r>
              <a:rPr lang="en-US" sz="1600" dirty="0">
                <a:solidFill>
                  <a:prstClr val="black"/>
                </a:solidFill>
                <a:latin typeface="Century Gothic" panose="020B0502020202020204" pitchFamily="34" charset="0"/>
              </a:rPr>
              <a:t> – Pursue solutions the state will act upon now while the scientific knowledge of microplastics specific to California further develops.</a:t>
            </a:r>
          </a:p>
          <a:p>
            <a:pPr marL="457200" lvl="2">
              <a:defRPr/>
            </a:pPr>
            <a:endParaRPr lang="en-US" sz="1600" dirty="0">
              <a:solidFill>
                <a:prstClr val="black"/>
              </a:solidFill>
              <a:latin typeface="Century Gothic" panose="020B0502020202020204" pitchFamily="34" charset="0"/>
            </a:endParaRPr>
          </a:p>
          <a:p>
            <a:pPr marL="800100" lvl="2" indent="-342900">
              <a:buFont typeface="+mj-lt"/>
              <a:buAutoNum type="arabicPeriod" startAt="2"/>
              <a:defRPr/>
            </a:pPr>
            <a:r>
              <a:rPr lang="en-US" sz="1600" u="sng" dirty="0">
                <a:solidFill>
                  <a:prstClr val="black"/>
                </a:solidFill>
                <a:latin typeface="Century Gothic" panose="020B0502020202020204" pitchFamily="34" charset="0"/>
              </a:rPr>
              <a:t>Science to Inform Future Action </a:t>
            </a:r>
            <a:r>
              <a:rPr lang="en-US" sz="1600" dirty="0">
                <a:solidFill>
                  <a:prstClr val="black"/>
                </a:solidFill>
                <a:latin typeface="Century Gothic" panose="020B0502020202020204" pitchFamily="34" charset="0"/>
              </a:rPr>
              <a:t>– Invest in and advance scientific knowledge of microplastics to develop and refine future solutions. </a:t>
            </a:r>
            <a:endParaRPr lang="en-US" sz="1600" dirty="0">
              <a:latin typeface="Century Gothic"/>
            </a:endParaRPr>
          </a:p>
          <a:p>
            <a:pPr marL="0" lvl="1">
              <a:defRPr/>
            </a:pPr>
            <a:endParaRPr kumimoji="0" lang="en-US" sz="1600" b="1" i="1" u="none" strike="noStrike" kern="1200" cap="none" spc="0" normalizeH="0" baseline="0" noProof="0" dirty="0">
              <a:ln>
                <a:noFill/>
              </a:ln>
              <a:solidFill>
                <a:prstClr val="black"/>
              </a:solidFill>
              <a:effectLst/>
              <a:uLnTx/>
              <a:uFillTx/>
              <a:latin typeface="Century Gothic" panose="020B0502020202020204" pitchFamily="34" charset="0"/>
            </a:endParaRPr>
          </a:p>
          <a:p>
            <a:pPr marL="0" lvl="1">
              <a:defRPr/>
            </a:pPr>
            <a:endParaRPr lang="en-US" sz="1600" b="1" i="1" dirty="0">
              <a:solidFill>
                <a:prstClr val="black"/>
              </a:solidFill>
              <a:latin typeface="Century Gothic" panose="020B0502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lang="en-US" sz="1600" b="1" i="1" dirty="0">
                <a:latin typeface="Century Gothic" panose="020B0502020202020204" pitchFamily="34" charset="0"/>
              </a:rPr>
              <a:t>“These two paths, taken together, reinforce and enhance each other. Immediate actions allow the state to move with the urgency this moment calls for, while future solutions are made possible only by advancing scientific knowledge.”</a:t>
            </a:r>
          </a:p>
          <a:p>
            <a:pPr marR="0" lvl="0" algn="l" defTabSz="914400" rtl="0" eaLnBrk="1" fontAlgn="auto" latinLnBrk="0" hangingPunct="1">
              <a:lnSpc>
                <a:spcPct val="100000"/>
              </a:lnSpc>
              <a:spcBef>
                <a:spcPts val="0"/>
              </a:spcBef>
              <a:spcAft>
                <a:spcPts val="0"/>
              </a:spcAft>
              <a:buClrTx/>
              <a:buSzTx/>
              <a:tabLst/>
              <a:defRPr/>
            </a:pPr>
            <a:endParaRPr kumimoji="0" lang="en-US" sz="1600" b="0" i="1"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en-US" sz="1600" b="0" i="1"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lang="en-US" sz="1600" i="1" dirty="0">
              <a:solidFill>
                <a:prstClr val="black"/>
              </a:solidFill>
              <a:latin typeface="Calibri Light" panose="020F0302020204030204"/>
            </a:endParaRPr>
          </a:p>
          <a:p>
            <a:pPr marR="0" lvl="0" algn="l" defTabSz="914400" rtl="0" eaLnBrk="1" fontAlgn="auto" latinLnBrk="0" hangingPunct="1">
              <a:lnSpc>
                <a:spcPct val="100000"/>
              </a:lnSpc>
              <a:spcBef>
                <a:spcPts val="0"/>
              </a:spcBef>
              <a:spcAft>
                <a:spcPts val="0"/>
              </a:spcAft>
              <a:buClrTx/>
              <a:buSzTx/>
              <a:tabLst/>
              <a:defRPr/>
            </a:pPr>
            <a:endParaRPr kumimoji="0" lang="en-US" sz="1600" b="0" i="1"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5" name="Picture 4">
            <a:extLst>
              <a:ext uri="{FF2B5EF4-FFF2-40B4-BE49-F238E27FC236}">
                <a16:creationId xmlns:a16="http://schemas.microsoft.com/office/drawing/2014/main" id="{3432E793-B03D-446D-A56B-CED587720D70}"/>
              </a:ext>
            </a:extLst>
          </p:cNvPr>
          <p:cNvPicPr>
            <a:picLocks noChangeAspect="1"/>
          </p:cNvPicPr>
          <p:nvPr/>
        </p:nvPicPr>
        <p:blipFill rotWithShape="1">
          <a:blip r:embed="rId4"/>
          <a:srcRect l="17308" t="15531" r="62543" b="5272"/>
          <a:stretch/>
        </p:blipFill>
        <p:spPr>
          <a:xfrm>
            <a:off x="4943272" y="1204129"/>
            <a:ext cx="3898010" cy="4596473"/>
          </a:xfrm>
          <a:prstGeom prst="rect">
            <a:avLst/>
          </a:prstGeom>
          <a:ln>
            <a:solidFill>
              <a:schemeClr val="tx1"/>
            </a:solidFill>
          </a:ln>
        </p:spPr>
      </p:pic>
    </p:spTree>
    <p:extLst>
      <p:ext uri="{BB962C8B-B14F-4D97-AF65-F5344CB8AC3E}">
        <p14:creationId xmlns:p14="http://schemas.microsoft.com/office/powerpoint/2010/main" val="12750492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6317818"/>
            <a:ext cx="9829800" cy="616382"/>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086600" y="6443246"/>
            <a:ext cx="1371600" cy="338554"/>
          </a:xfrm>
          <a:prstGeom prst="rect">
            <a:avLst/>
          </a:prstGeom>
          <a:noFill/>
        </p:spPr>
        <p:txBody>
          <a:bodyPr wrap="square" rtlCol="0">
            <a:spAutoFit/>
          </a:bodyPr>
          <a:lstStyle/>
          <a:p>
            <a:pPr algn="r"/>
            <a:r>
              <a:rPr lang="en-US" sz="1600" b="1">
                <a:solidFill>
                  <a:schemeClr val="bg1"/>
                </a:solidFill>
                <a:latin typeface="Century Gothic"/>
              </a:rPr>
              <a:t>@DOEE_DC</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r="65650"/>
          <a:stretch/>
        </p:blipFill>
        <p:spPr>
          <a:xfrm>
            <a:off x="8458200" y="6358469"/>
            <a:ext cx="463296" cy="365760"/>
          </a:xfrm>
          <a:prstGeom prst="rect">
            <a:avLst/>
          </a:prstGeom>
        </p:spPr>
      </p:pic>
      <p:sp>
        <p:nvSpPr>
          <p:cNvPr id="2" name="Footer Placeholder 1"/>
          <p:cNvSpPr>
            <a:spLocks noGrp="1"/>
          </p:cNvSpPr>
          <p:nvPr>
            <p:ph type="ftr" sz="quarter" idx="11"/>
          </p:nvPr>
        </p:nvSpPr>
        <p:spPr/>
        <p:txBody>
          <a:bodyPr/>
          <a:lstStyle/>
          <a:p>
            <a:endParaRPr lang="en-US"/>
          </a:p>
        </p:txBody>
      </p:sp>
      <p:sp>
        <p:nvSpPr>
          <p:cNvPr id="12" name="Title 1"/>
          <p:cNvSpPr txBox="1">
            <a:spLocks/>
          </p:cNvSpPr>
          <p:nvPr/>
        </p:nvSpPr>
        <p:spPr>
          <a:xfrm>
            <a:off x="152400" y="457199"/>
            <a:ext cx="8991600" cy="399630"/>
          </a:xfrm>
          <a:prstGeom prst="rect">
            <a:avLst/>
          </a:prstGeom>
          <a:solidFill>
            <a:schemeClr val="bg1">
              <a:alpha val="54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kern="0" spc="-150" dirty="0">
                <a:latin typeface="Century Gothic" panose="020B0502020202020204" pitchFamily="34" charset="0"/>
              </a:rPr>
              <a:t>2022 California State Microplastics Strategy</a:t>
            </a:r>
          </a:p>
        </p:txBody>
      </p:sp>
      <p:cxnSp>
        <p:nvCxnSpPr>
          <p:cNvPr id="14" name="Straight Connector 13"/>
          <p:cNvCxnSpPr/>
          <p:nvPr/>
        </p:nvCxnSpPr>
        <p:spPr>
          <a:xfrm>
            <a:off x="228600" y="914400"/>
            <a:ext cx="3886200" cy="0"/>
          </a:xfrm>
          <a:prstGeom prst="line">
            <a:avLst/>
          </a:prstGeom>
          <a:ln w="38100">
            <a:solidFill>
              <a:srgbClr val="248C43"/>
            </a:solidFill>
          </a:ln>
        </p:spPr>
        <p:style>
          <a:lnRef idx="1">
            <a:schemeClr val="accent1"/>
          </a:lnRef>
          <a:fillRef idx="0">
            <a:schemeClr val="accent1"/>
          </a:fillRef>
          <a:effectRef idx="0">
            <a:schemeClr val="accent1"/>
          </a:effectRef>
          <a:fontRef idx="minor">
            <a:schemeClr val="tx1"/>
          </a:fontRef>
        </p:style>
      </p:cxnSp>
      <p:sp>
        <p:nvSpPr>
          <p:cNvPr id="6" name="Rectangle 2">
            <a:extLst>
              <a:ext uri="{FF2B5EF4-FFF2-40B4-BE49-F238E27FC236}">
                <a16:creationId xmlns:a16="http://schemas.microsoft.com/office/drawing/2014/main" id="{CC507C52-AA75-7345-BDA2-365157AFA36E}"/>
              </a:ext>
            </a:extLst>
          </p:cNvPr>
          <p:cNvSpPr>
            <a:spLocks noChangeArrowheads="1"/>
          </p:cNvSpPr>
          <p:nvPr/>
        </p:nvSpPr>
        <p:spPr bwMode="auto">
          <a:xfrm>
            <a:off x="152400" y="1119877"/>
            <a:ext cx="1339702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TextBox 10">
            <a:extLst>
              <a:ext uri="{FF2B5EF4-FFF2-40B4-BE49-F238E27FC236}">
                <a16:creationId xmlns:a16="http://schemas.microsoft.com/office/drawing/2014/main" id="{DCABA8C0-4B4D-411D-9EC1-D1146D0E4DB4}"/>
              </a:ext>
            </a:extLst>
          </p:cNvPr>
          <p:cNvSpPr txBox="1"/>
          <p:nvPr/>
        </p:nvSpPr>
        <p:spPr>
          <a:xfrm>
            <a:off x="152400" y="1119877"/>
            <a:ext cx="4322323" cy="5016758"/>
          </a:xfrm>
          <a:prstGeom prst="rect">
            <a:avLst/>
          </a:prstGeom>
          <a:noFill/>
        </p:spPr>
        <p:txBody>
          <a:bodyPr wrap="square" rtlCol="0">
            <a:spAutoFit/>
          </a:bodyPr>
          <a:lstStyle/>
          <a:p>
            <a:pPr marL="285750" lvl="1" indent="-285750">
              <a:buFont typeface="Arial" panose="020B0604020202020204" pitchFamily="34" charset="0"/>
              <a:buChar char="•"/>
              <a:defRPr/>
            </a:pPr>
            <a:r>
              <a:rPr lang="en-US" sz="1600" dirty="0">
                <a:solidFill>
                  <a:prstClr val="black"/>
                </a:solidFill>
                <a:latin typeface="Century Gothic" panose="020B0502020202020204" pitchFamily="34" charset="0"/>
              </a:rPr>
              <a:t>Justification for implementing solutions </a:t>
            </a:r>
            <a:r>
              <a:rPr lang="en-US" sz="1600" u="sng" dirty="0">
                <a:solidFill>
                  <a:prstClr val="black"/>
                </a:solidFill>
                <a:latin typeface="Century Gothic" panose="020B0502020202020204" pitchFamily="34" charset="0"/>
              </a:rPr>
              <a:t>NOW</a:t>
            </a:r>
            <a:r>
              <a:rPr lang="en-US" sz="1600" dirty="0">
                <a:solidFill>
                  <a:prstClr val="black"/>
                </a:solidFill>
                <a:latin typeface="Century Gothic" panose="020B0502020202020204" pitchFamily="34" charset="0"/>
              </a:rPr>
              <a:t>:</a:t>
            </a:r>
            <a:endParaRPr lang="en-US" sz="1600" u="sng" dirty="0">
              <a:solidFill>
                <a:prstClr val="black"/>
              </a:solidFill>
              <a:latin typeface="Century Gothic" panose="020B0502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n-US" sz="1600" noProof="0" dirty="0">
              <a:solidFill>
                <a:prstClr val="black"/>
              </a:solidFill>
              <a:latin typeface="Century Gothic" panose="020B0502020202020204" pitchFamily="34" charset="0"/>
            </a:endParaRPr>
          </a:p>
          <a:p>
            <a:pPr marL="800100" lvl="1" indent="-342900">
              <a:buFont typeface="Wingdings" panose="05000000000000000000" pitchFamily="2" charset="2"/>
              <a:buChar char="v"/>
              <a:defRPr/>
            </a:pPr>
            <a:r>
              <a:rPr kumimoji="0" lang="en-US" sz="1600" b="0" u="none" strike="noStrike" kern="1200" cap="none" spc="0" normalizeH="0" baseline="0" dirty="0">
                <a:ln>
                  <a:noFill/>
                </a:ln>
                <a:solidFill>
                  <a:prstClr val="black"/>
                </a:solidFill>
                <a:effectLst/>
                <a:uLnTx/>
                <a:uFillTx/>
                <a:latin typeface="Century Gothic" panose="020B0502020202020204" pitchFamily="34" charset="0"/>
                <a:ea typeface="+mn-ea"/>
                <a:cs typeface="+mn-cs"/>
              </a:rPr>
              <a:t>CA Ocean Protection Council Advisory Board urged the state to take a precautionary approach to microplastics management to curb introduction of microplastics into the environment.</a:t>
            </a:r>
          </a:p>
          <a:p>
            <a:pPr marL="800100" lvl="1" indent="-342900">
              <a:buFont typeface="Wingdings" panose="05000000000000000000" pitchFamily="2" charset="2"/>
              <a:buChar char="v"/>
              <a:defRPr/>
            </a:pPr>
            <a:endParaRPr lang="en-US" sz="1600" i="1" noProof="0" dirty="0">
              <a:solidFill>
                <a:prstClr val="black"/>
              </a:solidFill>
              <a:latin typeface="Century Gothic" panose="020B0502020202020204" pitchFamily="34" charset="0"/>
            </a:endParaRPr>
          </a:p>
          <a:p>
            <a:pPr marL="800100" lvl="1" indent="-342900">
              <a:buFont typeface="Wingdings" panose="05000000000000000000" pitchFamily="2" charset="2"/>
              <a:buChar char="v"/>
              <a:defRPr/>
            </a:pPr>
            <a:r>
              <a:rPr kumimoji="0" lang="en-US" sz="1600" b="0" u="none" strike="noStrike" kern="1200" cap="none" spc="0" normalizeH="0" baseline="0" dirty="0">
                <a:ln>
                  <a:noFill/>
                </a:ln>
                <a:solidFill>
                  <a:prstClr val="black"/>
                </a:solidFill>
                <a:effectLst/>
                <a:uLnTx/>
                <a:uFillTx/>
                <a:latin typeface="Century Gothic" panose="020B0502020202020204" pitchFamily="34" charset="0"/>
                <a:ea typeface="+mn-ea"/>
                <a:cs typeface="+mn-cs"/>
              </a:rPr>
              <a:t>The strategy recognizes that once microplastics have entered the environment it is difficult, if not impossible, to remove them. </a:t>
            </a:r>
            <a:endParaRPr kumimoji="0" lang="en-US" sz="1600" b="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1"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prstClr val="black"/>
                </a:solidFill>
                <a:latin typeface="Century Gothic" panose="020B0502020202020204" pitchFamily="34" charset="0"/>
              </a:rPr>
              <a:t>Strategy calls on California to take a series of immediate, “no regrets” actions.</a:t>
            </a:r>
            <a:endParaRPr kumimoji="0" lang="en-US" sz="1600" b="0" u="none" strike="noStrike" kern="1200" cap="none" spc="0" normalizeH="0" baseline="0" noProof="0" dirty="0">
              <a:ln>
                <a:noFill/>
              </a:ln>
              <a:solidFill>
                <a:prstClr val="black"/>
              </a:solidFill>
              <a:effectLst/>
              <a:uLnTx/>
              <a:uFillTx/>
              <a:latin typeface="Century Gothic" panose="020B0502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n-US" sz="1600" i="1" dirty="0">
              <a:solidFill>
                <a:prstClr val="black"/>
              </a:solidFill>
              <a:latin typeface="Calibri Light" panose="020F0302020204030204"/>
            </a:endParaRPr>
          </a:p>
          <a:p>
            <a:pPr marR="0" lvl="0" algn="l" defTabSz="914400" rtl="0" eaLnBrk="1" fontAlgn="auto" latinLnBrk="0" hangingPunct="1">
              <a:lnSpc>
                <a:spcPct val="100000"/>
              </a:lnSpc>
              <a:spcBef>
                <a:spcPts val="0"/>
              </a:spcBef>
              <a:spcAft>
                <a:spcPts val="0"/>
              </a:spcAft>
              <a:buClrTx/>
              <a:buSzTx/>
              <a:tabLst/>
              <a:defRPr/>
            </a:pPr>
            <a:endParaRPr kumimoji="0" lang="en-US" sz="1600" b="0" i="1"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13" name="Picture 2" descr="C:\Users\matthew.robinson\Desktop\foam_specks_RTP_011818.jpg">
            <a:extLst>
              <a:ext uri="{FF2B5EF4-FFF2-40B4-BE49-F238E27FC236}">
                <a16:creationId xmlns:a16="http://schemas.microsoft.com/office/drawing/2014/main" id="{C90C42EE-5B38-40C1-8412-E0E5B00228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7494" y="982257"/>
            <a:ext cx="2400664" cy="3312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descr="C:\Users\matthew.robinson\Desktop\More_specks.jpg">
            <a:extLst>
              <a:ext uri="{FF2B5EF4-FFF2-40B4-BE49-F238E27FC236}">
                <a16:creationId xmlns:a16="http://schemas.microsoft.com/office/drawing/2014/main" id="{D9753E8C-41A8-4BD2-9CC2-011E846F98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5730" y="2755294"/>
            <a:ext cx="1867979" cy="2437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71F6020C-FE59-434C-9CAE-EC6B798A3A04}"/>
              </a:ext>
            </a:extLst>
          </p:cNvPr>
          <p:cNvSpPr txBox="1"/>
          <p:nvPr/>
        </p:nvSpPr>
        <p:spPr>
          <a:xfrm>
            <a:off x="4851307" y="5254848"/>
            <a:ext cx="3796582" cy="738664"/>
          </a:xfrm>
          <a:prstGeom prst="rect">
            <a:avLst/>
          </a:prstGeom>
          <a:noFill/>
        </p:spPr>
        <p:txBody>
          <a:bodyPr wrap="square" rtlCol="0">
            <a:spAutoFit/>
          </a:bodyPr>
          <a:lstStyle/>
          <a:p>
            <a:r>
              <a:rPr lang="en-US" sz="1400" i="1" dirty="0"/>
              <a:t>Polystyrene particles in the Anacostia River (photo by Masaya Maeda, Anacostia Watershed Society, 2017)</a:t>
            </a:r>
          </a:p>
        </p:txBody>
      </p:sp>
    </p:spTree>
    <p:extLst>
      <p:ext uri="{BB962C8B-B14F-4D97-AF65-F5344CB8AC3E}">
        <p14:creationId xmlns:p14="http://schemas.microsoft.com/office/powerpoint/2010/main" val="21442159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6317818"/>
            <a:ext cx="9829800" cy="616382"/>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086600" y="6443246"/>
            <a:ext cx="1371600" cy="338554"/>
          </a:xfrm>
          <a:prstGeom prst="rect">
            <a:avLst/>
          </a:prstGeom>
          <a:noFill/>
        </p:spPr>
        <p:txBody>
          <a:bodyPr wrap="square" rtlCol="0">
            <a:spAutoFit/>
          </a:bodyPr>
          <a:lstStyle/>
          <a:p>
            <a:pPr algn="r"/>
            <a:r>
              <a:rPr lang="en-US" sz="1600" b="1">
                <a:solidFill>
                  <a:schemeClr val="bg1"/>
                </a:solidFill>
                <a:latin typeface="Century Gothic"/>
              </a:rPr>
              <a:t>@DOEE_DC</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r="65650"/>
          <a:stretch/>
        </p:blipFill>
        <p:spPr>
          <a:xfrm>
            <a:off x="8458200" y="6358469"/>
            <a:ext cx="463296" cy="365760"/>
          </a:xfrm>
          <a:prstGeom prst="rect">
            <a:avLst/>
          </a:prstGeom>
        </p:spPr>
      </p:pic>
      <p:sp>
        <p:nvSpPr>
          <p:cNvPr id="2" name="Footer Placeholder 1"/>
          <p:cNvSpPr>
            <a:spLocks noGrp="1"/>
          </p:cNvSpPr>
          <p:nvPr>
            <p:ph type="ftr" sz="quarter" idx="11"/>
          </p:nvPr>
        </p:nvSpPr>
        <p:spPr/>
        <p:txBody>
          <a:bodyPr/>
          <a:lstStyle/>
          <a:p>
            <a:endParaRPr lang="en-US"/>
          </a:p>
        </p:txBody>
      </p:sp>
      <p:sp>
        <p:nvSpPr>
          <p:cNvPr id="12" name="Title 1"/>
          <p:cNvSpPr txBox="1">
            <a:spLocks/>
          </p:cNvSpPr>
          <p:nvPr/>
        </p:nvSpPr>
        <p:spPr>
          <a:xfrm>
            <a:off x="152400" y="457199"/>
            <a:ext cx="8991600" cy="399630"/>
          </a:xfrm>
          <a:prstGeom prst="rect">
            <a:avLst/>
          </a:prstGeom>
          <a:solidFill>
            <a:schemeClr val="bg1">
              <a:alpha val="54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kern="0" spc="-150" dirty="0">
                <a:latin typeface="Century Gothic" panose="020B0502020202020204" pitchFamily="34" charset="0"/>
              </a:rPr>
              <a:t>What Types of Solutions?</a:t>
            </a:r>
          </a:p>
        </p:txBody>
      </p:sp>
      <p:cxnSp>
        <p:nvCxnSpPr>
          <p:cNvPr id="14" name="Straight Connector 13"/>
          <p:cNvCxnSpPr/>
          <p:nvPr/>
        </p:nvCxnSpPr>
        <p:spPr>
          <a:xfrm>
            <a:off x="228600" y="914400"/>
            <a:ext cx="3886200" cy="0"/>
          </a:xfrm>
          <a:prstGeom prst="line">
            <a:avLst/>
          </a:prstGeom>
          <a:ln w="38100">
            <a:solidFill>
              <a:srgbClr val="248C43"/>
            </a:solidFill>
          </a:ln>
        </p:spPr>
        <p:style>
          <a:lnRef idx="1">
            <a:schemeClr val="accent1"/>
          </a:lnRef>
          <a:fillRef idx="0">
            <a:schemeClr val="accent1"/>
          </a:fillRef>
          <a:effectRef idx="0">
            <a:schemeClr val="accent1"/>
          </a:effectRef>
          <a:fontRef idx="minor">
            <a:schemeClr val="tx1"/>
          </a:fontRef>
        </p:style>
      </p:cxnSp>
      <p:sp>
        <p:nvSpPr>
          <p:cNvPr id="6" name="Rectangle 2">
            <a:extLst>
              <a:ext uri="{FF2B5EF4-FFF2-40B4-BE49-F238E27FC236}">
                <a16:creationId xmlns:a16="http://schemas.microsoft.com/office/drawing/2014/main" id="{CC507C52-AA75-7345-BDA2-365157AFA36E}"/>
              </a:ext>
            </a:extLst>
          </p:cNvPr>
          <p:cNvSpPr>
            <a:spLocks noChangeArrowheads="1"/>
          </p:cNvSpPr>
          <p:nvPr/>
        </p:nvSpPr>
        <p:spPr bwMode="auto">
          <a:xfrm>
            <a:off x="152400" y="1119877"/>
            <a:ext cx="1339702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TextBox 10">
            <a:extLst>
              <a:ext uri="{FF2B5EF4-FFF2-40B4-BE49-F238E27FC236}">
                <a16:creationId xmlns:a16="http://schemas.microsoft.com/office/drawing/2014/main" id="{DCABA8C0-4B4D-411D-9EC1-D1146D0E4DB4}"/>
              </a:ext>
            </a:extLst>
          </p:cNvPr>
          <p:cNvSpPr txBox="1"/>
          <p:nvPr/>
        </p:nvSpPr>
        <p:spPr>
          <a:xfrm>
            <a:off x="152400" y="1620335"/>
            <a:ext cx="8479636" cy="4031873"/>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600" b="1" u="sng" dirty="0">
                <a:latin typeface="Century Gothic" panose="020B0502020202020204" pitchFamily="34" charset="0"/>
              </a:rPr>
              <a:t>Pollution Prevention </a:t>
            </a:r>
            <a:r>
              <a:rPr lang="en-US" sz="1600" dirty="0">
                <a:latin typeface="Century Gothic" panose="020B0502020202020204" pitchFamily="34" charset="0"/>
              </a:rPr>
              <a:t>- to eliminate plastic waste at the source, defined as the product, material, or industry from which microplastics originate. Strategies to achieve pollution prevention can include the elimination of specific products and materials through financial incentives to encourage product innovation and waste reduction; identifying alternate product actions, including alternate sourcing and design; and, where necessary, product and material prohibitions.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600" b="1" u="sng" dirty="0">
                <a:latin typeface="Century Gothic" panose="020B0502020202020204" pitchFamily="34" charset="0"/>
              </a:rPr>
              <a:t>Pathway intervention </a:t>
            </a:r>
            <a:r>
              <a:rPr lang="en-US" sz="1600" dirty="0">
                <a:latin typeface="Century Gothic" panose="020B0502020202020204" pitchFamily="34" charset="0"/>
              </a:rPr>
              <a:t>- to intervene within specific pathways, such as stormwater or wastewater, that mobilize microplastics from a specific source into California waters.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600" b="1" u="sng" dirty="0">
                <a:latin typeface="Century Gothic" panose="020B0502020202020204" pitchFamily="34" charset="0"/>
              </a:rPr>
              <a:t>Outreach &amp; education </a:t>
            </a:r>
            <a:r>
              <a:rPr lang="en-US" sz="1600" b="1" dirty="0">
                <a:latin typeface="Century Gothic" panose="020B0502020202020204" pitchFamily="34" charset="0"/>
              </a:rPr>
              <a:t> - </a:t>
            </a:r>
            <a:r>
              <a:rPr lang="en-US" sz="1600" dirty="0">
                <a:latin typeface="Century Gothic" panose="020B0502020202020204" pitchFamily="34" charset="0"/>
              </a:rPr>
              <a:t>to engage impacted communities, raise awareness of microplastic pollution, and facilitate behavior, policy, systemic, and environmental change. Education campaigns and K-12 curriculum changes should be pursued as a targeted, strategic complement to other solutions that directly prevent and reduce plastic production, use, and waste.</a:t>
            </a:r>
            <a:endPar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3" name="TextBox 2">
            <a:extLst>
              <a:ext uri="{FF2B5EF4-FFF2-40B4-BE49-F238E27FC236}">
                <a16:creationId xmlns:a16="http://schemas.microsoft.com/office/drawing/2014/main" id="{C848DE85-1CC4-4FC1-9DCB-10DDC6F3723D}"/>
              </a:ext>
            </a:extLst>
          </p:cNvPr>
          <p:cNvSpPr txBox="1"/>
          <p:nvPr/>
        </p:nvSpPr>
        <p:spPr>
          <a:xfrm>
            <a:off x="228600" y="1039829"/>
            <a:ext cx="4041843" cy="369332"/>
          </a:xfrm>
          <a:prstGeom prst="rect">
            <a:avLst/>
          </a:prstGeom>
          <a:noFill/>
        </p:spPr>
        <p:txBody>
          <a:bodyPr wrap="square" rtlCol="0">
            <a:spAutoFit/>
          </a:bodyPr>
          <a:lstStyle/>
          <a:p>
            <a:r>
              <a:rPr lang="en-US" dirty="0"/>
              <a:t>Three Broad Categories:</a:t>
            </a:r>
          </a:p>
        </p:txBody>
      </p:sp>
    </p:spTree>
    <p:extLst>
      <p:ext uri="{BB962C8B-B14F-4D97-AF65-F5344CB8AC3E}">
        <p14:creationId xmlns:p14="http://schemas.microsoft.com/office/powerpoint/2010/main" val="11426331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6317818"/>
            <a:ext cx="9829800" cy="616382"/>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086600" y="6443246"/>
            <a:ext cx="1371600" cy="338554"/>
          </a:xfrm>
          <a:prstGeom prst="rect">
            <a:avLst/>
          </a:prstGeom>
          <a:noFill/>
        </p:spPr>
        <p:txBody>
          <a:bodyPr wrap="square" rtlCol="0">
            <a:spAutoFit/>
          </a:bodyPr>
          <a:lstStyle/>
          <a:p>
            <a:pPr algn="r"/>
            <a:r>
              <a:rPr lang="en-US" sz="1600" b="1">
                <a:solidFill>
                  <a:schemeClr val="bg1"/>
                </a:solidFill>
                <a:latin typeface="Century Gothic"/>
              </a:rPr>
              <a:t>@DOEE_DC</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r="65650"/>
          <a:stretch/>
        </p:blipFill>
        <p:spPr>
          <a:xfrm>
            <a:off x="8458200" y="6358469"/>
            <a:ext cx="463296" cy="365760"/>
          </a:xfrm>
          <a:prstGeom prst="rect">
            <a:avLst/>
          </a:prstGeom>
        </p:spPr>
      </p:pic>
      <p:sp>
        <p:nvSpPr>
          <p:cNvPr id="2" name="Footer Placeholder 1"/>
          <p:cNvSpPr>
            <a:spLocks noGrp="1"/>
          </p:cNvSpPr>
          <p:nvPr>
            <p:ph type="ftr" sz="quarter" idx="11"/>
          </p:nvPr>
        </p:nvSpPr>
        <p:spPr/>
        <p:txBody>
          <a:bodyPr/>
          <a:lstStyle/>
          <a:p>
            <a:endParaRPr lang="en-US"/>
          </a:p>
        </p:txBody>
      </p:sp>
      <p:sp>
        <p:nvSpPr>
          <p:cNvPr id="12" name="Title 1"/>
          <p:cNvSpPr txBox="1">
            <a:spLocks/>
          </p:cNvSpPr>
          <p:nvPr/>
        </p:nvSpPr>
        <p:spPr>
          <a:xfrm>
            <a:off x="152400" y="457199"/>
            <a:ext cx="8991600" cy="399630"/>
          </a:xfrm>
          <a:prstGeom prst="rect">
            <a:avLst/>
          </a:prstGeom>
          <a:solidFill>
            <a:schemeClr val="bg1">
              <a:alpha val="54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kern="0" spc="-150" dirty="0">
                <a:latin typeface="Century Gothic" panose="020B0502020202020204" pitchFamily="34" charset="0"/>
              </a:rPr>
              <a:t>Examples of Pollution Prevention</a:t>
            </a:r>
          </a:p>
        </p:txBody>
      </p:sp>
      <p:cxnSp>
        <p:nvCxnSpPr>
          <p:cNvPr id="14" name="Straight Connector 13"/>
          <p:cNvCxnSpPr/>
          <p:nvPr/>
        </p:nvCxnSpPr>
        <p:spPr>
          <a:xfrm>
            <a:off x="228600" y="914400"/>
            <a:ext cx="3886200" cy="0"/>
          </a:xfrm>
          <a:prstGeom prst="line">
            <a:avLst/>
          </a:prstGeom>
          <a:ln w="38100">
            <a:solidFill>
              <a:srgbClr val="248C43"/>
            </a:solidFill>
          </a:ln>
        </p:spPr>
        <p:style>
          <a:lnRef idx="1">
            <a:schemeClr val="accent1"/>
          </a:lnRef>
          <a:fillRef idx="0">
            <a:schemeClr val="accent1"/>
          </a:fillRef>
          <a:effectRef idx="0">
            <a:schemeClr val="accent1"/>
          </a:effectRef>
          <a:fontRef idx="minor">
            <a:schemeClr val="tx1"/>
          </a:fontRef>
        </p:style>
      </p:cxnSp>
      <p:sp>
        <p:nvSpPr>
          <p:cNvPr id="6" name="Rectangle 2">
            <a:extLst>
              <a:ext uri="{FF2B5EF4-FFF2-40B4-BE49-F238E27FC236}">
                <a16:creationId xmlns:a16="http://schemas.microsoft.com/office/drawing/2014/main" id="{CC507C52-AA75-7345-BDA2-365157AFA36E}"/>
              </a:ext>
            </a:extLst>
          </p:cNvPr>
          <p:cNvSpPr>
            <a:spLocks noChangeArrowheads="1"/>
          </p:cNvSpPr>
          <p:nvPr/>
        </p:nvSpPr>
        <p:spPr bwMode="auto">
          <a:xfrm>
            <a:off x="152400" y="1119877"/>
            <a:ext cx="1339702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TextBox 2">
            <a:extLst>
              <a:ext uri="{FF2B5EF4-FFF2-40B4-BE49-F238E27FC236}">
                <a16:creationId xmlns:a16="http://schemas.microsoft.com/office/drawing/2014/main" id="{C848DE85-1CC4-4FC1-9DCB-10DDC6F3723D}"/>
              </a:ext>
            </a:extLst>
          </p:cNvPr>
          <p:cNvSpPr txBox="1"/>
          <p:nvPr/>
        </p:nvSpPr>
        <p:spPr>
          <a:xfrm>
            <a:off x="228600" y="1039829"/>
            <a:ext cx="7650804" cy="5355312"/>
          </a:xfrm>
          <a:prstGeom prst="rect">
            <a:avLst/>
          </a:prstGeom>
          <a:noFill/>
        </p:spPr>
        <p:txBody>
          <a:bodyPr wrap="square" rtlCol="0">
            <a:spAutoFit/>
          </a:bodyPr>
          <a:lstStyle/>
          <a:p>
            <a:pPr marL="342900" indent="-342900">
              <a:buFont typeface="+mj-lt"/>
              <a:buAutoNum type="arabicPeriod"/>
            </a:pPr>
            <a:r>
              <a:rPr lang="en-US" dirty="0"/>
              <a:t>Product &amp; Material Regulations </a:t>
            </a:r>
          </a:p>
          <a:p>
            <a:pPr marL="742950" lvl="1" indent="-285750">
              <a:buFont typeface="Wingdings" panose="05000000000000000000" pitchFamily="2" charset="2"/>
              <a:buChar char="v"/>
            </a:pPr>
            <a:r>
              <a:rPr lang="en-US" dirty="0"/>
              <a:t>Implement the statewide requirement that single-use </a:t>
            </a:r>
            <a:r>
              <a:rPr lang="en-US" dirty="0" err="1"/>
              <a:t>foodware</a:t>
            </a:r>
            <a:r>
              <a:rPr lang="en-US" dirty="0"/>
              <a:t> and condiments be provided only upon request.	</a:t>
            </a:r>
          </a:p>
          <a:p>
            <a:pPr marL="742950" lvl="1" indent="-285750">
              <a:buFont typeface="Wingdings" panose="05000000000000000000" pitchFamily="2" charset="2"/>
              <a:buChar char="v"/>
            </a:pPr>
            <a:r>
              <a:rPr lang="en-US" dirty="0"/>
              <a:t>	Enact comprehensive statewide plastic source reduction, reuse, and refill goals by 2023.</a:t>
            </a:r>
          </a:p>
          <a:p>
            <a:pPr lvl="1"/>
            <a:endParaRPr lang="en-US" dirty="0"/>
          </a:p>
          <a:p>
            <a:pPr marL="342900" lvl="1" indent="-342900">
              <a:buFont typeface="+mj-lt"/>
              <a:buAutoNum type="arabicPeriod" startAt="2"/>
            </a:pPr>
            <a:r>
              <a:rPr lang="en-US" dirty="0"/>
              <a:t>Economic Strategies</a:t>
            </a:r>
          </a:p>
          <a:p>
            <a:pPr marL="742950" lvl="2" indent="-285750">
              <a:buFont typeface="Wingdings" panose="05000000000000000000" pitchFamily="2" charset="2"/>
              <a:buChar char="v"/>
            </a:pPr>
            <a:r>
              <a:rPr lang="en-US" dirty="0"/>
              <a:t>Identify Extended Producer Responsibility (EPR) strategies for recycling or disposal of plastic packaging and </a:t>
            </a:r>
            <a:r>
              <a:rPr lang="en-US" dirty="0" err="1"/>
              <a:t>foodware</a:t>
            </a:r>
            <a:r>
              <a:rPr lang="en-US" dirty="0"/>
              <a:t> by 2022. </a:t>
            </a:r>
          </a:p>
          <a:p>
            <a:pPr marL="742950" lvl="2" indent="-285750">
              <a:buFont typeface="Wingdings" panose="05000000000000000000" pitchFamily="2" charset="2"/>
              <a:buChar char="v"/>
            </a:pPr>
            <a:r>
              <a:rPr lang="en-US" dirty="0"/>
              <a:t>Promote, or otherwise require, the sale and use of ENERGY STAR condenser dryers and washing machines with filtration rates of 100 microns or smaller and develop a program to incentivize post-market retrofits or purchases through rebates and other mechanisms by 2024.</a:t>
            </a:r>
          </a:p>
          <a:p>
            <a:pPr marL="0" lvl="1"/>
            <a:endParaRPr lang="en-US" dirty="0"/>
          </a:p>
          <a:p>
            <a:pPr marL="342900" lvl="1" indent="-342900">
              <a:buFont typeface="+mj-lt"/>
              <a:buAutoNum type="arabicPeriod" startAt="3"/>
            </a:pPr>
            <a:r>
              <a:rPr lang="en-US" dirty="0"/>
              <a:t>Identifying &amp; Advancing Product Alternatives</a:t>
            </a:r>
          </a:p>
          <a:p>
            <a:pPr marL="739775" lvl="1" indent="-282575">
              <a:buFont typeface="Wingdings" panose="05000000000000000000" pitchFamily="2" charset="2"/>
              <a:buChar char="v"/>
            </a:pPr>
            <a:r>
              <a:rPr lang="en-US" dirty="0"/>
              <a:t>Convene representatives from targeted industries (e.g., vehicle tires, textiles, agriculture, </a:t>
            </a:r>
            <a:r>
              <a:rPr lang="en-US" dirty="0" err="1"/>
              <a:t>foodware</a:t>
            </a:r>
            <a:r>
              <a:rPr lang="en-US" dirty="0"/>
              <a:t> and packaging, and/or fisheries &amp; aquaculture) and scientific experts to identify alternative products and other sector-specific plastic pollution prevention strategies by 2023.</a:t>
            </a:r>
          </a:p>
        </p:txBody>
      </p:sp>
    </p:spTree>
    <p:extLst>
      <p:ext uri="{BB962C8B-B14F-4D97-AF65-F5344CB8AC3E}">
        <p14:creationId xmlns:p14="http://schemas.microsoft.com/office/powerpoint/2010/main" val="32183341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6317818"/>
            <a:ext cx="9829800" cy="616382"/>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086600" y="6443246"/>
            <a:ext cx="1371600" cy="338554"/>
          </a:xfrm>
          <a:prstGeom prst="rect">
            <a:avLst/>
          </a:prstGeom>
          <a:noFill/>
        </p:spPr>
        <p:txBody>
          <a:bodyPr wrap="square" rtlCol="0">
            <a:spAutoFit/>
          </a:bodyPr>
          <a:lstStyle/>
          <a:p>
            <a:pPr algn="r"/>
            <a:r>
              <a:rPr lang="en-US" sz="1600" b="1">
                <a:solidFill>
                  <a:schemeClr val="bg1"/>
                </a:solidFill>
                <a:latin typeface="Century Gothic"/>
              </a:rPr>
              <a:t>@DOEE_DC</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r="65650"/>
          <a:stretch/>
        </p:blipFill>
        <p:spPr>
          <a:xfrm>
            <a:off x="8458200" y="6358469"/>
            <a:ext cx="463296" cy="365760"/>
          </a:xfrm>
          <a:prstGeom prst="rect">
            <a:avLst/>
          </a:prstGeom>
        </p:spPr>
      </p:pic>
      <p:sp>
        <p:nvSpPr>
          <p:cNvPr id="2" name="Footer Placeholder 1"/>
          <p:cNvSpPr>
            <a:spLocks noGrp="1"/>
          </p:cNvSpPr>
          <p:nvPr>
            <p:ph type="ftr" sz="quarter" idx="11"/>
          </p:nvPr>
        </p:nvSpPr>
        <p:spPr/>
        <p:txBody>
          <a:bodyPr/>
          <a:lstStyle/>
          <a:p>
            <a:endParaRPr lang="en-US"/>
          </a:p>
        </p:txBody>
      </p:sp>
      <p:sp>
        <p:nvSpPr>
          <p:cNvPr id="12" name="Title 1"/>
          <p:cNvSpPr txBox="1">
            <a:spLocks/>
          </p:cNvSpPr>
          <p:nvPr/>
        </p:nvSpPr>
        <p:spPr>
          <a:xfrm>
            <a:off x="152400" y="457199"/>
            <a:ext cx="8991600" cy="399630"/>
          </a:xfrm>
          <a:prstGeom prst="rect">
            <a:avLst/>
          </a:prstGeom>
          <a:solidFill>
            <a:schemeClr val="bg1">
              <a:alpha val="54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kern="0" spc="-150" dirty="0">
                <a:latin typeface="Century Gothic" panose="020B0502020202020204" pitchFamily="34" charset="0"/>
              </a:rPr>
              <a:t>Examples of Pathway Interventions</a:t>
            </a:r>
          </a:p>
        </p:txBody>
      </p:sp>
      <p:cxnSp>
        <p:nvCxnSpPr>
          <p:cNvPr id="14" name="Straight Connector 13"/>
          <p:cNvCxnSpPr/>
          <p:nvPr/>
        </p:nvCxnSpPr>
        <p:spPr>
          <a:xfrm>
            <a:off x="228600" y="914400"/>
            <a:ext cx="3886200" cy="0"/>
          </a:xfrm>
          <a:prstGeom prst="line">
            <a:avLst/>
          </a:prstGeom>
          <a:ln w="38100">
            <a:solidFill>
              <a:srgbClr val="248C43"/>
            </a:solidFill>
          </a:ln>
        </p:spPr>
        <p:style>
          <a:lnRef idx="1">
            <a:schemeClr val="accent1"/>
          </a:lnRef>
          <a:fillRef idx="0">
            <a:schemeClr val="accent1"/>
          </a:fillRef>
          <a:effectRef idx="0">
            <a:schemeClr val="accent1"/>
          </a:effectRef>
          <a:fontRef idx="minor">
            <a:schemeClr val="tx1"/>
          </a:fontRef>
        </p:style>
      </p:cxnSp>
      <p:sp>
        <p:nvSpPr>
          <p:cNvPr id="6" name="Rectangle 2">
            <a:extLst>
              <a:ext uri="{FF2B5EF4-FFF2-40B4-BE49-F238E27FC236}">
                <a16:creationId xmlns:a16="http://schemas.microsoft.com/office/drawing/2014/main" id="{CC507C52-AA75-7345-BDA2-365157AFA36E}"/>
              </a:ext>
            </a:extLst>
          </p:cNvPr>
          <p:cNvSpPr>
            <a:spLocks noChangeArrowheads="1"/>
          </p:cNvSpPr>
          <p:nvPr/>
        </p:nvSpPr>
        <p:spPr bwMode="auto">
          <a:xfrm>
            <a:off x="152400" y="1119877"/>
            <a:ext cx="1339702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TextBox 2">
            <a:extLst>
              <a:ext uri="{FF2B5EF4-FFF2-40B4-BE49-F238E27FC236}">
                <a16:creationId xmlns:a16="http://schemas.microsoft.com/office/drawing/2014/main" id="{C848DE85-1CC4-4FC1-9DCB-10DDC6F3723D}"/>
              </a:ext>
            </a:extLst>
          </p:cNvPr>
          <p:cNvSpPr txBox="1"/>
          <p:nvPr/>
        </p:nvSpPr>
        <p:spPr>
          <a:xfrm>
            <a:off x="228600" y="1039829"/>
            <a:ext cx="7650804" cy="4247317"/>
          </a:xfrm>
          <a:prstGeom prst="rect">
            <a:avLst/>
          </a:prstGeom>
          <a:noFill/>
        </p:spPr>
        <p:txBody>
          <a:bodyPr wrap="square" rtlCol="0">
            <a:spAutoFit/>
          </a:bodyPr>
          <a:lstStyle/>
          <a:p>
            <a:pPr marL="342900" indent="-342900">
              <a:buFont typeface="+mj-lt"/>
              <a:buAutoNum type="arabicPeriod"/>
            </a:pPr>
            <a:r>
              <a:rPr lang="en-US" dirty="0"/>
              <a:t>Stormwater</a:t>
            </a:r>
          </a:p>
          <a:p>
            <a:pPr marL="742950" lvl="1" indent="-285750">
              <a:buFont typeface="Wingdings" panose="05000000000000000000" pitchFamily="2" charset="2"/>
              <a:buChar char="v"/>
            </a:pPr>
            <a:r>
              <a:rPr lang="en-US" dirty="0"/>
              <a:t>Promote the multiple benefits of green infrastructure by prioritizing LID retrofit projects for existing development that generate or have the potential to generate microplastic loading in receiving waters beginning in 2022.</a:t>
            </a:r>
          </a:p>
          <a:p>
            <a:pPr marL="742950" lvl="1" indent="-285750">
              <a:buFont typeface="Wingdings" panose="05000000000000000000" pitchFamily="2" charset="2"/>
              <a:buChar char="v"/>
            </a:pPr>
            <a:r>
              <a:rPr lang="en-US" dirty="0"/>
              <a:t>Prioritize the interception of trash and plastic debris with trash receptacles and trash services in ‘trash hot spots’ (high use beaches, recreational areas, &amp; encampments adjacent to waterways) outside of the scope of the statewide Trash Provisions beginning in 2022.</a:t>
            </a:r>
          </a:p>
          <a:p>
            <a:pPr lvl="1"/>
            <a:endParaRPr lang="en-US" dirty="0"/>
          </a:p>
          <a:p>
            <a:pPr marL="342900" lvl="1" indent="-342900">
              <a:buFont typeface="+mj-lt"/>
              <a:buAutoNum type="arabicPeriod" startAt="2"/>
            </a:pPr>
            <a:r>
              <a:rPr lang="en-US" dirty="0"/>
              <a:t>Wastewater</a:t>
            </a:r>
          </a:p>
          <a:p>
            <a:pPr marL="742950" lvl="2" indent="-285750">
              <a:buFont typeface="Wingdings" panose="05000000000000000000" pitchFamily="2" charset="2"/>
              <a:buChar char="v"/>
            </a:pPr>
            <a:r>
              <a:rPr lang="en-US" dirty="0"/>
              <a:t>Based on the results of existing studies regarding microplastic removal efficacy in wastewater treatment plants, further promote recycling of tertiary-treated wastewater that would otherwise be discharged to the ocean beginning in 2022. by 2023.</a:t>
            </a:r>
          </a:p>
        </p:txBody>
      </p:sp>
    </p:spTree>
    <p:extLst>
      <p:ext uri="{BB962C8B-B14F-4D97-AF65-F5344CB8AC3E}">
        <p14:creationId xmlns:p14="http://schemas.microsoft.com/office/powerpoint/2010/main" val="23052036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6317818"/>
            <a:ext cx="9829800" cy="616382"/>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086600" y="6443246"/>
            <a:ext cx="1371600" cy="338554"/>
          </a:xfrm>
          <a:prstGeom prst="rect">
            <a:avLst/>
          </a:prstGeom>
          <a:noFill/>
        </p:spPr>
        <p:txBody>
          <a:bodyPr wrap="square" rtlCol="0">
            <a:spAutoFit/>
          </a:bodyPr>
          <a:lstStyle/>
          <a:p>
            <a:pPr algn="r"/>
            <a:r>
              <a:rPr lang="en-US" sz="1600" b="1">
                <a:solidFill>
                  <a:schemeClr val="bg1"/>
                </a:solidFill>
                <a:latin typeface="Century Gothic"/>
              </a:rPr>
              <a:t>@DOEE_DC</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r="65650"/>
          <a:stretch/>
        </p:blipFill>
        <p:spPr>
          <a:xfrm>
            <a:off x="8458200" y="6358469"/>
            <a:ext cx="463296" cy="365760"/>
          </a:xfrm>
          <a:prstGeom prst="rect">
            <a:avLst/>
          </a:prstGeom>
        </p:spPr>
      </p:pic>
      <p:sp>
        <p:nvSpPr>
          <p:cNvPr id="2" name="Footer Placeholder 1"/>
          <p:cNvSpPr>
            <a:spLocks noGrp="1"/>
          </p:cNvSpPr>
          <p:nvPr>
            <p:ph type="ftr" sz="quarter" idx="11"/>
          </p:nvPr>
        </p:nvSpPr>
        <p:spPr/>
        <p:txBody>
          <a:bodyPr/>
          <a:lstStyle/>
          <a:p>
            <a:endParaRPr lang="en-US"/>
          </a:p>
        </p:txBody>
      </p:sp>
      <p:sp>
        <p:nvSpPr>
          <p:cNvPr id="12" name="Title 1"/>
          <p:cNvSpPr txBox="1">
            <a:spLocks/>
          </p:cNvSpPr>
          <p:nvPr/>
        </p:nvSpPr>
        <p:spPr>
          <a:xfrm>
            <a:off x="152400" y="457199"/>
            <a:ext cx="8991600" cy="399630"/>
          </a:xfrm>
          <a:prstGeom prst="rect">
            <a:avLst/>
          </a:prstGeom>
          <a:solidFill>
            <a:schemeClr val="bg1">
              <a:alpha val="54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kern="0" spc="-150" dirty="0">
                <a:latin typeface="Century Gothic" panose="020B0502020202020204" pitchFamily="34" charset="0"/>
              </a:rPr>
              <a:t>Examples of Pathway Interventions</a:t>
            </a:r>
          </a:p>
        </p:txBody>
      </p:sp>
      <p:cxnSp>
        <p:nvCxnSpPr>
          <p:cNvPr id="14" name="Straight Connector 13"/>
          <p:cNvCxnSpPr/>
          <p:nvPr/>
        </p:nvCxnSpPr>
        <p:spPr>
          <a:xfrm>
            <a:off x="228600" y="914400"/>
            <a:ext cx="3886200" cy="0"/>
          </a:xfrm>
          <a:prstGeom prst="line">
            <a:avLst/>
          </a:prstGeom>
          <a:ln w="38100">
            <a:solidFill>
              <a:srgbClr val="248C43"/>
            </a:solidFill>
          </a:ln>
        </p:spPr>
        <p:style>
          <a:lnRef idx="1">
            <a:schemeClr val="accent1"/>
          </a:lnRef>
          <a:fillRef idx="0">
            <a:schemeClr val="accent1"/>
          </a:fillRef>
          <a:effectRef idx="0">
            <a:schemeClr val="accent1"/>
          </a:effectRef>
          <a:fontRef idx="minor">
            <a:schemeClr val="tx1"/>
          </a:fontRef>
        </p:style>
      </p:cxnSp>
      <p:sp>
        <p:nvSpPr>
          <p:cNvPr id="6" name="Rectangle 2">
            <a:extLst>
              <a:ext uri="{FF2B5EF4-FFF2-40B4-BE49-F238E27FC236}">
                <a16:creationId xmlns:a16="http://schemas.microsoft.com/office/drawing/2014/main" id="{CC507C52-AA75-7345-BDA2-365157AFA36E}"/>
              </a:ext>
            </a:extLst>
          </p:cNvPr>
          <p:cNvSpPr>
            <a:spLocks noChangeArrowheads="1"/>
          </p:cNvSpPr>
          <p:nvPr/>
        </p:nvSpPr>
        <p:spPr bwMode="auto">
          <a:xfrm>
            <a:off x="152400" y="1119877"/>
            <a:ext cx="1339702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TextBox 2">
            <a:extLst>
              <a:ext uri="{FF2B5EF4-FFF2-40B4-BE49-F238E27FC236}">
                <a16:creationId xmlns:a16="http://schemas.microsoft.com/office/drawing/2014/main" id="{C848DE85-1CC4-4FC1-9DCB-10DDC6F3723D}"/>
              </a:ext>
            </a:extLst>
          </p:cNvPr>
          <p:cNvSpPr txBox="1"/>
          <p:nvPr/>
        </p:nvSpPr>
        <p:spPr>
          <a:xfrm>
            <a:off x="228600" y="1039829"/>
            <a:ext cx="7650804" cy="2308324"/>
          </a:xfrm>
          <a:prstGeom prst="rect">
            <a:avLst/>
          </a:prstGeom>
          <a:noFill/>
        </p:spPr>
        <p:txBody>
          <a:bodyPr wrap="square" rtlCol="0">
            <a:spAutoFit/>
          </a:bodyPr>
          <a:lstStyle/>
          <a:p>
            <a:pPr marL="342900" indent="-342900">
              <a:buFont typeface="+mj-lt"/>
              <a:buAutoNum type="arabicPeriod" startAt="3"/>
            </a:pPr>
            <a:r>
              <a:rPr lang="en-US" dirty="0"/>
              <a:t>Aerial Transport</a:t>
            </a:r>
          </a:p>
          <a:p>
            <a:pPr marL="742950" lvl="1" indent="-285750">
              <a:buFont typeface="Wingdings" panose="05000000000000000000" pitchFamily="2" charset="2"/>
              <a:buChar char="v"/>
            </a:pPr>
            <a:r>
              <a:rPr lang="en-US" dirty="0"/>
              <a:t>Engage with underserved or communities disproportionately burdened by environmental injustice to ensure inclusion in decision-making processes, and to identify and pursue immediate solutions to reduce plastic and microplastic pollution beginning in 2022.</a:t>
            </a:r>
          </a:p>
          <a:p>
            <a:pPr marL="742950" lvl="1" indent="-285750">
              <a:buFont typeface="Wingdings" panose="05000000000000000000" pitchFamily="2" charset="2"/>
              <a:buChar char="v"/>
            </a:pPr>
            <a:r>
              <a:rPr lang="en-US" dirty="0"/>
              <a:t>Promote industry engagement and outreach to advance sector-specific microplastic pollution prevention strategies by 2024.</a:t>
            </a:r>
          </a:p>
          <a:p>
            <a:pPr marL="285750" indent="-285750">
              <a:buFont typeface="Wingdings" panose="05000000000000000000" pitchFamily="2" charset="2"/>
              <a:buChar char="v"/>
            </a:pPr>
            <a:endParaRPr lang="en-US" dirty="0"/>
          </a:p>
        </p:txBody>
      </p:sp>
    </p:spTree>
    <p:extLst>
      <p:ext uri="{BB962C8B-B14F-4D97-AF65-F5344CB8AC3E}">
        <p14:creationId xmlns:p14="http://schemas.microsoft.com/office/powerpoint/2010/main" val="42504681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data:image/jpeg;base64,/9j/4AAQSkZJRgABAQAAAQABAAD/4gJESUNDX1BST0ZJTEUAAQEAAAI0AAAAAAAAAABtbnRyUkdCIFhZWiAH3gAGAAQAEQArADhhY3NwAAAAAAAAAAAAAAAAAAAAAAAAAAEAAAAAAAAAAAAA9tYAAQAAAADTLQAAAAAAAAAAAAAAAAAAAAAAAAAAAAAAAAAAAAAAAAAAAAAAAAAAAAAAAAAAAAAAAAAAAApkZXNjAAAA/AAAAHlia3B0AAABeAAAABR3dHB0AAABjAAAABRjcHJ0AAABoAAAABVyWFlaAAABuAAAABRnWFlaAAABzAAAABRiWFlaAAAB4AAAABRyVFJDAAAB9AAAAEBnVFJDAAAB9AAAAEBiVFJDAAAB9AAAAEBkZXNjAAAAAAAAAB9zUkdCIElFQzYxOTY2LTItMSBibGFjayBzY2FsZWQAAAAAAAAAAAAAAAAAAAAAAAAAAAAAAAAAAAAAAAAAAAAAAAAAAAAAAAAAAAAAAAAAAAAAAAAAAAAAAAAAAAAAAAAAAAAAAAAAAAAAAAAAAAAAWFlaIAAAAAAAAAMWAAADMwAAAqRYWVogAAAAAAAA9tYAAQAAAADTLXRleHQAAAAARHJvcGJveCwgSW5jLgAAAFhZWiAAAAAAAABvogAAOPUAAAOQWFlaIAAAAAAAAGKZAAC3hQAAGNpYWVogAAAAAAAAJKAAAA+EAAC2z2N1cnYAAAAAAAAAGgAAAMUBzANiBZMIawv2EEAVURs0IfEpkDIYO5JGBVF2Xe1rcHoFibKafKxpv37Twek3////2wBDAAYEBQYFBAYGBQYHBwYIChAKCgkJChQODwwQFxQYGBcUFhYaHSUfGhsjHBYWICwgIyYnKSopGR8tMC0oMCUoKSj/2wBDAQcHBwoIChMKChMoGhYaKCgoKCgoKCgoKCgoKCgoKCgoKCgoKCgoKCgoKCgoKCgoKCgoKCgoKCgoKCgoKCgoKCj/wAARCACyALI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G0a+ku9DuLWfyw8VofkQjKknODiuWtDClxC9zMkLlykS7vvn06da1/BZU3F+ZpI/tlxbs80Ctnyzj/wCtWGVtXmga9lWLy5gYfmI3N6dK4pbo9KC92S/rc69CfLX6CnscxsOenbg/gajh/wBUvrilnJELDsQR1x2riWjOyT90ktwTEm8ENjnd1rE8QuhubRgTmMscY71oabdxOiwljvUYyxzn8axfE42TxeWWQOxBb1+nrVp+9dHPOd6XulCe73tCUQSFcI258cc8+9W5r0SIZXIXOFxkYIHH6VkSW8RRVkkO/GQwXHc/pTGfLNHIwbbjaxHWqlJ2tc83ma3NOCcNvDg4yRjuKjyn2tzwY1UHBP61RhuHVv3B+cDA96uZ80FtqlyD0P3j6YFLmdrBe+jOj8Mac2paDrCb38iJoJDGnTc7lQc9T047DJ9qr+KY1iV40UrCroBzznI/n/WtXwvdeRpuoQpNFGjeR8pHzNhz0+hrP8SSrNcSO4YksoAIx6dv0rqjZJGtFJXN3U5ZhaypPEocFcSKccAd+4yDW98BUEuo6cqFsNJOxU9B8vX61iao8jWUgd1lG5B78JwPwHH4VpfB3Uo9JS0vXCkRCZ9zHAOcDn2rePxIctYM+iTaEElmA+tVmjGaZp/inTb+KILc26zOOUEgbbgZPNXB+9Xf8vfoffFd0Kje55NWklsVdlJsq35ftTfLNa85hyFbZSbKtbKNlHMHIVdlASrOyjZRzC5Cts9qKs7KKOYfIfIXghidY/0p0GoTRN5kSZwAFOCOP61jSRwSXP8AphZUjcSJsDZyD3xWr4M3xa5Z/b5N9/IrEBUIQoOOvTNUZ4IYLi5+0l/JidtxQFjy2O3vXiyWqPpI2SkdTASYVJ96ewyjA45HeobclVKZHBI/WkuLuO1KGU4BPWuG3vWO1tct2YTJPa3EbWwjIUf3twbrjFU9XuzfLAzRlWifODyD64rRnv4N7Ru0Txs28SAY59MVjagEYqyq0e7n73H1x2qnpLQ82T5VoyOf54yVC8cgms2dxFLyzEjnJHUelSXs8sQQFWZc43AdM1Xud+HScgA4G5expo5JO5NbwyTTlYiQCclscdORWzZqYiwbDlR8oHTOOpzWTZTC1dFYsQ4KjjPIqz9r/fMGZhg5wO4I6VXUcWkjpNKChJZLyRVuQ0flqDkqoJyMHjmna5cQXcriMlYxKrFRjIIrH0+CXUZi0RZkUjzGH8OTx/WtO+s1gKwQnD+auQT0HUj6+9a8ztpsbUnub175r2TyXERU7gM9D93pj34NRaDCkvhPypwjRSLtdWGVIMqA9x/OtGWUXdrIjvgM4dQM5+7jn+VQ6MGsdDjhJG4ADgnABkXvgn9K2pSXPy9S5fAzVtrG1stTge0SBGaO4J8sDru68Hr+v0r1f4a63qGoQw2d/wDY/wB0WCNEXDsBnJYEY656H0ryW3l3ajBjGBbzHn3k91B/z3616R8HNz6kd4UMsDt78v8ASu2C1k/Q4ZpSSR6jspyoo5Iq109KhMqliu9cgZIz0HrRzEezsQmME9AKaYwP/rVNPJFBEZJWAQck0kU0c0YZM4PSmpC5CERr70FB9KsAc/dP0qlrepWOk2LXOoOscQIA55J9BQ52EqbZN5dFcm/jXQ2dmXULgqTkbeB+FFT7ZB7LzPm3Q/I01YlFnf3UsTlluJ/9YoPUcDGKmVbG3vZ5xp13IXJmdXfAzndxxxzWNpU17c+XJcapFEIztVEjZifqcVPrGpXX2lDpsZuYgrRSl+AwxgEH/PSudNvodvOrMc2tJO9zNbxnYrAuGkyyk8fjUWr3w+wLJ5YYNnBIzg9x7GuOSR7UvsAAYbW24O7uM+1Zt7q8+REQQiHd8rdK5/ZJu4/rU1Dlubz3jyWhRxvhLDnA47ZpZ5EKxwgO4XDAkYOPesjT7+OZSQxUquWGOPrVuORVRjIGIY5HOR/9aspRtoZcze5ZJCk+Wp2HGAo61m3imTzJEZt2M7QcZNaVhOUkZGxtJ+8AenpTniRp02qAH+V2J9azTsx2ujOlSXfEQ+NylmIbqMc0kUMk0gbPzL1BOKtyaegulRLlgShwJBzx159KWa3nt3ixGzuTztBIznt/OrckS4svWc8iWpRDtRyDtTjpnBNVZ9RmuJwlrIXlB+Y9dvPT2zzV62eKKCZZR50m3LJjBbHOP5VhXF99lvcwBoWldG+UYCEkDBPTpmiGrasK/Q9F066vf7MQXgjR25wR+WT64rSs2SCKHYiu+9CzOQcYbOTnHTtXIIzyKPtMr53Bg+fvqOh4rUW6UWrCIblPysmSc5H+cVyUKs6dbmubOomnE68lFuEuXCI4tZGLcAY8w+hx6/54ro/hr4usdLvXeQSyILU72gTf5QznLjggZ715pb+JdMMKWUSlHWBoFTPyliwJyO3euaju1vbu7t7kiKEy7PMgyh2DgA5HK8Zwa92GK0k7bmElGys9j6E0r45wXGqfZ7izH2eNm3yROWJAzzg9OxqC6+KdvPe3V5aaahkeLCM7k5Zfub1Hp6CvHhb2mli4htbhri3Eg2PIigscc9O3TFPgkjWWfy5HSZCF2qOM+ua86pi5qTURJHfar8TNeltQkd8svJbzPsyqwyeBgeme/wCtc8/xM8cWFysh1WVo/L3NE6INnUAtx69qilu5ZRErXLyMjZUkcYPU/Xj1qvcTHYRKGkBI+QrwR6n0rBY+UZ6O5o4Jo9WT4420nhtVjs7xtaNuQXWINEkwHU89M84xXml14v8AEetWzr4gvzLH5nmRxMoG3jB6dvY1ix+a+cExAHIXHGPpTHlVFbDQrznB5wKdXHTlolYhI01vr7A2yQ7e3A/xorl5JfnbFxCBngbOlFT9YY+VHNR6obK9ntZrqNmikZA5IXODwa3rDVrZSrQ30CsexZTn25Nc9pS+Y7BGJ3Yyeob611mmabE2lKRFFuZeG8kMMj6ivYTSNFexzet3sCXMm4x/OBjYRg8Vi6YiGSdkKydss/8ACeoqTUleK/cS25MgBO1VGMVlOzmQOIxEQAcbT65rOSvsZLe50FmyWyMk0W206oNvXJOeKvQCJIGEdwPKY5Chc49Kp6c/mW5N1Jv7qrDBUGrcNgZAZrefBfor8D6Ef1rjm9XctO4scUhiDMQ2RnOOg96v2M0d0hjkwxAwNpwaqySubcRSOqPnBweDmo7WONLhI4W3nPJ6YrJ7FbbFq4DI5Zow+BwOuPxp324uNvSM/wAR65/wqrcXwsXbfh17Ac1Rjme5kJaT5n7dsemKIxvqxOXY2oZmurZzCY3PTjg4780+0Z3d4Z7Y+SybMkZBH9ao2k8sAETKigEjC/lmpG1CMZNzLtjTnIfp+A/lTs+hGhfjit4EaMTEn+GPjj6cZAzSsl1NAj2bDYWwSy8qAOQB0rBnuoZLgmyuHBOS0rsDjHbPUDp0NFhq08sb/vlLqMkjlQM471SpdbEud2XYDOAAsJVpDyV6k55LehxW5aJZbnZ7ZZZXOSGBHI6YIwc5rlLa5mMsm+ZQGDZJHXnrgVatdL+aO4S9UoMrvySFbjJxnPQ1c9mrji9Drr+2nieM3NrLbvISwDDr+H1qvbXUgldGRg7NzgHk1taf4Vu9aJj0i6F75YTg8sxIJIGT9B+Jp1h4bu5bg21lZzySyMcSRqcEZI5Yr047Hv2rknQdndbgkzNM0hOzYEAySOaLK6ZmkjXK9+hIxXqGn/DtLDT7dtbbzbm4njQKp5hznPzDqeldVD4e0vTDfJo1qqXEkQjV3kbIzkHDEelOGBk9y1Fng0wJx5bcg4+Y9azZ0VW8p8bnzgA9a9u1vw7d6jO0Oos+yKElLmzHmPtzgBkbknjtXnuv2rPpNzb299Cht0OUurLyJTgZUquMk8Y/Gq+rcrsLlOAWCVlBIckjOQKK0Ftr/aN2jjd3zP8A/bKKfspiscrosd1buqwtDsOQPMU8YPqD0rrNMutSa3aFLS2kAJUslw6/+ymqenaLLo9tbC7R4pnj3ssi8Ic4256Hpn8amtpHW5f5lYKeBjIP4816qvY0jtqcn4yE8N+ge1WFjux++8zBB9gPWsKWV5YQjfMR6nrXpN/Y3d5qVrJp9mbk2yyTSqAPlTHJOeo5rzr7OiqXadOOqou8j8u9C10YpQVr3GrPNHIk5fAjwAo6Y9K39Mne5SSYXFvCw6Kx9elc/vgBVHE65Iy8mFAGeuBzVGWUKWWMfd9RUTpKWhC0Z3GUmeRnmi3oNxKeg4yantLqOGMGFYXlxjft5OK5zwU583ViQGxYyMAehwQakstQtxboclbl/mIAOOp6VzVMO4ruO/UtXXmXkYkZQj7jlQenByf0pbSWBIo/NRcrkI6L8zZPc9/b0qhrF64iR4TlZPlyvb/6/NVlvTboIpQXP3ih4wT/AFxVcj5diXvc6eaxlls2ku0eKBjhXL49T+GMHmsea60qNAsf7yTPJY9eMdf8ms641e7mglhEjCKXqqt1A9QKzETewDSAAevetYUbAzbsvOlmkNu6QA/eRRgY+hrR03MMpZ4xuV9rqnJX3wfpms3TY7KJN02d4I5LEbh047d+ntXQp4gstFnVdMitL15IQk01zASA2cnCtxnoA3Xg0pRvcjlPafhfbeHNX0iNb7TVvJ4m37p9gf1zhQDj6kivRLfT/D0E7yDRbFEABVVt0+Vhkk4x34/KvkOw1HUoNYgv/NMZRt8bxnA4OcDH8q9RtfiZqkm4zQ253gnABHGOKjmUVZmsJpLU9+0nVbBLOCWGCOHcisQkQQevQVR0PU1SxsmwDH9lVcFiBuLFjx+Iri/AWrv4ntJLW22wXUEeNrZ24xxj6V1Vp4ev7e2hiJQiNAmQQRwMentWkWmro2TutCzqGoQTXNmJbVGAkJA87BJ2nGPp1q0b+N5rTZG6qJCWzLnjacfris2bw/etPDJuXEZJ5HXIxTpNLu0GSFP0zVDNie8aRpfsrJHJtQbpBvHcngH3rzTxj4TupYb+/l1iRpXBbBhI5JAwOvHNdO9tcRl2K4BPXPtWZrhlGmyqf4mRevq61LgpqzJdjj59AihnkibWodyMVP8AoncHH92ir9/4U0u6vrm4m1ICSWRpGBDHBJJPRsUVHsKXY05D0UWNtNGrKqvG4DAhshge/uKzLrwlolwS8+lWTsf4mgGfz61oaD4hstczb21tJbTWyBWj8koioMBcE9Tx6VseWMncRmtJc0WEUmee6n4Ti0uxu7nwtpcH9pSR+Uo3FVIPXOTjA64715X4p8M22ipAL3QNQeMxI73FoW+WQj5wQo28HNfSxiVhgjIppt1ydowfakpvqDppnyDp/hHQdeuTHo+tTw3RDMYruLOAoyfmX0A9K5XWNFk0/U5bbzI50UgCWHJRiewJFfZ2o+FtJvpjNcWFsbgo0fnBAsgVgQRuHPQmvLta+D0Vpqdvc6ZdSXNoJA0tnc4JK+gb+Ie3BqufsZunqeKeGo1s7m/V1yWsZRnHXpUGk28SlGmjYPggcEcc/wCJr0+80fSNTsLptOt4tP1G2VoJEhXaUb+6y9wccHrXn87mByhyjLxtwQD+dZ1pNR5TCSsrE7xqII9qoRvxuPQHHpTbpIrmOMS28L7Mjp9e9RT3HlaVGyrtHnNkkcH5fWs0TTxupxEA3HLZz3rJxk7Mam0rFy104iOWKJYwAvIKZP5/pVS60USmaSApGByFUcf/AK+K0LWZ97MfM3YB5xgn2PetK3UzIQQdrdSoIzU+1nFkxkkcxFp7uixuWTJzk9/T9amtdGWRgyhzx0J79q6B0ThIyxAABV1wfrmrtnYXNxxBbt5AJRpMHaPxxz+FW68nsPd6GdY6YRKAIpGkwAvl5csfQAc5r0Lwp8LNX1KTN1DLaxRsN6TrsZsjoCfT867L4a+BNRsNVi1V2jSIjcCz7i2fp0/D869ljTCj0FVG8lqjaNPrI5vwb4L07w3GrW6brnHzS9M/T/69aPiLX7fR7UsxVps4C54HufSs/wAWeK7XRbUtvBkJwMf0rxLxFrq6leXMnnHfMBjacEgepqalRUlpuNzUdDqNe8cT3N26Wly5USFg6nGDtPUdh1rl5vin4jtswm/aSWMjK/Zk/InHSsdIlgfeX87cwXkZLHsf/r1la61stw800TQOq5Vmb7/uD78n8q4qNaUpvme5DfMtzvLP40a1JMY5NLtZGUfNuQoB9TmtGX4tyPayg6HB55QhTHNyD64I5Arw19REjgKjGMZAPUD/ABptndDDbpigVs7SpY9f7w59q71KVjNTseof8J9f/wAdtprP3JGMn8qK8/N6AT88X4x//XoqbyD2s+575osemRXN6t1LdKySAKgWVDGMdDgde9b1tJZt/wAeevzxH+5JKr/o3NV9IjaPxJqG+RlZ4opOMjnkd/yrpPLSVcSokg/29rfzra51JaGeZNUj8swXtndqzBfnhK4z3ypqx9q1JP8AXWEEg9YLgfyYCo7vTbEpuWzgVgyklI9pIyM8qakGkxY/dyXUIHaOd8fk2RSuNJkc2sxWyh7yzvbdSQu4xbxk+6k02XVLGbKG4VCf+emUP64qnrlpLbac8sd7NJsdDtlVHH3h6AGtIWt+QPMntpD3WSJv6MaLILs8Y+KsZS/kvrBFWWSPyJ5YxgTLnjOOuK8iuDmR/PBLNjpg5r6b8c272uiTStFBbtIUVZbbl/vHopAz09elec6NIj37LPerdHaxCyWS7sgEg5GamULmMqfM7nlDkx6dII1cFJASMbiCR2qnFG7Hachi3JOSTnpXsc+y4uQkkWnbvMGSkhiOfXBGDWRe+G47+4KIlxAzvs3xPHIBk4zjggU+V20FKlpozhIY5RE8BlAC4UBV4x/U1dtI7qTci+bJKflXauSP8c16HpPwmu5ZUkvbhjalThIlUzEDocFsAH1PPtXbaD4H0jSWBvYZ7cFsKjIx3fVuc9KycJERpX3PNPB/g+91K7R2tHcKwyf4B6gn/CvozRNKtLWOMi3i89UCbwgGB6DjpTtMOnRoI7Oa2VR/CrBT+RrYC7OoP41pGFjeMVHYeCsSEvhVAz7CuK8eeKf7P0a4lt54oFXC75TjeSeg9z6Vo67HrMs7mCKF7QY2qSyt+YBH6V454t8NeL9Qv/PuoY5IgcxQRkMI/YZ5Jxznv04FXJcsbilJ7GVdaydSnRbmSWRwQ5VsMFXrn8aoq9kHlCtJJLEu9iqD5hk8j9f1qC5tNT0xnnm067iZO0yFce5I4pq3Kxor3CRsTy4jIDHd0HHbp3/HrXmypvdnO0y5HdMYnksiHQE5L8Z75P8AKoWlhaeSO6t2jyQdknI59Dg59e1VDeCNXEdq/lbP4zks2c5P4549qtQ31tE0iRAo+z5DvYjk8rjp1yaz5bCuSyQRGcpBH5pCEr8wbccgHOOfT9Kqar4ft52d7YukjLl0jGFJAxkE/X+gq+buKCNCSZF2b3YSYG3OOT9TWbHeWsRDwqAQuASSCcnr+dEXJO6C5gHQ5gSBa3TAdG2jn3orpx4g1ADAdyB0+dP8KK056gXR7wGMXi+BCChns2GCCMlWH+NdHGp/i3H8/wDCvP8AUvEX2XVdPik1bTJmmaSIztZgfZ8LnB4zzjHFWl8ToqnHiXRjjjm2lFepyLudSlY7i5VfssmccKT27fhT8IQTx+GK4SXxUFhOde0aRSCCBFMAaW18XlsKuraSGwPl2SjHHTk0cnmPnOm8Trs8P3754WPdjPPBz61qKo5LZIIyT/nvXnur+MIW065iuNQ0q6R42VoEWUM4xyvt+Yq7beNoxCjf2npKqyhgrJN0x9KFAOc7ORVeUbkBITKn+7z2/OsrxHpllJp8081tC0qgDeY13YJAPzDnvXNy+OrdZdxv9L4GNwEuOvT7tV77xvaXlpNALmyuS4x5UPmB3OegyBzT5Rc6NW7+Heilw0EEtuUYEGKc44Ofutn+dXdK8MafpUUk1rboLhlZmuJQHlORnA4wo9hz71myeMlimeKaa0S4BKsjCQFT3B4px8V5sXbzLIxrHz87ZAx796Vl3ByOgsrG0OlwH7PDgxKclB6A1TS2iEmnIUuIZxN+8Y71BGGPB6dh0rLsfEsrabGIVtmRYlGDL8wGBjPv0pLvxRIl7aiWK33BmC7JQwDYIw2Dx1/Ol8xXR1N/bp9ku3Lyy/IcbwGz8vqRkVqJIViXeeNoGPwrif8AhJlbzYY7ixMshZMeawIIHPUevH1rdS51NiGFnAY2yfMDsRj1pqUe4Xb2NrzcjI4+opUm3dcMAehrHgubqZnCGxTaxU5ZxyPwqWaS/jQM32IhnCDAc5JOKu4GtJJDIjJNbwsCMYxjH5Viah4S8O6om660y2Z8gh2jUkEd8kZ/WppvtsUbSM1qcY4Ct3IHr70TLeI8cbSwDeSMiJuMDP8Aeo3EcTf/AAr0qaaT7M8UMLdBtYH067iD+Vcxe/CW8iUxWs5eIggZdXXn1Hynj8a9etBPvuFeVX2OFBA24+UE8c+tTFJVBY9enrWToxetiXBM+fL34Y+IYBKgW3niIXozRkY6AZUgDhfXAFc1qfhPW45TFdaPOxVvvpiTJ4BY7Tk9u3avqjzmVT0B/Kon8qbPnQxyH/aUE1PsIvYXs0fID2E8TtG2jX5ZTtJ8l+SPwor63NtZ5P8Ao6fmf8aKXsH3F7NHg/i8Lb+K76BlDKsu4E/w5FZvzOpHmMVXJBXGAO38q2PiFIr+KJ08mJmkRJgx+8cj+Vc+5WHcuGbcAAFYbfwz0/8ArVwV7qo0K9i7DvMhjYblIzkYUA56ZokWYZEbbgx2lGbBHPbjkVV228IZ7uW4cbhs3MAMk9Dx+tToREEaaReCWDRsduM4AOay1ve5SBPPmmWWVfMEDZ8tmDfh/wDWq1KrzY+Ul2xgqvyj6Co4rbzJAY1IlwcKsud2ewz3qSOaJQMFjx3OMYqXN30BtLVAsDRsJM7UB2kBlOG9x1B60txcBYm3/KQMfPjc3HTP60s008sahZVUgk52jLfj1/Gq88cxjJeKFzjIZx0x3HvTpTl9plKS6G74qEba7fJI3Rx14xwMCsi6hLIcGPf/ABjoD9a2/EYzrl453AAqwJbjJUc1Qfa2BhhGRlgMcn157mnUlaq/US1ehSjUBdpgBBIBYY6fnV61SJtQtVMX7zzYyxOM53DofTFZ0gg3tmPynxyUI/UCrmkoJtV08GaKUrPHtK8EEEcf/WqrNzT2QOL6kt7APt92Q7ndI+S7HI+Y96fZapqWmS77e4ubZI1AyH3A89NtUWdkublVJkiM0g2NkEcnuafLfRW0KqY5kdgCSzjGDkYPvkVM3JS07kqN9bnaf8JxqllbwLG1tP58fnS+euC7MSDyPYdq0dL8ercKEv7CKNY2Fw0ltJ/CueMH/GuE1Y70tDIoKraxZI4OSCcdfeq2n8W+oZIwLZvvDHVlFdSnLntcq7XU9psfEmmayqRWl9IrvKn7m4xnbuB4J7DGetdBIf8AiYW/Ro9rkMDjPQe/HNeBeHdPu7jzpIo0iCQOIzIdgckdBnrjr/jXdeEtP1qJUSG8uTk5CwE7UXP3eexJGSK66bnJaoanqejQSwXBIgH3xv3Y4PvUjRMB8uWA9Kk07S7iCyVZvmfjavHyL6e9SmAxrg7l+tdCT6lXXQosGVskHgYqKSMPyQB7Zq+RIRjII96Y0QIO4AGlZiMkxc/dP50Ve8lM/eNFGoXPnL4huryaRemGGRZbCNsydQcdq5S3uVmjkLy+QcgqyAMFHt78112vlJvCvhe4YKwNqYznqcED+lck2nxPKzRXKIp6qO349q5K0E5XJs+hO2oK58uHzXYgICy5GP73qeO1ON1KJY1a1eGBcEyyAjPvj/Gp1i+z2uYsu4G4Mqbsj1Gaotq8ybo7kOwzkbxyPpXO6cYuz/MTUYbl6K/sGdHUSM2cjgnBzxVi8DG5kkjsYzKUw+4EA44HsDxVC0mu7lXk+1tJFGclSgBPfn1NWH1dRbmSFHaUYIQnl8n6/j7Vg4csk0riSitQjku2RtzRxMOnoPQZ/A8VYFzAFKXl2AVXgQsT8xGPypi3U1zpRkWzzO0uRjAGO+V78d/WozpMd2WmK+TcDO3b95gByCB2+tXHlcbtcupq4xt7p0Pi+drbX7hxBLIGWMfKcAZjXk1mRXiypGVjYYzlQx4OPTvVnx5cRR6rOrqSzxRAbevMa4+tZFrf27RmCPfGwxhygO78K6KtCEpsSir3NC3eJo0j1ATIWPyuUIcdskdMZ96t6DAr69p7u6u6XEYRsFS43en0HQ1Wt7LVbhAsNtLOSc+a37sL+DcfiM10Ph7wve2uoWl3dzIfLYMQqFjj+7z1pUsO4z0u0Epp76nMi6c+YsksqMXJ5APc9SetWIba9uV3Wdu7oc5YIF5HueDXodp4Y0m1uHbaryZyrSqct7gH/wCtXQ23h6+m0+O502zEsM3CBnA4zjdj+77+grb6km7yZCucDfeHGkvI5pZiv7iNNkGCCAoB56DnPauj8NeGJ2Oy0tdsVw/lNIybgCOeW7Y69q9K0rwfbWl5BcSTNKUX5omQbWcjGfXA5wD/AErpbS3hs4fKtolhiyTtQYHJyf1rqhRhDVILHJ6L4IjiVX1JlfhgYl5H+yd3XOP5+1dZBbRWylYIkjH+yMfj+lStJtB5qNpBj5ck1oNDjTCD65FIJAx/xpQevHNAFd4o2+8g+uKhe1Qj5WI/WrZNMwMkjFAFH7GM/fH5UVbyc9vyoosB8oXhdfhzorQoXa2upYNp5OMmsOztyzGRyI2bAIQ5H4j1rc0WYXfw2uWlBJh1AMR6bgP8apRXMCuyKQJOhHfNcc4RcucqEE3zMfLbqFbbKyy9VCMBg44zWdJayTGR72RGdT0jPT6Zq5dRW0kiqTLlV3eYGwD7Gql1NCZNkQTzW4URgk/X3rNwXM5FNK9xLaOKy3NIzSQHBdAgJBzxnHWpZvJuJYJLRVVo+7sVwf6iksvDetXBUiBkiI+9Owj/ABx1rdsvB0EYzeTSTY6LF8q/meTUwozlK6RjzO+iMBY55XxbSbl6Yx+7/I89at6Roc0l8f7XeS3Rk2PcBiB+IzyK7mzsRFGqwxJGoGPl6/measi3SPd5hXaeDnnPt711rCxvzS3KbTd0ivrPhuO6uxcXsu9GARREqj7gC5LcnnGfx61NpeiWVjlrO0RGPV8Zb8zWqulLoyN5kCWKn5mDIEz746V0ngrQZb6dNT1FGSyAzbwSDmX/AG3HZfRe/U1olFbILM5+N0twGfcM8fJyzH0rrX8Mao1hHLCsQmKA/Zw21lJ7Fj+uK3ovDmmRalFfJAVmiHyLuJRT/eC9j/jW8sg4GMVeoJWMTSPDlnbaULS9giuWf5pndeWY9cd8fjXQRRokapFhVUYC44FNLcZ60m+kBIQc85z60gJx96mCTmlOCOtMBHVscHP1qIn1B+oqX6Gmc0DFBG0Z5+tOBBB55qMnNHY4/WgQ8j1FRsAM84oDYHvQXHPNAyPb/tL+tFL5oooCx8n6N8ngDxLt+XE6EY4weK5S4JEiEE529fxoorlq7DRejdjp5yxPCd69E8NwQxW1w0UUaMMcqoB7UUVOHG9jRxkgnqe9TIo3pwOnpRRXcZMeP4v96rfhhVfxxpKOoZQsrgEZG4LkH6j1ooqXsUtj1sW8N3E8V1FHPEQDskUMM59DUqdPxNFFSPqPpqn56KKYEininUUUAg7U4dKKKYhV6Ug+6aKKBoYO9Jn5qKKAGHrTTzmiigEQt94/Wiiig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3" name="Rectangle 12"/>
          <p:cNvSpPr/>
          <p:nvPr/>
        </p:nvSpPr>
        <p:spPr>
          <a:xfrm>
            <a:off x="-228600" y="6317818"/>
            <a:ext cx="9829800" cy="616382"/>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p:cNvSpPr txBox="1"/>
          <p:nvPr/>
        </p:nvSpPr>
        <p:spPr>
          <a:xfrm>
            <a:off x="7086600" y="6443246"/>
            <a:ext cx="1371600"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Century Gothic"/>
                <a:ea typeface="+mn-ea"/>
                <a:cs typeface="+mn-cs"/>
              </a:rPr>
              <a:t>@DOEE_DC</a:t>
            </a:r>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r="65650"/>
          <a:stretch/>
        </p:blipFill>
        <p:spPr>
          <a:xfrm>
            <a:off x="8458200" y="6358469"/>
            <a:ext cx="463296" cy="365760"/>
          </a:xfrm>
          <a:prstGeom prst="rect">
            <a:avLst/>
          </a:prstGeom>
        </p:spPr>
      </p:pic>
      <p:sp>
        <p:nvSpPr>
          <p:cNvPr id="17" name="Title 1"/>
          <p:cNvSpPr txBox="1">
            <a:spLocks/>
          </p:cNvSpPr>
          <p:nvPr/>
        </p:nvSpPr>
        <p:spPr>
          <a:xfrm>
            <a:off x="1797338" y="-1349270"/>
            <a:ext cx="11008311" cy="583723"/>
          </a:xfrm>
          <a:prstGeom prst="rect">
            <a:avLst/>
          </a:prstGeom>
          <a:solidFill>
            <a:schemeClr val="bg1">
              <a:alpha val="54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kern="0" spc="-150">
                <a:solidFill>
                  <a:prstClr val="black"/>
                </a:solidFill>
                <a:latin typeface="Century Gothic" panose="020B0502020202020204" pitchFamily="34" charset="0"/>
              </a:rPr>
              <a:t>Policy Approaches</a:t>
            </a:r>
            <a:endParaRPr kumimoji="0" lang="en-US" sz="2800" b="0" i="0" u="none" strike="noStrike" kern="0" cap="none" spc="-150" normalizeH="0" baseline="0" noProof="0">
              <a:ln>
                <a:noFill/>
              </a:ln>
              <a:solidFill>
                <a:prstClr val="black"/>
              </a:solidFill>
              <a:effectLst/>
              <a:uLnTx/>
              <a:uFillTx/>
              <a:latin typeface="Century Gothic" panose="020B0502020202020204" pitchFamily="34" charset="0"/>
              <a:ea typeface="+mj-ea"/>
              <a:cs typeface="+mj-cs"/>
            </a:endParaRPr>
          </a:p>
        </p:txBody>
      </p:sp>
      <p:cxnSp>
        <p:nvCxnSpPr>
          <p:cNvPr id="18" name="Straight Connector 17"/>
          <p:cNvCxnSpPr/>
          <p:nvPr/>
        </p:nvCxnSpPr>
        <p:spPr>
          <a:xfrm>
            <a:off x="304800" y="914400"/>
            <a:ext cx="3733800" cy="12583"/>
          </a:xfrm>
          <a:prstGeom prst="line">
            <a:avLst/>
          </a:prstGeom>
          <a:ln w="38100">
            <a:solidFill>
              <a:srgbClr val="248C43"/>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074760" y="5250579"/>
            <a:ext cx="1858954" cy="15106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148426" y="1158497"/>
            <a:ext cx="4389449" cy="6709529"/>
          </a:xfrm>
          <a:prstGeom prst="rect">
            <a:avLst/>
          </a:prstGeom>
          <a:noFill/>
        </p:spPr>
        <p:txBody>
          <a:bodyPr wrap="square" rtlCol="0">
            <a:spAutoFit/>
          </a:bodyPr>
          <a:lstStyle/>
          <a:p>
            <a:pPr marL="285750" indent="-285750" fontAlgn="base">
              <a:buFont typeface="Arial" panose="020B0604020202020204" pitchFamily="34" charset="0"/>
              <a:buChar char="•"/>
            </a:pPr>
            <a:r>
              <a:rPr lang="en-US" sz="1400" dirty="0">
                <a:latin typeface="Century Gothic" panose="020B0502020202020204" pitchFamily="34" charset="0"/>
              </a:rPr>
              <a:t>Innovative policies – Bag Law, Foam Ban, Straw Ban – DC, MD, DE, VA Counties</a:t>
            </a:r>
          </a:p>
          <a:p>
            <a:pPr marL="285750" indent="-285750" fontAlgn="base">
              <a:buFont typeface="Arial" panose="020B0604020202020204" pitchFamily="34" charset="0"/>
              <a:buChar char="•"/>
            </a:pPr>
            <a:endParaRPr lang="en-US" sz="1400" dirty="0">
              <a:latin typeface="Century Gothic" panose="020B0502020202020204" pitchFamily="34" charset="0"/>
            </a:endParaRPr>
          </a:p>
          <a:p>
            <a:pPr marL="285750" indent="-285750" fontAlgn="base">
              <a:buFont typeface="Arial" panose="020B0604020202020204" pitchFamily="34" charset="0"/>
              <a:buChar char="•"/>
            </a:pPr>
            <a:r>
              <a:rPr lang="en-US" sz="1400" dirty="0">
                <a:latin typeface="Century Gothic" panose="020B0502020202020204" pitchFamily="34" charset="0"/>
              </a:rPr>
              <a:t>Illegal dumping enforcement</a:t>
            </a:r>
          </a:p>
          <a:p>
            <a:pPr fontAlgn="base"/>
            <a:endParaRPr lang="en-US" sz="1400" dirty="0">
              <a:latin typeface="Century Gothic" panose="020B0502020202020204" pitchFamily="34" charset="0"/>
            </a:endParaRPr>
          </a:p>
          <a:p>
            <a:pPr marL="285750" indent="-285750" fontAlgn="base">
              <a:buFont typeface="Arial" panose="020B0604020202020204" pitchFamily="34" charset="0"/>
              <a:buChar char="•"/>
            </a:pPr>
            <a:r>
              <a:rPr lang="en-US" sz="1400" dirty="0">
                <a:latin typeface="Century Gothic" panose="020B0502020202020204" pitchFamily="34" charset="0"/>
              </a:rPr>
              <a:t>Trash traps – DC, MD</a:t>
            </a:r>
          </a:p>
          <a:p>
            <a:pPr marL="285750" indent="-285750" fontAlgn="base">
              <a:buFont typeface="Arial" panose="020B0604020202020204" pitchFamily="34" charset="0"/>
              <a:buChar char="•"/>
            </a:pPr>
            <a:endParaRPr lang="en-US" sz="1400" dirty="0">
              <a:latin typeface="Century Gothic" panose="020B0502020202020204" pitchFamily="34" charset="0"/>
            </a:endParaRPr>
          </a:p>
          <a:p>
            <a:pPr marL="285750" indent="-285750" fontAlgn="base">
              <a:buFont typeface="Arial" panose="020B0604020202020204" pitchFamily="34" charset="0"/>
              <a:buChar char="•"/>
            </a:pPr>
            <a:r>
              <a:rPr lang="en-US" sz="1400" dirty="0">
                <a:latin typeface="Century Gothic" panose="020B0502020202020204" pitchFamily="34" charset="0"/>
              </a:rPr>
              <a:t>Large trash cleanups – Every jurisdiction </a:t>
            </a:r>
          </a:p>
          <a:p>
            <a:pPr fontAlgn="base"/>
            <a:endParaRPr lang="en-US" sz="1400" dirty="0">
              <a:latin typeface="Century Gothic" panose="020B0502020202020204" pitchFamily="34" charset="0"/>
            </a:endParaRPr>
          </a:p>
          <a:p>
            <a:pPr marL="285750" indent="-285750" fontAlgn="base">
              <a:buFont typeface="Arial" panose="020B0604020202020204" pitchFamily="34" charset="0"/>
              <a:buChar char="•"/>
            </a:pPr>
            <a:r>
              <a:rPr lang="en-US" sz="1400" dirty="0">
                <a:latin typeface="Century Gothic" panose="020B0502020202020204" pitchFamily="34" charset="0"/>
              </a:rPr>
              <a:t>Department of Small and Local Business Development Clean Teams Program – DC</a:t>
            </a:r>
          </a:p>
          <a:p>
            <a:pPr marL="285750" indent="-285750" fontAlgn="base">
              <a:buFont typeface="Arial" panose="020B0604020202020204" pitchFamily="34" charset="0"/>
              <a:buChar char="•"/>
            </a:pPr>
            <a:endParaRPr lang="en-US" sz="1400" dirty="0">
              <a:latin typeface="Century Gothic" panose="020B0502020202020204" pitchFamily="34" charset="0"/>
            </a:endParaRPr>
          </a:p>
          <a:p>
            <a:pPr marL="285750" indent="-285750" fontAlgn="base">
              <a:buFont typeface="Arial" panose="020B0604020202020204" pitchFamily="34" charset="0"/>
              <a:buChar char="•"/>
            </a:pPr>
            <a:r>
              <a:rPr lang="en-US" sz="1400" dirty="0">
                <a:latin typeface="Century Gothic" panose="020B0502020202020204" pitchFamily="34" charset="0"/>
              </a:rPr>
              <a:t>Enhanced Street Sweeping Programs – DC, MD, Others maybe?</a:t>
            </a:r>
          </a:p>
          <a:p>
            <a:pPr fontAlgn="base"/>
            <a:endParaRPr lang="en-US" sz="1400" dirty="0">
              <a:latin typeface="Century Gothic" panose="020B0502020202020204" pitchFamily="34" charset="0"/>
            </a:endParaRPr>
          </a:p>
          <a:p>
            <a:pPr marL="285750" indent="-285750" fontAlgn="base">
              <a:buFont typeface="Arial" panose="020B0604020202020204" pitchFamily="34" charset="0"/>
              <a:buChar char="•"/>
            </a:pPr>
            <a:r>
              <a:rPr lang="en-US" sz="1400" dirty="0">
                <a:latin typeface="Century Gothic" panose="020B0502020202020204" pitchFamily="34" charset="0"/>
              </a:rPr>
              <a:t>MARCO Balloon Litter Campaign  - MD, VA, DE, NY, NJ</a:t>
            </a:r>
          </a:p>
          <a:p>
            <a:pPr marL="285750" indent="-285750" fontAlgn="base">
              <a:buFont typeface="Arial" panose="020B0604020202020204" pitchFamily="34" charset="0"/>
              <a:buChar char="•"/>
            </a:pPr>
            <a:endParaRPr lang="en-US" sz="1600" dirty="0">
              <a:latin typeface="Century Gothic" panose="020B0502020202020204" pitchFamily="34" charset="0"/>
            </a:endParaRPr>
          </a:p>
          <a:p>
            <a:pPr marL="285750" indent="-285750" fontAlgn="base">
              <a:buFont typeface="Arial" panose="020B0604020202020204" pitchFamily="34" charset="0"/>
              <a:buChar char="•"/>
            </a:pPr>
            <a:endParaRPr lang="en-US" sz="1600" dirty="0">
              <a:latin typeface="Century Gothic" panose="020B0502020202020204" pitchFamily="34" charset="0"/>
            </a:endParaRPr>
          </a:p>
          <a:p>
            <a:pPr marL="285750" indent="-285750" fontAlgn="base">
              <a:buFont typeface="Arial" panose="020B0604020202020204" pitchFamily="34" charset="0"/>
              <a:buChar char="•"/>
            </a:pPr>
            <a:endParaRPr lang="en-US" sz="1600" dirty="0">
              <a:latin typeface="Century Gothic" panose="020B0502020202020204" pitchFamily="34" charset="0"/>
            </a:endParaRPr>
          </a:p>
          <a:p>
            <a:pPr marL="285750" indent="-285750" fontAlgn="base">
              <a:buFont typeface="Arial" panose="020B0604020202020204" pitchFamily="34" charset="0"/>
              <a:buChar char="•"/>
            </a:pPr>
            <a:endParaRPr lang="en-US" sz="1600" dirty="0">
              <a:latin typeface="Century Gothic" panose="020B0502020202020204" pitchFamily="34" charset="0"/>
            </a:endParaRPr>
          </a:p>
          <a:p>
            <a:pPr marL="285750" indent="-285750" fontAlgn="base">
              <a:buFont typeface="Arial" panose="020B0604020202020204" pitchFamily="34" charset="0"/>
              <a:buChar char="•"/>
            </a:pPr>
            <a:endParaRPr lang="en-US" sz="1600" dirty="0">
              <a:latin typeface="Century Gothic" panose="020B0502020202020204" pitchFamily="34" charset="0"/>
            </a:endParaRPr>
          </a:p>
          <a:p>
            <a:pPr marL="285750" indent="-285750" fontAlgn="base">
              <a:buFont typeface="Arial" panose="020B0604020202020204" pitchFamily="34" charset="0"/>
              <a:buChar char="•"/>
            </a:pPr>
            <a:endParaRPr lang="en-US" sz="1600" dirty="0">
              <a:latin typeface="Century Gothic" panose="020B0502020202020204" pitchFamily="34" charset="0"/>
            </a:endParaRPr>
          </a:p>
          <a:p>
            <a:pPr marL="285750" indent="-285750" fontAlgn="base">
              <a:buFont typeface="Arial" panose="020B0604020202020204" pitchFamily="34" charset="0"/>
              <a:buChar char="•"/>
            </a:pPr>
            <a:endParaRPr lang="en-US" sz="1600" dirty="0">
              <a:latin typeface="Century Gothic" panose="020B0502020202020204" pitchFamily="34" charset="0"/>
            </a:endParaRPr>
          </a:p>
          <a:p>
            <a:pPr lvl="1" fontAlgn="base"/>
            <a:endParaRPr lang="en-US" sz="1600" dirty="0">
              <a:latin typeface="Century Gothic" panose="020B0502020202020204" pitchFamily="34" charset="0"/>
            </a:endParaRPr>
          </a:p>
          <a:p>
            <a:pPr lvl="1" fontAlgn="base"/>
            <a:endParaRPr lang="en-US" sz="1600" dirty="0">
              <a:latin typeface="Century Gothic" panose="020B0502020202020204" pitchFamily="34" charset="0"/>
            </a:endParaRPr>
          </a:p>
          <a:p>
            <a:pPr marL="285750" indent="-285750" fontAlgn="base">
              <a:buFont typeface="Arial" panose="020B0604020202020204" pitchFamily="34" charset="0"/>
              <a:buChar char="•"/>
            </a:pPr>
            <a:endParaRPr kumimoji="0" lang="en-US" sz="1600" b="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285750" indent="-285750" fontAlgn="base">
              <a:buFont typeface="Arial" panose="020B0604020202020204" pitchFamily="34" charset="0"/>
              <a:buChar char="•"/>
            </a:pPr>
            <a:endParaRPr kumimoji="0" lang="en-US" sz="1600" b="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19" name="TextBox 18">
            <a:extLst>
              <a:ext uri="{FF2B5EF4-FFF2-40B4-BE49-F238E27FC236}">
                <a16:creationId xmlns:a16="http://schemas.microsoft.com/office/drawing/2014/main" id="{AD1EC1D6-3238-41B7-9C5F-F2F6CA95E875}"/>
              </a:ext>
            </a:extLst>
          </p:cNvPr>
          <p:cNvSpPr txBox="1"/>
          <p:nvPr/>
        </p:nvSpPr>
        <p:spPr>
          <a:xfrm>
            <a:off x="155575" y="-39707"/>
            <a:ext cx="7845425" cy="830997"/>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400" kern="0" spc="-150" dirty="0">
                <a:solidFill>
                  <a:prstClr val="black"/>
                </a:solidFill>
                <a:latin typeface="Century Gothic" panose="020B0502020202020204" pitchFamily="34" charset="0"/>
              </a:rPr>
              <a:t>Current Best Management Practices Being</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2400" kern="0" spc="-150" dirty="0">
                <a:solidFill>
                  <a:prstClr val="black"/>
                </a:solidFill>
                <a:latin typeface="Century Gothic" panose="020B0502020202020204" pitchFamily="34" charset="0"/>
              </a:rPr>
              <a:t>Implemented in the Watershed</a:t>
            </a:r>
            <a:endParaRPr kumimoji="0" lang="en-US" sz="2400" b="0" i="0" u="none" strike="noStrike" kern="0" cap="none" spc="-150" normalizeH="0" baseline="0" noProof="0" dirty="0">
              <a:ln>
                <a:noFill/>
              </a:ln>
              <a:solidFill>
                <a:prstClr val="black"/>
              </a:solidFill>
              <a:effectLst/>
              <a:uLnTx/>
              <a:uFillTx/>
              <a:latin typeface="Century Gothic" panose="020B0502020202020204" pitchFamily="34" charset="0"/>
              <a:ea typeface="+mj-ea"/>
              <a:cs typeface="+mj-cs"/>
            </a:endParaRPr>
          </a:p>
        </p:txBody>
      </p:sp>
      <p:pic>
        <p:nvPicPr>
          <p:cNvPr id="5" name="Picture 4">
            <a:extLst>
              <a:ext uri="{FF2B5EF4-FFF2-40B4-BE49-F238E27FC236}">
                <a16:creationId xmlns:a16="http://schemas.microsoft.com/office/drawing/2014/main" id="{FE43BCAE-53F0-4349-88D7-4BE9F86D0715}"/>
              </a:ext>
            </a:extLst>
          </p:cNvPr>
          <p:cNvPicPr>
            <a:picLocks noChangeAspect="1"/>
          </p:cNvPicPr>
          <p:nvPr/>
        </p:nvPicPr>
        <p:blipFill>
          <a:blip r:embed="rId4"/>
          <a:stretch>
            <a:fillRect/>
          </a:stretch>
        </p:blipFill>
        <p:spPr>
          <a:xfrm>
            <a:off x="4340403" y="791290"/>
            <a:ext cx="2278014" cy="1708928"/>
          </a:xfrm>
          <a:prstGeom prst="rect">
            <a:avLst/>
          </a:prstGeom>
        </p:spPr>
      </p:pic>
      <p:pic>
        <p:nvPicPr>
          <p:cNvPr id="25" name="Picture 6" descr="http://brooklandbridge.com/wp-content/uploads/2013/12/photo-7.jpg">
            <a:extLst>
              <a:ext uri="{FF2B5EF4-FFF2-40B4-BE49-F238E27FC236}">
                <a16:creationId xmlns:a16="http://schemas.microsoft.com/office/drawing/2014/main" id="{259A080C-1AC8-44B8-B057-9E59EDDDD8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34554" y="431385"/>
            <a:ext cx="1475692" cy="196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Prevent Balloon Litter">
            <a:extLst>
              <a:ext uri="{FF2B5EF4-FFF2-40B4-BE49-F238E27FC236}">
                <a16:creationId xmlns:a16="http://schemas.microsoft.com/office/drawing/2014/main" id="{463FBBED-EE78-46E7-B1F4-CE6E5C94C2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1700" y="5272938"/>
            <a:ext cx="6741268" cy="9081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e the source image">
            <a:extLst>
              <a:ext uri="{FF2B5EF4-FFF2-40B4-BE49-F238E27FC236}">
                <a16:creationId xmlns:a16="http://schemas.microsoft.com/office/drawing/2014/main" id="{AEB0CC4C-61F9-4F70-B0A1-1980371622D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5479" t="10707" r="9470" b="10612"/>
          <a:stretch/>
        </p:blipFill>
        <p:spPr bwMode="auto">
          <a:xfrm>
            <a:off x="5372713" y="2772697"/>
            <a:ext cx="2491407" cy="2002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752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SIMPLE-TEMPLATE-4-3">
  <a:themeElements>
    <a:clrScheme name="DOEE Template 1">
      <a:dk1>
        <a:srgbClr val="262626"/>
      </a:dk1>
      <a:lt1>
        <a:sysClr val="window" lastClr="FFFFFF"/>
      </a:lt1>
      <a:dk2>
        <a:srgbClr val="3F3F3F"/>
      </a:dk2>
      <a:lt2>
        <a:srgbClr val="EEECE1"/>
      </a:lt2>
      <a:accent1>
        <a:srgbClr val="248C43"/>
      </a:accent1>
      <a:accent2>
        <a:srgbClr val="225B8B"/>
      </a:accent2>
      <a:accent3>
        <a:srgbClr val="BFEF25"/>
      </a:accent3>
      <a:accent4>
        <a:srgbClr val="1689CA"/>
      </a:accent4>
      <a:accent5>
        <a:srgbClr val="4BACC6"/>
      </a:accent5>
      <a:accent6>
        <a:srgbClr val="574370"/>
      </a:accent6>
      <a:hlink>
        <a:srgbClr val="7F7F7F"/>
      </a:hlink>
      <a:folHlink>
        <a:srgbClr val="B2A2C7"/>
      </a:folHlink>
    </a:clrScheme>
    <a:fontScheme name="DOEE">
      <a:majorFont>
        <a:latin typeface="Century Gothic"/>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48C43"/>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5B1E558EA55E4AA661DC1F67F944C3" ma:contentTypeVersion="14" ma:contentTypeDescription="Create a new document." ma:contentTypeScope="" ma:versionID="fc0fcb8237585535f987ca30a02ca2d1">
  <xsd:schema xmlns:xsd="http://www.w3.org/2001/XMLSchema" xmlns:xs="http://www.w3.org/2001/XMLSchema" xmlns:p="http://schemas.microsoft.com/office/2006/metadata/properties" xmlns:ns3="aa2f4cd9-ffde-4f29-9099-6de86c436803" xmlns:ns4="085190e4-cc30-4ab3-ab28-0e8351ad8bb3" targetNamespace="http://schemas.microsoft.com/office/2006/metadata/properties" ma:root="true" ma:fieldsID="87992a2c608cc5eb763743705b2818e0" ns3:_="" ns4:_="">
    <xsd:import namespace="aa2f4cd9-ffde-4f29-9099-6de86c436803"/>
    <xsd:import namespace="085190e4-cc30-4ab3-ab28-0e8351ad8bb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2f4cd9-ffde-4f29-9099-6de86c43680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85190e4-cc30-4ab3-ab28-0e8351ad8bb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9EFB62-DE99-4533-AD6F-6BC5800C7FA0}">
  <ds:schemaRefs>
    <ds:schemaRef ds:uri="085190e4-cc30-4ab3-ab28-0e8351ad8bb3"/>
    <ds:schemaRef ds:uri="aa2f4cd9-ffde-4f29-9099-6de86c43680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F502D59-724B-4FEF-A8E8-9BB54F767141}">
  <ds:schemaRefs>
    <ds:schemaRef ds:uri="085190e4-cc30-4ab3-ab28-0e8351ad8bb3"/>
    <ds:schemaRef ds:uri="aa2f4cd9-ffde-4f29-9099-6de86c43680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076A06C-5CB9-4CEA-BBA1-67A58123A4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1119</TotalTime>
  <Words>2358</Words>
  <Application>Microsoft Office PowerPoint</Application>
  <PresentationFormat>On-screen Show (4:3)</PresentationFormat>
  <Paragraphs>192</Paragraphs>
  <Slides>11</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Arial</vt:lpstr>
      <vt:lpstr>Calibri</vt:lpstr>
      <vt:lpstr>Calibri Light</vt:lpstr>
      <vt:lpstr>Century Gothic</vt:lpstr>
      <vt:lpstr>Trebuchet MS</vt:lpstr>
      <vt:lpstr>Wingdings</vt:lpstr>
      <vt:lpstr>SIMPLE-TEMPLATE-4-3</vt:lpstr>
      <vt:lpstr>Office Theme</vt:lpstr>
      <vt:lpstr>Let’s Talk About Source Reduction!!!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DC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ServUS</dc:creator>
  <cp:lastModifiedBy>Robinson, Matthew (DOEE)</cp:lastModifiedBy>
  <cp:revision>9</cp:revision>
  <dcterms:created xsi:type="dcterms:W3CDTF">2017-07-07T15:36:42Z</dcterms:created>
  <dcterms:modified xsi:type="dcterms:W3CDTF">2022-05-19T16:41:25Z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0x010100575B1E558EA55E4AA661DC1F67F944C3</vt:lpwstr>
  </property>
</Properties>
</file>