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handoutMasterIdLst>
    <p:handoutMasterId r:id="rId33"/>
  </p:handoutMasterIdLst>
  <p:sldIdLst>
    <p:sldId id="256" r:id="rId2"/>
    <p:sldId id="328" r:id="rId3"/>
    <p:sldId id="499" r:id="rId4"/>
    <p:sldId id="470" r:id="rId5"/>
    <p:sldId id="417" r:id="rId6"/>
    <p:sldId id="584" r:id="rId7"/>
    <p:sldId id="594" r:id="rId8"/>
    <p:sldId id="595" r:id="rId9"/>
    <p:sldId id="596" r:id="rId10"/>
    <p:sldId id="538" r:id="rId11"/>
    <p:sldId id="573" r:id="rId12"/>
    <p:sldId id="574" r:id="rId13"/>
    <p:sldId id="578" r:id="rId14"/>
    <p:sldId id="592" r:id="rId15"/>
    <p:sldId id="593" r:id="rId16"/>
    <p:sldId id="566" r:id="rId17"/>
    <p:sldId id="567" r:id="rId18"/>
    <p:sldId id="568" r:id="rId19"/>
    <p:sldId id="569" r:id="rId20"/>
    <p:sldId id="570" r:id="rId21"/>
    <p:sldId id="571" r:id="rId22"/>
    <p:sldId id="607" r:id="rId23"/>
    <p:sldId id="597" r:id="rId24"/>
    <p:sldId id="598" r:id="rId25"/>
    <p:sldId id="599" r:id="rId26"/>
    <p:sldId id="600" r:id="rId27"/>
    <p:sldId id="601" r:id="rId28"/>
    <p:sldId id="602" r:id="rId29"/>
    <p:sldId id="603" r:id="rId30"/>
    <p:sldId id="604" r:id="rId31"/>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Allenby" initials="JMA"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8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43" autoAdjust="0"/>
    <p:restoredTop sz="94660" autoAdjust="0"/>
  </p:normalViewPr>
  <p:slideViewPr>
    <p:cSldViewPr>
      <p:cViewPr varScale="1">
        <p:scale>
          <a:sx n="151" d="100"/>
          <a:sy n="151" d="100"/>
        </p:scale>
        <p:origin x="144" y="366"/>
      </p:cViewPr>
      <p:guideLst>
        <p:guide orient="horz" pos="2160"/>
        <p:guide pos="3840"/>
      </p:guideLst>
    </p:cSldViewPr>
  </p:slideViewPr>
  <p:outlineViewPr>
    <p:cViewPr>
      <p:scale>
        <a:sx n="33" d="100"/>
        <a:sy n="33" d="100"/>
      </p:scale>
      <p:origin x="0" y="-3126"/>
    </p:cViewPr>
  </p:outlineViewPr>
  <p:notesTextViewPr>
    <p:cViewPr>
      <p:scale>
        <a:sx n="100" d="100"/>
        <a:sy n="100" d="100"/>
      </p:scale>
      <p:origin x="0" y="0"/>
    </p:cViewPr>
  </p:notesTextViewPr>
  <p:sorterViewPr>
    <p:cViewPr>
      <p:scale>
        <a:sx n="124" d="100"/>
        <a:sy n="124" d="100"/>
      </p:scale>
      <p:origin x="0" y="89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5774"/>
          </a:xfrm>
          <a:prstGeom prst="rect">
            <a:avLst/>
          </a:prstGeom>
        </p:spPr>
        <p:txBody>
          <a:bodyPr vert="horz" lIns="91650" tIns="45825" rIns="91650" bIns="45825" rtlCol="0"/>
          <a:lstStyle>
            <a:lvl1pPr algn="l">
              <a:defRPr sz="1200"/>
            </a:lvl1pPr>
          </a:lstStyle>
          <a:p>
            <a:endParaRPr lang="en-US"/>
          </a:p>
        </p:txBody>
      </p:sp>
      <p:sp>
        <p:nvSpPr>
          <p:cNvPr id="3" name="Date Placeholder 2"/>
          <p:cNvSpPr>
            <a:spLocks noGrp="1"/>
          </p:cNvSpPr>
          <p:nvPr>
            <p:ph type="dt" sz="quarter" idx="1"/>
          </p:nvPr>
        </p:nvSpPr>
        <p:spPr>
          <a:xfrm>
            <a:off x="3970436" y="0"/>
            <a:ext cx="3038372" cy="465774"/>
          </a:xfrm>
          <a:prstGeom prst="rect">
            <a:avLst/>
          </a:prstGeom>
        </p:spPr>
        <p:txBody>
          <a:bodyPr vert="horz" lIns="91650" tIns="45825" rIns="91650" bIns="45825" rtlCol="0"/>
          <a:lstStyle>
            <a:lvl1pPr algn="r">
              <a:defRPr sz="1200"/>
            </a:lvl1pPr>
          </a:lstStyle>
          <a:p>
            <a:fld id="{0E84F74D-265B-49E0-96CB-F5425348F141}" type="datetimeFigureOut">
              <a:rPr lang="en-US" smtClean="0"/>
              <a:t>10/13/2015</a:t>
            </a:fld>
            <a:endParaRPr lang="en-US"/>
          </a:p>
        </p:txBody>
      </p:sp>
      <p:sp>
        <p:nvSpPr>
          <p:cNvPr id="4" name="Footer Placeholder 3"/>
          <p:cNvSpPr>
            <a:spLocks noGrp="1"/>
          </p:cNvSpPr>
          <p:nvPr>
            <p:ph type="ftr" sz="quarter" idx="2"/>
          </p:nvPr>
        </p:nvSpPr>
        <p:spPr>
          <a:xfrm>
            <a:off x="0" y="8830627"/>
            <a:ext cx="3038372" cy="465773"/>
          </a:xfrm>
          <a:prstGeom prst="rect">
            <a:avLst/>
          </a:prstGeom>
        </p:spPr>
        <p:txBody>
          <a:bodyPr vert="horz" lIns="91650" tIns="45825" rIns="91650" bIns="45825" rtlCol="0" anchor="b"/>
          <a:lstStyle>
            <a:lvl1pPr algn="l">
              <a:defRPr sz="1200"/>
            </a:lvl1pPr>
          </a:lstStyle>
          <a:p>
            <a:endParaRPr lang="en-US"/>
          </a:p>
        </p:txBody>
      </p:sp>
      <p:sp>
        <p:nvSpPr>
          <p:cNvPr id="5" name="Slide Number Placeholder 4"/>
          <p:cNvSpPr>
            <a:spLocks noGrp="1"/>
          </p:cNvSpPr>
          <p:nvPr>
            <p:ph type="sldNum" sz="quarter" idx="3"/>
          </p:nvPr>
        </p:nvSpPr>
        <p:spPr>
          <a:xfrm>
            <a:off x="3970436" y="8830627"/>
            <a:ext cx="3038372" cy="465773"/>
          </a:xfrm>
          <a:prstGeom prst="rect">
            <a:avLst/>
          </a:prstGeom>
        </p:spPr>
        <p:txBody>
          <a:bodyPr vert="horz" lIns="91650" tIns="45825" rIns="91650" bIns="45825" rtlCol="0" anchor="b"/>
          <a:lstStyle>
            <a:lvl1pPr algn="r">
              <a:defRPr sz="1200"/>
            </a:lvl1pPr>
          </a:lstStyle>
          <a:p>
            <a:fld id="{15161E66-168B-46DB-8F12-1B956193A55B}" type="slidenum">
              <a:rPr lang="en-US" smtClean="0"/>
              <a:t>‹#›</a:t>
            </a:fld>
            <a:endParaRPr lang="en-US"/>
          </a:p>
        </p:txBody>
      </p:sp>
    </p:spTree>
    <p:extLst>
      <p:ext uri="{BB962C8B-B14F-4D97-AF65-F5344CB8AC3E}">
        <p14:creationId xmlns:p14="http://schemas.microsoft.com/office/powerpoint/2010/main" val="2118215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DAB0132-2CA2-47E9-883F-34B7C6B44342}" type="datetimeFigureOut">
              <a:rPr lang="en-US" smtClean="0"/>
              <a:t>10/13/2015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359A39C-9A94-455C-BD0E-1DDDBAA3DB37}" type="slidenum">
              <a:rPr lang="en-US" smtClean="0"/>
              <a:t>‹#›</a:t>
            </a:fld>
            <a:endParaRPr lang="en-US"/>
          </a:p>
        </p:txBody>
      </p:sp>
    </p:spTree>
    <p:extLst>
      <p:ext uri="{BB962C8B-B14F-4D97-AF65-F5344CB8AC3E}">
        <p14:creationId xmlns:p14="http://schemas.microsoft.com/office/powerpoint/2010/main" val="791279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C5F7A8-5E4F-4A9F-94D6-C3E673BCF9DA}" type="slidenum">
              <a:rPr lang="en-US" smtClean="0"/>
              <a:t>8</a:t>
            </a:fld>
            <a:endParaRPr lang="en-US"/>
          </a:p>
        </p:txBody>
      </p:sp>
    </p:spTree>
    <p:extLst>
      <p:ext uri="{BB962C8B-B14F-4D97-AF65-F5344CB8AC3E}">
        <p14:creationId xmlns:p14="http://schemas.microsoft.com/office/powerpoint/2010/main" val="275562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936855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3558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00720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865571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FAC12B-53B3-4DCE-AE68-1DE7FFA26EEE}"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Tree>
    <p:extLst>
      <p:ext uri="{BB962C8B-B14F-4D97-AF65-F5344CB8AC3E}">
        <p14:creationId xmlns:p14="http://schemas.microsoft.com/office/powerpoint/2010/main" val="105092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C5F7A8-5E4F-4A9F-94D6-C3E673BCF9DA}" type="slidenum">
              <a:rPr lang="en-US" smtClean="0"/>
              <a:t>9</a:t>
            </a:fld>
            <a:endParaRPr lang="en-US"/>
          </a:p>
        </p:txBody>
      </p:sp>
    </p:spTree>
    <p:extLst>
      <p:ext uri="{BB962C8B-B14F-4D97-AF65-F5344CB8AC3E}">
        <p14:creationId xmlns:p14="http://schemas.microsoft.com/office/powerpoint/2010/main" val="382074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7388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334570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59A39C-9A94-455C-BD0E-1DDDBAA3DB37}" type="slidenum">
              <a:rPr lang="en-US" smtClean="0"/>
              <a:t>12</a:t>
            </a:fld>
            <a:endParaRPr lang="en-US"/>
          </a:p>
        </p:txBody>
      </p:sp>
    </p:spTree>
    <p:extLst>
      <p:ext uri="{BB962C8B-B14F-4D97-AF65-F5344CB8AC3E}">
        <p14:creationId xmlns:p14="http://schemas.microsoft.com/office/powerpoint/2010/main" val="368168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40857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51915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656788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F609C5-445C-4011-B615-6ADA335350B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71220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C Templat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lvl1pPr>
              <a:defRPr/>
            </a:lvl1pPr>
          </a:lstStyle>
          <a:p>
            <a:pPr>
              <a:defRPr/>
            </a:pPr>
            <a:fld id="{4489D73F-8A74-43C4-BDFE-7F7A799D5B37}" type="slidenum">
              <a:rPr lang="en-US"/>
              <a:pPr>
                <a:defRPr/>
              </a:pPr>
              <a:t>‹#›</a:t>
            </a:fld>
            <a:endParaRPr lang="en-US"/>
          </a:p>
        </p:txBody>
      </p:sp>
      <p:sp>
        <p:nvSpPr>
          <p:cNvPr id="4" name="Rectangle 3"/>
          <p:cNvSpPr/>
          <p:nvPr userDrawn="1"/>
        </p:nvSpPr>
        <p:spPr>
          <a:xfrm>
            <a:off x="0" y="6400801"/>
            <a:ext cx="12192000" cy="45720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smtClean="0">
                <a:latin typeface="Cambria" panose="02040503050406030204" pitchFamily="18" charset="0"/>
              </a:rPr>
              <a:t>Saving</a:t>
            </a:r>
            <a:r>
              <a:rPr lang="en-US" sz="1600" i="1" baseline="0" dirty="0" smtClean="0">
                <a:latin typeface="Cambria" panose="02040503050406030204" pitchFamily="18" charset="0"/>
              </a:rPr>
              <a:t> the Chesapeake’s Great Rivers and Special Places</a:t>
            </a:r>
            <a:endParaRPr lang="en-US" sz="1600" i="1" dirty="0">
              <a:latin typeface="Cambria" panose="02040503050406030204" pitchFamily="18"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1143000"/>
          </a:xfrm>
          <a:prstGeom prst="round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673B31B0-C616-411E-90BD-792C430970E4}" type="datetimeFigureOut">
              <a:rPr lang="en-US"/>
              <a:pPr>
                <a:defRPr/>
              </a:pPr>
              <a:t>10/13/2015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F259D4-3AC4-4410-AFE0-8A97723E858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ound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6AB54F77-FF9A-4A21-AD5E-FAFC1EABE28D}" type="datetimeFigureOut">
              <a:rPr lang="en-US"/>
              <a:pPr>
                <a:defRPr/>
              </a:pPr>
              <a:t>10/13/2015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5A53BC-661B-4B39-BD84-FAB4C01144E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0"/>
            <a:ext cx="12192000" cy="1219200"/>
          </a:xfrm>
          <a:prstGeom prst="rect">
            <a:avLst/>
          </a:prstGeom>
          <a:solidFill>
            <a:schemeClr val="tx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6400801"/>
            <a:ext cx="12192000" cy="457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smtClean="0">
                <a:latin typeface="Cambria" panose="02040503050406030204" pitchFamily="18" charset="0"/>
              </a:rPr>
              <a:t>Saving</a:t>
            </a:r>
            <a:r>
              <a:rPr lang="en-US" sz="1600" i="1" baseline="0" dirty="0" smtClean="0">
                <a:latin typeface="Cambria" panose="02040503050406030204" pitchFamily="18" charset="0"/>
              </a:rPr>
              <a:t> the Chesapeake’s Great Rivers and Special Places</a:t>
            </a:r>
            <a:endParaRPr lang="en-US" sz="1600" i="1" dirty="0">
              <a:latin typeface="Cambria" panose="02040503050406030204" pitchFamily="18" charset="0"/>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7118" y="228600"/>
            <a:ext cx="2260309" cy="682135"/>
          </a:xfrm>
          <a:prstGeom prst="rect">
            <a:avLst/>
          </a:prstGeom>
        </p:spPr>
      </p:pic>
    </p:spTree>
    <p:extLst>
      <p:ext uri="{BB962C8B-B14F-4D97-AF65-F5344CB8AC3E}">
        <p14:creationId xmlns:p14="http://schemas.microsoft.com/office/powerpoint/2010/main" val="40660925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0"/>
            <a:ext cx="12192000" cy="1219200"/>
          </a:xfrm>
          <a:prstGeom prst="rect">
            <a:avLst/>
          </a:prstGeom>
          <a:solidFill>
            <a:schemeClr val="tx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6400801"/>
            <a:ext cx="12192000" cy="45720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smtClean="0">
                <a:latin typeface="Cambria" panose="02040503050406030204" pitchFamily="18" charset="0"/>
              </a:rPr>
              <a:t>Saving</a:t>
            </a:r>
            <a:r>
              <a:rPr lang="en-US" sz="1600" i="1" baseline="0" dirty="0" smtClean="0">
                <a:latin typeface="Cambria" panose="02040503050406030204" pitchFamily="18" charset="0"/>
              </a:rPr>
              <a:t> the Chesapeake’s Great Rivers and Special Places</a:t>
            </a:r>
            <a:endParaRPr lang="en-US" sz="1600" i="1" dirty="0">
              <a:latin typeface="Cambria" panose="02040503050406030204" pitchFamily="18" charset="0"/>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7118" y="228600"/>
            <a:ext cx="2260309" cy="682135"/>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0" y="6400800"/>
            <a:ext cx="12192000" cy="45720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smtClean="0">
                <a:latin typeface="Cambria" panose="02040503050406030204" pitchFamily="18" charset="0"/>
              </a:rPr>
              <a:t>Saving</a:t>
            </a:r>
            <a:r>
              <a:rPr lang="en-US" sz="1600" i="1" baseline="0" dirty="0" smtClean="0">
                <a:latin typeface="Cambria" panose="02040503050406030204" pitchFamily="18" charset="0"/>
              </a:rPr>
              <a:t> the Chesapeake’s Great Rivers and Special Places</a:t>
            </a:r>
            <a:endParaRPr lang="en-US" sz="1600" i="1" dirty="0">
              <a:latin typeface="Cambria" panose="02040503050406030204" pitchFamily="18"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1143000"/>
          </a:xfrm>
          <a:prstGeom prst="round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B0063BCF-332E-441F-ADA0-19A218AE8C38}" type="datetimeFigureOut">
              <a:rPr lang="en-US"/>
              <a:pPr>
                <a:defRPr/>
              </a:pPr>
              <a:t>10/13/2015</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E0B2C4-FE15-4AF9-BA01-0405A445B35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1143000"/>
          </a:xfrm>
          <a:prstGeom prst="round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B443DD38-5ACA-4EF1-97C4-FB9D34BEBC56}" type="datetimeFigureOut">
              <a:rPr lang="en-US"/>
              <a:pPr>
                <a:defRPr/>
              </a:pPr>
              <a:t>10/13/2015</a:t>
            </a:fld>
            <a:endParaRPr 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A8207B-34C5-4E97-B1E7-D3953585844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1143000"/>
          </a:xfrm>
          <a:prstGeom prst="round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953726B5-AE29-43E8-BF05-6ED053899F8A}" type="datetimeFigureOut">
              <a:rPr lang="en-US"/>
              <a:pPr>
                <a:defRPr/>
              </a:pPr>
              <a:t>10/13/2015</a:t>
            </a:fld>
            <a:endParaRPr lang="en-US"/>
          </a:p>
        </p:txBody>
      </p:sp>
      <p:sp>
        <p:nvSpPr>
          <p:cNvPr id="4"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B273A3-0EB5-40A3-9755-B73946E87A8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C13A2D3D-1BBE-488F-92EA-E42F4E49C76F}" type="datetimeFigureOut">
              <a:rPr lang="en-US"/>
              <a:pPr>
                <a:defRPr/>
              </a:pPr>
              <a:t>10/13/2015</a:t>
            </a:fld>
            <a:endParaRPr lang="en-US"/>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48CF333-CF5A-48A3-929A-E02BFE810C7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ound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516064A2-4F7E-45E2-9A9A-FA01876E8D11}" type="datetimeFigureOut">
              <a:rPr lang="en-US"/>
              <a:pPr>
                <a:defRPr/>
              </a:pPr>
              <a:t>10/13/2015</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45AEEB-ACFC-4462-9BE2-DD4457CC693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ound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0E916AC9-5F8F-46DF-8DE0-88D48B1A89DA}" type="datetimeFigureOut">
              <a:rPr lang="en-US"/>
              <a:pPr>
                <a:defRPr/>
              </a:pPr>
              <a:t>10/13/2015</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5976BD-1112-468D-B26A-E2FB02AFB2D0}"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6F0F3A9-F34D-4CE4-8F61-DB816079BCD4}" type="slidenum">
              <a:rPr lang="en-US"/>
              <a:pPr>
                <a:defRPr/>
              </a:pPr>
              <a:t>‹#›</a:t>
            </a:fld>
            <a:endParaRPr lang="en-US"/>
          </a:p>
        </p:txBody>
      </p:sp>
      <p:sp>
        <p:nvSpPr>
          <p:cNvPr id="2" name="Rectangle 1"/>
          <p:cNvSpPr/>
          <p:nvPr userDrawn="1"/>
        </p:nvSpPr>
        <p:spPr>
          <a:xfrm>
            <a:off x="0" y="0"/>
            <a:ext cx="12192000" cy="1219200"/>
          </a:xfrm>
          <a:prstGeom prst="rect">
            <a:avLst/>
          </a:prstGeom>
          <a:solidFill>
            <a:schemeClr val="tx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497118" y="228600"/>
            <a:ext cx="2260309" cy="682135"/>
          </a:xfrm>
          <a:prstGeom prst="rect">
            <a:avLst/>
          </a:prstGeom>
        </p:spPr>
      </p:pic>
      <p:sp>
        <p:nvSpPr>
          <p:cNvPr id="7" name="Rectangle 6"/>
          <p:cNvSpPr/>
          <p:nvPr userDrawn="1"/>
        </p:nvSpPr>
        <p:spPr>
          <a:xfrm>
            <a:off x="0" y="6400800"/>
            <a:ext cx="12192000" cy="45720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smtClean="0">
                <a:latin typeface="Cambria" panose="02040503050406030204" pitchFamily="18" charset="0"/>
              </a:rPr>
              <a:t>Saving</a:t>
            </a:r>
            <a:r>
              <a:rPr lang="en-US" sz="1600" i="1" baseline="0" dirty="0" smtClean="0">
                <a:latin typeface="Cambria" panose="02040503050406030204" pitchFamily="18" charset="0"/>
              </a:rPr>
              <a:t> the Chesapeake’s Great Rivers and Special Places</a:t>
            </a:r>
            <a:endParaRPr lang="en-US" sz="1600" i="1" dirty="0">
              <a:latin typeface="Cambria" panose="02040503050406030204" pitchFamily="18" charset="0"/>
            </a:endParaRPr>
          </a:p>
        </p:txBody>
      </p:sp>
    </p:spTree>
  </p:cSld>
  <p:clrMap bg1="lt1" tx1="dk1" bg2="lt2" tx2="dk2" accent1="accent1" accent2="accent2" accent3="accent3" accent4="accent4" accent5="accent5" accent6="accent6" hlink="hlink" folHlink="folHlink"/>
  <p:sldLayoutIdLst>
    <p:sldLayoutId id="2147483709" r:id="rId1"/>
    <p:sldLayoutId id="214748371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20"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bg1"/>
          </a:solidFill>
          <a:effectLst>
            <a:outerShdw blurRad="38100" dist="38100" dir="2700000" algn="tl">
              <a:srgbClr val="000000">
                <a:alpha val="43137"/>
              </a:srgbClr>
            </a:outerShdw>
          </a:effectLst>
          <a:latin typeface="Cambria" panose="02040503050406030204"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ambria" panose="02040503050406030204" pitchFamily="18"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ambria" panose="02040503050406030204" pitchFamily="18"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mbria" panose="02040503050406030204" pitchFamily="18"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ambria" panose="02040503050406030204" pitchFamily="18"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www.digitalenergysolutions.org/" TargetMode="External"/><Relationship Id="rId18" Type="http://schemas.openxmlformats.org/officeDocument/2006/relationships/image" Target="../media/image15.jpeg"/><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10.jpeg"/><Relationship Id="rId17" Type="http://schemas.openxmlformats.org/officeDocument/2006/relationships/image" Target="../media/image14.jpg"/><Relationship Id="rId2" Type="http://schemas.openxmlformats.org/officeDocument/2006/relationships/image" Target="../media/image3.png"/><Relationship Id="rId16"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9.png"/><Relationship Id="rId5" Type="http://schemas.microsoft.com/office/2007/relationships/hdphoto" Target="../media/hdphoto1.wdp"/><Relationship Id="rId1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hyperlink" Target="http://www.chesapeakeconservancy.org/images/PDF/DESSC_Phase_1.pdf" TargetMode="External"/><Relationship Id="rId1" Type="http://schemas.openxmlformats.org/officeDocument/2006/relationships/slideLayout" Target="../slideLayouts/slideLayout12.xml"/><Relationship Id="rId6" Type="http://schemas.openxmlformats.org/officeDocument/2006/relationships/hyperlink" Target="http://www.chesapeakeconservancy.org/images/Low_Cost_Water_Quality_Monitoring_Needs_Assessment_small.pdf" TargetMode="External"/><Relationship Id="rId5" Type="http://schemas.openxmlformats.org/officeDocument/2006/relationships/image" Target="../media/image18.jpeg"/><Relationship Id="rId4" Type="http://schemas.openxmlformats.org/officeDocument/2006/relationships/hyperlink" Target="http://www.chesapeakeconservancy.org/images/Implementing_Technology_and_Precision_Conservation_in_the_Chesapeak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19200"/>
            <a:ext cx="12192000" cy="5181600"/>
          </a:xfrm>
          <a:prstGeom prst="rect">
            <a:avLst/>
          </a:prstGeom>
          <a:effectLst>
            <a:softEdge rad="635000"/>
          </a:effectLst>
        </p:spPr>
      </p:pic>
      <p:sp>
        <p:nvSpPr>
          <p:cNvPr id="4" name="TextBox 3"/>
          <p:cNvSpPr txBox="1"/>
          <p:nvPr/>
        </p:nvSpPr>
        <p:spPr>
          <a:xfrm>
            <a:off x="762000" y="3505200"/>
            <a:ext cx="7924800" cy="2108269"/>
          </a:xfrm>
          <a:prstGeom prst="rect">
            <a:avLst/>
          </a:prstGeom>
          <a:noFill/>
        </p:spPr>
        <p:txBody>
          <a:bodyPr wrap="square" rtlCol="0">
            <a:spAutoFit/>
          </a:bodyPr>
          <a:lstStyle/>
          <a:p>
            <a:pPr lvl="0">
              <a:lnSpc>
                <a:spcPts val="3000"/>
              </a:lnSpc>
            </a:pPr>
            <a:r>
              <a:rPr lang="en-US" sz="3600" b="1" dirty="0" smtClean="0">
                <a:solidFill>
                  <a:prstClr val="white"/>
                </a:solidFill>
                <a:effectLst>
                  <a:outerShdw blurRad="25400" dist="50800" dir="2700000" algn="tl" rotWithShape="0">
                    <a:prstClr val="black"/>
                  </a:outerShdw>
                </a:effectLst>
                <a:latin typeface="Cambria" panose="02040503050406030204" pitchFamily="18" charset="0"/>
              </a:rPr>
              <a:t>Conservation Innovation: </a:t>
            </a:r>
            <a:r>
              <a:rPr lang="en-US" sz="3200" b="1" dirty="0">
                <a:solidFill>
                  <a:prstClr val="white"/>
                </a:solidFill>
                <a:effectLst>
                  <a:outerShdw blurRad="25400" dist="50800" dir="2700000" algn="tl" rotWithShape="0">
                    <a:prstClr val="black"/>
                  </a:outerShdw>
                </a:effectLst>
                <a:latin typeface="Cambria" panose="02040503050406030204" pitchFamily="18" charset="0"/>
              </a:rPr>
              <a:t/>
            </a:r>
            <a:br>
              <a:rPr lang="en-US" sz="3200" b="1" dirty="0">
                <a:solidFill>
                  <a:prstClr val="white"/>
                </a:solidFill>
                <a:effectLst>
                  <a:outerShdw blurRad="25400" dist="50800" dir="2700000" algn="tl" rotWithShape="0">
                    <a:prstClr val="black"/>
                  </a:outerShdw>
                </a:effectLst>
                <a:latin typeface="Cambria" panose="02040503050406030204" pitchFamily="18" charset="0"/>
              </a:rPr>
            </a:br>
            <a:r>
              <a:rPr lang="en-US" sz="2600" b="1" i="1" dirty="0">
                <a:solidFill>
                  <a:prstClr val="white"/>
                </a:solidFill>
                <a:effectLst>
                  <a:outerShdw blurRad="38100" dist="38100" dir="2700000" algn="tl">
                    <a:srgbClr val="000000">
                      <a:alpha val="43137"/>
                    </a:srgbClr>
                  </a:outerShdw>
                </a:effectLst>
                <a:latin typeface="Cambria" panose="02040503050406030204" pitchFamily="18" charset="0"/>
              </a:rPr>
              <a:t>Using </a:t>
            </a:r>
            <a:r>
              <a:rPr lang="en-US" sz="2600" b="1" i="1" dirty="0" smtClean="0">
                <a:solidFill>
                  <a:prstClr val="white"/>
                </a:solidFill>
                <a:effectLst>
                  <a:outerShdw blurRad="38100" dist="38100" dir="2700000" algn="tl">
                    <a:srgbClr val="000000">
                      <a:alpha val="43137"/>
                    </a:srgbClr>
                  </a:outerShdw>
                </a:effectLst>
                <a:latin typeface="Cambria" panose="02040503050406030204" pitchFamily="18" charset="0"/>
              </a:rPr>
              <a:t>New Technologies to Identify Landscape</a:t>
            </a:r>
            <a:r>
              <a:rPr lang="en-US" sz="2600" b="1" i="1" dirty="0" smtClean="0">
                <a:solidFill>
                  <a:prstClr val="white"/>
                </a:solidFill>
                <a:effectLst>
                  <a:glow rad="63500">
                    <a:prstClr val="black">
                      <a:alpha val="40000"/>
                    </a:prstClr>
                  </a:glow>
                  <a:outerShdw blurRad="38100" dist="38100" dir="2700000" algn="tl">
                    <a:srgbClr val="000000">
                      <a:alpha val="43137"/>
                    </a:srgbClr>
                  </a:outerShdw>
                </a:effectLst>
                <a:latin typeface="Cambria" panose="02040503050406030204" pitchFamily="18" charset="0"/>
              </a:rPr>
              <a:t> </a:t>
            </a:r>
            <a:r>
              <a:rPr lang="en-US" sz="2600" b="1" i="1" dirty="0" smtClean="0">
                <a:solidFill>
                  <a:prstClr val="white"/>
                </a:solidFill>
                <a:effectLst>
                  <a:outerShdw blurRad="38100" dist="38100" dir="2700000" algn="tl">
                    <a:srgbClr val="000000">
                      <a:alpha val="43137"/>
                    </a:srgbClr>
                  </a:outerShdw>
                </a:effectLst>
                <a:latin typeface="Cambria" panose="02040503050406030204" pitchFamily="18" charset="0"/>
              </a:rPr>
              <a:t>Scale</a:t>
            </a:r>
            <a:r>
              <a:rPr lang="en-US" sz="2600" b="1" i="1" dirty="0" smtClean="0">
                <a:solidFill>
                  <a:prstClr val="white"/>
                </a:solidFill>
                <a:effectLst>
                  <a:glow rad="63500">
                    <a:prstClr val="black">
                      <a:alpha val="40000"/>
                    </a:prstClr>
                  </a:glow>
                  <a:outerShdw blurRad="38100" dist="38100" dir="2700000" algn="tl">
                    <a:srgbClr val="000000">
                      <a:alpha val="43137"/>
                    </a:srgbClr>
                  </a:outerShdw>
                </a:effectLst>
                <a:latin typeface="Cambria" panose="02040503050406030204" pitchFamily="18" charset="0"/>
              </a:rPr>
              <a:t> </a:t>
            </a:r>
            <a:r>
              <a:rPr lang="en-US" sz="2600" b="1" i="1" dirty="0" smtClean="0">
                <a:solidFill>
                  <a:prstClr val="white"/>
                </a:solidFill>
                <a:effectLst>
                  <a:outerShdw blurRad="38100" dist="38100" dir="2700000" algn="tl">
                    <a:srgbClr val="000000">
                      <a:alpha val="43137"/>
                    </a:srgbClr>
                  </a:outerShdw>
                </a:effectLst>
                <a:latin typeface="Cambria" panose="02040503050406030204" pitchFamily="18" charset="0"/>
              </a:rPr>
              <a:t>Conservation </a:t>
            </a:r>
            <a:r>
              <a:rPr lang="en-US" sz="2600" b="1" i="1" dirty="0">
                <a:solidFill>
                  <a:prstClr val="white"/>
                </a:solidFill>
                <a:effectLst>
                  <a:outerShdw blurRad="38100" dist="38100" dir="2700000" algn="tl">
                    <a:srgbClr val="000000">
                      <a:alpha val="43137"/>
                    </a:srgbClr>
                  </a:outerShdw>
                </a:effectLst>
                <a:latin typeface="Cambria" panose="02040503050406030204" pitchFamily="18" charset="0"/>
              </a:rPr>
              <a:t>and </a:t>
            </a:r>
            <a:r>
              <a:rPr lang="en-US" sz="2600" b="1" i="1" dirty="0" smtClean="0">
                <a:solidFill>
                  <a:prstClr val="white"/>
                </a:solidFill>
                <a:effectLst>
                  <a:outerShdw blurRad="38100" dist="38100" dir="2700000" algn="tl">
                    <a:srgbClr val="000000">
                      <a:alpha val="43137"/>
                    </a:srgbClr>
                  </a:outerShdw>
                </a:effectLst>
                <a:latin typeface="Cambria" panose="02040503050406030204" pitchFamily="18" charset="0"/>
              </a:rPr>
              <a:t>Restoration Priorities</a:t>
            </a:r>
            <a:endParaRPr lang="en-US" sz="1100" b="1" i="1" dirty="0">
              <a:solidFill>
                <a:prstClr val="white"/>
              </a:solidFill>
              <a:effectLst>
                <a:outerShdw blurRad="38100" dist="38100" dir="2700000" algn="tl">
                  <a:srgbClr val="000000">
                    <a:alpha val="43137"/>
                  </a:srgbClr>
                </a:outerShdw>
              </a:effectLst>
              <a:latin typeface="Cambria" panose="02040503050406030204" pitchFamily="18" charset="0"/>
            </a:endParaRPr>
          </a:p>
          <a:p>
            <a:pPr algn="ctr"/>
            <a:endParaRPr lang="en-US" b="1" i="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800" b="1" i="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ts val="3600"/>
              </a:lnSpc>
            </a:pPr>
            <a:r>
              <a:rPr lang="en-US" sz="3200" b="1" i="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Chesapeake Conservancy</a:t>
            </a:r>
            <a:endParaRPr lang="en-US" sz="20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2200" y="1371600"/>
            <a:ext cx="5719482" cy="441960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1411691"/>
            <a:ext cx="5615719" cy="4339419"/>
          </a:xfrm>
          <a:prstGeom prst="rect">
            <a:avLst/>
          </a:prstGeom>
        </p:spPr>
      </p:pic>
      <p:sp>
        <p:nvSpPr>
          <p:cNvPr id="2" name="TextBox 1"/>
          <p:cNvSpPr txBox="1"/>
          <p:nvPr/>
        </p:nvSpPr>
        <p:spPr>
          <a:xfrm>
            <a:off x="7772400" y="5791200"/>
            <a:ext cx="2895600" cy="461665"/>
          </a:xfrm>
          <a:prstGeom prst="rect">
            <a:avLst/>
          </a:prstGeom>
          <a:noFill/>
        </p:spPr>
        <p:txBody>
          <a:bodyPr wrap="square" rtlCol="0">
            <a:spAutoFit/>
          </a:bodyPr>
          <a:lstStyle/>
          <a:p>
            <a:pPr algn="ctr"/>
            <a:r>
              <a:rPr lang="en-US" sz="2400" dirty="0" smtClean="0">
                <a:solidFill>
                  <a:schemeClr val="tx2"/>
                </a:solidFill>
                <a:latin typeface="Times New Roman" panose="02020603050405020304" pitchFamily="18" charset="0"/>
                <a:cs typeface="Times New Roman" panose="02020603050405020304" pitchFamily="18" charset="0"/>
              </a:rPr>
              <a:t>Rural Settings</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398159" y="5791199"/>
            <a:ext cx="3429000" cy="461665"/>
          </a:xfrm>
          <a:prstGeom prst="rect">
            <a:avLst/>
          </a:prstGeom>
          <a:noFill/>
        </p:spPr>
        <p:txBody>
          <a:bodyPr wrap="square" rtlCol="0">
            <a:spAutoFit/>
          </a:bodyPr>
          <a:lstStyle/>
          <a:p>
            <a:pPr algn="ctr"/>
            <a:r>
              <a:rPr lang="en-US" sz="2400" dirty="0" smtClean="0">
                <a:solidFill>
                  <a:schemeClr val="tx2"/>
                </a:solidFill>
                <a:latin typeface="Times New Roman" panose="02020603050405020304" pitchFamily="18" charset="0"/>
                <a:cs typeface="Times New Roman" panose="02020603050405020304" pitchFamily="18" charset="0"/>
              </a:rPr>
              <a:t>Urban/Suburban Settings</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800" y="5726667"/>
            <a:ext cx="304800" cy="369332"/>
          </a:xfrm>
          <a:prstGeom prst="rect">
            <a:avLst/>
          </a:prstGeom>
          <a:noFill/>
        </p:spPr>
        <p:txBody>
          <a:bodyPr wrap="square" rtlCol="0">
            <a:spAutoFit/>
          </a:bodyPr>
          <a:lstStyle/>
          <a:p>
            <a:r>
              <a:rPr lang="en-US"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en-US"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5628538" y="5726667"/>
            <a:ext cx="304800" cy="369332"/>
          </a:xfrm>
          <a:prstGeom prst="rect">
            <a:avLst/>
          </a:prstGeom>
          <a:noFill/>
        </p:spPr>
        <p:txBody>
          <a:bodyPr wrap="square" rtlCol="0">
            <a:spAutoFit/>
          </a:bodyPr>
          <a:lstStyle/>
          <a:p>
            <a:r>
              <a:rPr lang="en-US"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endParaRPr lang="en-US"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6194737" y="5726667"/>
            <a:ext cx="304800" cy="369332"/>
          </a:xfrm>
          <a:prstGeom prst="rect">
            <a:avLst/>
          </a:prstGeom>
          <a:noFill/>
        </p:spPr>
        <p:txBody>
          <a:bodyPr wrap="square" rtlCol="0">
            <a:spAutoFit/>
          </a:bodyPr>
          <a:lstStyle/>
          <a:p>
            <a:r>
              <a:rPr lang="en-US"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endParaRPr lang="en-US"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11561245" y="5726667"/>
            <a:ext cx="304800" cy="369332"/>
          </a:xfrm>
          <a:prstGeom prst="rect">
            <a:avLst/>
          </a:prstGeom>
          <a:noFill/>
        </p:spPr>
        <p:txBody>
          <a:bodyPr wrap="square" rtlCol="0">
            <a:spAutoFit/>
          </a:bodyPr>
          <a:lstStyle/>
          <a:p>
            <a:r>
              <a:rPr lang="en-US"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endParaRPr lang="en-US"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itle 1"/>
          <p:cNvSpPr txBox="1">
            <a:spLocks/>
          </p:cNvSpPr>
          <p:nvPr/>
        </p:nvSpPr>
        <p:spPr bwMode="auto">
          <a:xfrm>
            <a:off x="359830" y="20541"/>
            <a:ext cx="6421970"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fontAlgn="auto">
              <a:lnSpc>
                <a:spcPts val="2800"/>
              </a:lnSpc>
              <a:spcAft>
                <a:spcPts val="0"/>
              </a:spcAft>
              <a:defRPr/>
            </a:pP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 Resolution Land Cover Data</a:t>
            </a:r>
            <a:endParaRPr lang="en-US" sz="3200"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9615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r="-35997"/>
          <a:stretch/>
        </p:blipFill>
        <p:spPr>
          <a:xfrm>
            <a:off x="0" y="1219200"/>
            <a:ext cx="10651793" cy="4527012"/>
          </a:xfrm>
          <a:prstGeom prst="rect">
            <a:avLst/>
          </a:prstGeom>
        </p:spPr>
      </p:pic>
      <p:sp>
        <p:nvSpPr>
          <p:cNvPr id="23" name="Rectangle 22"/>
          <p:cNvSpPr/>
          <p:nvPr/>
        </p:nvSpPr>
        <p:spPr>
          <a:xfrm>
            <a:off x="0" y="5746211"/>
            <a:ext cx="12192000" cy="678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794782"/>
            <a:ext cx="3307399" cy="533400"/>
          </a:xfrm>
          <a:prstGeom prst="rect">
            <a:avLst/>
          </a:prstGeom>
        </p:spPr>
      </p:pic>
      <p:sp>
        <p:nvSpPr>
          <p:cNvPr id="4" name="Title 1"/>
          <p:cNvSpPr txBox="1">
            <a:spLocks/>
          </p:cNvSpPr>
          <p:nvPr/>
        </p:nvSpPr>
        <p:spPr bwMode="auto">
          <a:xfrm>
            <a:off x="359830" y="20541"/>
            <a:ext cx="5659970"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fontAlgn="auto">
              <a:lnSpc>
                <a:spcPts val="2800"/>
              </a:lnSpc>
              <a:spcAft>
                <a:spcPts val="0"/>
              </a:spcAft>
              <a:defRPr/>
            </a:pP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Concentrated Flow Path Analysis</a:t>
            </a:r>
            <a:endParaRPr lang="en-US" sz="3200" i="1" dirty="0">
              <a:solidFill>
                <a:prstClr val="white"/>
              </a:solidFill>
              <a:latin typeface="Times New Roman" panose="02020603050405020304" pitchFamily="18" charset="0"/>
              <a:cs typeface="Times New Roman" panose="02020603050405020304" pitchFamily="18" charset="0"/>
            </a:endParaRPr>
          </a:p>
        </p:txBody>
      </p:sp>
      <p:grpSp>
        <p:nvGrpSpPr>
          <p:cNvPr id="5" name="Group 4"/>
          <p:cNvGrpSpPr>
            <a:grpSpLocks/>
          </p:cNvGrpSpPr>
          <p:nvPr/>
        </p:nvGrpSpPr>
        <p:grpSpPr bwMode="auto">
          <a:xfrm>
            <a:off x="7802077" y="1183341"/>
            <a:ext cx="4389923" cy="4560132"/>
            <a:chOff x="5025782" y="1043959"/>
            <a:chExt cx="4099682" cy="4258783"/>
          </a:xfrm>
        </p:grpSpPr>
        <p:grpSp>
          <p:nvGrpSpPr>
            <p:cNvPr id="6" name="Group 27"/>
            <p:cNvGrpSpPr>
              <a:grpSpLocks/>
            </p:cNvGrpSpPr>
            <p:nvPr/>
          </p:nvGrpSpPr>
          <p:grpSpPr bwMode="auto">
            <a:xfrm>
              <a:off x="5025782" y="1058334"/>
              <a:ext cx="4099682" cy="4244408"/>
              <a:chOff x="4693698" y="1058333"/>
              <a:chExt cx="4431766" cy="4588215"/>
            </a:xfrm>
          </p:grpSpPr>
          <p:pic>
            <p:nvPicPr>
              <p:cNvPr id="8"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93698" y="1058333"/>
                <a:ext cx="4431766" cy="221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p:nvPr/>
            </p:nvSpPr>
            <p:spPr>
              <a:xfrm>
                <a:off x="7199430" y="2666759"/>
                <a:ext cx="1284022" cy="557057"/>
              </a:xfrm>
              <a:custGeom>
                <a:avLst/>
                <a:gdLst>
                  <a:gd name="connsiteX0" fmla="*/ 0 w 1600200"/>
                  <a:gd name="connsiteY0" fmla="*/ 0 h 152400"/>
                  <a:gd name="connsiteX1" fmla="*/ 1600200 w 1600200"/>
                  <a:gd name="connsiteY1" fmla="*/ 0 h 152400"/>
                  <a:gd name="connsiteX2" fmla="*/ 1600200 w 1600200"/>
                  <a:gd name="connsiteY2" fmla="*/ 152400 h 152400"/>
                  <a:gd name="connsiteX3" fmla="*/ 0 w 1600200"/>
                  <a:gd name="connsiteY3" fmla="*/ 152400 h 152400"/>
                  <a:gd name="connsiteX4" fmla="*/ 0 w 1600200"/>
                  <a:gd name="connsiteY4" fmla="*/ 0 h 152400"/>
                  <a:gd name="connsiteX0" fmla="*/ 0 w 1600200"/>
                  <a:gd name="connsiteY0" fmla="*/ 542925 h 695325"/>
                  <a:gd name="connsiteX1" fmla="*/ 1404937 w 1600200"/>
                  <a:gd name="connsiteY1" fmla="*/ 0 h 695325"/>
                  <a:gd name="connsiteX2" fmla="*/ 1600200 w 1600200"/>
                  <a:gd name="connsiteY2" fmla="*/ 695325 h 695325"/>
                  <a:gd name="connsiteX3" fmla="*/ 0 w 1600200"/>
                  <a:gd name="connsiteY3" fmla="*/ 695325 h 695325"/>
                  <a:gd name="connsiteX4" fmla="*/ 0 w 1600200"/>
                  <a:gd name="connsiteY4" fmla="*/ 542925 h 695325"/>
                  <a:gd name="connsiteX0" fmla="*/ 0 w 1612106"/>
                  <a:gd name="connsiteY0" fmla="*/ 542925 h 695325"/>
                  <a:gd name="connsiteX1" fmla="*/ 1404937 w 1612106"/>
                  <a:gd name="connsiteY1" fmla="*/ 0 h 695325"/>
                  <a:gd name="connsiteX2" fmla="*/ 1612106 w 1612106"/>
                  <a:gd name="connsiteY2" fmla="*/ 104775 h 695325"/>
                  <a:gd name="connsiteX3" fmla="*/ 0 w 1612106"/>
                  <a:gd name="connsiteY3" fmla="*/ 695325 h 695325"/>
                  <a:gd name="connsiteX4" fmla="*/ 0 w 1612106"/>
                  <a:gd name="connsiteY4" fmla="*/ 542925 h 695325"/>
                  <a:gd name="connsiteX0" fmla="*/ 0 w 1612106"/>
                  <a:gd name="connsiteY0" fmla="*/ 542925 h 716757"/>
                  <a:gd name="connsiteX1" fmla="*/ 1404937 w 1612106"/>
                  <a:gd name="connsiteY1" fmla="*/ 0 h 716757"/>
                  <a:gd name="connsiteX2" fmla="*/ 1612106 w 1612106"/>
                  <a:gd name="connsiteY2" fmla="*/ 104775 h 716757"/>
                  <a:gd name="connsiteX3" fmla="*/ 161925 w 1612106"/>
                  <a:gd name="connsiteY3" fmla="*/ 716757 h 716757"/>
                  <a:gd name="connsiteX4" fmla="*/ 0 w 1612106"/>
                  <a:gd name="connsiteY4" fmla="*/ 542925 h 716757"/>
                  <a:gd name="connsiteX0" fmla="*/ 0 w 1652587"/>
                  <a:gd name="connsiteY0" fmla="*/ 614362 h 716757"/>
                  <a:gd name="connsiteX1" fmla="*/ 1445418 w 1652587"/>
                  <a:gd name="connsiteY1" fmla="*/ 0 h 716757"/>
                  <a:gd name="connsiteX2" fmla="*/ 1652587 w 1652587"/>
                  <a:gd name="connsiteY2" fmla="*/ 104775 h 716757"/>
                  <a:gd name="connsiteX3" fmla="*/ 202406 w 1652587"/>
                  <a:gd name="connsiteY3" fmla="*/ 716757 h 716757"/>
                  <a:gd name="connsiteX4" fmla="*/ 0 w 1652587"/>
                  <a:gd name="connsiteY4" fmla="*/ 614362 h 71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587" h="716757">
                    <a:moveTo>
                      <a:pt x="0" y="614362"/>
                    </a:moveTo>
                    <a:lnTo>
                      <a:pt x="1445418" y="0"/>
                    </a:lnTo>
                    <a:lnTo>
                      <a:pt x="1652587" y="104775"/>
                    </a:lnTo>
                    <a:lnTo>
                      <a:pt x="202406" y="716757"/>
                    </a:lnTo>
                    <a:lnTo>
                      <a:pt x="0" y="614362"/>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latin typeface="Times New Roman" panose="02020603050405020304" pitchFamily="18" charset="0"/>
                  <a:cs typeface="Times New Roman" panose="02020603050405020304" pitchFamily="18" charset="0"/>
                </a:endParaRPr>
              </a:p>
            </p:txBody>
          </p:sp>
          <p:pic>
            <p:nvPicPr>
              <p:cNvPr id="10"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93698" y="3238714"/>
                <a:ext cx="4431766" cy="240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p:nvPr/>
            </p:nvSpPr>
            <p:spPr>
              <a:xfrm>
                <a:off x="6498882" y="5049835"/>
                <a:ext cx="1986458" cy="445646"/>
              </a:xfrm>
              <a:custGeom>
                <a:avLst/>
                <a:gdLst>
                  <a:gd name="connsiteX0" fmla="*/ 0 w 1600200"/>
                  <a:gd name="connsiteY0" fmla="*/ 0 h 152400"/>
                  <a:gd name="connsiteX1" fmla="*/ 1600200 w 1600200"/>
                  <a:gd name="connsiteY1" fmla="*/ 0 h 152400"/>
                  <a:gd name="connsiteX2" fmla="*/ 1600200 w 1600200"/>
                  <a:gd name="connsiteY2" fmla="*/ 152400 h 152400"/>
                  <a:gd name="connsiteX3" fmla="*/ 0 w 1600200"/>
                  <a:gd name="connsiteY3" fmla="*/ 152400 h 152400"/>
                  <a:gd name="connsiteX4" fmla="*/ 0 w 1600200"/>
                  <a:gd name="connsiteY4" fmla="*/ 0 h 152400"/>
                  <a:gd name="connsiteX0" fmla="*/ 0 w 1600200"/>
                  <a:gd name="connsiteY0" fmla="*/ 542925 h 695325"/>
                  <a:gd name="connsiteX1" fmla="*/ 1404937 w 1600200"/>
                  <a:gd name="connsiteY1" fmla="*/ 0 h 695325"/>
                  <a:gd name="connsiteX2" fmla="*/ 1600200 w 1600200"/>
                  <a:gd name="connsiteY2" fmla="*/ 695325 h 695325"/>
                  <a:gd name="connsiteX3" fmla="*/ 0 w 1600200"/>
                  <a:gd name="connsiteY3" fmla="*/ 695325 h 695325"/>
                  <a:gd name="connsiteX4" fmla="*/ 0 w 1600200"/>
                  <a:gd name="connsiteY4" fmla="*/ 542925 h 695325"/>
                  <a:gd name="connsiteX0" fmla="*/ 0 w 1612106"/>
                  <a:gd name="connsiteY0" fmla="*/ 542925 h 695325"/>
                  <a:gd name="connsiteX1" fmla="*/ 1404937 w 1612106"/>
                  <a:gd name="connsiteY1" fmla="*/ 0 h 695325"/>
                  <a:gd name="connsiteX2" fmla="*/ 1612106 w 1612106"/>
                  <a:gd name="connsiteY2" fmla="*/ 104775 h 695325"/>
                  <a:gd name="connsiteX3" fmla="*/ 0 w 1612106"/>
                  <a:gd name="connsiteY3" fmla="*/ 695325 h 695325"/>
                  <a:gd name="connsiteX4" fmla="*/ 0 w 1612106"/>
                  <a:gd name="connsiteY4" fmla="*/ 542925 h 695325"/>
                  <a:gd name="connsiteX0" fmla="*/ 0 w 1612106"/>
                  <a:gd name="connsiteY0" fmla="*/ 542925 h 716757"/>
                  <a:gd name="connsiteX1" fmla="*/ 1404937 w 1612106"/>
                  <a:gd name="connsiteY1" fmla="*/ 0 h 716757"/>
                  <a:gd name="connsiteX2" fmla="*/ 1612106 w 1612106"/>
                  <a:gd name="connsiteY2" fmla="*/ 104775 h 716757"/>
                  <a:gd name="connsiteX3" fmla="*/ 161925 w 1612106"/>
                  <a:gd name="connsiteY3" fmla="*/ 716757 h 716757"/>
                  <a:gd name="connsiteX4" fmla="*/ 0 w 1612106"/>
                  <a:gd name="connsiteY4" fmla="*/ 542925 h 716757"/>
                  <a:gd name="connsiteX0" fmla="*/ 0 w 1652587"/>
                  <a:gd name="connsiteY0" fmla="*/ 614362 h 716757"/>
                  <a:gd name="connsiteX1" fmla="*/ 1445418 w 1652587"/>
                  <a:gd name="connsiteY1" fmla="*/ 0 h 716757"/>
                  <a:gd name="connsiteX2" fmla="*/ 1652587 w 1652587"/>
                  <a:gd name="connsiteY2" fmla="*/ 104775 h 716757"/>
                  <a:gd name="connsiteX3" fmla="*/ 202406 w 1652587"/>
                  <a:gd name="connsiteY3" fmla="*/ 716757 h 716757"/>
                  <a:gd name="connsiteX4" fmla="*/ 0 w 1652587"/>
                  <a:gd name="connsiteY4" fmla="*/ 614362 h 716757"/>
                  <a:gd name="connsiteX0" fmla="*/ 0 w 2605087"/>
                  <a:gd name="connsiteY0" fmla="*/ 614362 h 716757"/>
                  <a:gd name="connsiteX1" fmla="*/ 1445418 w 2605087"/>
                  <a:gd name="connsiteY1" fmla="*/ 0 h 716757"/>
                  <a:gd name="connsiteX2" fmla="*/ 2605087 w 2605087"/>
                  <a:gd name="connsiteY2" fmla="*/ 257175 h 716757"/>
                  <a:gd name="connsiteX3" fmla="*/ 202406 w 2605087"/>
                  <a:gd name="connsiteY3" fmla="*/ 716757 h 716757"/>
                  <a:gd name="connsiteX4" fmla="*/ 0 w 2605087"/>
                  <a:gd name="connsiteY4" fmla="*/ 614362 h 716757"/>
                  <a:gd name="connsiteX0" fmla="*/ 0 w 2605087"/>
                  <a:gd name="connsiteY0" fmla="*/ 471487 h 573882"/>
                  <a:gd name="connsiteX1" fmla="*/ 2416968 w 2605087"/>
                  <a:gd name="connsiteY1" fmla="*/ 0 h 573882"/>
                  <a:gd name="connsiteX2" fmla="*/ 2605087 w 2605087"/>
                  <a:gd name="connsiteY2" fmla="*/ 114300 h 573882"/>
                  <a:gd name="connsiteX3" fmla="*/ 202406 w 2605087"/>
                  <a:gd name="connsiteY3" fmla="*/ 573882 h 573882"/>
                  <a:gd name="connsiteX4" fmla="*/ 0 w 2605087"/>
                  <a:gd name="connsiteY4" fmla="*/ 471487 h 573882"/>
                  <a:gd name="connsiteX0" fmla="*/ 0 w 2557462"/>
                  <a:gd name="connsiteY0" fmla="*/ 490537 h 573882"/>
                  <a:gd name="connsiteX1" fmla="*/ 2369343 w 2557462"/>
                  <a:gd name="connsiteY1" fmla="*/ 0 h 573882"/>
                  <a:gd name="connsiteX2" fmla="*/ 2557462 w 2557462"/>
                  <a:gd name="connsiteY2" fmla="*/ 114300 h 573882"/>
                  <a:gd name="connsiteX3" fmla="*/ 154781 w 2557462"/>
                  <a:gd name="connsiteY3" fmla="*/ 573882 h 573882"/>
                  <a:gd name="connsiteX4" fmla="*/ 0 w 2557462"/>
                  <a:gd name="connsiteY4" fmla="*/ 490537 h 57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462" h="573882">
                    <a:moveTo>
                      <a:pt x="0" y="490537"/>
                    </a:moveTo>
                    <a:lnTo>
                      <a:pt x="2369343" y="0"/>
                    </a:lnTo>
                    <a:lnTo>
                      <a:pt x="2557462" y="114300"/>
                    </a:lnTo>
                    <a:lnTo>
                      <a:pt x="154781" y="573882"/>
                    </a:lnTo>
                    <a:lnTo>
                      <a:pt x="0" y="490537"/>
                    </a:lnTo>
                    <a:close/>
                  </a:path>
                </a:pathLst>
              </a:custGeom>
              <a:gradFill flip="none" rotWithShape="1">
                <a:gsLst>
                  <a:gs pos="15000">
                    <a:srgbClr val="00B050"/>
                  </a:gs>
                  <a:gs pos="46000">
                    <a:srgbClr val="C00000"/>
                  </a:gs>
                  <a:gs pos="74000">
                    <a:srgbClr val="00B050"/>
                  </a:gs>
                </a:gsLst>
                <a:lin ang="78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latin typeface="Times New Roman" panose="02020603050405020304" pitchFamily="18" charset="0"/>
                  <a:cs typeface="Times New Roman" panose="02020603050405020304" pitchFamily="18" charset="0"/>
                </a:endParaRPr>
              </a:p>
            </p:txBody>
          </p:sp>
        </p:grpSp>
        <p:sp>
          <p:nvSpPr>
            <p:cNvPr id="7" name="TextBox 28"/>
            <p:cNvSpPr txBox="1">
              <a:spLocks noChangeArrowheads="1"/>
            </p:cNvSpPr>
            <p:nvPr/>
          </p:nvSpPr>
          <p:spPr bwMode="auto">
            <a:xfrm>
              <a:off x="7722844" y="1043959"/>
              <a:ext cx="1402620" cy="237068"/>
            </a:xfrm>
            <a:prstGeom prst="rect">
              <a:avLst/>
            </a:prstGeom>
            <a:solidFill>
              <a:schemeClr val="bg1">
                <a:alpha val="3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defTabSz="914400" eaLnBrk="1" hangingPunct="1">
                <a:spcBef>
                  <a:spcPct val="0"/>
                </a:spcBef>
                <a:buFontTx/>
                <a:buNone/>
              </a:pPr>
              <a:r>
                <a:rPr lang="en-US" altLang="en-US" sz="800">
                  <a:solidFill>
                    <a:srgbClr val="2F2B20"/>
                  </a:solidFill>
                  <a:latin typeface="Times New Roman" panose="02020603050405020304" pitchFamily="18" charset="0"/>
                  <a:cs typeface="Times New Roman" panose="02020603050405020304" pitchFamily="18" charset="0"/>
                </a:rPr>
                <a:t>Pennock 2003</a:t>
              </a:r>
            </a:p>
          </p:txBody>
        </p:sp>
      </p:grpSp>
      <p:pic>
        <p:nvPicPr>
          <p:cNvPr id="12"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11808" y="5830650"/>
            <a:ext cx="1396466" cy="52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73855" y="5771998"/>
            <a:ext cx="630588" cy="6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03399" y="5834940"/>
            <a:ext cx="567530" cy="59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278262" y="5845581"/>
            <a:ext cx="720018" cy="53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5"/>
          <p:cNvSpPr/>
          <p:nvPr/>
        </p:nvSpPr>
        <p:spPr>
          <a:xfrm>
            <a:off x="8687092" y="5978891"/>
            <a:ext cx="450558" cy="314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latin typeface="Times New Roman" panose="02020603050405020304" pitchFamily="18" charset="0"/>
              <a:cs typeface="Times New Roman" panose="02020603050405020304" pitchFamily="18" charset="0"/>
            </a:endParaRPr>
          </a:p>
        </p:txBody>
      </p:sp>
      <p:sp>
        <p:nvSpPr>
          <p:cNvPr id="17" name="Right Arrow 16"/>
          <p:cNvSpPr/>
          <p:nvPr/>
        </p:nvSpPr>
        <p:spPr>
          <a:xfrm>
            <a:off x="10141242" y="5983653"/>
            <a:ext cx="450558" cy="314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latin typeface="Times New Roman" panose="02020603050405020304" pitchFamily="18" charset="0"/>
              <a:cs typeface="Times New Roman" panose="02020603050405020304" pitchFamily="18" charset="0"/>
            </a:endParaRPr>
          </a:p>
        </p:txBody>
      </p:sp>
      <p:pic>
        <p:nvPicPr>
          <p:cNvPr id="18"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736564" y="5746211"/>
            <a:ext cx="654665" cy="67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092289" y="5747627"/>
            <a:ext cx="654666" cy="67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ight Arrow 19"/>
          <p:cNvSpPr/>
          <p:nvPr/>
        </p:nvSpPr>
        <p:spPr>
          <a:xfrm>
            <a:off x="7293267" y="5983653"/>
            <a:ext cx="450558" cy="314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latin typeface="Times New Roman" panose="02020603050405020304" pitchFamily="18" charset="0"/>
              <a:cs typeface="Times New Roman" panose="02020603050405020304" pitchFamily="18" charset="0"/>
            </a:endParaRPr>
          </a:p>
        </p:txBody>
      </p:sp>
      <p:sp>
        <p:nvSpPr>
          <p:cNvPr id="21" name="Right Arrow 20"/>
          <p:cNvSpPr/>
          <p:nvPr/>
        </p:nvSpPr>
        <p:spPr>
          <a:xfrm>
            <a:off x="5915317" y="6010548"/>
            <a:ext cx="450558" cy="314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latin typeface="Times New Roman" panose="02020603050405020304" pitchFamily="18" charset="0"/>
              <a:cs typeface="Times New Roman" panose="02020603050405020304" pitchFamily="18" charset="0"/>
            </a:endParaRPr>
          </a:p>
        </p:txBody>
      </p:sp>
      <p:sp>
        <p:nvSpPr>
          <p:cNvPr id="22" name="Right Arrow 21"/>
          <p:cNvSpPr/>
          <p:nvPr/>
        </p:nvSpPr>
        <p:spPr>
          <a:xfrm>
            <a:off x="4550067" y="6010548"/>
            <a:ext cx="450558" cy="314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442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8217" y="1219200"/>
            <a:ext cx="6863783" cy="5181600"/>
          </a:xfrm>
          <a:prstGeom prst="rect">
            <a:avLst/>
          </a:prstGeom>
        </p:spPr>
      </p:pic>
      <p:sp>
        <p:nvSpPr>
          <p:cNvPr id="10244" name="Content Placeholder 8"/>
          <p:cNvSpPr>
            <a:spLocks noGrp="1"/>
          </p:cNvSpPr>
          <p:nvPr>
            <p:ph idx="1"/>
          </p:nvPr>
        </p:nvSpPr>
        <p:spPr>
          <a:xfrm>
            <a:off x="255895" y="1905000"/>
            <a:ext cx="4697963" cy="3371850"/>
          </a:xfrm>
        </p:spPr>
        <p:txBody>
          <a:bodyPr/>
          <a:lstStyle/>
          <a:p>
            <a:pPr eaLnBrk="1" hangingPunct="1">
              <a:defRPr/>
            </a:pPr>
            <a:r>
              <a:rPr lang="en-US" sz="2400" b="1" dirty="0">
                <a:solidFill>
                  <a:schemeClr val="tx2"/>
                </a:solidFill>
                <a:latin typeface="Times New Roman" panose="02020603050405020304" pitchFamily="18" charset="0"/>
                <a:cs typeface="Times New Roman" panose="02020603050405020304" pitchFamily="18" charset="0"/>
              </a:rPr>
              <a:t>Compares a weighted and unweighted flow accumulation to identify high-functioning landscapes that are a priority for conservation (lower NDFI) and underperforming landscapes that are a priority for restoration (higher NDFI</a:t>
            </a:r>
            <a:r>
              <a:rPr lang="en-US" sz="2400" b="1" dirty="0" smtClean="0">
                <a:solidFill>
                  <a:schemeClr val="tx2"/>
                </a:solidFill>
                <a:latin typeface="Times New Roman" panose="02020603050405020304" pitchFamily="18" charset="0"/>
                <a:cs typeface="Times New Roman" panose="02020603050405020304" pitchFamily="18" charset="0"/>
              </a:rPr>
              <a:t>)</a:t>
            </a:r>
            <a:endParaRPr lang="en-US" sz="2400" b="1" i="1" dirty="0">
              <a:solidFill>
                <a:schemeClr val="tx2"/>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bwMode="auto">
          <a:xfrm>
            <a:off x="359830" y="20541"/>
            <a:ext cx="4697963"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fontAlgn="auto">
              <a:lnSpc>
                <a:spcPts val="2800"/>
              </a:lnSpc>
              <a:spcAft>
                <a:spcPts val="0"/>
              </a:spcAft>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Normalized Difference </a:t>
            </a:r>
            <a:b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Flow Index (NDFI)</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35845"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 y="5638800"/>
            <a:ext cx="5200154" cy="42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886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Content Placeholder 8"/>
          <p:cNvSpPr>
            <a:spLocks noGrp="1"/>
          </p:cNvSpPr>
          <p:nvPr>
            <p:ph idx="1"/>
          </p:nvPr>
        </p:nvSpPr>
        <p:spPr>
          <a:xfrm>
            <a:off x="183357" y="1725039"/>
            <a:ext cx="4743282" cy="4267200"/>
          </a:xfrm>
        </p:spPr>
        <p:txBody>
          <a:bodyPr/>
          <a:lstStyle/>
          <a:p>
            <a:pPr marL="0" indent="0" eaLnBrk="1" hangingPunct="1">
              <a:spcBef>
                <a:spcPts val="0"/>
              </a:spcBef>
              <a:spcAft>
                <a:spcPts val="0"/>
              </a:spcAft>
              <a:buNone/>
            </a:pPr>
            <a:r>
              <a:rPr lang="en-US" sz="2200" b="1" dirty="0">
                <a:solidFill>
                  <a:schemeClr val="tx2"/>
                </a:solidFill>
                <a:latin typeface="Times New Roman" panose="02020603050405020304" pitchFamily="18" charset="0"/>
                <a:cs typeface="Times New Roman" panose="02020603050405020304" pitchFamily="18" charset="0"/>
              </a:rPr>
              <a:t>We are improving targeting for:</a:t>
            </a:r>
          </a:p>
          <a:p>
            <a:pPr eaLnBrk="1" hangingPunct="1">
              <a:spcAft>
                <a:spcPts val="1200"/>
              </a:spcAft>
            </a:pPr>
            <a:r>
              <a:rPr lang="en-US" sz="2200" dirty="0">
                <a:solidFill>
                  <a:schemeClr val="tx2"/>
                </a:solidFill>
                <a:latin typeface="Times New Roman" panose="02020603050405020304" pitchFamily="18" charset="0"/>
                <a:cs typeface="Times New Roman" panose="02020603050405020304" pitchFamily="18" charset="0"/>
              </a:rPr>
              <a:t>Identifying or comparing potential projects in a high-priority watershed</a:t>
            </a:r>
          </a:p>
          <a:p>
            <a:pPr eaLnBrk="1" hangingPunct="1">
              <a:spcAft>
                <a:spcPts val="1200"/>
              </a:spcAft>
            </a:pPr>
            <a:r>
              <a:rPr lang="en-US" sz="2200" dirty="0">
                <a:solidFill>
                  <a:schemeClr val="tx2"/>
                </a:solidFill>
                <a:latin typeface="Times New Roman" panose="02020603050405020304" pitchFamily="18" charset="0"/>
                <a:cs typeface="Times New Roman" panose="02020603050405020304" pitchFamily="18" charset="0"/>
              </a:rPr>
              <a:t>Working with a willing landowner to locate a potential project where it will have the greatest impact on water quality</a:t>
            </a:r>
          </a:p>
          <a:p>
            <a:pPr eaLnBrk="1" hangingPunct="1">
              <a:spcAft>
                <a:spcPts val="1200"/>
              </a:spcAft>
            </a:pPr>
            <a:r>
              <a:rPr lang="en-US" sz="2200" dirty="0">
                <a:solidFill>
                  <a:schemeClr val="tx2"/>
                </a:solidFill>
                <a:latin typeface="Times New Roman" panose="02020603050405020304" pitchFamily="18" charset="0"/>
                <a:cs typeface="Times New Roman" panose="02020603050405020304" pitchFamily="18" charset="0"/>
              </a:rPr>
              <a:t>Education and outreach to landowners to help them understand what they can do reduce the impact of their land and improve </a:t>
            </a:r>
            <a:r>
              <a:rPr lang="en-US" sz="2200" dirty="0" smtClean="0">
                <a:solidFill>
                  <a:schemeClr val="tx2"/>
                </a:solidFill>
                <a:latin typeface="Times New Roman" panose="02020603050405020304" pitchFamily="18" charset="0"/>
                <a:cs typeface="Times New Roman" panose="02020603050405020304" pitchFamily="18" charset="0"/>
              </a:rPr>
              <a:t>ecosystems</a:t>
            </a:r>
            <a:endParaRPr lang="en-US" sz="2200" dirty="0">
              <a:solidFill>
                <a:schemeClr val="tx2"/>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bwMode="auto">
          <a:xfrm>
            <a:off x="461516" y="23885"/>
            <a:ext cx="4675094"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scene3d>
              <a:camera prst="orthographicFront"/>
              <a:lightRig rig="threePt" dir="t"/>
            </a:scene3d>
            <a:flatTx/>
          </a:bodyPr>
          <a:lstStyle/>
          <a:p>
            <a:pPr>
              <a:lnSpc>
                <a:spcPts val="2800"/>
              </a:lnSpc>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Conservation and Restoration Prioritization</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3000" y="1219201"/>
            <a:ext cx="7239000" cy="5181600"/>
          </a:xfrm>
          <a:prstGeom prst="rect">
            <a:avLst/>
          </a:prstGeom>
          <a:ln>
            <a:solidFill>
              <a:schemeClr val="accent1"/>
            </a:solidFill>
          </a:ln>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3000" y="5037339"/>
            <a:ext cx="2074267" cy="1363462"/>
          </a:xfrm>
          <a:prstGeom prst="rect">
            <a:avLst/>
          </a:prstGeom>
        </p:spPr>
      </p:pic>
      <p:sp>
        <p:nvSpPr>
          <p:cNvPr id="4" name="Rectangle 3"/>
          <p:cNvSpPr/>
          <p:nvPr/>
        </p:nvSpPr>
        <p:spPr>
          <a:xfrm>
            <a:off x="6319315" y="1981200"/>
            <a:ext cx="931652" cy="69873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6" name="Straight Connector 5"/>
          <p:cNvCxnSpPr>
            <a:stCxn id="4" idx="2"/>
            <a:endCxn id="3" idx="0"/>
          </p:cNvCxnSpPr>
          <p:nvPr/>
        </p:nvCxnSpPr>
        <p:spPr>
          <a:xfrm flipH="1">
            <a:off x="5990134" y="2679939"/>
            <a:ext cx="795007" cy="235740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79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81000" y="-16932"/>
            <a:ext cx="6858000" cy="12192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Identifying Regional Conservation </a:t>
            </a:r>
            <a:b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Restoration Priorities</a:t>
            </a:r>
            <a:endPar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9829800" y="6171513"/>
            <a:ext cx="782128" cy="246221"/>
          </a:xfrm>
          <a:prstGeom prst="rect">
            <a:avLst/>
          </a:prstGeom>
          <a:noFill/>
        </p:spPr>
        <p:txBody>
          <a:bodyPr wrap="square" rtlCol="0">
            <a:spAutoFit/>
          </a:bodyPr>
          <a:lstStyle/>
          <a:p>
            <a:r>
              <a:rPr lang="en-US" sz="1000" dirty="0">
                <a:solidFill>
                  <a:schemeClr val="bg1"/>
                </a:solidFill>
                <a:latin typeface="AR BLANCA" panose="02000000000000000000" pitchFamily="2" charset="0"/>
              </a:rPr>
              <a:t>Ian Plant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8930" b="50000"/>
          <a:stretch/>
        </p:blipFill>
        <p:spPr>
          <a:xfrm>
            <a:off x="0" y="1228364"/>
            <a:ext cx="12192000" cy="5172436"/>
          </a:xfrm>
          <a:prstGeom prst="rect">
            <a:avLst/>
          </a:prstGeom>
        </p:spPr>
      </p:pic>
    </p:spTree>
    <p:extLst>
      <p:ext uri="{BB962C8B-B14F-4D97-AF65-F5344CB8AC3E}">
        <p14:creationId xmlns:p14="http://schemas.microsoft.com/office/powerpoint/2010/main" val="114316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829800" y="6171513"/>
            <a:ext cx="782128" cy="246221"/>
          </a:xfrm>
          <a:prstGeom prst="rect">
            <a:avLst/>
          </a:prstGeom>
          <a:noFill/>
        </p:spPr>
        <p:txBody>
          <a:bodyPr wrap="square" rtlCol="0">
            <a:spAutoFit/>
          </a:bodyPr>
          <a:lstStyle/>
          <a:p>
            <a:r>
              <a:rPr lang="en-US" sz="1000" dirty="0">
                <a:solidFill>
                  <a:schemeClr val="bg1"/>
                </a:solidFill>
                <a:latin typeface="AR BLANCA" panose="02000000000000000000" pitchFamily="2" charset="0"/>
              </a:rPr>
              <a:t>Ian Plant</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0177" r="8930" b="-177"/>
          <a:stretch/>
        </p:blipFill>
        <p:spPr>
          <a:xfrm>
            <a:off x="0" y="1246508"/>
            <a:ext cx="12192000" cy="5172436"/>
          </a:xfrm>
          <a:prstGeom prst="rect">
            <a:avLst/>
          </a:prstGeom>
        </p:spPr>
      </p:pic>
      <p:sp>
        <p:nvSpPr>
          <p:cNvPr id="6" name="Title 1"/>
          <p:cNvSpPr txBox="1">
            <a:spLocks/>
          </p:cNvSpPr>
          <p:nvPr/>
        </p:nvSpPr>
        <p:spPr>
          <a:xfrm>
            <a:off x="381000" y="-16932"/>
            <a:ext cx="6858000" cy="12192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Identifying Regional Conservation </a:t>
            </a:r>
            <a:b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Restoration Priorities</a:t>
            </a:r>
            <a:endPar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6234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219200"/>
            <a:ext cx="12279532" cy="5756010"/>
            <a:chOff x="3453162" y="2173553"/>
            <a:chExt cx="5697378" cy="2798093"/>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53162" y="2173553"/>
              <a:ext cx="5697378" cy="2518863"/>
            </a:xfrm>
            <a:prstGeom prst="rect">
              <a:avLst/>
            </a:prstGeom>
            <a:effectLst>
              <a:softEdge rad="635000"/>
            </a:effectLst>
          </p:spPr>
        </p:pic>
        <p:sp>
          <p:nvSpPr>
            <p:cNvPr id="10" name="TextBox 9"/>
            <p:cNvSpPr txBox="1"/>
            <p:nvPr/>
          </p:nvSpPr>
          <p:spPr>
            <a:xfrm>
              <a:off x="8396806" y="4841393"/>
              <a:ext cx="472225" cy="130253"/>
            </a:xfrm>
            <a:prstGeom prst="rect">
              <a:avLst/>
            </a:prstGeom>
            <a:noFill/>
          </p:spPr>
          <p:txBody>
            <a:bodyPr wrap="square" rtlCol="0">
              <a:spAutoFit/>
            </a:bodyPr>
            <a:lstStyle/>
            <a:p>
              <a:r>
                <a:rPr lang="en-US" sz="800" dirty="0">
                  <a:solidFill>
                    <a:prstClr val="white"/>
                  </a:solidFill>
                </a:rPr>
                <a:t>Ben </a:t>
              </a:r>
              <a:r>
                <a:rPr lang="en-US" sz="800" dirty="0" err="1">
                  <a:solidFill>
                    <a:prstClr val="white"/>
                  </a:solidFill>
                </a:rPr>
                <a:t>Fertig</a:t>
              </a:r>
              <a:endParaRPr lang="en-US" sz="800" dirty="0">
                <a:solidFill>
                  <a:prstClr val="white"/>
                </a:solidFill>
              </a:endParaRPr>
            </a:p>
          </p:txBody>
        </p:sp>
      </p:grpSp>
      <p:sp>
        <p:nvSpPr>
          <p:cNvPr id="10244" name="Content Placeholder 8"/>
          <p:cNvSpPr>
            <a:spLocks noGrp="1"/>
          </p:cNvSpPr>
          <p:nvPr>
            <p:ph type="body" idx="1"/>
          </p:nvPr>
        </p:nvSpPr>
        <p:spPr>
          <a:xfrm>
            <a:off x="1524000" y="3962400"/>
            <a:ext cx="7772400" cy="1500187"/>
          </a:xfrm>
        </p:spPr>
        <p:txBody>
          <a:bodyPr/>
          <a:lstStyle/>
          <a:p>
            <a:pPr eaLnBrk="1" hangingPunct="1"/>
            <a:r>
              <a:rPr lang="en-US" sz="4000" b="1" i="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Potential benefits </a:t>
            </a:r>
            <a:r>
              <a:rPr lang="en-US" sz="40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the Chesapeake Bay Program’s </a:t>
            </a:r>
            <a:br>
              <a:rPr lang="en-US" sz="40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Goal Implementation Teams</a:t>
            </a:r>
          </a:p>
        </p:txBody>
      </p:sp>
    </p:spTree>
    <p:extLst>
      <p:ext uri="{BB962C8B-B14F-4D97-AF65-F5344CB8AC3E}">
        <p14:creationId xmlns:p14="http://schemas.microsoft.com/office/powerpoint/2010/main" val="534220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Content Placeholder 8"/>
          <p:cNvSpPr>
            <a:spLocks noGrp="1"/>
          </p:cNvSpPr>
          <p:nvPr>
            <p:ph idx="1"/>
          </p:nvPr>
        </p:nvSpPr>
        <p:spPr>
          <a:xfrm>
            <a:off x="584947" y="2093912"/>
            <a:ext cx="4953000" cy="3428999"/>
          </a:xfrm>
        </p:spPr>
        <p:txBody>
          <a:bodyPr/>
          <a:lstStyle/>
          <a:p>
            <a:pPr eaLnBrk="1" hangingPunct="1">
              <a:spcBef>
                <a:spcPts val="600"/>
              </a:spcBef>
              <a:spcAft>
                <a:spcPts val="1800"/>
              </a:spcAft>
              <a:defRPr/>
            </a:pPr>
            <a:r>
              <a:rPr lang="en-US" sz="2400" b="1" dirty="0">
                <a:solidFill>
                  <a:schemeClr val="tx2"/>
                </a:solidFill>
                <a:latin typeface="Times New Roman" panose="02020603050405020304" pitchFamily="18" charset="0"/>
                <a:cs typeface="Times New Roman" panose="02020603050405020304" pitchFamily="18" charset="0"/>
              </a:rPr>
              <a:t>Improve the characterization of edge-of-shore habitats (e.g. wetlands, riparian corridors)</a:t>
            </a:r>
          </a:p>
          <a:p>
            <a:pPr eaLnBrk="1" hangingPunct="1">
              <a:spcBef>
                <a:spcPts val="600"/>
              </a:spcBef>
              <a:spcAft>
                <a:spcPts val="1800"/>
              </a:spcAft>
              <a:defRPr/>
            </a:pPr>
            <a:r>
              <a:rPr lang="en-US" sz="2400" b="1" dirty="0">
                <a:solidFill>
                  <a:schemeClr val="tx2"/>
                </a:solidFill>
                <a:latin typeface="Times New Roman" panose="02020603050405020304" pitchFamily="18" charset="0"/>
                <a:cs typeface="Times New Roman" panose="02020603050405020304" pitchFamily="18" charset="0"/>
              </a:rPr>
              <a:t>Increase the predictive modeling capabilities of river and stream suitability for migratory fish habitat and spawning</a:t>
            </a:r>
          </a:p>
        </p:txBody>
      </p:sp>
      <p:sp>
        <p:nvSpPr>
          <p:cNvPr id="7" name="Title 1"/>
          <p:cNvSpPr txBox="1">
            <a:spLocks/>
          </p:cNvSpPr>
          <p:nvPr/>
        </p:nvSpPr>
        <p:spPr bwMode="auto">
          <a:xfrm>
            <a:off x="304800" y="76200"/>
            <a:ext cx="4675094"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fontAlgn="auto">
              <a:lnSpc>
                <a:spcPts val="2800"/>
              </a:lnSpc>
              <a:spcAft>
                <a:spcPts val="600"/>
              </a:spcAft>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Sustainable Fisheries </a:t>
            </a:r>
          </a:p>
          <a:p>
            <a:pPr fontAlgn="auto">
              <a:lnSpc>
                <a:spcPts val="2800"/>
              </a:lnSpc>
              <a:spcAft>
                <a:spcPts val="600"/>
              </a:spcAft>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(GIT 1)</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219200"/>
            <a:ext cx="6096000" cy="5178425"/>
          </a:xfrm>
          <a:prstGeom prst="rect">
            <a:avLst/>
          </a:prstGeom>
        </p:spPr>
      </p:pic>
    </p:spTree>
    <p:extLst>
      <p:ext uri="{BB962C8B-B14F-4D97-AF65-F5344CB8AC3E}">
        <p14:creationId xmlns:p14="http://schemas.microsoft.com/office/powerpoint/2010/main" val="3971794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Content Placeholder 8"/>
          <p:cNvSpPr>
            <a:spLocks noGrp="1"/>
          </p:cNvSpPr>
          <p:nvPr>
            <p:ph idx="1"/>
          </p:nvPr>
        </p:nvSpPr>
        <p:spPr>
          <a:xfrm>
            <a:off x="457200" y="1600200"/>
            <a:ext cx="5562599" cy="4550766"/>
          </a:xfrm>
        </p:spPr>
        <p:txBody>
          <a:bodyPr/>
          <a:lstStyle/>
          <a:p>
            <a:pPr eaLnBrk="1" hangingPunct="1">
              <a:spcBef>
                <a:spcPts val="1800"/>
              </a:spcBef>
              <a:spcAft>
                <a:spcPts val="0"/>
              </a:spcAft>
              <a:defRPr/>
            </a:pPr>
            <a:r>
              <a:rPr lang="en-US" sz="2200" b="1" dirty="0">
                <a:solidFill>
                  <a:schemeClr val="tx2"/>
                </a:solidFill>
                <a:latin typeface="Times New Roman" panose="02020603050405020304" pitchFamily="18" charset="0"/>
                <a:cs typeface="Times New Roman" panose="02020603050405020304" pitchFamily="18" charset="0"/>
              </a:rPr>
              <a:t>Create more detailed habitat connectivity models and identify priorities for habitat restoration </a:t>
            </a:r>
          </a:p>
          <a:p>
            <a:pPr eaLnBrk="1" hangingPunct="1">
              <a:spcBef>
                <a:spcPts val="1800"/>
              </a:spcBef>
              <a:spcAft>
                <a:spcPts val="0"/>
              </a:spcAft>
              <a:defRPr/>
            </a:pPr>
            <a:r>
              <a:rPr lang="en-US" sz="2200" b="1" dirty="0">
                <a:solidFill>
                  <a:schemeClr val="tx2"/>
                </a:solidFill>
                <a:latin typeface="Times New Roman" panose="02020603050405020304" pitchFamily="18" charset="0"/>
                <a:cs typeface="Times New Roman" panose="02020603050405020304" pitchFamily="18" charset="0"/>
              </a:rPr>
              <a:t>Establish a baseline for critical habitat and track development pressure and fragmentation of core habitats to prioritize conservation</a:t>
            </a:r>
          </a:p>
          <a:p>
            <a:pPr eaLnBrk="1" hangingPunct="1">
              <a:spcBef>
                <a:spcPts val="1800"/>
              </a:spcBef>
              <a:spcAft>
                <a:spcPts val="0"/>
              </a:spcAft>
              <a:defRPr/>
            </a:pPr>
            <a:r>
              <a:rPr lang="en-US" sz="2200" b="1" dirty="0">
                <a:solidFill>
                  <a:schemeClr val="tx2"/>
                </a:solidFill>
                <a:latin typeface="Times New Roman" panose="02020603050405020304" pitchFamily="18" charset="0"/>
                <a:cs typeface="Times New Roman" panose="02020603050405020304" pitchFamily="18" charset="0"/>
              </a:rPr>
              <a:t>Monitor success and implementation of restoration efforts across entire landscapes (e.g. increased riparian buffers, wetland restoration, etc.)</a:t>
            </a:r>
          </a:p>
        </p:txBody>
      </p:sp>
      <p:sp>
        <p:nvSpPr>
          <p:cNvPr id="7" name="Title 1"/>
          <p:cNvSpPr txBox="1">
            <a:spLocks/>
          </p:cNvSpPr>
          <p:nvPr/>
        </p:nvSpPr>
        <p:spPr bwMode="auto">
          <a:xfrm>
            <a:off x="381000" y="76200"/>
            <a:ext cx="4675094"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fontAlgn="auto">
              <a:lnSpc>
                <a:spcPts val="2800"/>
              </a:lnSpc>
              <a:spcAft>
                <a:spcPts val="0"/>
              </a:spcAft>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Habitats (GIT 2)</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77000" y="1219200"/>
            <a:ext cx="5715000" cy="5181600"/>
          </a:xfrm>
          <a:prstGeom prst="rect">
            <a:avLst/>
          </a:prstGeom>
        </p:spPr>
      </p:pic>
    </p:spTree>
    <p:extLst>
      <p:ext uri="{BB962C8B-B14F-4D97-AF65-F5344CB8AC3E}">
        <p14:creationId xmlns:p14="http://schemas.microsoft.com/office/powerpoint/2010/main" val="795994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Content Placeholder 8"/>
          <p:cNvSpPr>
            <a:spLocks noGrp="1"/>
          </p:cNvSpPr>
          <p:nvPr>
            <p:ph idx="1"/>
          </p:nvPr>
        </p:nvSpPr>
        <p:spPr>
          <a:xfrm>
            <a:off x="453006" y="2209800"/>
            <a:ext cx="5490594" cy="3047999"/>
          </a:xfrm>
        </p:spPr>
        <p:txBody>
          <a:bodyPr/>
          <a:lstStyle/>
          <a:p>
            <a:pPr eaLnBrk="1" hangingPunct="1">
              <a:spcBef>
                <a:spcPts val="600"/>
              </a:spcBef>
              <a:spcAft>
                <a:spcPts val="1200"/>
              </a:spcAft>
              <a:defRPr/>
            </a:pPr>
            <a:r>
              <a:rPr lang="en-US" sz="2400" b="1" dirty="0">
                <a:solidFill>
                  <a:schemeClr val="tx2"/>
                </a:solidFill>
                <a:latin typeface="Times New Roman" panose="02020603050405020304" pitchFamily="18" charset="0"/>
                <a:cs typeface="Times New Roman" panose="02020603050405020304" pitchFamily="18" charset="0"/>
              </a:rPr>
              <a:t>Increase the accuracy of modeling efforts by providing better estimates of landscape composition (e.g. impervious surface percentage) </a:t>
            </a:r>
          </a:p>
          <a:p>
            <a:pPr eaLnBrk="1" hangingPunct="1">
              <a:spcBef>
                <a:spcPts val="600"/>
              </a:spcBef>
              <a:spcAft>
                <a:spcPts val="1200"/>
              </a:spcAft>
              <a:defRPr/>
            </a:pPr>
            <a:r>
              <a:rPr lang="en-US" sz="2400" b="1" dirty="0">
                <a:solidFill>
                  <a:schemeClr val="tx2"/>
                </a:solidFill>
                <a:latin typeface="Times New Roman" panose="02020603050405020304" pitchFamily="18" charset="0"/>
                <a:cs typeface="Times New Roman" panose="02020603050405020304" pitchFamily="18" charset="0"/>
              </a:rPr>
              <a:t>Identify specific landscapes (often at the parcel scale) that are priorities for restoration or BMP implementation</a:t>
            </a:r>
          </a:p>
        </p:txBody>
      </p:sp>
      <p:sp>
        <p:nvSpPr>
          <p:cNvPr id="7" name="Title 1"/>
          <p:cNvSpPr txBox="1">
            <a:spLocks/>
          </p:cNvSpPr>
          <p:nvPr/>
        </p:nvSpPr>
        <p:spPr bwMode="auto">
          <a:xfrm>
            <a:off x="304800" y="44450"/>
            <a:ext cx="4675094"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fontAlgn="auto">
              <a:lnSpc>
                <a:spcPts val="2800"/>
              </a:lnSpc>
              <a:spcAft>
                <a:spcPts val="0"/>
              </a:spcAft>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Quality (GIT 3)</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87354" y="1219200"/>
            <a:ext cx="5804647" cy="5181600"/>
          </a:xfrm>
          <a:prstGeom prst="rect">
            <a:avLst/>
          </a:prstGeom>
        </p:spPr>
      </p:pic>
    </p:spTree>
    <p:extLst>
      <p:ext uri="{BB962C8B-B14F-4D97-AF65-F5344CB8AC3E}">
        <p14:creationId xmlns:p14="http://schemas.microsoft.com/office/powerpoint/2010/main" val="265020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229599" y="1219198"/>
            <a:ext cx="3962401" cy="5181601"/>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82759" y="5670901"/>
            <a:ext cx="733041" cy="685800"/>
          </a:xfrm>
          <a:prstGeom prst="rect">
            <a:avLst/>
          </a:prstGeom>
        </p:spPr>
      </p:pic>
      <p:pic>
        <p:nvPicPr>
          <p:cNvPr id="13" name="Picture 12"/>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foregroundMark x1="2394" y1="16222" x2="2128" y2="65778"/>
                        <a14:foregroundMark x1="2394" y1="65778" x2="6915" y2="78000"/>
                        <a14:foregroundMark x1="7713" y1="80444" x2="38564" y2="97333"/>
                        <a14:foregroundMark x1="39894" y1="98222" x2="82447" y2="88444"/>
                        <a14:foregroundMark x1="46543" y1="98444" x2="77660" y2="91333"/>
                        <a14:foregroundMark x1="17553" y1="89111" x2="31649" y2="95778"/>
                        <a14:foregroundMark x1="82979" y1="88000" x2="97340" y2="68889"/>
                        <a14:foregroundMark x1="97606" y1="69333" x2="97606" y2="7111"/>
                        <a14:foregroundMark x1="97340" y1="8222" x2="87234" y2="0"/>
                        <a14:foregroundMark x1="88830" y1="1333" x2="12234" y2="1333"/>
                        <a14:foregroundMark x1="9309" y1="9333" x2="76064" y2="88889"/>
                        <a14:foregroundMark x1="16489" y1="84222" x2="91223" y2="5333"/>
                        <a14:foregroundMark x1="16223" y1="11333" x2="86702" y2="11778"/>
                        <a14:foregroundMark x1="13298" y1="5556" x2="83245" y2="21556"/>
                        <a14:foregroundMark x1="15160" y1="25556" x2="78191" y2="3556"/>
                        <a14:foregroundMark x1="21809" y1="5333" x2="72606" y2="6667"/>
                        <a14:foregroundMark x1="38032" y1="8889" x2="61968" y2="8222"/>
                        <a14:foregroundMark x1="9574" y1="15111" x2="89894" y2="14222"/>
                        <a14:foregroundMark x1="31649" y1="22000" x2="78723" y2="20889"/>
                        <a14:foregroundMark x1="28723" y1="23778" x2="91223" y2="23778"/>
                        <a14:foregroundMark x1="92553" y1="11333" x2="91755" y2="70000"/>
                        <a14:foregroundMark x1="91755" y1="70000" x2="74202" y2="88667"/>
                        <a14:foregroundMark x1="76862" y1="87778" x2="88830" y2="78889"/>
                        <a14:foregroundMark x1="54787" y1="95778" x2="14362" y2="80667"/>
                        <a14:foregroundMark x1="25000" y1="87111" x2="44681" y2="95111"/>
                        <a14:foregroundMark x1="41755" y1="92000" x2="80585" y2="61778"/>
                        <a14:foregroundMark x1="47340" y1="90000" x2="81117" y2="80444"/>
                        <a14:foregroundMark x1="57181" y1="83111" x2="72872" y2="76000"/>
                        <a14:foregroundMark x1="13830" y1="68889" x2="50266" y2="80667"/>
                        <a14:foregroundMark x1="47872" y1="67556" x2="38830" y2="84444"/>
                        <a14:foregroundMark x1="35638" y1="69556" x2="60106" y2="77778"/>
                        <a14:foregroundMark x1="18617" y1="71778" x2="22074" y2="80222"/>
                        <a14:foregroundMark x1="17287" y1="84000" x2="5851" y2="58889"/>
                        <a14:foregroundMark x1="6117" y1="64000" x2="7979" y2="6000"/>
                        <a14:foregroundMark x1="1596" y1="15333" x2="3989" y2="6667"/>
                        <a14:foregroundMark x1="3989" y1="6000" x2="13032" y2="1778"/>
                        <a14:foregroundMark x1="53723" y1="98667" x2="73404" y2="94444"/>
                        <a14:foregroundMark x1="48404" y1="91333" x2="67287" y2="89111"/>
                        <a14:foregroundMark x1="85372" y1="60000" x2="93085" y2="29778"/>
                        <a14:foregroundMark x1="93085" y1="31556" x2="79787" y2="21111"/>
                        <a14:foregroundMark x1="21543" y1="29556" x2="56383" y2="21111"/>
                        <a14:foregroundMark x1="50266" y1="32667" x2="68351" y2="18000"/>
                        <a14:foregroundMark x1="15160" y1="52889" x2="8245" y2="41111"/>
                        <a14:foregroundMark x1="12234" y1="59333" x2="3723" y2="36667"/>
                        <a14:foregroundMark x1="7447" y1="56000" x2="13564" y2="21333"/>
                        <a14:foregroundMark x1="10372" y1="35333" x2="10372" y2="22000"/>
                        <a14:foregroundMark x1="90957" y1="60444" x2="89628" y2="42889"/>
                        <a14:backgroundMark x1="1862" y1="3556" x2="6915" y2="0"/>
                        <a14:backgroundMark x1="94415" y1="2000" x2="99734" y2="3778"/>
                        <a14:backgroundMark x1="96277" y1="78222" x2="81915" y2="99778"/>
                        <a14:backgroundMark x1="2394" y1="85556" x2="23670" y2="97778"/>
                      </a14:backgroundRemoval>
                    </a14:imgEffect>
                  </a14:imgLayer>
                </a14:imgProps>
              </a:ext>
              <a:ext uri="{28A0092B-C50C-407E-A947-70E740481C1C}">
                <a14:useLocalDpi xmlns:a14="http://schemas.microsoft.com/office/drawing/2010/main"/>
              </a:ext>
            </a:extLst>
          </a:blip>
          <a:stretch>
            <a:fillRect/>
          </a:stretch>
        </p:blipFill>
        <p:spPr>
          <a:xfrm>
            <a:off x="673586" y="1534195"/>
            <a:ext cx="1260945" cy="1509109"/>
          </a:xfrm>
          <a:prstGeom prst="rect">
            <a:avLst/>
          </a:prstGeom>
        </p:spPr>
      </p:pic>
      <p:pic>
        <p:nvPicPr>
          <p:cNvPr id="14" name="Picture 13"/>
          <p:cNvPicPr>
            <a:picLocks noChangeAspect="1"/>
          </p:cNvPicPr>
          <p:nvPr/>
        </p:nvPicPr>
        <p:blipFill>
          <a:blip r:embed="rId6" cstate="email">
            <a:extLst>
              <a:ext uri="{BEBA8EAE-BF5A-486C-A8C5-ECC9F3942E4B}">
                <a14:imgProps xmlns:a14="http://schemas.microsoft.com/office/drawing/2010/main">
                  <a14:imgLayer r:embed="rId7">
                    <a14:imgEffect>
                      <a14:backgroundRemoval t="1207" b="98276" l="11207" r="90000">
                        <a14:foregroundMark x1="44655" y1="86552" x2="60345" y2="63276"/>
                        <a14:foregroundMark x1="36034" y1="75172" x2="57586" y2="81897"/>
                        <a14:foregroundMark x1="64655" y1="73276" x2="72931" y2="65172"/>
                        <a14:foregroundMark x1="54828" y1="57759" x2="72759" y2="30345"/>
                        <a14:foregroundMark x1="76724" y1="55000" x2="38966" y2="49483"/>
                        <a14:foregroundMark x1="44310" y1="37931" x2="75862" y2="40000"/>
                        <a14:foregroundMark x1="51552" y1="33103" x2="79483" y2="32759"/>
                        <a14:foregroundMark x1="42931" y1="25862" x2="82241" y2="25517"/>
                      </a14:backgroundRemoval>
                    </a14:imgEffect>
                  </a14:imgLayer>
                </a14:imgProps>
              </a:ext>
              <a:ext uri="{28A0092B-C50C-407E-A947-70E740481C1C}">
                <a14:useLocalDpi xmlns:a14="http://schemas.microsoft.com/office/drawing/2010/main"/>
              </a:ext>
            </a:extLst>
          </a:blip>
          <a:stretch>
            <a:fillRect/>
          </a:stretch>
        </p:blipFill>
        <p:spPr>
          <a:xfrm>
            <a:off x="2324845" y="1386404"/>
            <a:ext cx="1803631" cy="1803631"/>
          </a:xfrm>
          <a:prstGeom prst="rect">
            <a:avLst/>
          </a:prstGeom>
        </p:spPr>
      </p:pic>
      <p:pic>
        <p:nvPicPr>
          <p:cNvPr id="16" name="Picture 2" descr="http://www.sos.noaa.gov/Docs/NOAA-Transparent-Logo.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81343" y="1582728"/>
            <a:ext cx="1410985" cy="14109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cdn.androidpolice.com/wp-content/uploads/2013/05/nexusae0_Intel.jp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foregroundMark x1="12263" y1="52742" x2="83420" y2="50392"/>
                        <a14:foregroundMark x1="15889" y1="32637" x2="46805" y2="5222"/>
                        <a14:foregroundMark x1="22453" y1="28721" x2="78584" y2="18016"/>
                        <a14:foregroundMark x1="48705" y1="16449" x2="91537" y2="28721"/>
                        <a14:foregroundMark x1="67185" y1="14099" x2="85665" y2="16971"/>
                        <a14:foregroundMark x1="87392" y1="33681" x2="83765" y2="53786"/>
                        <a14:foregroundMark x1="80484" y1="63446" x2="59758" y2="78329"/>
                        <a14:foregroundMark x1="49741" y1="79112" x2="7427" y2="67885"/>
                        <a14:foregroundMark x1="5872" y1="61097" x2="89983" y2="44386"/>
                        <a14:foregroundMark x1="36615" y1="89034" x2="67876" y2="14621"/>
                        <a14:foregroundMark x1="63558" y1="85117" x2="24352" y2="21410"/>
                        <a14:foregroundMark x1="11399" y1="45431" x2="78238" y2="60052"/>
                        <a14:foregroundMark x1="14335" y1="42559" x2="73748" y2="45431"/>
                        <a14:foregroundMark x1="79793" y1="71802" x2="87047" y2="51697"/>
                        <a14:foregroundMark x1="11054" y1="74413" x2="36097" y2="85117"/>
                        <a14:foregroundMark x1="7772" y1="54308" x2="15544" y2="27676"/>
                        <a14:foregroundMark x1="11054" y1="33159" x2="24352" y2="16971"/>
                        <a14:foregroundMark x1="56822" y1="27154" x2="78929" y2="36554"/>
                        <a14:foregroundMark x1="82729" y1="76240" x2="86701" y2="60574"/>
                        <a14:foregroundMark x1="11054" y1="29765" x2="21762" y2="18016"/>
                      </a14:backgroundRemoval>
                    </a14:imgEffect>
                  </a14:imgLayer>
                </a14:imgProps>
              </a:ext>
              <a:ext uri="{28A0092B-C50C-407E-A947-70E740481C1C}">
                <a14:useLocalDpi xmlns:a14="http://schemas.microsoft.com/office/drawing/2010/main"/>
              </a:ext>
            </a:extLst>
          </a:blip>
          <a:srcRect/>
          <a:stretch>
            <a:fillRect/>
          </a:stretch>
        </p:blipFill>
        <p:spPr bwMode="auto">
          <a:xfrm>
            <a:off x="6268643" y="3346098"/>
            <a:ext cx="1405157" cy="9278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http://www.wildlifemanagementinstitute.org/store/images/P/nationalPatron-lrg-01.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83002" y="3229745"/>
            <a:ext cx="1170530" cy="1170530"/>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http://blog.talentsunited.com/wp-content/uploads/2013/05/logo-NatGeo.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285065" y="5233653"/>
            <a:ext cx="2051101" cy="6337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ttp://d.imt.org/files/FileUpload/pics/images/DESSC_logo.jpg">
            <a:hlinkClick r:id="rId13"/>
          </p:cNvPr>
          <p:cNvPicPr/>
          <p:nvPr/>
        </p:nvPicPr>
        <p:blipFill rotWithShape="1">
          <a:blip r:embed="rId14" cstate="email">
            <a:extLst>
              <a:ext uri="{28A0092B-C50C-407E-A947-70E740481C1C}">
                <a14:useLocalDpi xmlns:a14="http://schemas.microsoft.com/office/drawing/2010/main"/>
              </a:ext>
            </a:extLst>
          </a:blip>
          <a:srcRect/>
          <a:stretch/>
        </p:blipFill>
        <p:spPr bwMode="auto">
          <a:xfrm>
            <a:off x="1889324" y="5065062"/>
            <a:ext cx="2306365" cy="920992"/>
          </a:xfrm>
          <a:prstGeom prst="rect">
            <a:avLst/>
          </a:prstGeom>
          <a:noFill/>
          <a:ln>
            <a:noFill/>
          </a:ln>
        </p:spPr>
      </p:pic>
      <p:pic>
        <p:nvPicPr>
          <p:cNvPr id="2" name="Picture 2" descr="http://des.wa.gov/SiteCollectionDocuments/ContractingPurchasing/smLogo/esri.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779172" y="4400275"/>
            <a:ext cx="2316207" cy="10350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chesapeakestormwater.net/wp-content/uploads/2012/02/cbplogocolor.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328021" y="1613096"/>
            <a:ext cx="1732556" cy="14253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7996" y="3316410"/>
            <a:ext cx="3980112" cy="1372228"/>
          </a:xfrm>
          <a:prstGeom prst="rect">
            <a:avLst/>
          </a:prstGeom>
        </p:spPr>
      </p:pic>
      <p:pic>
        <p:nvPicPr>
          <p:cNvPr id="17" name="Picture 10" descr="http://media-relations.www.clemson.edu/archive/newsroom/multimedia/images/2009_images/april/NRCS-logo.jpg"/>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9491" y="4535557"/>
            <a:ext cx="1854980" cy="80761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bwMode="auto">
          <a:xfrm>
            <a:off x="299491" y="93672"/>
            <a:ext cx="5867400"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fontAlgn="auto">
              <a:lnSpc>
                <a:spcPts val="2800"/>
              </a:lnSpc>
              <a:spcAft>
                <a:spcPts val="0"/>
              </a:spcAft>
              <a:defRPr/>
            </a:pPr>
            <a:r>
              <a:rPr lang="en-US" sz="3200" i="1" dirty="0" smtClean="0">
                <a:solidFill>
                  <a:prstClr val="white"/>
                </a:solidFill>
                <a:effectLst>
                  <a:outerShdw blurRad="38100" dist="38100" dir="2700000" algn="tl">
                    <a:srgbClr val="000000">
                      <a:alpha val="43137"/>
                    </a:srgbClr>
                  </a:outerShdw>
                </a:effectLst>
                <a:latin typeface="Cambria" panose="02040503050406030204" pitchFamily="18" charset="0"/>
              </a:rPr>
              <a:t>Establishing Partnerships to Advance Conservation Science</a:t>
            </a:r>
            <a:endParaRPr lang="en-US" sz="3200" i="1" dirty="0">
              <a:solidFill>
                <a:prstClr val="white"/>
              </a:solidFill>
              <a:latin typeface="Cambria" panose="02040503050406030204" pitchFamily="18" charset="0"/>
            </a:endParaRPr>
          </a:p>
        </p:txBody>
      </p:sp>
    </p:spTree>
    <p:extLst>
      <p:ext uri="{BB962C8B-B14F-4D97-AF65-F5344CB8AC3E}">
        <p14:creationId xmlns:p14="http://schemas.microsoft.com/office/powerpoint/2010/main" val="516162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Content Placeholder 8"/>
          <p:cNvSpPr>
            <a:spLocks noGrp="1"/>
          </p:cNvSpPr>
          <p:nvPr>
            <p:ph idx="1"/>
          </p:nvPr>
        </p:nvSpPr>
        <p:spPr>
          <a:xfrm>
            <a:off x="336550" y="1524000"/>
            <a:ext cx="5454650" cy="4572000"/>
          </a:xfrm>
        </p:spPr>
        <p:txBody>
          <a:bodyPr/>
          <a:lstStyle/>
          <a:p>
            <a:pPr eaLnBrk="1" hangingPunct="1">
              <a:spcBef>
                <a:spcPts val="600"/>
              </a:spcBef>
              <a:spcAft>
                <a:spcPts val="1200"/>
              </a:spcAft>
              <a:defRPr/>
            </a:pPr>
            <a:r>
              <a:rPr lang="en-US" sz="2200" b="1" dirty="0">
                <a:solidFill>
                  <a:schemeClr val="tx2"/>
                </a:solidFill>
                <a:latin typeface="Times New Roman" panose="02020603050405020304" pitchFamily="18" charset="0"/>
                <a:cs typeface="Times New Roman" panose="02020603050405020304" pitchFamily="18" charset="0"/>
              </a:rPr>
              <a:t>Calculate and track natural landscape condition metrics (e.g. riparian buffer attainment, ecological connectivity, headwater stream condition, etc.) </a:t>
            </a:r>
          </a:p>
          <a:p>
            <a:pPr eaLnBrk="1" hangingPunct="1">
              <a:spcBef>
                <a:spcPts val="600"/>
              </a:spcBef>
              <a:spcAft>
                <a:spcPts val="1200"/>
              </a:spcAft>
              <a:defRPr/>
            </a:pPr>
            <a:r>
              <a:rPr lang="en-US" sz="2200" b="1" dirty="0">
                <a:solidFill>
                  <a:schemeClr val="tx2"/>
                </a:solidFill>
                <a:latin typeface="Times New Roman" panose="02020603050405020304" pitchFamily="18" charset="0"/>
                <a:cs typeface="Times New Roman" panose="02020603050405020304" pitchFamily="18" charset="0"/>
              </a:rPr>
              <a:t>Establish a highly accurate baseline to track changes in impervious surface and natural landscape coverage in high-functioning sub-watersheds</a:t>
            </a:r>
          </a:p>
          <a:p>
            <a:pPr eaLnBrk="1" hangingPunct="1">
              <a:spcBef>
                <a:spcPts val="600"/>
              </a:spcBef>
              <a:spcAft>
                <a:spcPts val="1200"/>
              </a:spcAft>
              <a:defRPr/>
            </a:pPr>
            <a:r>
              <a:rPr lang="en-US" sz="2200" b="1" dirty="0">
                <a:solidFill>
                  <a:schemeClr val="tx2"/>
                </a:solidFill>
                <a:latin typeface="Times New Roman" panose="02020603050405020304" pitchFamily="18" charset="0"/>
                <a:cs typeface="Times New Roman" panose="02020603050405020304" pitchFamily="18" charset="0"/>
              </a:rPr>
              <a:t>Identify specific high-functioning landscapes that are priorities for conservation because they are providing water quality benefits</a:t>
            </a:r>
          </a:p>
        </p:txBody>
      </p:sp>
      <p:sp>
        <p:nvSpPr>
          <p:cNvPr id="7" name="Title 1"/>
          <p:cNvSpPr txBox="1">
            <a:spLocks/>
          </p:cNvSpPr>
          <p:nvPr/>
        </p:nvSpPr>
        <p:spPr bwMode="auto">
          <a:xfrm>
            <a:off x="304800" y="63500"/>
            <a:ext cx="4675094"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fontAlgn="auto">
              <a:lnSpc>
                <a:spcPts val="2800"/>
              </a:lnSpc>
              <a:spcAft>
                <a:spcPts val="0"/>
              </a:spcAft>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Healthy Watersheds (GIT 4)</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6696634" y="905435"/>
            <a:ext cx="5181602" cy="5809131"/>
          </a:xfrm>
          <a:prstGeom prst="rect">
            <a:avLst/>
          </a:prstGeom>
        </p:spPr>
      </p:pic>
    </p:spTree>
    <p:extLst>
      <p:ext uri="{BB962C8B-B14F-4D97-AF65-F5344CB8AC3E}">
        <p14:creationId xmlns:p14="http://schemas.microsoft.com/office/powerpoint/2010/main" val="204816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mjv.org/images/uploads/Working_Landowner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528450" y="1219200"/>
            <a:ext cx="5663549" cy="5181600"/>
          </a:xfrm>
          <a:prstGeom prst="rect">
            <a:avLst/>
          </a:prstGeom>
          <a:noFill/>
          <a:extLst>
            <a:ext uri="{909E8E84-426E-40DD-AFC4-6F175D3DCCD1}">
              <a14:hiddenFill xmlns:a14="http://schemas.microsoft.com/office/drawing/2010/main">
                <a:solidFill>
                  <a:srgbClr val="FFFFFF"/>
                </a:solidFill>
              </a14:hiddenFill>
            </a:ext>
          </a:extLst>
        </p:spPr>
      </p:pic>
      <p:sp>
        <p:nvSpPr>
          <p:cNvPr id="10244" name="Content Placeholder 8"/>
          <p:cNvSpPr>
            <a:spLocks noGrp="1"/>
          </p:cNvSpPr>
          <p:nvPr>
            <p:ph idx="1"/>
          </p:nvPr>
        </p:nvSpPr>
        <p:spPr>
          <a:xfrm>
            <a:off x="304800" y="1532990"/>
            <a:ext cx="5334000" cy="4660012"/>
          </a:xfrm>
        </p:spPr>
        <p:txBody>
          <a:bodyPr/>
          <a:lstStyle/>
          <a:p>
            <a:pPr eaLnBrk="1" hangingPunct="1">
              <a:spcBef>
                <a:spcPts val="600"/>
              </a:spcBef>
              <a:spcAft>
                <a:spcPts val="1200"/>
              </a:spcAft>
              <a:defRPr/>
            </a:pPr>
            <a:r>
              <a:rPr lang="en-US" sz="2200" b="1" dirty="0">
                <a:solidFill>
                  <a:schemeClr val="tx2"/>
                </a:solidFill>
                <a:latin typeface="Times New Roman" panose="02020603050405020304" pitchFamily="18" charset="0"/>
                <a:cs typeface="Times New Roman" panose="02020603050405020304" pitchFamily="18" charset="0"/>
              </a:rPr>
              <a:t>Target outreach and education efforts and identify tangible actions landowners could take to reduce the impact of their land (e.g. install BMPs) or conserve high-functioning landscapes (e.g. conservation easements)</a:t>
            </a:r>
          </a:p>
          <a:p>
            <a:pPr eaLnBrk="1" hangingPunct="1">
              <a:spcBef>
                <a:spcPts val="600"/>
              </a:spcBef>
              <a:spcAft>
                <a:spcPts val="1200"/>
              </a:spcAft>
              <a:defRPr/>
            </a:pPr>
            <a:r>
              <a:rPr lang="en-US" sz="2200" b="1" dirty="0">
                <a:solidFill>
                  <a:schemeClr val="tx2"/>
                </a:solidFill>
                <a:latin typeface="Times New Roman" panose="02020603050405020304" pitchFamily="18" charset="0"/>
                <a:cs typeface="Times New Roman" panose="02020603050405020304" pitchFamily="18" charset="0"/>
              </a:rPr>
              <a:t>Create individualized reports for land owners detailing the land use composition of their properties and how they fit into the watersheds in which they are located (e.g. showing that they have critical habitat)</a:t>
            </a:r>
          </a:p>
        </p:txBody>
      </p:sp>
      <p:sp>
        <p:nvSpPr>
          <p:cNvPr id="7" name="Title 1"/>
          <p:cNvSpPr txBox="1">
            <a:spLocks/>
          </p:cNvSpPr>
          <p:nvPr/>
        </p:nvSpPr>
        <p:spPr bwMode="auto">
          <a:xfrm>
            <a:off x="228600" y="0"/>
            <a:ext cx="4675094"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fontAlgn="auto">
              <a:lnSpc>
                <a:spcPts val="2800"/>
              </a:lnSpc>
              <a:spcAft>
                <a:spcPts val="0"/>
              </a:spcAft>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Stewardship (GIT 5)</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114472" y="6154579"/>
            <a:ext cx="2153728" cy="246221"/>
          </a:xfrm>
          <a:prstGeom prst="rect">
            <a:avLst/>
          </a:prstGeom>
          <a:noFill/>
        </p:spPr>
        <p:txBody>
          <a:bodyPr wrap="square" rtlCol="0">
            <a:spAutoFit/>
          </a:bodyPr>
          <a:lstStyle/>
          <a:p>
            <a:r>
              <a:rPr lang="en-US" sz="1000" dirty="0">
                <a:solidFill>
                  <a:schemeClr val="bg1"/>
                </a:solidFill>
                <a:latin typeface="AR BLANCA" panose="02000000000000000000" pitchFamily="2" charset="0"/>
              </a:rPr>
              <a:t>Appalachian Mountains Joint Venture</a:t>
            </a:r>
          </a:p>
        </p:txBody>
      </p:sp>
    </p:spTree>
    <p:extLst>
      <p:ext uri="{BB962C8B-B14F-4D97-AF65-F5344CB8AC3E}">
        <p14:creationId xmlns:p14="http://schemas.microsoft.com/office/powerpoint/2010/main" val="1992945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81000" y="-16932"/>
            <a:ext cx="6858000" cy="12192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Identifying Potential </a:t>
            </a: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Restoration Projects </a:t>
            </a: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 Enhance Connectivity and Water Quality</a:t>
            </a:r>
            <a:endPar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9829800" y="6171513"/>
            <a:ext cx="782128" cy="246221"/>
          </a:xfrm>
          <a:prstGeom prst="rect">
            <a:avLst/>
          </a:prstGeom>
          <a:noFill/>
        </p:spPr>
        <p:txBody>
          <a:bodyPr wrap="square" rtlCol="0">
            <a:spAutoFit/>
          </a:bodyPr>
          <a:lstStyle/>
          <a:p>
            <a:r>
              <a:rPr lang="en-US" sz="1000" dirty="0">
                <a:solidFill>
                  <a:schemeClr val="bg1"/>
                </a:solidFill>
                <a:latin typeface="AR BLANCA" panose="02000000000000000000" pitchFamily="2" charset="0"/>
              </a:rPr>
              <a:t>Ian Plant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58449"/>
            <a:ext cx="8134315" cy="295928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826" t="1724" r="1410" b="2342"/>
          <a:stretch/>
        </p:blipFill>
        <p:spPr>
          <a:xfrm>
            <a:off x="8153400" y="1211648"/>
            <a:ext cx="4057685" cy="5206086"/>
          </a:xfrm>
          <a:prstGeom prst="rect">
            <a:avLst/>
          </a:prstGeom>
        </p:spPr>
      </p:pic>
      <p:sp>
        <p:nvSpPr>
          <p:cNvPr id="9" name="Content Placeholder 8"/>
          <p:cNvSpPr>
            <a:spLocks noGrp="1"/>
          </p:cNvSpPr>
          <p:nvPr>
            <p:ph idx="1"/>
          </p:nvPr>
        </p:nvSpPr>
        <p:spPr>
          <a:xfrm>
            <a:off x="152400" y="1371600"/>
            <a:ext cx="7924800" cy="3428999"/>
          </a:xfrm>
        </p:spPr>
        <p:txBody>
          <a:bodyPr/>
          <a:lstStyle/>
          <a:p>
            <a:pPr eaLnBrk="1" hangingPunct="1">
              <a:spcBef>
                <a:spcPts val="600"/>
              </a:spcBef>
              <a:spcAft>
                <a:spcPts val="1800"/>
              </a:spcAft>
              <a:defRPr/>
            </a:pPr>
            <a:r>
              <a:rPr lang="en-US" sz="2400" b="1" dirty="0" smtClean="0">
                <a:solidFill>
                  <a:schemeClr val="tx2"/>
                </a:solidFill>
                <a:latin typeface="Times New Roman" panose="02020603050405020304" pitchFamily="18" charset="0"/>
                <a:cs typeface="Times New Roman" panose="02020603050405020304" pitchFamily="18" charset="0"/>
              </a:rPr>
              <a:t>Iterative process that is calculating all gaps in natural riparian buffers (forest, wetlands, etc.) along CFPs draining at least 23.5 acres</a:t>
            </a:r>
          </a:p>
          <a:p>
            <a:pPr eaLnBrk="1" hangingPunct="1">
              <a:spcBef>
                <a:spcPts val="600"/>
              </a:spcBef>
              <a:spcAft>
                <a:spcPts val="1800"/>
              </a:spcAft>
              <a:defRPr/>
            </a:pPr>
            <a:r>
              <a:rPr lang="en-US" sz="2400" b="1" dirty="0" err="1" smtClean="0">
                <a:solidFill>
                  <a:schemeClr val="tx2"/>
                </a:solidFill>
                <a:latin typeface="Times New Roman" panose="02020603050405020304" pitchFamily="18" charset="0"/>
                <a:cs typeface="Times New Roman" panose="02020603050405020304" pitchFamily="18" charset="0"/>
              </a:rPr>
              <a:t>Processessing</a:t>
            </a:r>
            <a:r>
              <a:rPr lang="en-US" sz="2400" b="1" dirty="0" smtClean="0">
                <a:solidFill>
                  <a:schemeClr val="tx2"/>
                </a:solidFill>
                <a:latin typeface="Times New Roman" panose="02020603050405020304" pitchFamily="18" charset="0"/>
                <a:cs typeface="Times New Roman" panose="02020603050405020304" pitchFamily="18" charset="0"/>
              </a:rPr>
              <a:t> gaps as we generate land cover data</a:t>
            </a:r>
            <a:endParaRPr lang="en-US" sz="24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0033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83590" y="76200"/>
            <a:ext cx="7869810"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a:lnSpc>
                <a:spcPts val="2800"/>
              </a:lnSpc>
              <a:spcBef>
                <a:spcPct val="0"/>
              </a:spcBef>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Identifying “Hotspots” and </a:t>
            </a:r>
            <a:b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Targeting Outreach and Education </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l="1291" t="13023" r="1291"/>
          <a:stretch/>
        </p:blipFill>
        <p:spPr>
          <a:xfrm>
            <a:off x="1" y="1255058"/>
            <a:ext cx="12192000" cy="5147488"/>
          </a:xfrm>
          <a:prstGeom prst="rect">
            <a:avLst/>
          </a:prstGeom>
        </p:spPr>
      </p:pic>
    </p:spTree>
    <p:extLst>
      <p:ext uri="{BB962C8B-B14F-4D97-AF65-F5344CB8AC3E}">
        <p14:creationId xmlns:p14="http://schemas.microsoft.com/office/powerpoint/2010/main" val="23373414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83590" y="76200"/>
            <a:ext cx="7869810"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a:lnSpc>
                <a:spcPts val="2800"/>
              </a:lnSpc>
              <a:spcBef>
                <a:spcPct val="0"/>
              </a:spcBef>
              <a:defRPr/>
            </a:pP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Working with Land Owners to</a:t>
            </a:r>
          </a:p>
          <a:p>
            <a:pPr>
              <a:lnSpc>
                <a:spcPts val="2800"/>
              </a:lnSpc>
              <a:spcBef>
                <a:spcPct val="0"/>
              </a:spcBef>
              <a:defRPr/>
            </a:pP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Enhance Restoration Work</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12319"/>
          <a:stretch/>
        </p:blipFill>
        <p:spPr>
          <a:xfrm>
            <a:off x="0" y="1255059"/>
            <a:ext cx="12192000" cy="5151803"/>
          </a:xfrm>
          <a:prstGeom prst="rect">
            <a:avLst/>
          </a:prstGeom>
        </p:spPr>
      </p:pic>
    </p:spTree>
    <p:extLst>
      <p:ext uri="{BB962C8B-B14F-4D97-AF65-F5344CB8AC3E}">
        <p14:creationId xmlns:p14="http://schemas.microsoft.com/office/powerpoint/2010/main" val="20290042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829800" y="6171513"/>
            <a:ext cx="782128" cy="246221"/>
          </a:xfrm>
          <a:prstGeom prst="rect">
            <a:avLst/>
          </a:prstGeom>
          <a:noFill/>
        </p:spPr>
        <p:txBody>
          <a:bodyPr wrap="square" rtlCol="0">
            <a:spAutoFit/>
          </a:bodyPr>
          <a:lstStyle/>
          <a:p>
            <a:pPr fontAlgn="base">
              <a:spcBef>
                <a:spcPct val="0"/>
              </a:spcBef>
              <a:spcAft>
                <a:spcPct val="0"/>
              </a:spcAft>
            </a:pPr>
            <a:r>
              <a:rPr lang="en-US" sz="1000" dirty="0">
                <a:solidFill>
                  <a:prstClr val="white"/>
                </a:solidFill>
                <a:latin typeface="AR BLANCA" panose="02000000000000000000" pitchFamily="2" charset="0"/>
                <a:cs typeface="Arial" charset="0"/>
              </a:rPr>
              <a:t>Ian Plant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683" t="11259" r="476" b="1001"/>
          <a:stretch/>
        </p:blipFill>
        <p:spPr>
          <a:xfrm>
            <a:off x="0" y="1189597"/>
            <a:ext cx="12192000" cy="5217863"/>
          </a:xfrm>
          <a:prstGeom prst="rect">
            <a:avLst/>
          </a:prstGeom>
        </p:spPr>
      </p:pic>
      <p:sp>
        <p:nvSpPr>
          <p:cNvPr id="2" name="Rounded Rectangle 1"/>
          <p:cNvSpPr/>
          <p:nvPr/>
        </p:nvSpPr>
        <p:spPr>
          <a:xfrm rot="21251439">
            <a:off x="5780719" y="3273170"/>
            <a:ext cx="1279190" cy="2858354"/>
          </a:xfrm>
          <a:custGeom>
            <a:avLst/>
            <a:gdLst>
              <a:gd name="connsiteX0" fmla="*/ 0 w 1447800"/>
              <a:gd name="connsiteY0" fmla="*/ 241305 h 2596499"/>
              <a:gd name="connsiteX1" fmla="*/ 241305 w 1447800"/>
              <a:gd name="connsiteY1" fmla="*/ 0 h 2596499"/>
              <a:gd name="connsiteX2" fmla="*/ 1206495 w 1447800"/>
              <a:gd name="connsiteY2" fmla="*/ 0 h 2596499"/>
              <a:gd name="connsiteX3" fmla="*/ 1447800 w 1447800"/>
              <a:gd name="connsiteY3" fmla="*/ 241305 h 2596499"/>
              <a:gd name="connsiteX4" fmla="*/ 1447800 w 1447800"/>
              <a:gd name="connsiteY4" fmla="*/ 2355194 h 2596499"/>
              <a:gd name="connsiteX5" fmla="*/ 1206495 w 1447800"/>
              <a:gd name="connsiteY5" fmla="*/ 2596499 h 2596499"/>
              <a:gd name="connsiteX6" fmla="*/ 241305 w 1447800"/>
              <a:gd name="connsiteY6" fmla="*/ 2596499 h 2596499"/>
              <a:gd name="connsiteX7" fmla="*/ 0 w 1447800"/>
              <a:gd name="connsiteY7" fmla="*/ 2355194 h 2596499"/>
              <a:gd name="connsiteX8" fmla="*/ 0 w 1447800"/>
              <a:gd name="connsiteY8" fmla="*/ 241305 h 2596499"/>
              <a:gd name="connsiteX0" fmla="*/ 0 w 1452097"/>
              <a:gd name="connsiteY0" fmla="*/ 241305 h 2596499"/>
              <a:gd name="connsiteX1" fmla="*/ 241305 w 1452097"/>
              <a:gd name="connsiteY1" fmla="*/ 0 h 2596499"/>
              <a:gd name="connsiteX2" fmla="*/ 1206495 w 1452097"/>
              <a:gd name="connsiteY2" fmla="*/ 0 h 2596499"/>
              <a:gd name="connsiteX3" fmla="*/ 1447800 w 1452097"/>
              <a:gd name="connsiteY3" fmla="*/ 241305 h 2596499"/>
              <a:gd name="connsiteX4" fmla="*/ 1452097 w 1452097"/>
              <a:gd name="connsiteY4" fmla="*/ 2062023 h 2596499"/>
              <a:gd name="connsiteX5" fmla="*/ 1206495 w 1452097"/>
              <a:gd name="connsiteY5" fmla="*/ 2596499 h 2596499"/>
              <a:gd name="connsiteX6" fmla="*/ 241305 w 1452097"/>
              <a:gd name="connsiteY6" fmla="*/ 2596499 h 2596499"/>
              <a:gd name="connsiteX7" fmla="*/ 0 w 1452097"/>
              <a:gd name="connsiteY7" fmla="*/ 2355194 h 2596499"/>
              <a:gd name="connsiteX8" fmla="*/ 0 w 1452097"/>
              <a:gd name="connsiteY8" fmla="*/ 241305 h 2596499"/>
              <a:gd name="connsiteX0" fmla="*/ 0 w 1462767"/>
              <a:gd name="connsiteY0" fmla="*/ 241305 h 2596499"/>
              <a:gd name="connsiteX1" fmla="*/ 241305 w 1462767"/>
              <a:gd name="connsiteY1" fmla="*/ 0 h 2596499"/>
              <a:gd name="connsiteX2" fmla="*/ 1206495 w 1462767"/>
              <a:gd name="connsiteY2" fmla="*/ 0 h 2596499"/>
              <a:gd name="connsiteX3" fmla="*/ 1447800 w 1462767"/>
              <a:gd name="connsiteY3" fmla="*/ 241305 h 2596499"/>
              <a:gd name="connsiteX4" fmla="*/ 1452097 w 1462767"/>
              <a:gd name="connsiteY4" fmla="*/ 2062023 h 2596499"/>
              <a:gd name="connsiteX5" fmla="*/ 1372472 w 1462767"/>
              <a:gd name="connsiteY5" fmla="*/ 2345309 h 2596499"/>
              <a:gd name="connsiteX6" fmla="*/ 241305 w 1462767"/>
              <a:gd name="connsiteY6" fmla="*/ 2596499 h 2596499"/>
              <a:gd name="connsiteX7" fmla="*/ 0 w 1462767"/>
              <a:gd name="connsiteY7" fmla="*/ 2355194 h 2596499"/>
              <a:gd name="connsiteX8" fmla="*/ 0 w 1462767"/>
              <a:gd name="connsiteY8" fmla="*/ 241305 h 2596499"/>
              <a:gd name="connsiteX0" fmla="*/ 0 w 1462767"/>
              <a:gd name="connsiteY0" fmla="*/ 241305 h 2642556"/>
              <a:gd name="connsiteX1" fmla="*/ 241305 w 1462767"/>
              <a:gd name="connsiteY1" fmla="*/ 0 h 2642556"/>
              <a:gd name="connsiteX2" fmla="*/ 1206495 w 1462767"/>
              <a:gd name="connsiteY2" fmla="*/ 0 h 2642556"/>
              <a:gd name="connsiteX3" fmla="*/ 1447800 w 1462767"/>
              <a:gd name="connsiteY3" fmla="*/ 241305 h 2642556"/>
              <a:gd name="connsiteX4" fmla="*/ 1452097 w 1462767"/>
              <a:gd name="connsiteY4" fmla="*/ 2062023 h 2642556"/>
              <a:gd name="connsiteX5" fmla="*/ 1372472 w 1462767"/>
              <a:gd name="connsiteY5" fmla="*/ 2345309 h 2642556"/>
              <a:gd name="connsiteX6" fmla="*/ 568523 w 1462767"/>
              <a:gd name="connsiteY6" fmla="*/ 2642556 h 2642556"/>
              <a:gd name="connsiteX7" fmla="*/ 0 w 1462767"/>
              <a:gd name="connsiteY7" fmla="*/ 2355194 h 2642556"/>
              <a:gd name="connsiteX8" fmla="*/ 0 w 1462767"/>
              <a:gd name="connsiteY8" fmla="*/ 241305 h 2642556"/>
              <a:gd name="connsiteX0" fmla="*/ 0 w 1462767"/>
              <a:gd name="connsiteY0" fmla="*/ 241305 h 2642556"/>
              <a:gd name="connsiteX1" fmla="*/ 241305 w 1462767"/>
              <a:gd name="connsiteY1" fmla="*/ 0 h 2642556"/>
              <a:gd name="connsiteX2" fmla="*/ 1206495 w 1462767"/>
              <a:gd name="connsiteY2" fmla="*/ 0 h 2642556"/>
              <a:gd name="connsiteX3" fmla="*/ 1447800 w 1462767"/>
              <a:gd name="connsiteY3" fmla="*/ 241305 h 2642556"/>
              <a:gd name="connsiteX4" fmla="*/ 1452097 w 1462767"/>
              <a:gd name="connsiteY4" fmla="*/ 2062023 h 2642556"/>
              <a:gd name="connsiteX5" fmla="*/ 1372472 w 1462767"/>
              <a:gd name="connsiteY5" fmla="*/ 2345309 h 2642556"/>
              <a:gd name="connsiteX6" fmla="*/ 568523 w 1462767"/>
              <a:gd name="connsiteY6" fmla="*/ 2642556 h 2642556"/>
              <a:gd name="connsiteX7" fmla="*/ 375407 w 1462767"/>
              <a:gd name="connsiteY7" fmla="*/ 2304029 h 2642556"/>
              <a:gd name="connsiteX8" fmla="*/ 0 w 1462767"/>
              <a:gd name="connsiteY8" fmla="*/ 241305 h 2642556"/>
              <a:gd name="connsiteX0" fmla="*/ 0 w 1462767"/>
              <a:gd name="connsiteY0" fmla="*/ 241305 h 2642556"/>
              <a:gd name="connsiteX1" fmla="*/ 507921 w 1462767"/>
              <a:gd name="connsiteY1" fmla="*/ 14361 h 2642556"/>
              <a:gd name="connsiteX2" fmla="*/ 1206495 w 1462767"/>
              <a:gd name="connsiteY2" fmla="*/ 0 h 2642556"/>
              <a:gd name="connsiteX3" fmla="*/ 1447800 w 1462767"/>
              <a:gd name="connsiteY3" fmla="*/ 241305 h 2642556"/>
              <a:gd name="connsiteX4" fmla="*/ 1452097 w 1462767"/>
              <a:gd name="connsiteY4" fmla="*/ 2062023 h 2642556"/>
              <a:gd name="connsiteX5" fmla="*/ 1372472 w 1462767"/>
              <a:gd name="connsiteY5" fmla="*/ 2345309 h 2642556"/>
              <a:gd name="connsiteX6" fmla="*/ 568523 w 1462767"/>
              <a:gd name="connsiteY6" fmla="*/ 2642556 h 2642556"/>
              <a:gd name="connsiteX7" fmla="*/ 375407 w 1462767"/>
              <a:gd name="connsiteY7" fmla="*/ 2304029 h 2642556"/>
              <a:gd name="connsiteX8" fmla="*/ 0 w 1462767"/>
              <a:gd name="connsiteY8" fmla="*/ 241305 h 2642556"/>
              <a:gd name="connsiteX0" fmla="*/ 0 w 1260612"/>
              <a:gd name="connsiteY0" fmla="*/ 261873 h 2642556"/>
              <a:gd name="connsiteX1" fmla="*/ 305766 w 1260612"/>
              <a:gd name="connsiteY1" fmla="*/ 14361 h 2642556"/>
              <a:gd name="connsiteX2" fmla="*/ 1004340 w 1260612"/>
              <a:gd name="connsiteY2" fmla="*/ 0 h 2642556"/>
              <a:gd name="connsiteX3" fmla="*/ 1245645 w 1260612"/>
              <a:gd name="connsiteY3" fmla="*/ 241305 h 2642556"/>
              <a:gd name="connsiteX4" fmla="*/ 1249942 w 1260612"/>
              <a:gd name="connsiteY4" fmla="*/ 2062023 h 2642556"/>
              <a:gd name="connsiteX5" fmla="*/ 1170317 w 1260612"/>
              <a:gd name="connsiteY5" fmla="*/ 2345309 h 2642556"/>
              <a:gd name="connsiteX6" fmla="*/ 366368 w 1260612"/>
              <a:gd name="connsiteY6" fmla="*/ 2642556 h 2642556"/>
              <a:gd name="connsiteX7" fmla="*/ 173252 w 1260612"/>
              <a:gd name="connsiteY7" fmla="*/ 2304029 h 2642556"/>
              <a:gd name="connsiteX8" fmla="*/ 0 w 1260612"/>
              <a:gd name="connsiteY8" fmla="*/ 261873 h 2642556"/>
              <a:gd name="connsiteX0" fmla="*/ 0 w 1260612"/>
              <a:gd name="connsiteY0" fmla="*/ 247512 h 2628195"/>
              <a:gd name="connsiteX1" fmla="*/ 305766 w 1260612"/>
              <a:gd name="connsiteY1" fmla="*/ 0 h 2628195"/>
              <a:gd name="connsiteX2" fmla="*/ 1057010 w 1260612"/>
              <a:gd name="connsiteY2" fmla="*/ 220778 h 2628195"/>
              <a:gd name="connsiteX3" fmla="*/ 1245645 w 1260612"/>
              <a:gd name="connsiteY3" fmla="*/ 226944 h 2628195"/>
              <a:gd name="connsiteX4" fmla="*/ 1249942 w 1260612"/>
              <a:gd name="connsiteY4" fmla="*/ 2047662 h 2628195"/>
              <a:gd name="connsiteX5" fmla="*/ 1170317 w 1260612"/>
              <a:gd name="connsiteY5" fmla="*/ 2330948 h 2628195"/>
              <a:gd name="connsiteX6" fmla="*/ 366368 w 1260612"/>
              <a:gd name="connsiteY6" fmla="*/ 2628195 h 2628195"/>
              <a:gd name="connsiteX7" fmla="*/ 173252 w 1260612"/>
              <a:gd name="connsiteY7" fmla="*/ 2289668 h 2628195"/>
              <a:gd name="connsiteX8" fmla="*/ 0 w 1260612"/>
              <a:gd name="connsiteY8" fmla="*/ 247512 h 2628195"/>
              <a:gd name="connsiteX0" fmla="*/ 0 w 1260612"/>
              <a:gd name="connsiteY0" fmla="*/ 247512 h 2628195"/>
              <a:gd name="connsiteX1" fmla="*/ 305766 w 1260612"/>
              <a:gd name="connsiteY1" fmla="*/ 0 h 2628195"/>
              <a:gd name="connsiteX2" fmla="*/ 1057010 w 1260612"/>
              <a:gd name="connsiteY2" fmla="*/ 220778 h 2628195"/>
              <a:gd name="connsiteX3" fmla="*/ 1197017 w 1260612"/>
              <a:gd name="connsiteY3" fmla="*/ 579433 h 2628195"/>
              <a:gd name="connsiteX4" fmla="*/ 1249942 w 1260612"/>
              <a:gd name="connsiteY4" fmla="*/ 2047662 h 2628195"/>
              <a:gd name="connsiteX5" fmla="*/ 1170317 w 1260612"/>
              <a:gd name="connsiteY5" fmla="*/ 2330948 h 2628195"/>
              <a:gd name="connsiteX6" fmla="*/ 366368 w 1260612"/>
              <a:gd name="connsiteY6" fmla="*/ 2628195 h 2628195"/>
              <a:gd name="connsiteX7" fmla="*/ 173252 w 1260612"/>
              <a:gd name="connsiteY7" fmla="*/ 2289668 h 2628195"/>
              <a:gd name="connsiteX8" fmla="*/ 0 w 1260612"/>
              <a:gd name="connsiteY8" fmla="*/ 247512 h 2628195"/>
              <a:gd name="connsiteX0" fmla="*/ 0 w 1260612"/>
              <a:gd name="connsiteY0" fmla="*/ 247512 h 2766109"/>
              <a:gd name="connsiteX1" fmla="*/ 305766 w 1260612"/>
              <a:gd name="connsiteY1" fmla="*/ 0 h 2766109"/>
              <a:gd name="connsiteX2" fmla="*/ 1057010 w 1260612"/>
              <a:gd name="connsiteY2" fmla="*/ 220778 h 2766109"/>
              <a:gd name="connsiteX3" fmla="*/ 1197017 w 1260612"/>
              <a:gd name="connsiteY3" fmla="*/ 579433 h 2766109"/>
              <a:gd name="connsiteX4" fmla="*/ 1249942 w 1260612"/>
              <a:gd name="connsiteY4" fmla="*/ 2047662 h 2766109"/>
              <a:gd name="connsiteX5" fmla="*/ 1170317 w 1260612"/>
              <a:gd name="connsiteY5" fmla="*/ 2330948 h 2766109"/>
              <a:gd name="connsiteX6" fmla="*/ 467226 w 1260612"/>
              <a:gd name="connsiteY6" fmla="*/ 2766109 h 2766109"/>
              <a:gd name="connsiteX7" fmla="*/ 173252 w 1260612"/>
              <a:gd name="connsiteY7" fmla="*/ 2289668 h 2766109"/>
              <a:gd name="connsiteX8" fmla="*/ 0 w 1260612"/>
              <a:gd name="connsiteY8" fmla="*/ 247512 h 2766109"/>
              <a:gd name="connsiteX0" fmla="*/ 0 w 1260612"/>
              <a:gd name="connsiteY0" fmla="*/ 247512 h 2858354"/>
              <a:gd name="connsiteX1" fmla="*/ 305766 w 1260612"/>
              <a:gd name="connsiteY1" fmla="*/ 0 h 2858354"/>
              <a:gd name="connsiteX2" fmla="*/ 1057010 w 1260612"/>
              <a:gd name="connsiteY2" fmla="*/ 220778 h 2858354"/>
              <a:gd name="connsiteX3" fmla="*/ 1197017 w 1260612"/>
              <a:gd name="connsiteY3" fmla="*/ 579433 h 2858354"/>
              <a:gd name="connsiteX4" fmla="*/ 1249942 w 1260612"/>
              <a:gd name="connsiteY4" fmla="*/ 2047662 h 2858354"/>
              <a:gd name="connsiteX5" fmla="*/ 1170317 w 1260612"/>
              <a:gd name="connsiteY5" fmla="*/ 2330948 h 2858354"/>
              <a:gd name="connsiteX6" fmla="*/ 302058 w 1260612"/>
              <a:gd name="connsiteY6" fmla="*/ 2858354 h 2858354"/>
              <a:gd name="connsiteX7" fmla="*/ 173252 w 1260612"/>
              <a:gd name="connsiteY7" fmla="*/ 2289668 h 2858354"/>
              <a:gd name="connsiteX8" fmla="*/ 0 w 1260612"/>
              <a:gd name="connsiteY8" fmla="*/ 247512 h 2858354"/>
              <a:gd name="connsiteX0" fmla="*/ 13342 w 1273954"/>
              <a:gd name="connsiteY0" fmla="*/ 247512 h 2858354"/>
              <a:gd name="connsiteX1" fmla="*/ 319108 w 1273954"/>
              <a:gd name="connsiteY1" fmla="*/ 0 h 2858354"/>
              <a:gd name="connsiteX2" fmla="*/ 1070352 w 1273954"/>
              <a:gd name="connsiteY2" fmla="*/ 220778 h 2858354"/>
              <a:gd name="connsiteX3" fmla="*/ 1210359 w 1273954"/>
              <a:gd name="connsiteY3" fmla="*/ 579433 h 2858354"/>
              <a:gd name="connsiteX4" fmla="*/ 1263284 w 1273954"/>
              <a:gd name="connsiteY4" fmla="*/ 2047662 h 2858354"/>
              <a:gd name="connsiteX5" fmla="*/ 1183659 w 1273954"/>
              <a:gd name="connsiteY5" fmla="*/ 2330948 h 2858354"/>
              <a:gd name="connsiteX6" fmla="*/ 315400 w 1273954"/>
              <a:gd name="connsiteY6" fmla="*/ 2858354 h 2858354"/>
              <a:gd name="connsiteX7" fmla="*/ 0 w 1273954"/>
              <a:gd name="connsiteY7" fmla="*/ 2286262 h 2858354"/>
              <a:gd name="connsiteX8" fmla="*/ 13342 w 1273954"/>
              <a:gd name="connsiteY8" fmla="*/ 247512 h 2858354"/>
              <a:gd name="connsiteX0" fmla="*/ 13342 w 1270419"/>
              <a:gd name="connsiteY0" fmla="*/ 247512 h 2858354"/>
              <a:gd name="connsiteX1" fmla="*/ 319108 w 1270419"/>
              <a:gd name="connsiteY1" fmla="*/ 0 h 2858354"/>
              <a:gd name="connsiteX2" fmla="*/ 1070352 w 1270419"/>
              <a:gd name="connsiteY2" fmla="*/ 220778 h 2858354"/>
              <a:gd name="connsiteX3" fmla="*/ 1210359 w 1270419"/>
              <a:gd name="connsiteY3" fmla="*/ 579433 h 2858354"/>
              <a:gd name="connsiteX4" fmla="*/ 1263284 w 1270419"/>
              <a:gd name="connsiteY4" fmla="*/ 2047662 h 2858354"/>
              <a:gd name="connsiteX5" fmla="*/ 1174516 w 1270419"/>
              <a:gd name="connsiteY5" fmla="*/ 2267704 h 2858354"/>
              <a:gd name="connsiteX6" fmla="*/ 315400 w 1270419"/>
              <a:gd name="connsiteY6" fmla="*/ 2858354 h 2858354"/>
              <a:gd name="connsiteX7" fmla="*/ 0 w 1270419"/>
              <a:gd name="connsiteY7" fmla="*/ 2286262 h 2858354"/>
              <a:gd name="connsiteX8" fmla="*/ 13342 w 1270419"/>
              <a:gd name="connsiteY8" fmla="*/ 247512 h 2858354"/>
              <a:gd name="connsiteX0" fmla="*/ 13342 w 1279190"/>
              <a:gd name="connsiteY0" fmla="*/ 247512 h 2858354"/>
              <a:gd name="connsiteX1" fmla="*/ 319108 w 1279190"/>
              <a:gd name="connsiteY1" fmla="*/ 0 h 2858354"/>
              <a:gd name="connsiteX2" fmla="*/ 1070352 w 1279190"/>
              <a:gd name="connsiteY2" fmla="*/ 220778 h 2858354"/>
              <a:gd name="connsiteX3" fmla="*/ 1210359 w 1279190"/>
              <a:gd name="connsiteY3" fmla="*/ 579433 h 2858354"/>
              <a:gd name="connsiteX4" fmla="*/ 1275834 w 1279190"/>
              <a:gd name="connsiteY4" fmla="*/ 1924312 h 2858354"/>
              <a:gd name="connsiteX5" fmla="*/ 1174516 w 1279190"/>
              <a:gd name="connsiteY5" fmla="*/ 2267704 h 2858354"/>
              <a:gd name="connsiteX6" fmla="*/ 315400 w 1279190"/>
              <a:gd name="connsiteY6" fmla="*/ 2858354 h 2858354"/>
              <a:gd name="connsiteX7" fmla="*/ 0 w 1279190"/>
              <a:gd name="connsiteY7" fmla="*/ 2286262 h 2858354"/>
              <a:gd name="connsiteX8" fmla="*/ 13342 w 1279190"/>
              <a:gd name="connsiteY8" fmla="*/ 247512 h 28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9190" h="2858354">
                <a:moveTo>
                  <a:pt x="13342" y="247512"/>
                </a:moveTo>
                <a:cubicBezTo>
                  <a:pt x="13342" y="114243"/>
                  <a:pt x="185839" y="0"/>
                  <a:pt x="319108" y="0"/>
                </a:cubicBezTo>
                <a:lnTo>
                  <a:pt x="1070352" y="220778"/>
                </a:lnTo>
                <a:cubicBezTo>
                  <a:pt x="1203621" y="220778"/>
                  <a:pt x="1210359" y="446164"/>
                  <a:pt x="1210359" y="579433"/>
                </a:cubicBezTo>
                <a:cubicBezTo>
                  <a:pt x="1210359" y="1284063"/>
                  <a:pt x="1275834" y="1219682"/>
                  <a:pt x="1275834" y="1924312"/>
                </a:cubicBezTo>
                <a:cubicBezTo>
                  <a:pt x="1275834" y="2057581"/>
                  <a:pt x="1307785" y="2267704"/>
                  <a:pt x="1174516" y="2267704"/>
                </a:cubicBezTo>
                <a:lnTo>
                  <a:pt x="315400" y="2858354"/>
                </a:lnTo>
                <a:cubicBezTo>
                  <a:pt x="182131" y="2858354"/>
                  <a:pt x="0" y="2419531"/>
                  <a:pt x="0" y="2286262"/>
                </a:cubicBezTo>
                <a:cubicBezTo>
                  <a:pt x="4447" y="1606679"/>
                  <a:pt x="8895" y="927095"/>
                  <a:pt x="13342" y="247512"/>
                </a:cubicBezTo>
                <a:close/>
              </a:path>
            </a:pathLst>
          </a:custGeom>
          <a:solidFill>
            <a:schemeClr val="accent1">
              <a:alpha val="58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 name="Rounded Rectangle 1"/>
          <p:cNvSpPr/>
          <p:nvPr/>
        </p:nvSpPr>
        <p:spPr>
          <a:xfrm rot="21251439">
            <a:off x="5826254" y="1214874"/>
            <a:ext cx="1417089" cy="2055739"/>
          </a:xfrm>
          <a:custGeom>
            <a:avLst/>
            <a:gdLst>
              <a:gd name="connsiteX0" fmla="*/ 0 w 1447800"/>
              <a:gd name="connsiteY0" fmla="*/ 241305 h 2596499"/>
              <a:gd name="connsiteX1" fmla="*/ 241305 w 1447800"/>
              <a:gd name="connsiteY1" fmla="*/ 0 h 2596499"/>
              <a:gd name="connsiteX2" fmla="*/ 1206495 w 1447800"/>
              <a:gd name="connsiteY2" fmla="*/ 0 h 2596499"/>
              <a:gd name="connsiteX3" fmla="*/ 1447800 w 1447800"/>
              <a:gd name="connsiteY3" fmla="*/ 241305 h 2596499"/>
              <a:gd name="connsiteX4" fmla="*/ 1447800 w 1447800"/>
              <a:gd name="connsiteY4" fmla="*/ 2355194 h 2596499"/>
              <a:gd name="connsiteX5" fmla="*/ 1206495 w 1447800"/>
              <a:gd name="connsiteY5" fmla="*/ 2596499 h 2596499"/>
              <a:gd name="connsiteX6" fmla="*/ 241305 w 1447800"/>
              <a:gd name="connsiteY6" fmla="*/ 2596499 h 2596499"/>
              <a:gd name="connsiteX7" fmla="*/ 0 w 1447800"/>
              <a:gd name="connsiteY7" fmla="*/ 2355194 h 2596499"/>
              <a:gd name="connsiteX8" fmla="*/ 0 w 1447800"/>
              <a:gd name="connsiteY8" fmla="*/ 241305 h 2596499"/>
              <a:gd name="connsiteX0" fmla="*/ 0 w 1452097"/>
              <a:gd name="connsiteY0" fmla="*/ 241305 h 2596499"/>
              <a:gd name="connsiteX1" fmla="*/ 241305 w 1452097"/>
              <a:gd name="connsiteY1" fmla="*/ 0 h 2596499"/>
              <a:gd name="connsiteX2" fmla="*/ 1206495 w 1452097"/>
              <a:gd name="connsiteY2" fmla="*/ 0 h 2596499"/>
              <a:gd name="connsiteX3" fmla="*/ 1447800 w 1452097"/>
              <a:gd name="connsiteY3" fmla="*/ 241305 h 2596499"/>
              <a:gd name="connsiteX4" fmla="*/ 1452097 w 1452097"/>
              <a:gd name="connsiteY4" fmla="*/ 2062023 h 2596499"/>
              <a:gd name="connsiteX5" fmla="*/ 1206495 w 1452097"/>
              <a:gd name="connsiteY5" fmla="*/ 2596499 h 2596499"/>
              <a:gd name="connsiteX6" fmla="*/ 241305 w 1452097"/>
              <a:gd name="connsiteY6" fmla="*/ 2596499 h 2596499"/>
              <a:gd name="connsiteX7" fmla="*/ 0 w 1452097"/>
              <a:gd name="connsiteY7" fmla="*/ 2355194 h 2596499"/>
              <a:gd name="connsiteX8" fmla="*/ 0 w 1452097"/>
              <a:gd name="connsiteY8" fmla="*/ 241305 h 2596499"/>
              <a:gd name="connsiteX0" fmla="*/ 0 w 1462767"/>
              <a:gd name="connsiteY0" fmla="*/ 241305 h 2596499"/>
              <a:gd name="connsiteX1" fmla="*/ 241305 w 1462767"/>
              <a:gd name="connsiteY1" fmla="*/ 0 h 2596499"/>
              <a:gd name="connsiteX2" fmla="*/ 1206495 w 1462767"/>
              <a:gd name="connsiteY2" fmla="*/ 0 h 2596499"/>
              <a:gd name="connsiteX3" fmla="*/ 1447800 w 1462767"/>
              <a:gd name="connsiteY3" fmla="*/ 241305 h 2596499"/>
              <a:gd name="connsiteX4" fmla="*/ 1452097 w 1462767"/>
              <a:gd name="connsiteY4" fmla="*/ 2062023 h 2596499"/>
              <a:gd name="connsiteX5" fmla="*/ 1372472 w 1462767"/>
              <a:gd name="connsiteY5" fmla="*/ 2345309 h 2596499"/>
              <a:gd name="connsiteX6" fmla="*/ 241305 w 1462767"/>
              <a:gd name="connsiteY6" fmla="*/ 2596499 h 2596499"/>
              <a:gd name="connsiteX7" fmla="*/ 0 w 1462767"/>
              <a:gd name="connsiteY7" fmla="*/ 2355194 h 2596499"/>
              <a:gd name="connsiteX8" fmla="*/ 0 w 1462767"/>
              <a:gd name="connsiteY8" fmla="*/ 241305 h 2596499"/>
              <a:gd name="connsiteX0" fmla="*/ 0 w 1462767"/>
              <a:gd name="connsiteY0" fmla="*/ 241305 h 2642556"/>
              <a:gd name="connsiteX1" fmla="*/ 241305 w 1462767"/>
              <a:gd name="connsiteY1" fmla="*/ 0 h 2642556"/>
              <a:gd name="connsiteX2" fmla="*/ 1206495 w 1462767"/>
              <a:gd name="connsiteY2" fmla="*/ 0 h 2642556"/>
              <a:gd name="connsiteX3" fmla="*/ 1447800 w 1462767"/>
              <a:gd name="connsiteY3" fmla="*/ 241305 h 2642556"/>
              <a:gd name="connsiteX4" fmla="*/ 1452097 w 1462767"/>
              <a:gd name="connsiteY4" fmla="*/ 2062023 h 2642556"/>
              <a:gd name="connsiteX5" fmla="*/ 1372472 w 1462767"/>
              <a:gd name="connsiteY5" fmla="*/ 2345309 h 2642556"/>
              <a:gd name="connsiteX6" fmla="*/ 568523 w 1462767"/>
              <a:gd name="connsiteY6" fmla="*/ 2642556 h 2642556"/>
              <a:gd name="connsiteX7" fmla="*/ 0 w 1462767"/>
              <a:gd name="connsiteY7" fmla="*/ 2355194 h 2642556"/>
              <a:gd name="connsiteX8" fmla="*/ 0 w 1462767"/>
              <a:gd name="connsiteY8" fmla="*/ 241305 h 2642556"/>
              <a:gd name="connsiteX0" fmla="*/ 0 w 1462767"/>
              <a:gd name="connsiteY0" fmla="*/ 241305 h 2642556"/>
              <a:gd name="connsiteX1" fmla="*/ 241305 w 1462767"/>
              <a:gd name="connsiteY1" fmla="*/ 0 h 2642556"/>
              <a:gd name="connsiteX2" fmla="*/ 1206495 w 1462767"/>
              <a:gd name="connsiteY2" fmla="*/ 0 h 2642556"/>
              <a:gd name="connsiteX3" fmla="*/ 1447800 w 1462767"/>
              <a:gd name="connsiteY3" fmla="*/ 241305 h 2642556"/>
              <a:gd name="connsiteX4" fmla="*/ 1452097 w 1462767"/>
              <a:gd name="connsiteY4" fmla="*/ 2062023 h 2642556"/>
              <a:gd name="connsiteX5" fmla="*/ 1372472 w 1462767"/>
              <a:gd name="connsiteY5" fmla="*/ 2345309 h 2642556"/>
              <a:gd name="connsiteX6" fmla="*/ 568523 w 1462767"/>
              <a:gd name="connsiteY6" fmla="*/ 2642556 h 2642556"/>
              <a:gd name="connsiteX7" fmla="*/ 375407 w 1462767"/>
              <a:gd name="connsiteY7" fmla="*/ 2304029 h 2642556"/>
              <a:gd name="connsiteX8" fmla="*/ 0 w 1462767"/>
              <a:gd name="connsiteY8" fmla="*/ 241305 h 2642556"/>
              <a:gd name="connsiteX0" fmla="*/ 0 w 1462767"/>
              <a:gd name="connsiteY0" fmla="*/ 241305 h 2642556"/>
              <a:gd name="connsiteX1" fmla="*/ 507921 w 1462767"/>
              <a:gd name="connsiteY1" fmla="*/ 14361 h 2642556"/>
              <a:gd name="connsiteX2" fmla="*/ 1206495 w 1462767"/>
              <a:gd name="connsiteY2" fmla="*/ 0 h 2642556"/>
              <a:gd name="connsiteX3" fmla="*/ 1447800 w 1462767"/>
              <a:gd name="connsiteY3" fmla="*/ 241305 h 2642556"/>
              <a:gd name="connsiteX4" fmla="*/ 1452097 w 1462767"/>
              <a:gd name="connsiteY4" fmla="*/ 2062023 h 2642556"/>
              <a:gd name="connsiteX5" fmla="*/ 1372472 w 1462767"/>
              <a:gd name="connsiteY5" fmla="*/ 2345309 h 2642556"/>
              <a:gd name="connsiteX6" fmla="*/ 568523 w 1462767"/>
              <a:gd name="connsiteY6" fmla="*/ 2642556 h 2642556"/>
              <a:gd name="connsiteX7" fmla="*/ 375407 w 1462767"/>
              <a:gd name="connsiteY7" fmla="*/ 2304029 h 2642556"/>
              <a:gd name="connsiteX8" fmla="*/ 0 w 1462767"/>
              <a:gd name="connsiteY8" fmla="*/ 241305 h 2642556"/>
              <a:gd name="connsiteX0" fmla="*/ 0 w 1260612"/>
              <a:gd name="connsiteY0" fmla="*/ 261873 h 2642556"/>
              <a:gd name="connsiteX1" fmla="*/ 305766 w 1260612"/>
              <a:gd name="connsiteY1" fmla="*/ 14361 h 2642556"/>
              <a:gd name="connsiteX2" fmla="*/ 1004340 w 1260612"/>
              <a:gd name="connsiteY2" fmla="*/ 0 h 2642556"/>
              <a:gd name="connsiteX3" fmla="*/ 1245645 w 1260612"/>
              <a:gd name="connsiteY3" fmla="*/ 241305 h 2642556"/>
              <a:gd name="connsiteX4" fmla="*/ 1249942 w 1260612"/>
              <a:gd name="connsiteY4" fmla="*/ 2062023 h 2642556"/>
              <a:gd name="connsiteX5" fmla="*/ 1170317 w 1260612"/>
              <a:gd name="connsiteY5" fmla="*/ 2345309 h 2642556"/>
              <a:gd name="connsiteX6" fmla="*/ 366368 w 1260612"/>
              <a:gd name="connsiteY6" fmla="*/ 2642556 h 2642556"/>
              <a:gd name="connsiteX7" fmla="*/ 173252 w 1260612"/>
              <a:gd name="connsiteY7" fmla="*/ 2304029 h 2642556"/>
              <a:gd name="connsiteX8" fmla="*/ 0 w 1260612"/>
              <a:gd name="connsiteY8" fmla="*/ 261873 h 2642556"/>
              <a:gd name="connsiteX0" fmla="*/ 0 w 1260612"/>
              <a:gd name="connsiteY0" fmla="*/ 247512 h 2628195"/>
              <a:gd name="connsiteX1" fmla="*/ 305766 w 1260612"/>
              <a:gd name="connsiteY1" fmla="*/ 0 h 2628195"/>
              <a:gd name="connsiteX2" fmla="*/ 1057010 w 1260612"/>
              <a:gd name="connsiteY2" fmla="*/ 220778 h 2628195"/>
              <a:gd name="connsiteX3" fmla="*/ 1245645 w 1260612"/>
              <a:gd name="connsiteY3" fmla="*/ 226944 h 2628195"/>
              <a:gd name="connsiteX4" fmla="*/ 1249942 w 1260612"/>
              <a:gd name="connsiteY4" fmla="*/ 2047662 h 2628195"/>
              <a:gd name="connsiteX5" fmla="*/ 1170317 w 1260612"/>
              <a:gd name="connsiteY5" fmla="*/ 2330948 h 2628195"/>
              <a:gd name="connsiteX6" fmla="*/ 366368 w 1260612"/>
              <a:gd name="connsiteY6" fmla="*/ 2628195 h 2628195"/>
              <a:gd name="connsiteX7" fmla="*/ 173252 w 1260612"/>
              <a:gd name="connsiteY7" fmla="*/ 2289668 h 2628195"/>
              <a:gd name="connsiteX8" fmla="*/ 0 w 1260612"/>
              <a:gd name="connsiteY8" fmla="*/ 247512 h 2628195"/>
              <a:gd name="connsiteX0" fmla="*/ 0 w 1260612"/>
              <a:gd name="connsiteY0" fmla="*/ 247512 h 2628195"/>
              <a:gd name="connsiteX1" fmla="*/ 305766 w 1260612"/>
              <a:gd name="connsiteY1" fmla="*/ 0 h 2628195"/>
              <a:gd name="connsiteX2" fmla="*/ 1057010 w 1260612"/>
              <a:gd name="connsiteY2" fmla="*/ 220778 h 2628195"/>
              <a:gd name="connsiteX3" fmla="*/ 1197017 w 1260612"/>
              <a:gd name="connsiteY3" fmla="*/ 579433 h 2628195"/>
              <a:gd name="connsiteX4" fmla="*/ 1249942 w 1260612"/>
              <a:gd name="connsiteY4" fmla="*/ 2047662 h 2628195"/>
              <a:gd name="connsiteX5" fmla="*/ 1170317 w 1260612"/>
              <a:gd name="connsiteY5" fmla="*/ 2330948 h 2628195"/>
              <a:gd name="connsiteX6" fmla="*/ 366368 w 1260612"/>
              <a:gd name="connsiteY6" fmla="*/ 2628195 h 2628195"/>
              <a:gd name="connsiteX7" fmla="*/ 173252 w 1260612"/>
              <a:gd name="connsiteY7" fmla="*/ 2289668 h 2628195"/>
              <a:gd name="connsiteX8" fmla="*/ 0 w 1260612"/>
              <a:gd name="connsiteY8" fmla="*/ 247512 h 2628195"/>
              <a:gd name="connsiteX0" fmla="*/ 0 w 1260612"/>
              <a:gd name="connsiteY0" fmla="*/ 247512 h 2766109"/>
              <a:gd name="connsiteX1" fmla="*/ 305766 w 1260612"/>
              <a:gd name="connsiteY1" fmla="*/ 0 h 2766109"/>
              <a:gd name="connsiteX2" fmla="*/ 1057010 w 1260612"/>
              <a:gd name="connsiteY2" fmla="*/ 220778 h 2766109"/>
              <a:gd name="connsiteX3" fmla="*/ 1197017 w 1260612"/>
              <a:gd name="connsiteY3" fmla="*/ 579433 h 2766109"/>
              <a:gd name="connsiteX4" fmla="*/ 1249942 w 1260612"/>
              <a:gd name="connsiteY4" fmla="*/ 2047662 h 2766109"/>
              <a:gd name="connsiteX5" fmla="*/ 1170317 w 1260612"/>
              <a:gd name="connsiteY5" fmla="*/ 2330948 h 2766109"/>
              <a:gd name="connsiteX6" fmla="*/ 467226 w 1260612"/>
              <a:gd name="connsiteY6" fmla="*/ 2766109 h 2766109"/>
              <a:gd name="connsiteX7" fmla="*/ 173252 w 1260612"/>
              <a:gd name="connsiteY7" fmla="*/ 2289668 h 2766109"/>
              <a:gd name="connsiteX8" fmla="*/ 0 w 1260612"/>
              <a:gd name="connsiteY8" fmla="*/ 247512 h 2766109"/>
              <a:gd name="connsiteX0" fmla="*/ 0 w 1260612"/>
              <a:gd name="connsiteY0" fmla="*/ 80050 h 2598647"/>
              <a:gd name="connsiteX1" fmla="*/ 644114 w 1260612"/>
              <a:gd name="connsiteY1" fmla="*/ 20149 h 2598647"/>
              <a:gd name="connsiteX2" fmla="*/ 1057010 w 1260612"/>
              <a:gd name="connsiteY2" fmla="*/ 53316 h 2598647"/>
              <a:gd name="connsiteX3" fmla="*/ 1197017 w 1260612"/>
              <a:gd name="connsiteY3" fmla="*/ 411971 h 2598647"/>
              <a:gd name="connsiteX4" fmla="*/ 1249942 w 1260612"/>
              <a:gd name="connsiteY4" fmla="*/ 1880200 h 2598647"/>
              <a:gd name="connsiteX5" fmla="*/ 1170317 w 1260612"/>
              <a:gd name="connsiteY5" fmla="*/ 2163486 h 2598647"/>
              <a:gd name="connsiteX6" fmla="*/ 467226 w 1260612"/>
              <a:gd name="connsiteY6" fmla="*/ 2598647 h 2598647"/>
              <a:gd name="connsiteX7" fmla="*/ 173252 w 1260612"/>
              <a:gd name="connsiteY7" fmla="*/ 2122206 h 2598647"/>
              <a:gd name="connsiteX8" fmla="*/ 0 w 1260612"/>
              <a:gd name="connsiteY8" fmla="*/ 80050 h 2598647"/>
              <a:gd name="connsiteX0" fmla="*/ 49032 w 1087360"/>
              <a:gd name="connsiteY0" fmla="*/ 133578 h 2578498"/>
              <a:gd name="connsiteX1" fmla="*/ 470862 w 1087360"/>
              <a:gd name="connsiteY1" fmla="*/ 0 h 2578498"/>
              <a:gd name="connsiteX2" fmla="*/ 883758 w 1087360"/>
              <a:gd name="connsiteY2" fmla="*/ 33167 h 2578498"/>
              <a:gd name="connsiteX3" fmla="*/ 1023765 w 1087360"/>
              <a:gd name="connsiteY3" fmla="*/ 391822 h 2578498"/>
              <a:gd name="connsiteX4" fmla="*/ 1076690 w 1087360"/>
              <a:gd name="connsiteY4" fmla="*/ 1860051 h 2578498"/>
              <a:gd name="connsiteX5" fmla="*/ 997065 w 1087360"/>
              <a:gd name="connsiteY5" fmla="*/ 2143337 h 2578498"/>
              <a:gd name="connsiteX6" fmla="*/ 293974 w 1087360"/>
              <a:gd name="connsiteY6" fmla="*/ 2578498 h 2578498"/>
              <a:gd name="connsiteX7" fmla="*/ 0 w 1087360"/>
              <a:gd name="connsiteY7" fmla="*/ 2102057 h 2578498"/>
              <a:gd name="connsiteX8" fmla="*/ 49032 w 1087360"/>
              <a:gd name="connsiteY8" fmla="*/ 133578 h 2578498"/>
              <a:gd name="connsiteX0" fmla="*/ 307055 w 1345383"/>
              <a:gd name="connsiteY0" fmla="*/ 133578 h 2578498"/>
              <a:gd name="connsiteX1" fmla="*/ 728885 w 1345383"/>
              <a:gd name="connsiteY1" fmla="*/ 0 h 2578498"/>
              <a:gd name="connsiteX2" fmla="*/ 1141781 w 1345383"/>
              <a:gd name="connsiteY2" fmla="*/ 33167 h 2578498"/>
              <a:gd name="connsiteX3" fmla="*/ 1281788 w 1345383"/>
              <a:gd name="connsiteY3" fmla="*/ 391822 h 2578498"/>
              <a:gd name="connsiteX4" fmla="*/ 1334713 w 1345383"/>
              <a:gd name="connsiteY4" fmla="*/ 1860051 h 2578498"/>
              <a:gd name="connsiteX5" fmla="*/ 1255088 w 1345383"/>
              <a:gd name="connsiteY5" fmla="*/ 2143337 h 2578498"/>
              <a:gd name="connsiteX6" fmla="*/ 551997 w 1345383"/>
              <a:gd name="connsiteY6" fmla="*/ 2578498 h 2578498"/>
              <a:gd name="connsiteX7" fmla="*/ 0 w 1345383"/>
              <a:gd name="connsiteY7" fmla="*/ 1501355 h 2578498"/>
              <a:gd name="connsiteX8" fmla="*/ 307055 w 1345383"/>
              <a:gd name="connsiteY8" fmla="*/ 133578 h 2578498"/>
              <a:gd name="connsiteX0" fmla="*/ 307055 w 1345383"/>
              <a:gd name="connsiteY0" fmla="*/ 133578 h 2143337"/>
              <a:gd name="connsiteX1" fmla="*/ 728885 w 1345383"/>
              <a:gd name="connsiteY1" fmla="*/ 0 h 2143337"/>
              <a:gd name="connsiteX2" fmla="*/ 1141781 w 1345383"/>
              <a:gd name="connsiteY2" fmla="*/ 33167 h 2143337"/>
              <a:gd name="connsiteX3" fmla="*/ 1281788 w 1345383"/>
              <a:gd name="connsiteY3" fmla="*/ 391822 h 2143337"/>
              <a:gd name="connsiteX4" fmla="*/ 1334713 w 1345383"/>
              <a:gd name="connsiteY4" fmla="*/ 1860051 h 2143337"/>
              <a:gd name="connsiteX5" fmla="*/ 1255088 w 1345383"/>
              <a:gd name="connsiteY5" fmla="*/ 2143337 h 2143337"/>
              <a:gd name="connsiteX6" fmla="*/ 395272 w 1345383"/>
              <a:gd name="connsiteY6" fmla="*/ 1860447 h 2143337"/>
              <a:gd name="connsiteX7" fmla="*/ 0 w 1345383"/>
              <a:gd name="connsiteY7" fmla="*/ 1501355 h 2143337"/>
              <a:gd name="connsiteX8" fmla="*/ 307055 w 1345383"/>
              <a:gd name="connsiteY8" fmla="*/ 133578 h 2143337"/>
              <a:gd name="connsiteX0" fmla="*/ 307055 w 1334713"/>
              <a:gd name="connsiteY0" fmla="*/ 133578 h 2055739"/>
              <a:gd name="connsiteX1" fmla="*/ 728885 w 1334713"/>
              <a:gd name="connsiteY1" fmla="*/ 0 h 2055739"/>
              <a:gd name="connsiteX2" fmla="*/ 1141781 w 1334713"/>
              <a:gd name="connsiteY2" fmla="*/ 33167 h 2055739"/>
              <a:gd name="connsiteX3" fmla="*/ 1281788 w 1334713"/>
              <a:gd name="connsiteY3" fmla="*/ 391822 h 2055739"/>
              <a:gd name="connsiteX4" fmla="*/ 1334713 w 1334713"/>
              <a:gd name="connsiteY4" fmla="*/ 1860051 h 2055739"/>
              <a:gd name="connsiteX5" fmla="*/ 1021454 w 1334713"/>
              <a:gd name="connsiteY5" fmla="*/ 2055739 h 2055739"/>
              <a:gd name="connsiteX6" fmla="*/ 395272 w 1334713"/>
              <a:gd name="connsiteY6" fmla="*/ 1860447 h 2055739"/>
              <a:gd name="connsiteX7" fmla="*/ 0 w 1334713"/>
              <a:gd name="connsiteY7" fmla="*/ 1501355 h 2055739"/>
              <a:gd name="connsiteX8" fmla="*/ 307055 w 1334713"/>
              <a:gd name="connsiteY8" fmla="*/ 133578 h 2055739"/>
              <a:gd name="connsiteX0" fmla="*/ 307055 w 1281788"/>
              <a:gd name="connsiteY0" fmla="*/ 133578 h 2055739"/>
              <a:gd name="connsiteX1" fmla="*/ 728885 w 1281788"/>
              <a:gd name="connsiteY1" fmla="*/ 0 h 2055739"/>
              <a:gd name="connsiteX2" fmla="*/ 1141781 w 1281788"/>
              <a:gd name="connsiteY2" fmla="*/ 33167 h 2055739"/>
              <a:gd name="connsiteX3" fmla="*/ 1281788 w 1281788"/>
              <a:gd name="connsiteY3" fmla="*/ 391822 h 2055739"/>
              <a:gd name="connsiteX4" fmla="*/ 1265772 w 1281788"/>
              <a:gd name="connsiteY4" fmla="*/ 1533898 h 2055739"/>
              <a:gd name="connsiteX5" fmla="*/ 1021454 w 1281788"/>
              <a:gd name="connsiteY5" fmla="*/ 2055739 h 2055739"/>
              <a:gd name="connsiteX6" fmla="*/ 395272 w 1281788"/>
              <a:gd name="connsiteY6" fmla="*/ 1860447 h 2055739"/>
              <a:gd name="connsiteX7" fmla="*/ 0 w 1281788"/>
              <a:gd name="connsiteY7" fmla="*/ 1501355 h 2055739"/>
              <a:gd name="connsiteX8" fmla="*/ 307055 w 1281788"/>
              <a:gd name="connsiteY8" fmla="*/ 133578 h 2055739"/>
              <a:gd name="connsiteX0" fmla="*/ 307055 w 1389382"/>
              <a:gd name="connsiteY0" fmla="*/ 133578 h 2055739"/>
              <a:gd name="connsiteX1" fmla="*/ 728885 w 1389382"/>
              <a:gd name="connsiteY1" fmla="*/ 0 h 2055739"/>
              <a:gd name="connsiteX2" fmla="*/ 1342652 w 1389382"/>
              <a:gd name="connsiteY2" fmla="*/ 66369 h 2055739"/>
              <a:gd name="connsiteX3" fmla="*/ 1281788 w 1389382"/>
              <a:gd name="connsiteY3" fmla="*/ 391822 h 2055739"/>
              <a:gd name="connsiteX4" fmla="*/ 1265772 w 1389382"/>
              <a:gd name="connsiteY4" fmla="*/ 1533898 h 2055739"/>
              <a:gd name="connsiteX5" fmla="*/ 1021454 w 1389382"/>
              <a:gd name="connsiteY5" fmla="*/ 2055739 h 2055739"/>
              <a:gd name="connsiteX6" fmla="*/ 395272 w 1389382"/>
              <a:gd name="connsiteY6" fmla="*/ 1860447 h 2055739"/>
              <a:gd name="connsiteX7" fmla="*/ 0 w 1389382"/>
              <a:gd name="connsiteY7" fmla="*/ 1501355 h 2055739"/>
              <a:gd name="connsiteX8" fmla="*/ 307055 w 1389382"/>
              <a:gd name="connsiteY8" fmla="*/ 133578 h 2055739"/>
              <a:gd name="connsiteX0" fmla="*/ 307055 w 1412575"/>
              <a:gd name="connsiteY0" fmla="*/ 133578 h 2055739"/>
              <a:gd name="connsiteX1" fmla="*/ 728885 w 1412575"/>
              <a:gd name="connsiteY1" fmla="*/ 0 h 2055739"/>
              <a:gd name="connsiteX2" fmla="*/ 1342652 w 1412575"/>
              <a:gd name="connsiteY2" fmla="*/ 66369 h 2055739"/>
              <a:gd name="connsiteX3" fmla="*/ 1377725 w 1412575"/>
              <a:gd name="connsiteY3" fmla="*/ 452645 h 2055739"/>
              <a:gd name="connsiteX4" fmla="*/ 1265772 w 1412575"/>
              <a:gd name="connsiteY4" fmla="*/ 1533898 h 2055739"/>
              <a:gd name="connsiteX5" fmla="*/ 1021454 w 1412575"/>
              <a:gd name="connsiteY5" fmla="*/ 2055739 h 2055739"/>
              <a:gd name="connsiteX6" fmla="*/ 395272 w 1412575"/>
              <a:gd name="connsiteY6" fmla="*/ 1860447 h 2055739"/>
              <a:gd name="connsiteX7" fmla="*/ 0 w 1412575"/>
              <a:gd name="connsiteY7" fmla="*/ 1501355 h 2055739"/>
              <a:gd name="connsiteX8" fmla="*/ 307055 w 1412575"/>
              <a:gd name="connsiteY8" fmla="*/ 133578 h 2055739"/>
              <a:gd name="connsiteX0" fmla="*/ 307055 w 1412575"/>
              <a:gd name="connsiteY0" fmla="*/ 133578 h 2055739"/>
              <a:gd name="connsiteX1" fmla="*/ 728885 w 1412575"/>
              <a:gd name="connsiteY1" fmla="*/ 0 h 2055739"/>
              <a:gd name="connsiteX2" fmla="*/ 1342652 w 1412575"/>
              <a:gd name="connsiteY2" fmla="*/ 66369 h 2055739"/>
              <a:gd name="connsiteX3" fmla="*/ 1377725 w 1412575"/>
              <a:gd name="connsiteY3" fmla="*/ 452645 h 2055739"/>
              <a:gd name="connsiteX4" fmla="*/ 1265772 w 1412575"/>
              <a:gd name="connsiteY4" fmla="*/ 1533898 h 2055739"/>
              <a:gd name="connsiteX5" fmla="*/ 1021454 w 1412575"/>
              <a:gd name="connsiteY5" fmla="*/ 2055739 h 2055739"/>
              <a:gd name="connsiteX6" fmla="*/ 395272 w 1412575"/>
              <a:gd name="connsiteY6" fmla="*/ 1860447 h 2055739"/>
              <a:gd name="connsiteX7" fmla="*/ 0 w 1412575"/>
              <a:gd name="connsiteY7" fmla="*/ 1501355 h 2055739"/>
              <a:gd name="connsiteX8" fmla="*/ 307055 w 1412575"/>
              <a:gd name="connsiteY8" fmla="*/ 133578 h 2055739"/>
              <a:gd name="connsiteX0" fmla="*/ 307055 w 1408163"/>
              <a:gd name="connsiteY0" fmla="*/ 133578 h 2055739"/>
              <a:gd name="connsiteX1" fmla="*/ 728885 w 1408163"/>
              <a:gd name="connsiteY1" fmla="*/ 0 h 2055739"/>
              <a:gd name="connsiteX2" fmla="*/ 1342652 w 1408163"/>
              <a:gd name="connsiteY2" fmla="*/ 66369 h 2055739"/>
              <a:gd name="connsiteX3" fmla="*/ 1377725 w 1408163"/>
              <a:gd name="connsiteY3" fmla="*/ 452645 h 2055739"/>
              <a:gd name="connsiteX4" fmla="*/ 1265772 w 1408163"/>
              <a:gd name="connsiteY4" fmla="*/ 1533898 h 2055739"/>
              <a:gd name="connsiteX5" fmla="*/ 1021454 w 1408163"/>
              <a:gd name="connsiteY5" fmla="*/ 2055739 h 2055739"/>
              <a:gd name="connsiteX6" fmla="*/ 395272 w 1408163"/>
              <a:gd name="connsiteY6" fmla="*/ 1860447 h 2055739"/>
              <a:gd name="connsiteX7" fmla="*/ 0 w 1408163"/>
              <a:gd name="connsiteY7" fmla="*/ 1501355 h 2055739"/>
              <a:gd name="connsiteX8" fmla="*/ 307055 w 1408163"/>
              <a:gd name="connsiteY8" fmla="*/ 133578 h 2055739"/>
              <a:gd name="connsiteX0" fmla="*/ 307055 w 1417089"/>
              <a:gd name="connsiteY0" fmla="*/ 133578 h 2055739"/>
              <a:gd name="connsiteX1" fmla="*/ 728885 w 1417089"/>
              <a:gd name="connsiteY1" fmla="*/ 0 h 2055739"/>
              <a:gd name="connsiteX2" fmla="*/ 1342652 w 1417089"/>
              <a:gd name="connsiteY2" fmla="*/ 66369 h 2055739"/>
              <a:gd name="connsiteX3" fmla="*/ 1399138 w 1417089"/>
              <a:gd name="connsiteY3" fmla="*/ 493120 h 2055739"/>
              <a:gd name="connsiteX4" fmla="*/ 1265772 w 1417089"/>
              <a:gd name="connsiteY4" fmla="*/ 1533898 h 2055739"/>
              <a:gd name="connsiteX5" fmla="*/ 1021454 w 1417089"/>
              <a:gd name="connsiteY5" fmla="*/ 2055739 h 2055739"/>
              <a:gd name="connsiteX6" fmla="*/ 395272 w 1417089"/>
              <a:gd name="connsiteY6" fmla="*/ 1860447 h 2055739"/>
              <a:gd name="connsiteX7" fmla="*/ 0 w 1417089"/>
              <a:gd name="connsiteY7" fmla="*/ 1501355 h 2055739"/>
              <a:gd name="connsiteX8" fmla="*/ 307055 w 1417089"/>
              <a:gd name="connsiteY8" fmla="*/ 133578 h 2055739"/>
              <a:gd name="connsiteX0" fmla="*/ 307055 w 1417089"/>
              <a:gd name="connsiteY0" fmla="*/ 133578 h 2055739"/>
              <a:gd name="connsiteX1" fmla="*/ 728885 w 1417089"/>
              <a:gd name="connsiteY1" fmla="*/ 0 h 2055739"/>
              <a:gd name="connsiteX2" fmla="*/ 1342652 w 1417089"/>
              <a:gd name="connsiteY2" fmla="*/ 66369 h 2055739"/>
              <a:gd name="connsiteX3" fmla="*/ 1399138 w 1417089"/>
              <a:gd name="connsiteY3" fmla="*/ 493120 h 2055739"/>
              <a:gd name="connsiteX4" fmla="*/ 1265772 w 1417089"/>
              <a:gd name="connsiteY4" fmla="*/ 1533898 h 2055739"/>
              <a:gd name="connsiteX5" fmla="*/ 1021454 w 1417089"/>
              <a:gd name="connsiteY5" fmla="*/ 2055739 h 2055739"/>
              <a:gd name="connsiteX6" fmla="*/ 395272 w 1417089"/>
              <a:gd name="connsiteY6" fmla="*/ 1860447 h 2055739"/>
              <a:gd name="connsiteX7" fmla="*/ 0 w 1417089"/>
              <a:gd name="connsiteY7" fmla="*/ 1501355 h 2055739"/>
              <a:gd name="connsiteX8" fmla="*/ 307055 w 1417089"/>
              <a:gd name="connsiteY8" fmla="*/ 133578 h 205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089" h="2055739">
                <a:moveTo>
                  <a:pt x="307055" y="133578"/>
                </a:moveTo>
                <a:cubicBezTo>
                  <a:pt x="307055" y="309"/>
                  <a:pt x="595616" y="0"/>
                  <a:pt x="728885" y="0"/>
                </a:cubicBezTo>
                <a:lnTo>
                  <a:pt x="1342652" y="66369"/>
                </a:lnTo>
                <a:cubicBezTo>
                  <a:pt x="1465638" y="167447"/>
                  <a:pt x="1399138" y="359851"/>
                  <a:pt x="1399138" y="493120"/>
                </a:cubicBezTo>
                <a:cubicBezTo>
                  <a:pt x="1320758" y="1215306"/>
                  <a:pt x="1384627" y="790301"/>
                  <a:pt x="1265772" y="1533898"/>
                </a:cubicBezTo>
                <a:cubicBezTo>
                  <a:pt x="1265772" y="1667167"/>
                  <a:pt x="1154723" y="2055739"/>
                  <a:pt x="1021454" y="2055739"/>
                </a:cubicBezTo>
                <a:lnTo>
                  <a:pt x="395272" y="1860447"/>
                </a:lnTo>
                <a:cubicBezTo>
                  <a:pt x="262003" y="1860447"/>
                  <a:pt x="0" y="1634624"/>
                  <a:pt x="0" y="1501355"/>
                </a:cubicBezTo>
                <a:lnTo>
                  <a:pt x="307055" y="133578"/>
                </a:lnTo>
                <a:close/>
              </a:path>
            </a:pathLst>
          </a:custGeom>
          <a:solidFill>
            <a:schemeClr val="accent3">
              <a:lumMod val="75000"/>
              <a:alpha val="58000"/>
            </a:schemeClr>
          </a:solidFill>
          <a:ln w="317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Title 1"/>
          <p:cNvSpPr txBox="1">
            <a:spLocks/>
          </p:cNvSpPr>
          <p:nvPr/>
        </p:nvSpPr>
        <p:spPr bwMode="auto">
          <a:xfrm>
            <a:off x="283590" y="76200"/>
            <a:ext cx="7869810"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a:lnSpc>
                <a:spcPts val="2800"/>
              </a:lnSpc>
              <a:spcBef>
                <a:spcPct val="0"/>
              </a:spcBef>
              <a:defRPr/>
            </a:pP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Working with Land Owners to</a:t>
            </a:r>
          </a:p>
          <a:p>
            <a:pPr>
              <a:lnSpc>
                <a:spcPts val="2800"/>
              </a:lnSpc>
              <a:spcBef>
                <a:spcPct val="0"/>
              </a:spcBef>
              <a:defRPr/>
            </a:pP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Enhance Restoration Work</a:t>
            </a:r>
            <a:endParaRPr lang="en-US" sz="3200"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33486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81000" y="-16932"/>
            <a:ext cx="6858000" cy="12192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fontAlgn="base">
              <a:spcAft>
                <a:spcPct val="0"/>
              </a:spcAft>
            </a:pP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Making Planning and Prioritization Tools Accessible to Local Partners</a:t>
            </a:r>
            <a:endPar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9829800" y="6171513"/>
            <a:ext cx="782128" cy="246221"/>
          </a:xfrm>
          <a:prstGeom prst="rect">
            <a:avLst/>
          </a:prstGeom>
          <a:noFill/>
        </p:spPr>
        <p:txBody>
          <a:bodyPr wrap="square" rtlCol="0">
            <a:spAutoFit/>
          </a:bodyPr>
          <a:lstStyle/>
          <a:p>
            <a:pPr fontAlgn="base">
              <a:spcBef>
                <a:spcPct val="0"/>
              </a:spcBef>
              <a:spcAft>
                <a:spcPct val="0"/>
              </a:spcAft>
            </a:pPr>
            <a:r>
              <a:rPr lang="en-US" sz="1000" dirty="0">
                <a:solidFill>
                  <a:prstClr val="white"/>
                </a:solidFill>
                <a:latin typeface="AR BLANCA" panose="02000000000000000000" pitchFamily="2" charset="0"/>
                <a:cs typeface="Arial" charset="0"/>
              </a:rPr>
              <a:t>Ian Plant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2592"/>
          <a:stretch/>
        </p:blipFill>
        <p:spPr>
          <a:xfrm>
            <a:off x="0" y="1264024"/>
            <a:ext cx="12234672" cy="5153710"/>
          </a:xfrm>
          <a:prstGeom prst="rect">
            <a:avLst/>
          </a:prstGeom>
        </p:spPr>
      </p:pic>
    </p:spTree>
    <p:extLst>
      <p:ext uri="{BB962C8B-B14F-4D97-AF65-F5344CB8AC3E}">
        <p14:creationId xmlns:p14="http://schemas.microsoft.com/office/powerpoint/2010/main" val="31180791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829800" y="6171513"/>
            <a:ext cx="782128" cy="246221"/>
          </a:xfrm>
          <a:prstGeom prst="rect">
            <a:avLst/>
          </a:prstGeom>
          <a:noFill/>
        </p:spPr>
        <p:txBody>
          <a:bodyPr wrap="square" rtlCol="0">
            <a:spAutoFit/>
          </a:bodyPr>
          <a:lstStyle/>
          <a:p>
            <a:pPr fontAlgn="base">
              <a:spcBef>
                <a:spcPct val="0"/>
              </a:spcBef>
              <a:spcAft>
                <a:spcPct val="0"/>
              </a:spcAft>
            </a:pPr>
            <a:r>
              <a:rPr lang="en-US" sz="1000" dirty="0">
                <a:solidFill>
                  <a:prstClr val="white"/>
                </a:solidFill>
                <a:latin typeface="AR BLANCA" panose="02000000000000000000" pitchFamily="2" charset="0"/>
                <a:cs typeface="Arial" charset="0"/>
              </a:rPr>
              <a:t>Ian Plant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2592"/>
          <a:stretch/>
        </p:blipFill>
        <p:spPr>
          <a:xfrm>
            <a:off x="0" y="1264024"/>
            <a:ext cx="12234672" cy="5153710"/>
          </a:xfrm>
          <a:prstGeom prst="rect">
            <a:avLst/>
          </a:prstGeom>
        </p:spPr>
      </p:pic>
      <p:pic>
        <p:nvPicPr>
          <p:cNvPr id="3" name="Picture 2"/>
          <p:cNvPicPr>
            <a:picLocks noChangeAspect="1"/>
          </p:cNvPicPr>
          <p:nvPr/>
        </p:nvPicPr>
        <p:blipFill>
          <a:blip r:embed="rId4"/>
          <a:stretch>
            <a:fillRect/>
          </a:stretch>
        </p:blipFill>
        <p:spPr>
          <a:xfrm>
            <a:off x="4296055" y="1683466"/>
            <a:ext cx="7400925" cy="4314825"/>
          </a:xfrm>
          <a:prstGeom prst="rect">
            <a:avLst/>
          </a:prstGeom>
        </p:spPr>
      </p:pic>
      <p:sp>
        <p:nvSpPr>
          <p:cNvPr id="4" name="Rectangle 3"/>
          <p:cNvSpPr/>
          <p:nvPr/>
        </p:nvSpPr>
        <p:spPr>
          <a:xfrm>
            <a:off x="3146612" y="5522259"/>
            <a:ext cx="555812" cy="376517"/>
          </a:xfrm>
          <a:prstGeom prst="rect">
            <a:avLst/>
          </a:prstGeom>
          <a:noFill/>
          <a:ln w="412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itle 1"/>
          <p:cNvSpPr txBox="1">
            <a:spLocks/>
          </p:cNvSpPr>
          <p:nvPr/>
        </p:nvSpPr>
        <p:spPr>
          <a:xfrm>
            <a:off x="381000" y="-16932"/>
            <a:ext cx="6858000" cy="12192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fontAlgn="base">
              <a:spcAft>
                <a:spcPct val="0"/>
              </a:spcAft>
            </a:pP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Making Planning and Prioritization Tools Accessible to Local Partners</a:t>
            </a:r>
            <a:endPar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8355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2136"/>
          <a:stretch/>
        </p:blipFill>
        <p:spPr>
          <a:xfrm>
            <a:off x="0" y="1237128"/>
            <a:ext cx="12234672" cy="5180605"/>
          </a:xfrm>
          <a:prstGeom prst="rect">
            <a:avLst/>
          </a:prstGeom>
        </p:spPr>
      </p:pic>
      <p:sp>
        <p:nvSpPr>
          <p:cNvPr id="7" name="TextBox 6"/>
          <p:cNvSpPr txBox="1"/>
          <p:nvPr/>
        </p:nvSpPr>
        <p:spPr>
          <a:xfrm>
            <a:off x="9829800" y="6171513"/>
            <a:ext cx="782128" cy="246221"/>
          </a:xfrm>
          <a:prstGeom prst="rect">
            <a:avLst/>
          </a:prstGeom>
          <a:noFill/>
        </p:spPr>
        <p:txBody>
          <a:bodyPr wrap="square" rtlCol="0">
            <a:spAutoFit/>
          </a:bodyPr>
          <a:lstStyle/>
          <a:p>
            <a:pPr fontAlgn="base">
              <a:spcBef>
                <a:spcPct val="0"/>
              </a:spcBef>
              <a:spcAft>
                <a:spcPct val="0"/>
              </a:spcAft>
            </a:pPr>
            <a:r>
              <a:rPr lang="en-US" sz="1000" dirty="0">
                <a:solidFill>
                  <a:prstClr val="white"/>
                </a:solidFill>
                <a:latin typeface="AR BLANCA" panose="02000000000000000000" pitchFamily="2" charset="0"/>
                <a:cs typeface="Arial" charset="0"/>
              </a:rPr>
              <a:t>Ian Plant</a:t>
            </a:r>
          </a:p>
        </p:txBody>
      </p:sp>
      <p:sp>
        <p:nvSpPr>
          <p:cNvPr id="8" name="Title 1"/>
          <p:cNvSpPr txBox="1">
            <a:spLocks/>
          </p:cNvSpPr>
          <p:nvPr/>
        </p:nvSpPr>
        <p:spPr>
          <a:xfrm>
            <a:off x="381000" y="-16932"/>
            <a:ext cx="6858000" cy="12192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fontAlgn="base">
              <a:spcAft>
                <a:spcPct val="0"/>
              </a:spcAft>
            </a:pP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Making Planning and Prioritization Tools Accessible to Local Partners</a:t>
            </a:r>
            <a:endPar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77417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12440"/>
          <a:stretch/>
        </p:blipFill>
        <p:spPr>
          <a:xfrm>
            <a:off x="0" y="1255058"/>
            <a:ext cx="12234672" cy="5162675"/>
          </a:xfrm>
          <a:prstGeom prst="rect">
            <a:avLst/>
          </a:prstGeom>
        </p:spPr>
      </p:pic>
      <p:sp>
        <p:nvSpPr>
          <p:cNvPr id="7" name="TextBox 6"/>
          <p:cNvSpPr txBox="1"/>
          <p:nvPr/>
        </p:nvSpPr>
        <p:spPr>
          <a:xfrm>
            <a:off x="9829800" y="6171513"/>
            <a:ext cx="782128" cy="246221"/>
          </a:xfrm>
          <a:prstGeom prst="rect">
            <a:avLst/>
          </a:prstGeom>
          <a:noFill/>
        </p:spPr>
        <p:txBody>
          <a:bodyPr wrap="square" rtlCol="0">
            <a:spAutoFit/>
          </a:bodyPr>
          <a:lstStyle/>
          <a:p>
            <a:pPr fontAlgn="base">
              <a:spcBef>
                <a:spcPct val="0"/>
              </a:spcBef>
              <a:spcAft>
                <a:spcPct val="0"/>
              </a:spcAft>
            </a:pPr>
            <a:r>
              <a:rPr lang="en-US" sz="1000" dirty="0">
                <a:solidFill>
                  <a:prstClr val="white"/>
                </a:solidFill>
                <a:latin typeface="AR BLANCA" panose="02000000000000000000" pitchFamily="2" charset="0"/>
                <a:cs typeface="Arial" charset="0"/>
              </a:rPr>
              <a:t>Ian Plant</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601" y="1342150"/>
            <a:ext cx="3897566" cy="5043908"/>
          </a:xfrm>
          <a:prstGeom prst="rect">
            <a:avLst/>
          </a:prstGeom>
          <a:effectLst>
            <a:outerShdw blurRad="50800" dist="38100" dir="8100000" algn="tr" rotWithShape="0">
              <a:prstClr val="black">
                <a:alpha val="40000"/>
              </a:prstClr>
            </a:outerShdw>
          </a:effectLst>
        </p:spPr>
      </p:pic>
      <p:sp>
        <p:nvSpPr>
          <p:cNvPr id="8" name="Title 1"/>
          <p:cNvSpPr txBox="1">
            <a:spLocks/>
          </p:cNvSpPr>
          <p:nvPr/>
        </p:nvSpPr>
        <p:spPr>
          <a:xfrm>
            <a:off x="381000" y="-16932"/>
            <a:ext cx="6858000" cy="12192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fontAlgn="base">
              <a:spcAft>
                <a:spcPct val="0"/>
              </a:spcAft>
            </a:pP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Making Planning and Prioritization Tools Accessible to Local Partners</a:t>
            </a:r>
            <a:endPar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4480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934" y="1219200"/>
            <a:ext cx="12035866" cy="5181600"/>
          </a:xfrm>
          <a:prstGeom prst="rect">
            <a:avLst/>
          </a:prstGeom>
          <a:effectLst>
            <a:softEdge rad="635000"/>
          </a:effectLst>
        </p:spPr>
      </p:pic>
      <p:sp>
        <p:nvSpPr>
          <p:cNvPr id="10244" name="Content Placeholder 8"/>
          <p:cNvSpPr>
            <a:spLocks noGrp="1"/>
          </p:cNvSpPr>
          <p:nvPr>
            <p:ph type="body" idx="1"/>
          </p:nvPr>
        </p:nvSpPr>
        <p:spPr>
          <a:xfrm>
            <a:off x="1524000" y="3505200"/>
            <a:ext cx="7772400" cy="1500187"/>
          </a:xfrm>
        </p:spPr>
        <p:txBody>
          <a:bodyPr/>
          <a:lstStyle/>
          <a:p>
            <a:pPr eaLnBrk="1" hangingPunct="1"/>
            <a:r>
              <a:rPr lang="en-US" sz="4000" b="1" i="1" dirty="0">
                <a:solidFill>
                  <a:schemeClr val="bg1"/>
                </a:solidFill>
                <a:effectLst>
                  <a:outerShdw blurRad="38100" dist="38100" dir="2700000" algn="tl">
                    <a:srgbClr val="000000">
                      <a:alpha val="43137"/>
                    </a:srgbClr>
                  </a:outerShdw>
                </a:effectLst>
              </a:rPr>
              <a:t>Precision Conservation:  </a:t>
            </a:r>
          </a:p>
          <a:p>
            <a:pPr eaLnBrk="1" hangingPunct="1"/>
            <a:r>
              <a:rPr lang="en-US" sz="4000" b="1" i="1" dirty="0">
                <a:solidFill>
                  <a:schemeClr val="bg1"/>
                </a:solidFill>
                <a:effectLst>
                  <a:outerShdw blurRad="38100" dist="38100" dir="2700000" algn="tl">
                    <a:srgbClr val="000000">
                      <a:alpha val="43137"/>
                    </a:srgbClr>
                  </a:outerShdw>
                </a:effectLst>
              </a:rPr>
              <a:t>High-Resolution Landscape Analysis in the Chesapeake Bay </a:t>
            </a:r>
          </a:p>
        </p:txBody>
      </p:sp>
    </p:spTree>
    <p:extLst>
      <p:ext uri="{BB962C8B-B14F-4D97-AF65-F5344CB8AC3E}">
        <p14:creationId xmlns:p14="http://schemas.microsoft.com/office/powerpoint/2010/main" val="885817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19200"/>
            <a:ext cx="12192000" cy="5181600"/>
          </a:xfrm>
          <a:prstGeom prst="rect">
            <a:avLst/>
          </a:prstGeom>
          <a:effectLst>
            <a:softEdge rad="635000"/>
          </a:effectLst>
        </p:spPr>
      </p:pic>
      <p:sp>
        <p:nvSpPr>
          <p:cNvPr id="5" name="Rectangle 4"/>
          <p:cNvSpPr/>
          <p:nvPr/>
        </p:nvSpPr>
        <p:spPr>
          <a:xfrm>
            <a:off x="990600" y="3733800"/>
            <a:ext cx="7704655" cy="1723549"/>
          </a:xfrm>
          <a:prstGeom prst="rect">
            <a:avLst/>
          </a:prstGeom>
          <a:effectLst>
            <a:outerShdw blurRad="50800" dist="38100" dir="2700000" algn="tl" rotWithShape="0">
              <a:prstClr val="black">
                <a:alpha val="40000"/>
              </a:prstClr>
            </a:outerShdw>
          </a:effectLst>
        </p:spPr>
        <p:txBody>
          <a:bodyPr>
            <a:spAutoFit/>
          </a:bodyPr>
          <a:lstStyle/>
          <a:p>
            <a:pPr fontAlgn="auto">
              <a:spcBef>
                <a:spcPts val="0"/>
              </a:spcBef>
              <a:spcAft>
                <a:spcPts val="1200"/>
              </a:spcAft>
              <a:defRPr/>
            </a:pPr>
            <a:r>
              <a:rPr lang="en-US" sz="3200" b="1" dirty="0">
                <a:ln>
                  <a:solidFill>
                    <a:schemeClr val="tx2">
                      <a:lumMod val="75000"/>
                    </a:schemeClr>
                  </a:solidFill>
                </a:ln>
                <a:solidFill>
                  <a:schemeClr val="bg1"/>
                </a:solidFill>
                <a:effectLst>
                  <a:outerShdw blurRad="38100" dist="38100" dir="2700000" algn="tl">
                    <a:srgbClr val="000000">
                      <a:alpha val="43137"/>
                    </a:srgbClr>
                  </a:outerShdw>
                </a:effectLst>
                <a:latin typeface="Cambria" panose="02040503050406030204" pitchFamily="18" charset="0"/>
                <a:cs typeface="+mn-cs"/>
              </a:rPr>
              <a:t>Contact:</a:t>
            </a:r>
          </a:p>
          <a:p>
            <a:pPr fontAlgn="auto">
              <a:spcBef>
                <a:spcPts val="0"/>
              </a:spcBef>
              <a:spcAft>
                <a:spcPts val="0"/>
              </a:spcAft>
              <a:defRPr/>
            </a:pPr>
            <a:r>
              <a:rPr lang="en-US" sz="3200" b="1" dirty="0" smtClean="0">
                <a:ln>
                  <a:solidFill>
                    <a:schemeClr val="tx2">
                      <a:lumMod val="75000"/>
                    </a:schemeClr>
                  </a:solidFill>
                </a:ln>
                <a:solidFill>
                  <a:schemeClr val="bg1"/>
                </a:solidFill>
                <a:effectLst>
                  <a:outerShdw blurRad="38100" dist="38100" dir="2700000" algn="tl">
                    <a:srgbClr val="000000">
                      <a:alpha val="43137"/>
                    </a:srgbClr>
                  </a:outerShdw>
                </a:effectLst>
                <a:latin typeface="Cambria" panose="02040503050406030204" pitchFamily="18" charset="0"/>
                <a:cs typeface="+mn-cs"/>
              </a:rPr>
              <a:t>Jeffrey Allenby </a:t>
            </a:r>
          </a:p>
          <a:p>
            <a:pPr fontAlgn="auto">
              <a:spcBef>
                <a:spcPts val="0"/>
              </a:spcBef>
              <a:spcAft>
                <a:spcPts val="0"/>
              </a:spcAft>
              <a:defRPr/>
            </a:pPr>
            <a:r>
              <a:rPr lang="en-US" sz="3200" b="1" smtClean="0">
                <a:ln>
                  <a:solidFill>
                    <a:schemeClr val="tx2">
                      <a:lumMod val="75000"/>
                    </a:schemeClr>
                  </a:solidFill>
                </a:ln>
                <a:solidFill>
                  <a:schemeClr val="bg1"/>
                </a:solidFill>
                <a:effectLst>
                  <a:outerShdw blurRad="38100" dist="38100" dir="2700000" algn="tl">
                    <a:srgbClr val="000000">
                      <a:alpha val="43137"/>
                    </a:srgbClr>
                  </a:outerShdw>
                </a:effectLst>
                <a:latin typeface="Cambria" panose="02040503050406030204" pitchFamily="18" charset="0"/>
                <a:cs typeface="+mn-cs"/>
              </a:rPr>
              <a:t>jallenby@chesapeakeconservancy.org</a:t>
            </a:r>
            <a:endParaRPr lang="en-US" sz="3200" b="1" dirty="0">
              <a:ln>
                <a:solidFill>
                  <a:schemeClr val="tx2">
                    <a:lumMod val="75000"/>
                  </a:schemeClr>
                </a:solidFill>
              </a:ln>
              <a:solidFill>
                <a:schemeClr val="bg1"/>
              </a:solidFill>
              <a:effectLst>
                <a:outerShdw blurRad="38100" dist="38100" dir="2700000" algn="tl">
                  <a:srgbClr val="000000">
                    <a:alpha val="43137"/>
                  </a:srgbClr>
                </a:outerShdw>
              </a:effectLst>
              <a:latin typeface="Cambria" panose="02040503050406030204" pitchFamily="18" charset="0"/>
              <a:cs typeface="+mn-cs"/>
            </a:endParaRPr>
          </a:p>
        </p:txBody>
      </p:sp>
      <p:sp>
        <p:nvSpPr>
          <p:cNvPr id="6" name="Title 1"/>
          <p:cNvSpPr txBox="1">
            <a:spLocks/>
          </p:cNvSpPr>
          <p:nvPr/>
        </p:nvSpPr>
        <p:spPr bwMode="auto">
          <a:xfrm>
            <a:off x="130903" y="76200"/>
            <a:ext cx="521644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scene3d>
              <a:camera prst="orthographicFront"/>
              <a:lightRig rig="threePt" dir="t"/>
            </a:scene3d>
            <a:flatTx/>
          </a:bodyPr>
          <a:lstStyle/>
          <a:p>
            <a:pPr>
              <a:lnSpc>
                <a:spcPts val="2800"/>
              </a:lnSpc>
              <a:defRPr/>
            </a:pPr>
            <a:r>
              <a:rPr lang="en-US" sz="3200" i="1" dirty="0" smtClean="0">
                <a:solidFill>
                  <a:schemeClr val="bg1"/>
                </a:solidFill>
                <a:effectLst>
                  <a:outerShdw blurRad="38100" dist="38100" dir="2700000" algn="tl">
                    <a:srgbClr val="000000">
                      <a:alpha val="43137"/>
                    </a:srgbClr>
                  </a:outerShdw>
                </a:effectLst>
                <a:latin typeface="Cambria" panose="02040503050406030204" pitchFamily="18" charset="0"/>
              </a:rPr>
              <a:t>Questions and Discussion</a:t>
            </a:r>
            <a:endParaRPr lang="en-US" sz="3200" i="1" dirty="0">
              <a:solidFill>
                <a:schemeClr val="bg1"/>
              </a:solidFill>
              <a:latin typeface="Cambria" panose="02040503050406030204" pitchFamily="18" charset="0"/>
            </a:endParaRPr>
          </a:p>
        </p:txBody>
      </p:sp>
    </p:spTree>
    <p:extLst>
      <p:ext uri="{BB962C8B-B14F-4D97-AF65-F5344CB8AC3E}">
        <p14:creationId xmlns:p14="http://schemas.microsoft.com/office/powerpoint/2010/main" val="40118002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Content Placeholder 8"/>
          <p:cNvSpPr>
            <a:spLocks noGrp="1"/>
          </p:cNvSpPr>
          <p:nvPr>
            <p:ph idx="1"/>
          </p:nvPr>
        </p:nvSpPr>
        <p:spPr>
          <a:xfrm>
            <a:off x="1643063" y="2841625"/>
            <a:ext cx="5986462" cy="2667000"/>
          </a:xfrm>
        </p:spPr>
        <p:txBody>
          <a:bodyPr/>
          <a:lstStyle/>
          <a:p>
            <a:pPr eaLnBrk="1" hangingPunct="1">
              <a:buFont typeface="Arial" charset="0"/>
              <a:buNone/>
              <a:defRPr/>
            </a:pPr>
            <a:r>
              <a:rPr lang="en-US" sz="2400" b="1" dirty="0">
                <a:solidFill>
                  <a:schemeClr val="bg1"/>
                </a:solidFill>
                <a:effectLst>
                  <a:outerShdw blurRad="38100" dist="38100" dir="2700000" algn="tl">
                    <a:srgbClr val="000000">
                      <a:alpha val="43137"/>
                    </a:srgbClr>
                  </a:outerShdw>
                </a:effectLst>
              </a:rPr>
              <a:t/>
            </a:r>
            <a:br>
              <a:rPr lang="en-US" sz="2400" b="1" dirty="0">
                <a:solidFill>
                  <a:schemeClr val="bg1"/>
                </a:solidFill>
                <a:effectLst>
                  <a:outerShdw blurRad="38100" dist="38100" dir="2700000" algn="tl">
                    <a:srgbClr val="000000">
                      <a:alpha val="43137"/>
                    </a:srgbClr>
                  </a:outerShdw>
                </a:effectLst>
              </a:rPr>
            </a:br>
            <a:r>
              <a:rPr lang="en-US" sz="2400" b="1" dirty="0">
                <a:solidFill>
                  <a:schemeClr val="bg1"/>
                </a:solidFill>
                <a:effectLst>
                  <a:outerShdw blurRad="38100" dist="38100" dir="2700000" algn="tl">
                    <a:srgbClr val="000000">
                      <a:alpha val="43137"/>
                    </a:srgbClr>
                  </a:outerShdw>
                </a:effectLst>
              </a:rPr>
              <a:t/>
            </a:r>
            <a:br>
              <a:rPr lang="en-US" sz="2400" b="1" dirty="0">
                <a:solidFill>
                  <a:schemeClr val="bg1"/>
                </a:solidFill>
                <a:effectLst>
                  <a:outerShdw blurRad="38100" dist="38100" dir="2700000" algn="tl">
                    <a:srgbClr val="000000">
                      <a:alpha val="43137"/>
                    </a:srgbClr>
                  </a:outerShdw>
                </a:effectLst>
              </a:rPr>
            </a:br>
            <a:endParaRPr lang="en-US" sz="2400" b="1" i="1" dirty="0">
              <a:solidFill>
                <a:schemeClr val="bg1"/>
              </a:solidFill>
              <a:effectLst>
                <a:outerShdw blurRad="38100" dist="38100" dir="2700000" algn="tl">
                  <a:srgbClr val="000000">
                    <a:alpha val="43137"/>
                  </a:srgbClr>
                </a:outerShdw>
              </a:effectLst>
            </a:endParaRPr>
          </a:p>
          <a:p>
            <a:pPr eaLnBrk="1" hangingPunct="1">
              <a:buFont typeface="Arial" charset="0"/>
              <a:buNone/>
              <a:defRPr/>
            </a:pPr>
            <a:endParaRPr lang="en-US" sz="2400" b="1" i="1" dirty="0">
              <a:solidFill>
                <a:schemeClr val="bg1"/>
              </a:solidFill>
              <a:effectLst>
                <a:outerShdw blurRad="38100" dist="38100" dir="2700000" algn="tl">
                  <a:srgbClr val="000000">
                    <a:alpha val="43137"/>
                  </a:srgbClr>
                </a:outerShdw>
              </a:effectLst>
            </a:endParaRPr>
          </a:p>
          <a:p>
            <a:pPr eaLnBrk="1" hangingPunct="1">
              <a:buFont typeface="Arial" charset="0"/>
              <a:buNone/>
              <a:defRPr/>
            </a:pPr>
            <a:endParaRPr lang="en-US" sz="2400" b="1" dirty="0">
              <a:solidFill>
                <a:schemeClr val="bg1"/>
              </a:solidFill>
              <a:effectLst>
                <a:outerShdw blurRad="38100" dist="38100" dir="2700000" algn="tl">
                  <a:srgbClr val="000000">
                    <a:alpha val="43137"/>
                  </a:srgbClr>
                </a:outerShdw>
              </a:effectLst>
            </a:endParaRPr>
          </a:p>
          <a:p>
            <a:pPr eaLnBrk="1" hangingPunct="1">
              <a:buFont typeface="Arial" charset="0"/>
              <a:buNone/>
              <a:defRPr/>
            </a:pPr>
            <a:r>
              <a:rPr lang="en-US" sz="2400" b="1" i="1" dirty="0">
                <a:solidFill>
                  <a:schemeClr val="bg1"/>
                </a:solidFill>
                <a:effectLst>
                  <a:outerShdw blurRad="38100" dist="38100" dir="2700000" algn="tl">
                    <a:srgbClr val="000000">
                      <a:alpha val="43137"/>
                    </a:srgbClr>
                  </a:outerShdw>
                </a:effectLst>
              </a:rPr>
              <a:t>     </a:t>
            </a:r>
          </a:p>
          <a:p>
            <a:pPr eaLnBrk="1" hangingPunct="1">
              <a:buFont typeface="Arial" charset="0"/>
              <a:buNone/>
              <a:defRPr/>
            </a:pPr>
            <a:endParaRPr lang="en-US" sz="2400" b="1" dirty="0">
              <a:solidFill>
                <a:schemeClr val="bg1"/>
              </a:solidFill>
              <a:effectLst>
                <a:outerShdw blurRad="38100" dist="38100" dir="2700000" algn="tl">
                  <a:srgbClr val="000000">
                    <a:alpha val="43137"/>
                  </a:srgbClr>
                </a:outerShdw>
              </a:effectLst>
            </a:endParaRPr>
          </a:p>
        </p:txBody>
      </p:sp>
      <p:sp>
        <p:nvSpPr>
          <p:cNvPr id="7" name="Title 1"/>
          <p:cNvSpPr txBox="1">
            <a:spLocks/>
          </p:cNvSpPr>
          <p:nvPr/>
        </p:nvSpPr>
        <p:spPr bwMode="auto">
          <a:xfrm>
            <a:off x="304800" y="12700"/>
            <a:ext cx="4538785" cy="1143000"/>
          </a:xfrm>
          <a:prstGeom prst="rect">
            <a:avLst/>
          </a:prstGeom>
          <a:noFill/>
          <a:ln w="9525">
            <a:noFill/>
            <a:miter lim="800000"/>
            <a:headEnd/>
            <a:tailEnd/>
          </a:ln>
        </p:spPr>
        <p:txBody>
          <a:bodyPr anchor="ctr">
            <a:normAutofit fontScale="97500"/>
            <a:scene3d>
              <a:camera prst="orthographicFront"/>
              <a:lightRig rig="threePt" dir="t"/>
            </a:scene3d>
            <a:flatTx/>
          </a:bodyPr>
          <a:lstStyle/>
          <a:p>
            <a:pPr fontAlgn="auto">
              <a:lnSpc>
                <a:spcPts val="2800"/>
              </a:lnSpc>
              <a:spcAft>
                <a:spcPts val="0"/>
              </a:spcAft>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Precision Conservation Landscape Analysis</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447800" y="1246685"/>
            <a:ext cx="9143999" cy="830997"/>
          </a:xfrm>
          <a:prstGeom prst="rect">
            <a:avLst/>
          </a:prstGeom>
          <a:noFill/>
        </p:spPr>
        <p:txBody>
          <a:bodyPr wrap="square">
            <a:spAutoFit/>
          </a:bodyPr>
          <a:lstStyle/>
          <a:p>
            <a:pPr algn="ctr">
              <a:defRPr/>
            </a:pPr>
            <a:r>
              <a:rPr lang="en-US" sz="2400" i="1" dirty="0">
                <a:solidFill>
                  <a:schemeClr val="tx2"/>
                </a:solidFill>
                <a:latin typeface="Times New Roman" panose="02020603050405020304" pitchFamily="18" charset="0"/>
                <a:cs typeface="Times New Roman" panose="02020603050405020304" pitchFamily="18" charset="0"/>
              </a:rPr>
              <a:t>“Getting the </a:t>
            </a:r>
            <a:r>
              <a:rPr lang="en-US" sz="2400" b="1" i="1" dirty="0">
                <a:solidFill>
                  <a:schemeClr val="tx2"/>
                </a:solidFill>
                <a:latin typeface="Times New Roman" panose="02020603050405020304" pitchFamily="18" charset="0"/>
                <a:cs typeface="Times New Roman" panose="02020603050405020304" pitchFamily="18" charset="0"/>
              </a:rPr>
              <a:t>right practices</a:t>
            </a:r>
            <a:r>
              <a:rPr lang="en-US" sz="2400" i="1" dirty="0">
                <a:solidFill>
                  <a:schemeClr val="tx2"/>
                </a:solidFill>
                <a:latin typeface="Times New Roman" panose="02020603050405020304" pitchFamily="18" charset="0"/>
                <a:cs typeface="Times New Roman" panose="02020603050405020304" pitchFamily="18" charset="0"/>
              </a:rPr>
              <a:t>, in the </a:t>
            </a:r>
            <a:r>
              <a:rPr lang="en-US" sz="2400" b="1" i="1" dirty="0">
                <a:solidFill>
                  <a:schemeClr val="tx2"/>
                </a:solidFill>
                <a:latin typeface="Times New Roman" panose="02020603050405020304" pitchFamily="18" charset="0"/>
                <a:cs typeface="Times New Roman" panose="02020603050405020304" pitchFamily="18" charset="0"/>
              </a:rPr>
              <a:t>right places</a:t>
            </a:r>
            <a:r>
              <a:rPr lang="en-US" sz="2400" i="1" dirty="0">
                <a:solidFill>
                  <a:schemeClr val="tx2"/>
                </a:solidFill>
                <a:latin typeface="Times New Roman" panose="02020603050405020304" pitchFamily="18" charset="0"/>
                <a:cs typeface="Times New Roman" panose="02020603050405020304" pitchFamily="18" charset="0"/>
              </a:rPr>
              <a:t>, </a:t>
            </a:r>
            <a:br>
              <a:rPr lang="en-US" sz="2400" i="1" dirty="0">
                <a:solidFill>
                  <a:schemeClr val="tx2"/>
                </a:solidFill>
                <a:latin typeface="Times New Roman" panose="02020603050405020304" pitchFamily="18" charset="0"/>
                <a:cs typeface="Times New Roman" panose="02020603050405020304" pitchFamily="18" charset="0"/>
              </a:rPr>
            </a:br>
            <a:r>
              <a:rPr lang="en-US" sz="2400" i="1" dirty="0">
                <a:solidFill>
                  <a:schemeClr val="tx2"/>
                </a:solidFill>
                <a:latin typeface="Times New Roman" panose="02020603050405020304" pitchFamily="18" charset="0"/>
                <a:cs typeface="Times New Roman" panose="02020603050405020304" pitchFamily="18" charset="0"/>
              </a:rPr>
              <a:t>at the </a:t>
            </a:r>
            <a:r>
              <a:rPr lang="en-US" sz="2400" b="1" i="1" dirty="0">
                <a:solidFill>
                  <a:schemeClr val="tx2"/>
                </a:solidFill>
                <a:latin typeface="Times New Roman" panose="02020603050405020304" pitchFamily="18" charset="0"/>
                <a:cs typeface="Times New Roman" panose="02020603050405020304" pitchFamily="18" charset="0"/>
              </a:rPr>
              <a:t>right scale</a:t>
            </a:r>
            <a:r>
              <a:rPr lang="en-US" sz="2400" i="1" dirty="0">
                <a:solidFill>
                  <a:schemeClr val="tx2"/>
                </a:solidFill>
                <a:latin typeface="Times New Roman" panose="02020603050405020304" pitchFamily="18" charset="0"/>
                <a:cs typeface="Times New Roman" panose="02020603050405020304" pitchFamily="18" charset="0"/>
              </a:rPr>
              <a:t>, at the </a:t>
            </a:r>
            <a:r>
              <a:rPr lang="en-US" sz="2400" b="1" i="1" dirty="0">
                <a:solidFill>
                  <a:schemeClr val="tx2"/>
                </a:solidFill>
                <a:latin typeface="Times New Roman" panose="02020603050405020304" pitchFamily="18" charset="0"/>
                <a:cs typeface="Times New Roman" panose="02020603050405020304" pitchFamily="18" charset="0"/>
              </a:rPr>
              <a:t>right time</a:t>
            </a:r>
            <a:r>
              <a:rPr lang="en-US" sz="2400" i="1" dirty="0">
                <a:solidFill>
                  <a:schemeClr val="tx2"/>
                </a:solidFill>
                <a:latin typeface="Times New Roman" panose="02020603050405020304" pitchFamily="18" charset="0"/>
                <a:cs typeface="Times New Roman" panose="02020603050405020304" pitchFamily="18" charset="0"/>
              </a:rPr>
              <a:t> and making sure </a:t>
            </a:r>
            <a:r>
              <a:rPr lang="en-US" sz="2400" b="1" i="1" dirty="0">
                <a:solidFill>
                  <a:schemeClr val="tx2"/>
                </a:solidFill>
                <a:latin typeface="Times New Roman" panose="02020603050405020304" pitchFamily="18" charset="0"/>
                <a:cs typeface="Times New Roman" panose="02020603050405020304" pitchFamily="18" charset="0"/>
              </a:rPr>
              <a:t>they are working</a:t>
            </a:r>
            <a:r>
              <a:rPr lang="en-US" sz="2400" i="1" dirty="0">
                <a:solidFill>
                  <a:schemeClr val="tx2"/>
                </a:solidFill>
                <a:latin typeface="Times New Roman" panose="02020603050405020304" pitchFamily="18" charset="0"/>
                <a:cs typeface="Times New Roman" panose="02020603050405020304" pitchFamily="18" charset="0"/>
              </a:rPr>
              <a:t>”</a:t>
            </a:r>
          </a:p>
        </p:txBody>
      </p:sp>
      <p:grpSp>
        <p:nvGrpSpPr>
          <p:cNvPr id="3" name="Group 2"/>
          <p:cNvGrpSpPr/>
          <p:nvPr/>
        </p:nvGrpSpPr>
        <p:grpSpPr>
          <a:xfrm>
            <a:off x="838200" y="2077682"/>
            <a:ext cx="10287000" cy="4269447"/>
            <a:chOff x="170822" y="2596027"/>
            <a:chExt cx="8812788" cy="3657600"/>
          </a:xfrm>
        </p:grpSpPr>
        <p:pic>
          <p:nvPicPr>
            <p:cNvPr id="62466" name="Picture 2">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70822" y="2596027"/>
              <a:ext cx="2826327" cy="365760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27654" name="Picture 2">
              <a:hlinkClick r:id="rId4"/>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63599" y="2596027"/>
              <a:ext cx="2827234" cy="365760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26" name="Picture 2" descr="http://chesapeakeconservancy.org/images/Low_Cost_Water_Quality_Monitoring_Needs_Assessment_cover.jpg">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57283" y="2596027"/>
              <a:ext cx="2826327" cy="3657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9275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320635" y="1720068"/>
            <a:ext cx="1302391" cy="4590849"/>
            <a:chOff x="7577006" y="1725274"/>
            <a:chExt cx="1302391" cy="4590849"/>
          </a:xfrm>
        </p:grpSpPr>
        <p:sp>
          <p:nvSpPr>
            <p:cNvPr id="11" name="TextBox 10"/>
            <p:cNvSpPr txBox="1"/>
            <p:nvPr/>
          </p:nvSpPr>
          <p:spPr>
            <a:xfrm>
              <a:off x="7583997" y="5378409"/>
              <a:ext cx="1295400" cy="369332"/>
            </a:xfrm>
            <a:prstGeom prst="rect">
              <a:avLst/>
            </a:prstGeom>
            <a:noFill/>
          </p:spPr>
          <p:txBody>
            <a:bodyPr wrap="square" rtlCol="0">
              <a:spAutoFit/>
            </a:bodyPr>
            <a:lstStyle/>
            <a:p>
              <a:r>
                <a:rPr lang="en-US" b="1" dirty="0" smtClean="0">
                  <a:solidFill>
                    <a:schemeClr val="tx2"/>
                  </a:solidFill>
                  <a:latin typeface="Times New Roman" panose="02020603050405020304" pitchFamily="18" charset="0"/>
                  <a:cs typeface="Times New Roman" panose="02020603050405020304" pitchFamily="18" charset="0"/>
                </a:rPr>
                <a:t>Green</a:t>
              </a:r>
            </a:p>
          </p:txBody>
        </p:sp>
        <p:sp>
          <p:nvSpPr>
            <p:cNvPr id="12" name="TextBox 11"/>
            <p:cNvSpPr txBox="1"/>
            <p:nvPr/>
          </p:nvSpPr>
          <p:spPr>
            <a:xfrm>
              <a:off x="7577006" y="4648675"/>
              <a:ext cx="1295400" cy="369332"/>
            </a:xfrm>
            <a:prstGeom prst="rect">
              <a:avLst/>
            </a:prstGeom>
            <a:noFill/>
          </p:spPr>
          <p:txBody>
            <a:bodyPr wrap="square" rtlCol="0">
              <a:spAutoFit/>
            </a:bodyPr>
            <a:lstStyle/>
            <a:p>
              <a:r>
                <a:rPr lang="en-US" b="1" dirty="0" smtClean="0">
                  <a:solidFill>
                    <a:schemeClr val="tx2"/>
                  </a:solidFill>
                  <a:latin typeface="Times New Roman" panose="02020603050405020304" pitchFamily="18" charset="0"/>
                  <a:cs typeface="Times New Roman" panose="02020603050405020304" pitchFamily="18" charset="0"/>
                </a:rPr>
                <a:t>Blue</a:t>
              </a:r>
            </a:p>
          </p:txBody>
        </p:sp>
        <p:sp>
          <p:nvSpPr>
            <p:cNvPr id="13" name="TextBox 12"/>
            <p:cNvSpPr txBox="1"/>
            <p:nvPr/>
          </p:nvSpPr>
          <p:spPr>
            <a:xfrm>
              <a:off x="7583997" y="5946791"/>
              <a:ext cx="1295400" cy="369332"/>
            </a:xfrm>
            <a:prstGeom prst="rect">
              <a:avLst/>
            </a:prstGeom>
            <a:noFill/>
          </p:spPr>
          <p:txBody>
            <a:bodyPr wrap="square" rtlCol="0">
              <a:spAutoFit/>
            </a:bodyPr>
            <a:lstStyle/>
            <a:p>
              <a:r>
                <a:rPr lang="en-US" b="1" dirty="0" smtClean="0">
                  <a:solidFill>
                    <a:schemeClr val="tx2"/>
                  </a:solidFill>
                  <a:latin typeface="Times New Roman" panose="02020603050405020304" pitchFamily="18" charset="0"/>
                  <a:cs typeface="Times New Roman" panose="02020603050405020304" pitchFamily="18" charset="0"/>
                </a:rPr>
                <a:t>Red</a:t>
              </a:r>
            </a:p>
          </p:txBody>
        </p:sp>
        <p:sp>
          <p:nvSpPr>
            <p:cNvPr id="14" name="TextBox 13"/>
            <p:cNvSpPr txBox="1"/>
            <p:nvPr/>
          </p:nvSpPr>
          <p:spPr>
            <a:xfrm>
              <a:off x="7577006" y="3918941"/>
              <a:ext cx="1295400" cy="369332"/>
            </a:xfrm>
            <a:prstGeom prst="rect">
              <a:avLst/>
            </a:prstGeom>
            <a:noFill/>
          </p:spPr>
          <p:txBody>
            <a:bodyPr wrap="square" rtlCol="0">
              <a:spAutoFit/>
            </a:bodyPr>
            <a:lstStyle/>
            <a:p>
              <a:r>
                <a:rPr lang="en-US" b="1" dirty="0" smtClean="0">
                  <a:solidFill>
                    <a:schemeClr val="tx2"/>
                  </a:solidFill>
                  <a:latin typeface="Times New Roman" panose="02020603050405020304" pitchFamily="18" charset="0"/>
                  <a:cs typeface="Times New Roman" panose="02020603050405020304" pitchFamily="18" charset="0"/>
                </a:rPr>
                <a:t>NIR</a:t>
              </a:r>
            </a:p>
          </p:txBody>
        </p:sp>
        <p:sp>
          <p:nvSpPr>
            <p:cNvPr id="15" name="TextBox 14"/>
            <p:cNvSpPr txBox="1"/>
            <p:nvPr/>
          </p:nvSpPr>
          <p:spPr>
            <a:xfrm>
              <a:off x="7582250" y="3189207"/>
              <a:ext cx="1295400" cy="369332"/>
            </a:xfrm>
            <a:prstGeom prst="rect">
              <a:avLst/>
            </a:prstGeom>
            <a:noFill/>
          </p:spPr>
          <p:txBody>
            <a:bodyPr wrap="square" rtlCol="0">
              <a:spAutoFit/>
            </a:bodyPr>
            <a:lstStyle/>
            <a:p>
              <a:r>
                <a:rPr lang="en-US" b="1" dirty="0" smtClean="0">
                  <a:solidFill>
                    <a:schemeClr val="tx2"/>
                  </a:solidFill>
                  <a:latin typeface="Times New Roman" panose="02020603050405020304" pitchFamily="18" charset="0"/>
                  <a:cs typeface="Times New Roman" panose="02020603050405020304" pitchFamily="18" charset="0"/>
                </a:rPr>
                <a:t>NDVI</a:t>
              </a:r>
            </a:p>
          </p:txBody>
        </p:sp>
        <p:sp>
          <p:nvSpPr>
            <p:cNvPr id="16" name="TextBox 15"/>
            <p:cNvSpPr txBox="1"/>
            <p:nvPr/>
          </p:nvSpPr>
          <p:spPr>
            <a:xfrm>
              <a:off x="7581900" y="2459473"/>
              <a:ext cx="1295400" cy="369332"/>
            </a:xfrm>
            <a:prstGeom prst="rect">
              <a:avLst/>
            </a:prstGeom>
            <a:noFill/>
          </p:spPr>
          <p:txBody>
            <a:bodyPr wrap="square" rtlCol="0">
              <a:spAutoFit/>
            </a:bodyPr>
            <a:lstStyle/>
            <a:p>
              <a:r>
                <a:rPr lang="en-US" b="1" dirty="0" err="1" smtClean="0">
                  <a:solidFill>
                    <a:schemeClr val="tx2"/>
                  </a:solidFill>
                  <a:latin typeface="Times New Roman" panose="02020603050405020304" pitchFamily="18" charset="0"/>
                  <a:cs typeface="Times New Roman" panose="02020603050405020304" pitchFamily="18" charset="0"/>
                </a:rPr>
                <a:t>nDTM</a:t>
              </a:r>
              <a:endParaRPr lang="en-US" b="1" dirty="0" smtClean="0">
                <a:solidFill>
                  <a:schemeClr val="tx2"/>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583997" y="1725274"/>
              <a:ext cx="1295400" cy="369332"/>
            </a:xfrm>
            <a:prstGeom prst="rect">
              <a:avLst/>
            </a:prstGeom>
            <a:noFill/>
          </p:spPr>
          <p:txBody>
            <a:bodyPr wrap="square" rtlCol="0">
              <a:spAutoFit/>
            </a:bodyPr>
            <a:lstStyle/>
            <a:p>
              <a:r>
                <a:rPr lang="en-US" b="1" dirty="0" err="1" smtClean="0">
                  <a:solidFill>
                    <a:schemeClr val="tx2"/>
                  </a:solidFill>
                  <a:latin typeface="Times New Roman" panose="02020603050405020304" pitchFamily="18" charset="0"/>
                  <a:cs typeface="Times New Roman" panose="02020603050405020304" pitchFamily="18" charset="0"/>
                </a:rPr>
                <a:t>nDSM</a:t>
              </a:r>
              <a:endParaRPr lang="en-US" b="1" dirty="0" smtClean="0">
                <a:solidFill>
                  <a:schemeClr val="tx2"/>
                </a:solidFill>
                <a:latin typeface="Times New Roman" panose="02020603050405020304" pitchFamily="18" charset="0"/>
                <a:cs typeface="Times New Roman" panose="02020603050405020304" pitchFamily="18" charset="0"/>
              </a:endParaRPr>
            </a:p>
          </p:txBody>
        </p:sp>
      </p:grpSp>
      <p:sp>
        <p:nvSpPr>
          <p:cNvPr id="7" name="Title 1"/>
          <p:cNvSpPr txBox="1">
            <a:spLocks/>
          </p:cNvSpPr>
          <p:nvPr/>
        </p:nvSpPr>
        <p:spPr bwMode="auto">
          <a:xfrm>
            <a:off x="228600" y="98271"/>
            <a:ext cx="4653951"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scene3d>
              <a:camera prst="orthographicFront"/>
              <a:lightRig rig="threePt" dir="t"/>
            </a:scene3d>
            <a:flatTx/>
          </a:bodyPr>
          <a:lstStyle/>
          <a:p>
            <a:pPr>
              <a:lnSpc>
                <a:spcPts val="2800"/>
              </a:lnSpc>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Need for </a:t>
            </a:r>
            <a:b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Precision Conservation</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46049" y="1405159"/>
            <a:ext cx="4219175" cy="4770537"/>
          </a:xfrm>
          <a:prstGeom prst="rect">
            <a:avLst/>
          </a:prstGeom>
          <a:noFill/>
        </p:spPr>
        <p:txBody>
          <a:bodyPr wrap="square" rtlCol="0">
            <a:spAutoFit/>
          </a:bodyPr>
          <a:lstStyle/>
          <a:p>
            <a:r>
              <a:rPr lang="en-US" sz="2800" b="1" dirty="0">
                <a:solidFill>
                  <a:schemeClr val="tx2"/>
                </a:solidFill>
                <a:latin typeface="Times New Roman" panose="02020603050405020304" pitchFamily="18" charset="0"/>
                <a:cs typeface="Times New Roman" panose="02020603050405020304" pitchFamily="18" charset="0"/>
              </a:rPr>
              <a:t>We are </a:t>
            </a:r>
            <a:r>
              <a:rPr lang="en-US" sz="2800" b="1" dirty="0" smtClean="0">
                <a:solidFill>
                  <a:schemeClr val="tx2"/>
                </a:solidFill>
                <a:latin typeface="Times New Roman" panose="02020603050405020304" pitchFamily="18" charset="0"/>
                <a:cs typeface="Times New Roman" panose="02020603050405020304" pitchFamily="18" charset="0"/>
              </a:rPr>
              <a:t>using remote sensing and GIS modeling to generate new data that allow us to </a:t>
            </a:r>
            <a:r>
              <a:rPr lang="en-US" sz="2800" b="1" dirty="0">
                <a:solidFill>
                  <a:schemeClr val="tx2"/>
                </a:solidFill>
                <a:latin typeface="Times New Roman" panose="02020603050405020304" pitchFamily="18" charset="0"/>
                <a:cs typeface="Times New Roman" panose="02020603050405020304" pitchFamily="18" charset="0"/>
              </a:rPr>
              <a:t>identify priorities for conservation and restoration at the </a:t>
            </a:r>
            <a:r>
              <a:rPr lang="en-US" sz="2800" b="1" i="1" u="sng" dirty="0">
                <a:solidFill>
                  <a:schemeClr val="tx2"/>
                </a:solidFill>
                <a:latin typeface="Times New Roman" panose="02020603050405020304" pitchFamily="18" charset="0"/>
                <a:cs typeface="Times New Roman" panose="02020603050405020304" pitchFamily="18" charset="0"/>
              </a:rPr>
              <a:t>parcel-scale</a:t>
            </a:r>
            <a:endParaRPr lang="en-US" sz="2800" b="1" dirty="0">
              <a:solidFill>
                <a:schemeClr val="tx2"/>
              </a:solidFill>
              <a:latin typeface="Times New Roman" panose="02020603050405020304" pitchFamily="18" charset="0"/>
              <a:cs typeface="Times New Roman" panose="02020603050405020304" pitchFamily="18" charset="0"/>
            </a:endParaRPr>
          </a:p>
          <a:p>
            <a:pPr eaLnBrk="1" hangingPunct="1"/>
            <a:endParaRPr lang="en-US" sz="1200" b="1" dirty="0">
              <a:solidFill>
                <a:schemeClr val="tx2"/>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smtClean="0">
                <a:solidFill>
                  <a:schemeClr val="tx2"/>
                </a:solidFill>
                <a:latin typeface="Times New Roman" panose="02020603050405020304" pitchFamily="18" charset="0"/>
                <a:cs typeface="Times New Roman" panose="02020603050405020304" pitchFamily="18" charset="0"/>
              </a:rPr>
              <a:t>High-resolution </a:t>
            </a:r>
            <a:r>
              <a:rPr lang="en-US" sz="2400" i="1" dirty="0">
                <a:solidFill>
                  <a:schemeClr val="tx2"/>
                </a:solidFill>
                <a:latin typeface="Times New Roman" panose="02020603050405020304" pitchFamily="18" charset="0"/>
                <a:cs typeface="Times New Roman" panose="02020603050405020304" pitchFamily="18" charset="0"/>
              </a:rPr>
              <a:t>Land </a:t>
            </a:r>
            <a:r>
              <a:rPr lang="en-US" sz="2400" i="1" dirty="0" smtClean="0">
                <a:solidFill>
                  <a:schemeClr val="tx2"/>
                </a:solidFill>
                <a:latin typeface="Times New Roman" panose="02020603050405020304" pitchFamily="18" charset="0"/>
                <a:cs typeface="Times New Roman" panose="02020603050405020304" pitchFamily="18" charset="0"/>
              </a:rPr>
              <a:t>Cover Classification</a:t>
            </a:r>
            <a:endParaRPr lang="en-US" sz="2400" i="1" dirty="0">
              <a:solidFill>
                <a:schemeClr val="tx2"/>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i="1" dirty="0">
                <a:solidFill>
                  <a:schemeClr val="tx2"/>
                </a:solidFill>
                <a:latin typeface="Times New Roman" panose="02020603050405020304" pitchFamily="18" charset="0"/>
                <a:cs typeface="Times New Roman" panose="02020603050405020304" pitchFamily="18" charset="0"/>
              </a:rPr>
              <a:t>Concentrated Flow Path </a:t>
            </a:r>
            <a:r>
              <a:rPr lang="en-US" sz="2400" i="1" dirty="0" smtClean="0">
                <a:solidFill>
                  <a:schemeClr val="tx2"/>
                </a:solidFill>
                <a:latin typeface="Times New Roman" panose="02020603050405020304" pitchFamily="18" charset="0"/>
                <a:cs typeface="Times New Roman" panose="02020603050405020304" pitchFamily="18" charset="0"/>
              </a:rPr>
              <a:t>Analysis</a:t>
            </a:r>
            <a:endParaRPr lang="en-US" sz="2400" i="1" dirty="0">
              <a:solidFill>
                <a:schemeClr val="tx2"/>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54035" y="1357917"/>
            <a:ext cx="3714750" cy="4953000"/>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03325" y="1241271"/>
            <a:ext cx="3886201" cy="5160891"/>
          </a:xfrm>
          <a:prstGeom prst="rect">
            <a:avLst/>
          </a:prstGeom>
        </p:spPr>
      </p:pic>
    </p:spTree>
    <p:extLst>
      <p:ext uri="{BB962C8B-B14F-4D97-AF65-F5344CB8AC3E}">
        <p14:creationId xmlns:p14="http://schemas.microsoft.com/office/powerpoint/2010/main" val="191311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Content Placeholder 8"/>
          <p:cNvSpPr>
            <a:spLocks noGrp="1"/>
          </p:cNvSpPr>
          <p:nvPr>
            <p:ph idx="1"/>
          </p:nvPr>
        </p:nvSpPr>
        <p:spPr>
          <a:xfrm>
            <a:off x="304800" y="1370420"/>
            <a:ext cx="4419600" cy="4876800"/>
          </a:xfrm>
        </p:spPr>
        <p:txBody>
          <a:bodyPr/>
          <a:lstStyle/>
          <a:p>
            <a:pPr eaLnBrk="1" hangingPunct="1">
              <a:spcBef>
                <a:spcPts val="1800"/>
              </a:spcBef>
              <a:spcAft>
                <a:spcPts val="0"/>
              </a:spcAft>
            </a:pPr>
            <a:r>
              <a:rPr lang="en-US" sz="2400" b="1" dirty="0">
                <a:solidFill>
                  <a:schemeClr val="tx2"/>
                </a:solidFill>
                <a:latin typeface="Times New Roman" panose="02020603050405020304" pitchFamily="18" charset="0"/>
                <a:cs typeface="Times New Roman" panose="02020603050405020304" pitchFamily="18" charset="0"/>
              </a:rPr>
              <a:t>2-stage process:</a:t>
            </a:r>
          </a:p>
          <a:p>
            <a:pPr marL="630238" lvl="1" eaLnBrk="1" hangingPunct="1">
              <a:spcBef>
                <a:spcPts val="600"/>
              </a:spcBef>
              <a:spcAft>
                <a:spcPts val="0"/>
              </a:spcAft>
            </a:pPr>
            <a:r>
              <a:rPr lang="en-US" sz="2400" b="1" dirty="0">
                <a:solidFill>
                  <a:schemeClr val="tx2"/>
                </a:solidFill>
                <a:latin typeface="Times New Roman" panose="02020603050405020304" pitchFamily="18" charset="0"/>
                <a:cs typeface="Times New Roman" panose="02020603050405020304" pitchFamily="18" charset="0"/>
              </a:rPr>
              <a:t>Initial semi-automated feature extraction </a:t>
            </a:r>
            <a:r>
              <a:rPr lang="en-US" sz="2400" b="1" dirty="0" smtClean="0">
                <a:solidFill>
                  <a:schemeClr val="tx2"/>
                </a:solidFill>
                <a:latin typeface="Times New Roman" panose="02020603050405020304" pitchFamily="18" charset="0"/>
                <a:cs typeface="Times New Roman" panose="02020603050405020304" pitchFamily="18" charset="0"/>
              </a:rPr>
              <a:t>in ENVI</a:t>
            </a:r>
            <a:endParaRPr lang="en-US" sz="2400" b="1" dirty="0">
              <a:solidFill>
                <a:schemeClr val="tx2"/>
              </a:solidFill>
              <a:latin typeface="Times New Roman" panose="02020603050405020304" pitchFamily="18" charset="0"/>
              <a:cs typeface="Times New Roman" panose="02020603050405020304" pitchFamily="18" charset="0"/>
            </a:endParaRPr>
          </a:p>
          <a:p>
            <a:pPr marL="630238" lvl="1" eaLnBrk="1" hangingPunct="1">
              <a:spcBef>
                <a:spcPts val="600"/>
              </a:spcBef>
              <a:spcAft>
                <a:spcPts val="0"/>
              </a:spcAft>
            </a:pPr>
            <a:r>
              <a:rPr lang="en-US" sz="2400" b="1" dirty="0">
                <a:solidFill>
                  <a:schemeClr val="tx2"/>
                </a:solidFill>
                <a:latin typeface="Times New Roman" panose="02020603050405020304" pitchFamily="18" charset="0"/>
                <a:cs typeface="Times New Roman" panose="02020603050405020304" pitchFamily="18" charset="0"/>
              </a:rPr>
              <a:t>Manual reclassification to improve overall accuracy </a:t>
            </a:r>
            <a:r>
              <a:rPr lang="en-US" sz="2400" b="1" dirty="0" smtClean="0">
                <a:solidFill>
                  <a:schemeClr val="tx2"/>
                </a:solidFill>
                <a:latin typeface="Times New Roman" panose="02020603050405020304" pitchFamily="18" charset="0"/>
                <a:cs typeface="Times New Roman" panose="02020603050405020304" pitchFamily="18" charset="0"/>
              </a:rPr>
              <a:t>(~95% </a:t>
            </a:r>
            <a:r>
              <a:rPr lang="en-US" sz="2400" b="1" dirty="0">
                <a:solidFill>
                  <a:schemeClr val="tx2"/>
                </a:solidFill>
                <a:latin typeface="Times New Roman" panose="02020603050405020304" pitchFamily="18" charset="0"/>
                <a:cs typeface="Times New Roman" panose="02020603050405020304" pitchFamily="18" charset="0"/>
              </a:rPr>
              <a:t>accuracy)</a:t>
            </a:r>
          </a:p>
          <a:p>
            <a:pPr eaLnBrk="1" hangingPunct="1">
              <a:spcBef>
                <a:spcPts val="1800"/>
              </a:spcBef>
              <a:spcAft>
                <a:spcPts val="0"/>
              </a:spcAft>
            </a:pPr>
            <a:r>
              <a:rPr lang="en-US" sz="2400" b="1" dirty="0">
                <a:solidFill>
                  <a:schemeClr val="tx2"/>
                </a:solidFill>
                <a:latin typeface="Times New Roman" panose="02020603050405020304" pitchFamily="18" charset="0"/>
                <a:cs typeface="Times New Roman" panose="02020603050405020304" pitchFamily="18" charset="0"/>
              </a:rPr>
              <a:t>Currently incorporates LiDAR data but we have an alternate method that still produces high accuracy </a:t>
            </a:r>
            <a:br>
              <a:rPr lang="en-US" sz="2400" b="1" dirty="0">
                <a:solidFill>
                  <a:schemeClr val="tx2"/>
                </a:solidFill>
                <a:latin typeface="Times New Roman" panose="02020603050405020304" pitchFamily="18" charset="0"/>
                <a:cs typeface="Times New Roman" panose="02020603050405020304" pitchFamily="18" charset="0"/>
              </a:rPr>
            </a:br>
            <a:r>
              <a:rPr lang="en-US" sz="2400" b="1" dirty="0">
                <a:solidFill>
                  <a:schemeClr val="tx2"/>
                </a:solidFill>
                <a:latin typeface="Times New Roman" panose="02020603050405020304" pitchFamily="18" charset="0"/>
                <a:cs typeface="Times New Roman" panose="02020603050405020304" pitchFamily="18" charset="0"/>
              </a:rPr>
              <a:t>data for areas where LiDAR has not been </a:t>
            </a:r>
            <a:r>
              <a:rPr lang="en-US" sz="2400" b="1" dirty="0" smtClean="0">
                <a:solidFill>
                  <a:schemeClr val="tx2"/>
                </a:solidFill>
                <a:latin typeface="Times New Roman" panose="02020603050405020304" pitchFamily="18" charset="0"/>
                <a:cs typeface="Times New Roman" panose="02020603050405020304" pitchFamily="18" charset="0"/>
              </a:rPr>
              <a:t>collected (WV)</a:t>
            </a:r>
            <a:endParaRPr lang="en-US" sz="2400" b="1" dirty="0">
              <a:solidFill>
                <a:schemeClr val="tx2"/>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bwMode="auto">
          <a:xfrm>
            <a:off x="304800" y="76200"/>
            <a:ext cx="3999931"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scene3d>
              <a:camera prst="orthographicFront"/>
              <a:lightRig rig="threePt" dir="t"/>
            </a:scene3d>
            <a:flatTx/>
          </a:bodyPr>
          <a:lstStyle/>
          <a:p>
            <a:pPr fontAlgn="auto">
              <a:lnSpc>
                <a:spcPts val="2800"/>
              </a:lnSpc>
              <a:spcAft>
                <a:spcPts val="0"/>
              </a:spcAft>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High-resolution </a:t>
            </a:r>
            <a:b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Land Use Classification</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00600" y="1219200"/>
            <a:ext cx="7391400" cy="51816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0600" y="1218727"/>
            <a:ext cx="7393262" cy="5180185"/>
          </a:xfrm>
          <a:prstGeom prst="rect">
            <a:avLst/>
          </a:prstGeom>
        </p:spPr>
      </p:pic>
    </p:spTree>
    <p:extLst>
      <p:ext uri="{BB962C8B-B14F-4D97-AF65-F5344CB8AC3E}">
        <p14:creationId xmlns:p14="http://schemas.microsoft.com/office/powerpoint/2010/main" val="231234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35765" y="1219200"/>
            <a:ext cx="7056235" cy="5181600"/>
          </a:xfrm>
          <a:prstGeom prst="rect">
            <a:avLst/>
          </a:prstGeom>
        </p:spPr>
      </p:pic>
      <p:sp>
        <p:nvSpPr>
          <p:cNvPr id="10244" name="Content Placeholder 8"/>
          <p:cNvSpPr>
            <a:spLocks noGrp="1"/>
          </p:cNvSpPr>
          <p:nvPr>
            <p:ph idx="1"/>
          </p:nvPr>
        </p:nvSpPr>
        <p:spPr>
          <a:xfrm>
            <a:off x="152400" y="1295400"/>
            <a:ext cx="4953000" cy="4800600"/>
          </a:xfrm>
        </p:spPr>
        <p:txBody>
          <a:bodyPr/>
          <a:lstStyle/>
          <a:p>
            <a:pPr lvl="0"/>
            <a:r>
              <a:rPr lang="en-US" sz="2200" b="1" dirty="0">
                <a:solidFill>
                  <a:schemeClr val="tx2"/>
                </a:solidFill>
              </a:rPr>
              <a:t>Water</a:t>
            </a:r>
          </a:p>
          <a:p>
            <a:pPr lvl="0"/>
            <a:r>
              <a:rPr lang="en-US" sz="2200" b="1" dirty="0">
                <a:solidFill>
                  <a:schemeClr val="tx2"/>
                </a:solidFill>
              </a:rPr>
              <a:t>Emergent </a:t>
            </a:r>
            <a:r>
              <a:rPr lang="en-US" sz="2200" b="1" dirty="0" smtClean="0">
                <a:solidFill>
                  <a:schemeClr val="tx2"/>
                </a:solidFill>
              </a:rPr>
              <a:t>Wetlands*</a:t>
            </a:r>
            <a:endParaRPr lang="en-US" sz="2200" b="1" dirty="0">
              <a:solidFill>
                <a:schemeClr val="tx2"/>
              </a:solidFill>
            </a:endParaRPr>
          </a:p>
          <a:p>
            <a:pPr lvl="0"/>
            <a:r>
              <a:rPr lang="en-US" sz="2200" b="1" dirty="0">
                <a:solidFill>
                  <a:schemeClr val="tx2"/>
                </a:solidFill>
              </a:rPr>
              <a:t>Tree canopy</a:t>
            </a:r>
          </a:p>
          <a:p>
            <a:pPr lvl="0"/>
            <a:r>
              <a:rPr lang="en-US" sz="2200" b="1" dirty="0">
                <a:solidFill>
                  <a:schemeClr val="tx2"/>
                </a:solidFill>
              </a:rPr>
              <a:t>Scrub-shrub</a:t>
            </a:r>
          </a:p>
          <a:p>
            <a:pPr lvl="0"/>
            <a:r>
              <a:rPr lang="en-US" sz="2200" b="1" dirty="0">
                <a:solidFill>
                  <a:schemeClr val="tx2"/>
                </a:solidFill>
              </a:rPr>
              <a:t>Herbaceous/Grass</a:t>
            </a:r>
          </a:p>
          <a:p>
            <a:pPr lvl="0"/>
            <a:r>
              <a:rPr lang="en-US" sz="2200" b="1" dirty="0">
                <a:solidFill>
                  <a:schemeClr val="tx2"/>
                </a:solidFill>
              </a:rPr>
              <a:t>Barren</a:t>
            </a:r>
          </a:p>
          <a:p>
            <a:pPr lvl="0"/>
            <a:r>
              <a:rPr lang="en-US" sz="2200" b="1" dirty="0">
                <a:solidFill>
                  <a:schemeClr val="tx2"/>
                </a:solidFill>
              </a:rPr>
              <a:t>Impervious surfaces- </a:t>
            </a:r>
            <a:r>
              <a:rPr lang="en-US" sz="2200" b="1" dirty="0" smtClean="0">
                <a:solidFill>
                  <a:schemeClr val="tx2"/>
                </a:solidFill>
              </a:rPr>
              <a:t>Roads*</a:t>
            </a:r>
          </a:p>
          <a:p>
            <a:pPr lvl="0"/>
            <a:r>
              <a:rPr lang="en-US" sz="2200" b="1" dirty="0" smtClean="0">
                <a:solidFill>
                  <a:schemeClr val="tx2"/>
                </a:solidFill>
              </a:rPr>
              <a:t>Impervious </a:t>
            </a:r>
            <a:r>
              <a:rPr lang="en-US" sz="2200" b="1" dirty="0">
                <a:solidFill>
                  <a:schemeClr val="tx2"/>
                </a:solidFill>
              </a:rPr>
              <a:t>surfaces- </a:t>
            </a:r>
            <a:r>
              <a:rPr lang="en-US" sz="2200" b="1" dirty="0" smtClean="0">
                <a:solidFill>
                  <a:schemeClr val="tx2"/>
                </a:solidFill>
              </a:rPr>
              <a:t>Other*</a:t>
            </a:r>
            <a:endParaRPr lang="en-US" sz="2200" b="1" dirty="0">
              <a:solidFill>
                <a:schemeClr val="tx2"/>
              </a:solidFill>
            </a:endParaRPr>
          </a:p>
          <a:p>
            <a:pPr lvl="0"/>
            <a:r>
              <a:rPr lang="en-US" sz="2200" b="1" dirty="0">
                <a:solidFill>
                  <a:schemeClr val="tx2"/>
                </a:solidFill>
              </a:rPr>
              <a:t>Impervious surfaces- </a:t>
            </a:r>
            <a:r>
              <a:rPr lang="en-US" sz="2200" b="1" dirty="0" smtClean="0">
                <a:solidFill>
                  <a:schemeClr val="tx2"/>
                </a:solidFill>
              </a:rPr>
              <a:t>structures</a:t>
            </a:r>
          </a:p>
          <a:p>
            <a:pPr lvl="0"/>
            <a:r>
              <a:rPr lang="en-US" sz="2200" b="1" dirty="0" smtClean="0">
                <a:solidFill>
                  <a:schemeClr val="tx2"/>
                </a:solidFill>
              </a:rPr>
              <a:t>Impervious </a:t>
            </a:r>
            <a:r>
              <a:rPr lang="en-US" sz="2200" b="1" dirty="0">
                <a:solidFill>
                  <a:schemeClr val="tx2"/>
                </a:solidFill>
              </a:rPr>
              <a:t>surfaces- obscured by tree </a:t>
            </a:r>
            <a:r>
              <a:rPr lang="en-US" sz="2200" b="1" dirty="0" smtClean="0">
                <a:solidFill>
                  <a:schemeClr val="tx2"/>
                </a:solidFill>
              </a:rPr>
              <a:t>canopy*</a:t>
            </a:r>
            <a:br>
              <a:rPr lang="en-US" sz="2200" b="1" dirty="0" smtClean="0">
                <a:solidFill>
                  <a:schemeClr val="tx2"/>
                </a:solidFill>
              </a:rPr>
            </a:br>
            <a:endParaRPr lang="en-US" sz="800" b="1" dirty="0" smtClean="0">
              <a:solidFill>
                <a:schemeClr val="tx2"/>
              </a:solidFill>
            </a:endParaRPr>
          </a:p>
          <a:p>
            <a:pPr lvl="0" indent="-228600">
              <a:spcBef>
                <a:spcPts val="1200"/>
              </a:spcBef>
              <a:buNone/>
            </a:pPr>
            <a:r>
              <a:rPr lang="en-US" sz="1400" i="1" dirty="0" smtClean="0">
                <a:solidFill>
                  <a:schemeClr val="tx2"/>
                </a:solidFill>
                <a:latin typeface="Times New Roman" panose="02020603050405020304" pitchFamily="18" charset="0"/>
                <a:cs typeface="Times New Roman" panose="02020603050405020304" pitchFamily="18" charset="0"/>
              </a:rPr>
              <a:t>*   Classes will be extracted by </a:t>
            </a:r>
            <a:r>
              <a:rPr lang="en-US" sz="1400" i="1" dirty="0">
                <a:solidFill>
                  <a:schemeClr val="tx2"/>
                </a:solidFill>
                <a:latin typeface="Times New Roman" panose="02020603050405020304" pitchFamily="18" charset="0"/>
                <a:cs typeface="Times New Roman" panose="02020603050405020304" pitchFamily="18" charset="0"/>
              </a:rPr>
              <a:t>intersecting </a:t>
            </a:r>
            <a:r>
              <a:rPr lang="en-US" sz="1400" i="1" dirty="0" smtClean="0">
                <a:solidFill>
                  <a:schemeClr val="tx2"/>
                </a:solidFill>
                <a:latin typeface="Times New Roman" panose="02020603050405020304" pitchFamily="18" charset="0"/>
                <a:cs typeface="Times New Roman" panose="02020603050405020304" pitchFamily="18" charset="0"/>
              </a:rPr>
              <a:t>leaf-off </a:t>
            </a:r>
            <a:r>
              <a:rPr lang="en-US" sz="1400" i="1" dirty="0">
                <a:solidFill>
                  <a:schemeClr val="tx2"/>
                </a:solidFill>
                <a:latin typeface="Times New Roman" panose="02020603050405020304" pitchFamily="18" charset="0"/>
                <a:cs typeface="Times New Roman" panose="02020603050405020304" pitchFamily="18" charset="0"/>
              </a:rPr>
              <a:t>classification </a:t>
            </a:r>
            <a:r>
              <a:rPr lang="en-US" sz="1400" i="1" dirty="0" smtClean="0">
                <a:solidFill>
                  <a:schemeClr val="tx2"/>
                </a:solidFill>
                <a:latin typeface="Times New Roman" panose="02020603050405020304" pitchFamily="18" charset="0"/>
                <a:cs typeface="Times New Roman" panose="02020603050405020304" pitchFamily="18" charset="0"/>
              </a:rPr>
              <a:t>and planimetric data with leaf-on classification data</a:t>
            </a:r>
            <a:endParaRPr lang="en-US" sz="1400" i="1" dirty="0">
              <a:solidFill>
                <a:schemeClr val="tx2"/>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57800" y="1295400"/>
            <a:ext cx="977462" cy="1217098"/>
          </a:xfrm>
          <a:prstGeom prst="rect">
            <a:avLst/>
          </a:prstGeom>
        </p:spPr>
      </p:pic>
      <p:sp>
        <p:nvSpPr>
          <p:cNvPr id="8" name="Title 1"/>
          <p:cNvSpPr txBox="1">
            <a:spLocks/>
          </p:cNvSpPr>
          <p:nvPr/>
        </p:nvSpPr>
        <p:spPr bwMode="auto">
          <a:xfrm>
            <a:off x="304800" y="76200"/>
            <a:ext cx="5342965"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scene3d>
              <a:camera prst="orthographicFront"/>
              <a:lightRig rig="threePt" dir="t"/>
            </a:scene3d>
            <a:flatTx/>
          </a:bodyPr>
          <a:lstStyle/>
          <a:p>
            <a:pPr>
              <a:lnSpc>
                <a:spcPts val="2800"/>
              </a:lnSpc>
              <a:spcBef>
                <a:spcPct val="0"/>
              </a:spcBef>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High-resolution </a:t>
            </a:r>
            <a:b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Land </a:t>
            </a: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Cover Classification</a:t>
            </a:r>
            <a:endPar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1536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 b="5707"/>
          <a:stretch/>
        </p:blipFill>
        <p:spPr>
          <a:xfrm>
            <a:off x="0" y="1219200"/>
            <a:ext cx="12192000" cy="5208494"/>
          </a:xfrm>
          <a:prstGeom prst="rect">
            <a:avLst/>
          </a:prstGeom>
        </p:spPr>
      </p:pic>
      <p:sp>
        <p:nvSpPr>
          <p:cNvPr id="5" name="Title 1"/>
          <p:cNvSpPr txBox="1">
            <a:spLocks/>
          </p:cNvSpPr>
          <p:nvPr/>
        </p:nvSpPr>
        <p:spPr bwMode="auto">
          <a:xfrm>
            <a:off x="304800" y="76200"/>
            <a:ext cx="5342965"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scene3d>
              <a:camera prst="orthographicFront"/>
              <a:lightRig rig="threePt" dir="t"/>
            </a:scene3d>
            <a:flatTx/>
          </a:bodyPr>
          <a:lstStyle/>
          <a:p>
            <a:pPr>
              <a:lnSpc>
                <a:spcPts val="2800"/>
              </a:lnSpc>
              <a:spcBef>
                <a:spcPct val="0"/>
              </a:spcBef>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High-resolution </a:t>
            </a:r>
            <a:b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Land </a:t>
            </a: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Cover Classification</a:t>
            </a:r>
            <a:endPar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2896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7167"/>
          <a:stretch/>
        </p:blipFill>
        <p:spPr>
          <a:xfrm>
            <a:off x="0" y="1219199"/>
            <a:ext cx="12192000" cy="5181601"/>
          </a:xfrm>
          <a:prstGeom prst="rect">
            <a:avLst/>
          </a:prstGeom>
        </p:spPr>
      </p:pic>
      <p:sp>
        <p:nvSpPr>
          <p:cNvPr id="5" name="Title 1"/>
          <p:cNvSpPr txBox="1">
            <a:spLocks/>
          </p:cNvSpPr>
          <p:nvPr/>
        </p:nvSpPr>
        <p:spPr bwMode="auto">
          <a:xfrm>
            <a:off x="304800" y="76200"/>
            <a:ext cx="5342965"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fontScale="97500"/>
            <a:scene3d>
              <a:camera prst="orthographicFront"/>
              <a:lightRig rig="threePt" dir="t"/>
            </a:scene3d>
            <a:flatTx/>
          </a:bodyPr>
          <a:lstStyle/>
          <a:p>
            <a:pPr>
              <a:lnSpc>
                <a:spcPts val="2800"/>
              </a:lnSpc>
              <a:spcBef>
                <a:spcPct val="0"/>
              </a:spcBef>
              <a:defRPr/>
            </a:pP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High-resolution </a:t>
            </a:r>
            <a:b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Land </a:t>
            </a:r>
            <a:r>
              <a:rPr lang="en-US" sz="3200"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Cover Classification</a:t>
            </a:r>
            <a:endParaRPr lang="en-US" sz="3200"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005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13035</TotalTime>
  <Words>692</Words>
  <Application>Microsoft Office PowerPoint</Application>
  <PresentationFormat>Widescreen</PresentationFormat>
  <Paragraphs>121</Paragraphs>
  <Slides>30</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 BLANCA</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Chesapeake Conservancy</dc:creator>
  <cp:keywords/>
  <dc:description/>
  <cp:lastModifiedBy>Jeffrey Allenby</cp:lastModifiedBy>
  <cp:revision>446</cp:revision>
  <cp:lastPrinted>2015-07-14T19:45:27Z</cp:lastPrinted>
  <dcterms:created xsi:type="dcterms:W3CDTF">2011-11-14T18:38:56Z</dcterms:created>
  <dcterms:modified xsi:type="dcterms:W3CDTF">2015-10-13T21:47:36Z</dcterms:modified>
  <cp:category/>
</cp:coreProperties>
</file>